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4"/>
  </p:notesMasterIdLst>
  <p:handoutMasterIdLst>
    <p:handoutMasterId r:id="rId145"/>
  </p:handoutMasterIdLst>
  <p:sldIdLst>
    <p:sldId id="373" r:id="rId2"/>
    <p:sldId id="1067" r:id="rId3"/>
    <p:sldId id="1070" r:id="rId4"/>
    <p:sldId id="1069" r:id="rId5"/>
    <p:sldId id="1071" r:id="rId6"/>
    <p:sldId id="1072" r:id="rId7"/>
    <p:sldId id="1073" r:id="rId8"/>
    <p:sldId id="1068" r:id="rId9"/>
    <p:sldId id="1074" r:id="rId10"/>
    <p:sldId id="1075" r:id="rId11"/>
    <p:sldId id="1076" r:id="rId12"/>
    <p:sldId id="1077" r:id="rId13"/>
    <p:sldId id="1078" r:id="rId14"/>
    <p:sldId id="1079" r:id="rId15"/>
    <p:sldId id="1080" r:id="rId16"/>
    <p:sldId id="1081" r:id="rId17"/>
    <p:sldId id="1083" r:id="rId18"/>
    <p:sldId id="1084" r:id="rId19"/>
    <p:sldId id="1085" r:id="rId20"/>
    <p:sldId id="1086" r:id="rId21"/>
    <p:sldId id="1087" r:id="rId22"/>
    <p:sldId id="1089" r:id="rId23"/>
    <p:sldId id="1123" r:id="rId24"/>
    <p:sldId id="1090" r:id="rId25"/>
    <p:sldId id="1091" r:id="rId26"/>
    <p:sldId id="1092" r:id="rId27"/>
    <p:sldId id="1093" r:id="rId28"/>
    <p:sldId id="1095" r:id="rId29"/>
    <p:sldId id="1096" r:id="rId30"/>
    <p:sldId id="1097" r:id="rId31"/>
    <p:sldId id="1094" r:id="rId32"/>
    <p:sldId id="1098" r:id="rId33"/>
    <p:sldId id="1099" r:id="rId34"/>
    <p:sldId id="1100" r:id="rId35"/>
    <p:sldId id="1101" r:id="rId36"/>
    <p:sldId id="1128" r:id="rId37"/>
    <p:sldId id="1102" r:id="rId38"/>
    <p:sldId id="1104" r:id="rId39"/>
    <p:sldId id="1124" r:id="rId40"/>
    <p:sldId id="1103" r:id="rId41"/>
    <p:sldId id="1105" r:id="rId42"/>
    <p:sldId id="1106" r:id="rId43"/>
    <p:sldId id="1125" r:id="rId44"/>
    <p:sldId id="1107" r:id="rId45"/>
    <p:sldId id="1108" r:id="rId46"/>
    <p:sldId id="1109" r:id="rId47"/>
    <p:sldId id="1127" r:id="rId48"/>
    <p:sldId id="1110" r:id="rId49"/>
    <p:sldId id="1111" r:id="rId50"/>
    <p:sldId id="1112" r:id="rId51"/>
    <p:sldId id="1113" r:id="rId52"/>
    <p:sldId id="1114" r:id="rId53"/>
    <p:sldId id="1115" r:id="rId54"/>
    <p:sldId id="1116" r:id="rId55"/>
    <p:sldId id="1126" r:id="rId56"/>
    <p:sldId id="1117" r:id="rId57"/>
    <p:sldId id="1118" r:id="rId58"/>
    <p:sldId id="1119" r:id="rId59"/>
    <p:sldId id="1120" r:id="rId60"/>
    <p:sldId id="1121" r:id="rId61"/>
    <p:sldId id="1122" r:id="rId62"/>
    <p:sldId id="1208" r:id="rId63"/>
    <p:sldId id="1209" r:id="rId64"/>
    <p:sldId id="1129" r:id="rId65"/>
    <p:sldId id="1130" r:id="rId66"/>
    <p:sldId id="1131" r:id="rId67"/>
    <p:sldId id="1132" r:id="rId68"/>
    <p:sldId id="1133" r:id="rId69"/>
    <p:sldId id="1134" r:id="rId70"/>
    <p:sldId id="1135" r:id="rId71"/>
    <p:sldId id="1137" r:id="rId72"/>
    <p:sldId id="1138" r:id="rId73"/>
    <p:sldId id="1139" r:id="rId74"/>
    <p:sldId id="1140" r:id="rId75"/>
    <p:sldId id="1141" r:id="rId76"/>
    <p:sldId id="1142" r:id="rId77"/>
    <p:sldId id="1143" r:id="rId78"/>
    <p:sldId id="1144" r:id="rId79"/>
    <p:sldId id="1145" r:id="rId80"/>
    <p:sldId id="1146" r:id="rId81"/>
    <p:sldId id="1147" r:id="rId82"/>
    <p:sldId id="1148" r:id="rId83"/>
    <p:sldId id="1149" r:id="rId84"/>
    <p:sldId id="1150" r:id="rId85"/>
    <p:sldId id="1151" r:id="rId86"/>
    <p:sldId id="1152" r:id="rId87"/>
    <p:sldId id="1153" r:id="rId88"/>
    <p:sldId id="1154" r:id="rId89"/>
    <p:sldId id="1155" r:id="rId90"/>
    <p:sldId id="1156" r:id="rId91"/>
    <p:sldId id="1157" r:id="rId92"/>
    <p:sldId id="1158" r:id="rId93"/>
    <p:sldId id="1159" r:id="rId94"/>
    <p:sldId id="1160" r:id="rId95"/>
    <p:sldId id="1161" r:id="rId96"/>
    <p:sldId id="1162" r:id="rId97"/>
    <p:sldId id="1163" r:id="rId98"/>
    <p:sldId id="1164" r:id="rId99"/>
    <p:sldId id="1165" r:id="rId100"/>
    <p:sldId id="1166" r:id="rId101"/>
    <p:sldId id="1167" r:id="rId102"/>
    <p:sldId id="1168" r:id="rId103"/>
    <p:sldId id="1169" r:id="rId104"/>
    <p:sldId id="1170" r:id="rId105"/>
    <p:sldId id="1171" r:id="rId106"/>
    <p:sldId id="1172" r:id="rId107"/>
    <p:sldId id="1173" r:id="rId108"/>
    <p:sldId id="1175" r:id="rId109"/>
    <p:sldId id="1174" r:id="rId110"/>
    <p:sldId id="1176" r:id="rId111"/>
    <p:sldId id="1177" r:id="rId112"/>
    <p:sldId id="1178" r:id="rId113"/>
    <p:sldId id="1179" r:id="rId114"/>
    <p:sldId id="1180" r:id="rId115"/>
    <p:sldId id="1181" r:id="rId116"/>
    <p:sldId id="1182" r:id="rId117"/>
    <p:sldId id="1183" r:id="rId118"/>
    <p:sldId id="1184" r:id="rId119"/>
    <p:sldId id="1185" r:id="rId120"/>
    <p:sldId id="1186" r:id="rId121"/>
    <p:sldId id="1187" r:id="rId122"/>
    <p:sldId id="1188" r:id="rId123"/>
    <p:sldId id="1189" r:id="rId124"/>
    <p:sldId id="1190" r:id="rId125"/>
    <p:sldId id="1191" r:id="rId126"/>
    <p:sldId id="1192" r:id="rId127"/>
    <p:sldId id="1193" r:id="rId128"/>
    <p:sldId id="1194" r:id="rId129"/>
    <p:sldId id="1195" r:id="rId130"/>
    <p:sldId id="1196" r:id="rId131"/>
    <p:sldId id="1197" r:id="rId132"/>
    <p:sldId id="1198" r:id="rId133"/>
    <p:sldId id="1199" r:id="rId134"/>
    <p:sldId id="1200" r:id="rId135"/>
    <p:sldId id="1201" r:id="rId136"/>
    <p:sldId id="1202" r:id="rId137"/>
    <p:sldId id="1203" r:id="rId138"/>
    <p:sldId id="1204" r:id="rId139"/>
    <p:sldId id="1205" r:id="rId140"/>
    <p:sldId id="1206" r:id="rId141"/>
    <p:sldId id="1207" r:id="rId142"/>
    <p:sldId id="484" r:id="rId143"/>
  </p:sldIdLst>
  <p:sldSz cx="9906000" cy="6858000" type="A4"/>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iezhong" initials="Q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3C87D2"/>
    <a:srgbClr val="C7EEFE"/>
    <a:srgbClr val="2B00CC"/>
    <a:srgbClr val="619CD4"/>
    <a:srgbClr val="3470C0"/>
    <a:srgbClr val="C8EEFF"/>
    <a:srgbClr val="3C88D2"/>
    <a:srgbClr val="D9D9D9"/>
    <a:srgbClr val="BFD7F0"/>
    <a:srgbClr val="FAF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5742"/>
  </p:normalViewPr>
  <p:slideViewPr>
    <p:cSldViewPr>
      <p:cViewPr varScale="1">
        <p:scale>
          <a:sx n="115" d="100"/>
          <a:sy n="115" d="100"/>
        </p:scale>
        <p:origin x="784" y="20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ea typeface="宋体" charset="0"/>
              </a:defRPr>
            </a:lvl1pPr>
          </a:lstStyle>
          <a:p>
            <a:pPr>
              <a:defRPr/>
            </a:pPr>
            <a:fld id="{DFB29DEB-A172-CC41-B065-4231C17208F1}" type="datetimeFigureOut">
              <a:rPr lang="zh-CN" altLang="en-US"/>
              <a:pPr>
                <a:defRPr/>
              </a:pPr>
              <a:t>2020/7/20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ea typeface="宋体" charset="0"/>
              </a:defRPr>
            </a:lvl1pPr>
          </a:lstStyle>
          <a:p>
            <a:pPr>
              <a:defRPr/>
            </a:pPr>
            <a:fld id="{2F4CBABB-A084-0E4E-B3DE-17E8C11BFA3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a:p>
        </p:txBody>
      </p:sp>
      <p:sp>
        <p:nvSpPr>
          <p:cNvPr id="41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宋体" charset="0"/>
              </a:defRPr>
            </a:lvl1pPr>
          </a:lstStyle>
          <a:p>
            <a:pPr>
              <a:defRPr/>
            </a:pPr>
            <a:fld id="{8D0EB22F-76D4-DA4E-B375-AE891F67E33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a:t>
            </a:fld>
            <a:endParaRPr lang="en-US" altLang="zh-CN"/>
          </a:p>
        </p:txBody>
      </p:sp>
    </p:spTree>
    <p:extLst>
      <p:ext uri="{BB962C8B-B14F-4D97-AF65-F5344CB8AC3E}">
        <p14:creationId xmlns:p14="http://schemas.microsoft.com/office/powerpoint/2010/main" val="191960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3</a:t>
            </a:fld>
            <a:endParaRPr lang="en-US" altLang="zh-CN"/>
          </a:p>
        </p:txBody>
      </p:sp>
    </p:spTree>
    <p:extLst>
      <p:ext uri="{BB962C8B-B14F-4D97-AF65-F5344CB8AC3E}">
        <p14:creationId xmlns:p14="http://schemas.microsoft.com/office/powerpoint/2010/main" val="196555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a:t>
            </a:fld>
            <a:endParaRPr lang="en-US" altLang="zh-CN"/>
          </a:p>
        </p:txBody>
      </p:sp>
    </p:spTree>
    <p:extLst>
      <p:ext uri="{BB962C8B-B14F-4D97-AF65-F5344CB8AC3E}">
        <p14:creationId xmlns:p14="http://schemas.microsoft.com/office/powerpoint/2010/main" val="251497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34</a:t>
            </a:fld>
            <a:endParaRPr lang="en-US" altLang="zh-CN"/>
          </a:p>
        </p:txBody>
      </p:sp>
    </p:spTree>
    <p:extLst>
      <p:ext uri="{BB962C8B-B14F-4D97-AF65-F5344CB8AC3E}">
        <p14:creationId xmlns:p14="http://schemas.microsoft.com/office/powerpoint/2010/main" val="401515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64</a:t>
            </a:fld>
            <a:endParaRPr lang="en-US" altLang="zh-CN"/>
          </a:p>
        </p:txBody>
      </p:sp>
    </p:spTree>
    <p:extLst>
      <p:ext uri="{BB962C8B-B14F-4D97-AF65-F5344CB8AC3E}">
        <p14:creationId xmlns:p14="http://schemas.microsoft.com/office/powerpoint/2010/main" val="351505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83</a:t>
            </a:fld>
            <a:endParaRPr lang="en-US" altLang="zh-CN"/>
          </a:p>
        </p:txBody>
      </p:sp>
    </p:spTree>
    <p:extLst>
      <p:ext uri="{BB962C8B-B14F-4D97-AF65-F5344CB8AC3E}">
        <p14:creationId xmlns:p14="http://schemas.microsoft.com/office/powerpoint/2010/main" val="272531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100</a:t>
            </a:fld>
            <a:endParaRPr lang="en-US" altLang="zh-CN"/>
          </a:p>
        </p:txBody>
      </p:sp>
    </p:spTree>
    <p:extLst>
      <p:ext uri="{BB962C8B-B14F-4D97-AF65-F5344CB8AC3E}">
        <p14:creationId xmlns:p14="http://schemas.microsoft.com/office/powerpoint/2010/main" val="364169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107</a:t>
            </a:fld>
            <a:endParaRPr lang="en-US" altLang="zh-CN"/>
          </a:p>
        </p:txBody>
      </p:sp>
    </p:spTree>
    <p:extLst>
      <p:ext uri="{BB962C8B-B14F-4D97-AF65-F5344CB8AC3E}">
        <p14:creationId xmlns:p14="http://schemas.microsoft.com/office/powerpoint/2010/main" val="340111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142</a:t>
            </a:fld>
            <a:endParaRPr lang="en-US" altLang="zh-CN"/>
          </a:p>
        </p:txBody>
      </p:sp>
    </p:spTree>
    <p:extLst>
      <p:ext uri="{BB962C8B-B14F-4D97-AF65-F5344CB8AC3E}">
        <p14:creationId xmlns:p14="http://schemas.microsoft.com/office/powerpoint/2010/main" val="3988494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pic>
        <p:nvPicPr>
          <p:cNvPr id="5" name="Picture 27" descr="Picture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
          <p:cNvGrpSpPr>
            <a:grpSpLocks/>
          </p:cNvGrpSpPr>
          <p:nvPr userDrawn="1"/>
        </p:nvGrpSpPr>
        <p:grpSpPr bwMode="auto">
          <a:xfrm>
            <a:off x="-39688" y="-26988"/>
            <a:ext cx="1443038" cy="995363"/>
            <a:chOff x="0" y="0"/>
            <a:chExt cx="5557" cy="4150"/>
          </a:xfrm>
        </p:grpSpPr>
        <p:pic>
          <p:nvPicPr>
            <p:cNvPr id="8" name="Picture 14"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0"/>
          <p:cNvGrpSpPr>
            <a:grpSpLocks/>
          </p:cNvGrpSpPr>
          <p:nvPr userDrawn="1"/>
        </p:nvGrpSpPr>
        <p:grpSpPr bwMode="auto">
          <a:xfrm>
            <a:off x="-39688" y="-26988"/>
            <a:ext cx="1443038" cy="995363"/>
            <a:chOff x="0" y="0"/>
            <a:chExt cx="5557" cy="4150"/>
          </a:xfrm>
        </p:grpSpPr>
        <p:pic>
          <p:nvPicPr>
            <p:cNvPr id="12" name="Picture 21"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リング_2_0924"/>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noChangeArrowheads="1"/>
          </p:cNvSpPr>
          <p:nvPr userDrawn="1"/>
        </p:nvSpPr>
        <p:spPr bwMode="auto">
          <a:xfrm>
            <a:off x="9417496" y="6453188"/>
            <a:ext cx="7917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8344503F-D229-3844-AEC4-511EF6A9AF1D}"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3"/>
            <a:ext cx="8420100" cy="1470025"/>
          </a:xfrm>
        </p:spPr>
        <p:txBody>
          <a:bodyPr/>
          <a:lstStyle>
            <a:lvl1pPr>
              <a:defRPr/>
            </a:lvl1pPr>
          </a:lstStyle>
          <a:p>
            <a:r>
              <a:rPr lang="en-US" altLang="zh-CN"/>
              <a:t>Click to edit Master title style</a:t>
            </a:r>
          </a:p>
        </p:txBody>
      </p:sp>
      <p:pic>
        <p:nvPicPr>
          <p:cNvPr id="3" name="Picture 2">
            <a:extLst>
              <a:ext uri="{FF2B5EF4-FFF2-40B4-BE49-F238E27FC236}">
                <a16:creationId xmlns:a16="http://schemas.microsoft.com/office/drawing/2014/main" id="{93B8EF3F-C6C6-974A-9BE9-C35B2A4173CB}"/>
              </a:ext>
            </a:extLst>
          </p:cNvPr>
          <p:cNvPicPr>
            <a:picLocks noChangeAspect="1"/>
          </p:cNvPicPr>
          <p:nvPr userDrawn="1"/>
        </p:nvPicPr>
        <p:blipFill rotWithShape="1">
          <a:blip r:embed="rId4"/>
          <a:srcRect l="19406" t="19697" r="19500" b="19357"/>
          <a:stretch/>
        </p:blipFill>
        <p:spPr>
          <a:xfrm>
            <a:off x="8697416" y="201600"/>
            <a:ext cx="982984" cy="980470"/>
          </a:xfrm>
          <a:prstGeom prst="ellipse">
            <a:avLst/>
          </a:prstGeom>
        </p:spPr>
      </p:pic>
    </p:spTree>
    <p:extLst>
      <p:ext uri="{BB962C8B-B14F-4D97-AF65-F5344CB8AC3E}">
        <p14:creationId xmlns:p14="http://schemas.microsoft.com/office/powerpoint/2010/main" val="44921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523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67" y="188913"/>
            <a:ext cx="2339975"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71467" y="188913"/>
            <a:ext cx="6870700"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a:t>单击此处编辑母版标题样式</a:t>
            </a:r>
          </a:p>
        </p:txBody>
      </p:sp>
      <p:sp>
        <p:nvSpPr>
          <p:cNvPr id="3" name="表格占位符 2"/>
          <p:cNvSpPr>
            <a:spLocks noGrp="1"/>
          </p:cNvSpPr>
          <p:nvPr>
            <p:ph type="tbl" idx="1"/>
          </p:nvPr>
        </p:nvSpPr>
        <p:spPr>
          <a:xfrm>
            <a:off x="350843" y="1196975"/>
            <a:ext cx="9139237" cy="4929188"/>
          </a:xfrm>
        </p:spPr>
        <p:txBody>
          <a:bodyPr/>
          <a:lstStyle/>
          <a:p>
            <a:pPr lvl="0"/>
            <a:endParaRPr lang="zh-CN" altLang="en-US" noProof="0"/>
          </a:p>
        </p:txBody>
      </p:sp>
    </p:spTree>
    <p:extLst>
      <p:ext uri="{BB962C8B-B14F-4D97-AF65-F5344CB8AC3E}">
        <p14:creationId xmlns:p14="http://schemas.microsoft.com/office/powerpoint/2010/main" val="207196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71467" y="188913"/>
            <a:ext cx="9363075" cy="5937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83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71467" y="188913"/>
            <a:ext cx="9363075" cy="792162"/>
          </a:xfrm>
        </p:spPr>
        <p:txBody>
          <a:bodyPr/>
          <a:lstStyle/>
          <a:p>
            <a:r>
              <a:rPr lang="zh-CN" altLang="en-US"/>
              <a:t>单击此处编辑母版标题样式</a:t>
            </a:r>
          </a:p>
        </p:txBody>
      </p:sp>
      <p:sp>
        <p:nvSpPr>
          <p:cNvPr id="3" name="内容占位符 2"/>
          <p:cNvSpPr>
            <a:spLocks noGrp="1"/>
          </p:cNvSpPr>
          <p:nvPr>
            <p:ph sz="quarter" idx="1"/>
          </p:nvPr>
        </p:nvSpPr>
        <p:spPr>
          <a:xfrm>
            <a:off x="350838" y="1196975"/>
            <a:ext cx="4492625"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995867" y="1196975"/>
            <a:ext cx="4494212"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50838" y="3736975"/>
            <a:ext cx="4492625"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995867" y="3736975"/>
            <a:ext cx="4494212"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33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半闭框 7"/>
          <p:cNvSpPr>
            <a:spLocks/>
          </p:cNvSpPr>
          <p:nvPr userDrawn="1"/>
        </p:nvSpPr>
        <p:spPr bwMode="auto">
          <a:xfrm>
            <a:off x="1238250" y="1571625"/>
            <a:ext cx="357188" cy="1863725"/>
          </a:xfrm>
          <a:custGeom>
            <a:avLst/>
            <a:gdLst>
              <a:gd name="T0" fmla="*/ 0 w 357717"/>
              <a:gd name="T1" fmla="*/ 0 h 1862667"/>
              <a:gd name="T2" fmla="*/ 354031 w 357717"/>
              <a:gd name="T3" fmla="*/ 0 h 1862667"/>
              <a:gd name="T4" fmla="*/ 331368 w 357717"/>
              <a:gd name="T5" fmla="*/ 119714 h 1862667"/>
              <a:gd name="T6" fmla="*/ 118009 w 357717"/>
              <a:gd name="T7" fmla="*/ 119714 h 1862667"/>
              <a:gd name="T8" fmla="*/ 118009 w 357717"/>
              <a:gd name="T9" fmla="*/ 1246730 h 1862667"/>
              <a:gd name="T10" fmla="*/ 0 w 357717"/>
              <a:gd name="T11" fmla="*/ 1870086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4" name="半闭框 8"/>
          <p:cNvSpPr>
            <a:spLocks/>
          </p:cNvSpPr>
          <p:nvPr userDrawn="1"/>
        </p:nvSpPr>
        <p:spPr bwMode="auto">
          <a:xfrm rot="10800000">
            <a:off x="8310563" y="1643063"/>
            <a:ext cx="357187" cy="1862137"/>
          </a:xfrm>
          <a:custGeom>
            <a:avLst/>
            <a:gdLst>
              <a:gd name="T0" fmla="*/ 0 w 357717"/>
              <a:gd name="T1" fmla="*/ 0 h 1862667"/>
              <a:gd name="T2" fmla="*/ 354024 w 357717"/>
              <a:gd name="T3" fmla="*/ 0 h 1862667"/>
              <a:gd name="T4" fmla="*/ 331361 w 357717"/>
              <a:gd name="T5" fmla="*/ 119000 h 1862667"/>
              <a:gd name="T6" fmla="*/ 118007 w 357717"/>
              <a:gd name="T7" fmla="*/ 119000 h 1862667"/>
              <a:gd name="T8" fmla="*/ 118007 w 357717"/>
              <a:gd name="T9" fmla="*/ 1239313 h 1862667"/>
              <a:gd name="T10" fmla="*/ 0 w 357717"/>
              <a:gd name="T11" fmla="*/ 1858960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cxnSp>
        <p:nvCxnSpPr>
          <p:cNvPr id="5" name="直线连接符 12"/>
          <p:cNvCxnSpPr/>
          <p:nvPr userDrawn="1"/>
        </p:nvCxnSpPr>
        <p:spPr>
          <a:xfrm>
            <a:off x="4953000" y="4953000"/>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文本框 15"/>
          <p:cNvSpPr txBox="1"/>
          <p:nvPr userDrawn="1"/>
        </p:nvSpPr>
        <p:spPr>
          <a:xfrm>
            <a:off x="4946650" y="4076700"/>
            <a:ext cx="4741863" cy="693738"/>
          </a:xfrm>
          <a:prstGeom prst="rect">
            <a:avLst/>
          </a:prstGeom>
          <a:noFill/>
        </p:spPr>
        <p:txBody>
          <a:bodyPr>
            <a:spAutoFit/>
          </a:bodyPr>
          <a:lstStyle/>
          <a:p>
            <a:pPr>
              <a:defRPr/>
            </a:pPr>
            <a:r>
              <a:rPr kumimoji="1" lang="zh-CN" altLang="en-US" sz="1950" dirty="0"/>
              <a:t>清华大学计算机系 丁铭、陈齐斌、唐杰</a:t>
            </a:r>
            <a:endParaRPr kumimoji="1" lang="en-US" altLang="zh-CN" sz="1950" dirty="0"/>
          </a:p>
          <a:p>
            <a:pPr>
              <a:defRPr/>
            </a:pPr>
            <a:r>
              <a:rPr kumimoji="1" lang="zh-CN" altLang="en-US" sz="1950" dirty="0"/>
              <a:t>阿里巴巴达摩院      周畅、杨红霞</a:t>
            </a:r>
            <a:endParaRPr kumimoji="1" lang="en-US" altLang="zh-CN" sz="1950" dirty="0"/>
          </a:p>
        </p:txBody>
      </p:sp>
      <p:sp>
        <p:nvSpPr>
          <p:cNvPr id="2" name="标题 1"/>
          <p:cNvSpPr>
            <a:spLocks noGrp="1"/>
          </p:cNvSpPr>
          <p:nvPr>
            <p:ph type="ctrTitle"/>
          </p:nvPr>
        </p:nvSpPr>
        <p:spPr>
          <a:xfrm>
            <a:off x="1458383" y="1642534"/>
            <a:ext cx="6975475" cy="1659466"/>
          </a:xfrm>
        </p:spPr>
        <p:txBody>
          <a:bodyPr tIns="180000"/>
          <a:lstStyle>
            <a:lvl1pPr algn="ctr">
              <a:defRPr sz="4875"/>
            </a:lvl1pPr>
          </a:lstStyle>
          <a:p>
            <a:endParaRPr lang="zh-CN" altLang="en-US" dirty="0"/>
          </a:p>
        </p:txBody>
      </p:sp>
      <p:sp>
        <p:nvSpPr>
          <p:cNvPr id="7" name="日期占位符 3"/>
          <p:cNvSpPr>
            <a:spLocks noGrp="1"/>
          </p:cNvSpPr>
          <p:nvPr>
            <p:ph type="dt" sz="half" idx="10"/>
          </p:nvPr>
        </p:nvSpPr>
        <p:spPr>
          <a:xfrm>
            <a:off x="681038" y="6356350"/>
            <a:ext cx="2228850" cy="365125"/>
          </a:xfrm>
          <a:prstGeom prst="rect">
            <a:avLst/>
          </a:prstGeom>
        </p:spPr>
        <p:txBody>
          <a:bodyPr/>
          <a:lstStyle>
            <a:lvl1pPr>
              <a:defRPr kumimoji="1"/>
            </a:lvl1pPr>
          </a:lstStyle>
          <a:p>
            <a:pPr>
              <a:defRPr/>
            </a:pPr>
            <a:fld id="{5A19FDD8-FE9D-CD48-AB8E-78CC1B6A93CE}" type="datetime1">
              <a:rPr lang="zh-CN" altLang="en-US" smtClean="0"/>
              <a:t>2020/7/20</a:t>
            </a:fld>
            <a:endParaRPr lang="zh-CN" altLang="en-US" dirty="0"/>
          </a:p>
        </p:txBody>
      </p:sp>
      <p:sp>
        <p:nvSpPr>
          <p:cNvPr id="8" name="页脚占位符 4"/>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r>
              <a:rPr lang="en" altLang="zh-CN"/>
              <a:t>Knowledge Engineering Group</a:t>
            </a:r>
            <a:endParaRPr lang="zh-CN" altLang="en-US"/>
          </a:p>
        </p:txBody>
      </p:sp>
      <p:sp>
        <p:nvSpPr>
          <p:cNvPr id="9" name="幻灯片编号占位符 5"/>
          <p:cNvSpPr>
            <a:spLocks noGrp="1"/>
          </p:cNvSpPr>
          <p:nvPr>
            <p:ph type="sldNum" sz="quarter" idx="12"/>
          </p:nvPr>
        </p:nvSpPr>
        <p:spPr>
          <a:xfrm>
            <a:off x="6996113" y="6356350"/>
            <a:ext cx="2228850" cy="365125"/>
          </a:xfrm>
          <a:prstGeom prst="rect">
            <a:avLst/>
          </a:prstGeom>
        </p:spPr>
        <p:txBody>
          <a:bodyPr/>
          <a:lstStyle>
            <a:lvl1pPr>
              <a:defRPr kumimoji="1"/>
            </a:lvl1pPr>
          </a:lstStyle>
          <a:p>
            <a:pPr>
              <a:defRPr/>
            </a:pPr>
            <a:fld id="{B47BF8E0-B908-AE40-B81C-100AFD5B52B3}" type="slidenum">
              <a:rPr lang="zh-CN" altLang="en-US"/>
              <a:pPr>
                <a:defRPr/>
              </a:pPr>
              <a:t>‹#›</a:t>
            </a:fld>
            <a:endParaRPr lang="zh-CN" altLang="en-US"/>
          </a:p>
        </p:txBody>
      </p:sp>
    </p:spTree>
    <p:extLst>
      <p:ext uri="{BB962C8B-B14F-4D97-AF65-F5344CB8AC3E}">
        <p14:creationId xmlns:p14="http://schemas.microsoft.com/office/powerpoint/2010/main" val="15691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58383" y="1642534"/>
            <a:ext cx="6975475" cy="1659466"/>
          </a:xfrm>
        </p:spPr>
        <p:txBody>
          <a:bodyPr tIns="180000" anchor="ctr" anchorCtr="0"/>
          <a:lstStyle>
            <a:lvl1pPr algn="ctr">
              <a:defRPr sz="4875"/>
            </a:lvl1pPr>
          </a:lstStyle>
          <a:p>
            <a:endParaRPr kumimoji="1" lang="zh-CN" altLang="en-US" dirty="0"/>
          </a:p>
        </p:txBody>
      </p:sp>
      <p:sp>
        <p:nvSpPr>
          <p:cNvPr id="4" name="日期占位符 3"/>
          <p:cNvSpPr>
            <a:spLocks noGrp="1"/>
          </p:cNvSpPr>
          <p:nvPr>
            <p:ph type="dt" sz="half" idx="10"/>
          </p:nvPr>
        </p:nvSpPr>
        <p:spPr>
          <a:xfrm>
            <a:off x="681038" y="6356351"/>
            <a:ext cx="2228850" cy="365125"/>
          </a:xfrm>
          <a:prstGeom prst="rect">
            <a:avLst/>
          </a:prstGeom>
        </p:spPr>
        <p:txBody>
          <a:bodyPr/>
          <a:lstStyle/>
          <a:p>
            <a:fld id="{36EEDBA4-0B84-A649-A78D-A127990209DD}" type="datetime1">
              <a:rPr kumimoji="1" lang="zh-CN" altLang="en-US" smtClean="0"/>
              <a:t>2020/7/20</a:t>
            </a:fld>
            <a:endParaRPr kumimoji="1" lang="zh-CN" altLang="en-US" dirty="0"/>
          </a:p>
        </p:txBody>
      </p:sp>
      <p:sp>
        <p:nvSpPr>
          <p:cNvPr id="5" name="页脚占位符 4"/>
          <p:cNvSpPr>
            <a:spLocks noGrp="1"/>
          </p:cNvSpPr>
          <p:nvPr>
            <p:ph type="ftr" sz="quarter" idx="11"/>
          </p:nvPr>
        </p:nvSpPr>
        <p:spPr>
          <a:xfrm>
            <a:off x="3281363" y="6356351"/>
            <a:ext cx="3343275" cy="365125"/>
          </a:xfrm>
          <a:prstGeom prst="rect">
            <a:avLst/>
          </a:prstGeom>
        </p:spPr>
        <p:txBody>
          <a:bodyPr/>
          <a:lstStyle/>
          <a:p>
            <a:r>
              <a:rPr kumimoji="1" lang="en" altLang="zh-CN"/>
              <a:t>Knowledge Engineering Group</a:t>
            </a:r>
            <a:endParaRPr kumimoji="1" lang="zh-CN" altLang="en-US" dirty="0"/>
          </a:p>
        </p:txBody>
      </p:sp>
      <p:sp>
        <p:nvSpPr>
          <p:cNvPr id="6" name="幻灯片编号占位符 5"/>
          <p:cNvSpPr>
            <a:spLocks noGrp="1"/>
          </p:cNvSpPr>
          <p:nvPr>
            <p:ph type="sldNum" sz="quarter" idx="12"/>
          </p:nvPr>
        </p:nvSpPr>
        <p:spPr>
          <a:xfrm>
            <a:off x="6996113" y="6356351"/>
            <a:ext cx="2228850" cy="365125"/>
          </a:xfrm>
          <a:prstGeom prst="rect">
            <a:avLst/>
          </a:prstGeom>
        </p:spPr>
        <p:txBody>
          <a:bodyPr/>
          <a:lstStyle/>
          <a:p>
            <a:fld id="{BE098251-C56B-694C-A4E8-67BD1E70D9B8}" type="slidenum">
              <a:rPr kumimoji="1" lang="zh-CN" altLang="en-US" smtClean="0"/>
              <a:t>‹#›</a:t>
            </a:fld>
            <a:endParaRPr kumimoji="1" lang="zh-CN" altLang="en-US"/>
          </a:p>
        </p:txBody>
      </p:sp>
      <p:sp>
        <p:nvSpPr>
          <p:cNvPr id="8" name="半闭框 7"/>
          <p:cNvSpPr/>
          <p:nvPr userDrawn="1"/>
        </p:nvSpPr>
        <p:spPr>
          <a:xfrm>
            <a:off x="1238250" y="1572155"/>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半闭框 8"/>
          <p:cNvSpPr/>
          <p:nvPr userDrawn="1"/>
        </p:nvSpPr>
        <p:spPr>
          <a:xfrm rot="10800000">
            <a:off x="8310033" y="1642536"/>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3" name="直线连接符 12"/>
          <p:cNvCxnSpPr/>
          <p:nvPr userDrawn="1"/>
        </p:nvCxnSpPr>
        <p:spPr>
          <a:xfrm>
            <a:off x="4953000" y="4953093"/>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4865365" y="4121290"/>
            <a:ext cx="4742906" cy="967637"/>
          </a:xfrm>
          <a:prstGeom prst="rect">
            <a:avLst/>
          </a:prstGeom>
          <a:noFill/>
        </p:spPr>
        <p:txBody>
          <a:bodyPr wrap="square" rtlCol="0">
            <a:spAutoFit/>
          </a:bodyPr>
          <a:lstStyle/>
          <a:p>
            <a:r>
              <a:rPr kumimoji="1" lang="en-US" altLang="zh-CN" sz="1950" baseline="0" dirty="0"/>
              <a:t>Tsinghua KEG  &amp;  Alibaba DAMO Academy</a:t>
            </a:r>
          </a:p>
          <a:p>
            <a:endParaRPr kumimoji="1" lang="en-US" altLang="zh-CN" sz="488" baseline="0" dirty="0"/>
          </a:p>
          <a:p>
            <a:r>
              <a:rPr kumimoji="1" lang="en-US" altLang="zh-CN" sz="1300" baseline="0" dirty="0"/>
              <a:t>Ming Ding, Chang Zhou, </a:t>
            </a:r>
            <a:r>
              <a:rPr kumimoji="1" lang="en-US" altLang="zh-CN" sz="1300" baseline="0" dirty="0" err="1"/>
              <a:t>Qiben</a:t>
            </a:r>
            <a:r>
              <a:rPr kumimoji="1" lang="en-US" altLang="zh-CN" sz="1300" baseline="0" dirty="0"/>
              <a:t> Chen, </a:t>
            </a:r>
            <a:r>
              <a:rPr kumimoji="1" lang="en-US" altLang="zh-CN" sz="1300" baseline="0" dirty="0" err="1"/>
              <a:t>Hongxia</a:t>
            </a:r>
            <a:r>
              <a:rPr kumimoji="1" lang="en-US" altLang="zh-CN" sz="1300" baseline="0" dirty="0"/>
              <a:t> Yang, </a:t>
            </a:r>
            <a:r>
              <a:rPr kumimoji="1" lang="en-US" altLang="zh-CN" sz="1300" baseline="0" dirty="0" err="1"/>
              <a:t>Jie</a:t>
            </a:r>
            <a:r>
              <a:rPr kumimoji="1" lang="en-US" altLang="zh-CN" sz="1300" baseline="0" dirty="0"/>
              <a:t> Tang</a:t>
            </a:r>
          </a:p>
        </p:txBody>
      </p:sp>
    </p:spTree>
    <p:extLst>
      <p:ext uri="{BB962C8B-B14F-4D97-AF65-F5344CB8AC3E}">
        <p14:creationId xmlns:p14="http://schemas.microsoft.com/office/powerpoint/2010/main" val="46829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66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8"/>
            <a:ext cx="84201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2522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95867"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447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8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9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256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13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3499"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4"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0910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7763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50838" y="1196975"/>
            <a:ext cx="913923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11"/>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sp>
        <p:nvSpPr>
          <p:cNvPr id="2" name="Rectangle 2"/>
          <p:cNvSpPr>
            <a:spLocks noGrp="1" noChangeArrowheads="1"/>
          </p:cNvSpPr>
          <p:nvPr>
            <p:ph type="title"/>
          </p:nvPr>
        </p:nvSpPr>
        <p:spPr bwMode="auto">
          <a:xfrm>
            <a:off x="271463" y="188913"/>
            <a:ext cx="93630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0" name="Rectangle 12"/>
          <p:cNvSpPr>
            <a:spLocks noChangeArrowheads="1"/>
          </p:cNvSpPr>
          <p:nvPr/>
        </p:nvSpPr>
        <p:spPr bwMode="auto">
          <a:xfrm>
            <a:off x="9490075" y="645318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00E93E34-BC81-D641-8951-02C27D1DE994}"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Tree>
  </p:cSld>
  <p:clrMap bg1="lt1" tx1="dk1" bg2="lt2" tx2="dk2" accent1="accent1" accent2="accent2" accent3="accent3" accent4="accent4" accent5="accent5" accent6="accent6" hlink="hlink" folHlink="folHlink"/>
  <p:sldLayoutIdLst>
    <p:sldLayoutId id="2147484281"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2" r:id="rId15"/>
    <p:sldLayoutId id="2147484283" r:id="rId16"/>
  </p:sldLayoutIdLst>
  <p:hf sldNum="0" hdr="0"/>
  <p:txStyles>
    <p:titleStyle>
      <a:lvl1pPr algn="ctr" rtl="0" eaLnBrk="0" fontAlgn="base" hangingPunct="0">
        <a:spcBef>
          <a:spcPct val="0"/>
        </a:spcBef>
        <a:spcAft>
          <a:spcPct val="0"/>
        </a:spcAft>
        <a:defRPr kumimoji="1" sz="3600">
          <a:solidFill>
            <a:schemeClr val="tx2"/>
          </a:solidFill>
          <a:latin typeface="+mj-lt"/>
          <a:ea typeface="+mj-ea"/>
          <a:cs typeface="宋体" charset="0"/>
        </a:defRPr>
      </a:lvl1pPr>
      <a:lvl2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aminer.cn/pub/5ee8986f91e011e66831c59b/" TargetMode="External"/><Relationship Id="rId4" Type="http://schemas.openxmlformats.org/officeDocument/2006/relationships/hyperlink" Target="https://arxiv.org/abs/2006.0821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keg.cs.tsinghua.edu.cn/cogd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8464" y="1808820"/>
            <a:ext cx="9649072" cy="2299965"/>
          </a:xfrm>
        </p:spPr>
        <p:txBody>
          <a:bodyPr/>
          <a:lstStyle/>
          <a:p>
            <a:pPr>
              <a:spcBef>
                <a:spcPts val="1200"/>
              </a:spcBef>
            </a:pPr>
            <a:r>
              <a:rPr lang="en-US" altLang="zh-CN" sz="4000" dirty="0">
                <a:solidFill>
                  <a:schemeClr val="tx1"/>
                </a:solidFill>
                <a:ea typeface="SimHei" charset="-122"/>
                <a:cs typeface="SimHei" charset="-122"/>
              </a:rPr>
              <a:t>Self-supervised Learning </a:t>
            </a:r>
            <a:br>
              <a:rPr lang="en-US" altLang="zh-CN" sz="4000" dirty="0">
                <a:solidFill>
                  <a:schemeClr val="tx1"/>
                </a:solidFill>
                <a:ea typeface="SimHei" charset="-122"/>
                <a:cs typeface="SimHei" charset="-122"/>
              </a:rPr>
            </a:br>
            <a:r>
              <a:rPr lang="en-US" altLang="zh-CN" sz="4000" dirty="0">
                <a:solidFill>
                  <a:schemeClr val="tx1"/>
                </a:solidFill>
                <a:ea typeface="SimHei" charset="-122"/>
                <a:cs typeface="SimHei" charset="-122"/>
              </a:rPr>
              <a:t>Generative or Contrastive</a:t>
            </a:r>
            <a:br>
              <a:rPr lang="en-US" altLang="zh-CN" sz="4000" dirty="0">
                <a:solidFill>
                  <a:schemeClr val="tx1"/>
                </a:solidFill>
                <a:ea typeface="SimHei" charset="-122"/>
                <a:cs typeface="SimHei" charset="-122"/>
              </a:rPr>
            </a:br>
            <a:r>
              <a:rPr lang="zh-CN" altLang="en-US" sz="4000" dirty="0">
                <a:solidFill>
                  <a:schemeClr val="tx1"/>
                </a:solidFill>
                <a:ea typeface="SimHei" charset="-122"/>
                <a:cs typeface="SimHei" charset="-122"/>
              </a:rPr>
              <a:t>（</a:t>
            </a:r>
            <a:r>
              <a:rPr lang="en-US" altLang="zh-CN" sz="4000" dirty="0">
                <a:solidFill>
                  <a:schemeClr val="tx1"/>
                </a:solidFill>
                <a:ea typeface="SimHei" charset="-122"/>
                <a:cs typeface="SimHei" charset="-122"/>
              </a:rPr>
              <a:t>Outline)</a:t>
            </a:r>
            <a:endParaRPr lang="zh-CN" altLang="en-US" sz="4000" dirty="0">
              <a:solidFill>
                <a:schemeClr val="tx1"/>
              </a:solidFill>
              <a:ea typeface="SimHei" charset="-122"/>
              <a:cs typeface="SimHei" charset="-122"/>
            </a:endParaRPr>
          </a:p>
        </p:txBody>
      </p:sp>
      <p:sp>
        <p:nvSpPr>
          <p:cNvPr id="3" name="副标题 2"/>
          <p:cNvSpPr>
            <a:spLocks noGrp="1"/>
          </p:cNvSpPr>
          <p:nvPr>
            <p:ph type="subTitle" idx="1"/>
          </p:nvPr>
        </p:nvSpPr>
        <p:spPr>
          <a:xfrm>
            <a:off x="380492" y="4437112"/>
            <a:ext cx="9037004" cy="2016224"/>
          </a:xfrm>
        </p:spPr>
        <p:txBody>
          <a:bodyPr/>
          <a:lstStyle/>
          <a:p>
            <a:r>
              <a:rPr lang="en-US" altLang="zh-CN" sz="2000" dirty="0">
                <a:latin typeface="Times New Roman" panose="02020603050405020304" pitchFamily="18" charset="0"/>
                <a:cs typeface="Times New Roman" panose="02020603050405020304" pitchFamily="18" charset="0"/>
              </a:rPr>
              <a:t>Xiao Liu, </a:t>
            </a:r>
            <a:r>
              <a:rPr lang="en-US" altLang="zh-CN" sz="2000" dirty="0" err="1">
                <a:latin typeface="Times New Roman" panose="02020603050405020304" pitchFamily="18" charset="0"/>
                <a:cs typeface="Times New Roman" panose="02020603050405020304" pitchFamily="18" charset="0"/>
              </a:rPr>
              <a:t>Fanjin</a:t>
            </a:r>
            <a:r>
              <a:rPr lang="en-US" altLang="zh-CN" sz="2000" dirty="0">
                <a:latin typeface="Times New Roman" panose="02020603050405020304" pitchFamily="18" charset="0"/>
                <a:cs typeface="Times New Roman" panose="02020603050405020304" pitchFamily="18" charset="0"/>
              </a:rPr>
              <a:t> Zhang, </a:t>
            </a:r>
            <a:r>
              <a:rPr lang="en-US" altLang="zh-CN" sz="2000" dirty="0" err="1">
                <a:latin typeface="Times New Roman" panose="02020603050405020304" pitchFamily="18" charset="0"/>
                <a:cs typeface="Times New Roman" panose="02020603050405020304" pitchFamily="18" charset="0"/>
              </a:rPr>
              <a:t>Zhenyu</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Hou</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Zhaoyu</a:t>
            </a:r>
            <a:r>
              <a:rPr lang="en-US" altLang="zh-CN" sz="2000" dirty="0">
                <a:latin typeface="Times New Roman" panose="02020603050405020304" pitchFamily="18" charset="0"/>
                <a:cs typeface="Times New Roman" panose="02020603050405020304" pitchFamily="18" charset="0"/>
              </a:rPr>
              <a:t> Wang, Li </a:t>
            </a:r>
            <a:r>
              <a:rPr lang="en-US" altLang="zh-CN" sz="2000" dirty="0" err="1">
                <a:latin typeface="Times New Roman" panose="02020603050405020304" pitchFamily="18" charset="0"/>
                <a:cs typeface="Times New Roman" panose="02020603050405020304" pitchFamily="18" charset="0"/>
              </a:rPr>
              <a:t>Mian</a:t>
            </a:r>
            <a:r>
              <a:rPr lang="en-US" altLang="zh-CN" sz="2000" dirty="0">
                <a:latin typeface="Times New Roman" panose="02020603050405020304" pitchFamily="18" charset="0"/>
                <a:cs typeface="Times New Roman" panose="02020603050405020304" pitchFamily="18" charset="0"/>
              </a:rPr>
              <a:t>, Jing Zhang, </a:t>
            </a:r>
            <a:r>
              <a:rPr lang="en-US" altLang="zh-CN" sz="2000" dirty="0">
                <a:latin typeface="Times New Roman" panose="02020603050405020304" pitchFamily="18" charset="0"/>
                <a:cs typeface="Times New Roman" panose="02020603050405020304" pitchFamily="18" charset="0"/>
                <a:hlinkClick r:id="rId3"/>
              </a:rPr>
              <a:t>Jie Tang</a:t>
            </a:r>
            <a:r>
              <a:rPr lang="en-US" altLang="zh-CN" sz="2000" dirty="0">
                <a:latin typeface="Times New Roman" panose="02020603050405020304" pitchFamily="18" charset="0"/>
                <a:cs typeface="Times New Roman" panose="02020603050405020304" pitchFamily="18" charset="0"/>
              </a:rPr>
              <a:t>*</a:t>
            </a:r>
          </a:p>
          <a:p>
            <a:r>
              <a:rPr lang="en-US" altLang="zh-CN" sz="2000" dirty="0">
                <a:latin typeface="Times New Roman" panose="02020603050405020304" pitchFamily="18" charset="0"/>
                <a:cs typeface="Times New Roman" panose="02020603050405020304" pitchFamily="18" charset="0"/>
              </a:rPr>
              <a:t>Slide Maintain: Xiao Liu, </a:t>
            </a:r>
            <a:r>
              <a:rPr lang="en-US" altLang="zh-CN" sz="2000" dirty="0" err="1">
                <a:latin typeface="Times New Roman" panose="02020603050405020304" pitchFamily="18" charset="0"/>
                <a:cs typeface="Times New Roman" panose="02020603050405020304" pitchFamily="18" charset="0"/>
              </a:rPr>
              <a:t>Haoyun</a:t>
            </a:r>
            <a:r>
              <a:rPr lang="en-US" altLang="zh-CN" sz="2000" dirty="0">
                <a:latin typeface="Times New Roman" panose="02020603050405020304" pitchFamily="18" charset="0"/>
                <a:cs typeface="Times New Roman" panose="02020603050405020304" pitchFamily="18" charset="0"/>
              </a:rPr>
              <a:t> Hong</a:t>
            </a:r>
          </a:p>
          <a:p>
            <a:r>
              <a:rPr lang="en-US" altLang="zh-CN" sz="2000" dirty="0">
                <a:latin typeface="Times New Roman" panose="02020603050405020304" pitchFamily="18" charset="0"/>
                <a:cs typeface="Times New Roman" panose="02020603050405020304" pitchFamily="18" charset="0"/>
              </a:rPr>
              <a:t>Knowledge Engineering Group, Tsinghua University</a:t>
            </a:r>
          </a:p>
          <a:p>
            <a:r>
              <a:rPr lang="en-US" altLang="zh-CN" sz="1400" dirty="0" err="1">
                <a:latin typeface="Times New Roman" panose="02020603050405020304" pitchFamily="18" charset="0"/>
                <a:cs typeface="Times New Roman" panose="02020603050405020304" pitchFamily="18" charset="0"/>
              </a:rPr>
              <a:t>arXiv</a:t>
            </a:r>
            <a:r>
              <a:rPr lang="en-US" altLang="zh-CN" sz="1400" dirty="0">
                <a:latin typeface="Times New Roman" panose="02020603050405020304" pitchFamily="18" charset="0"/>
                <a:cs typeface="Times New Roman" panose="02020603050405020304" pitchFamily="18" charset="0"/>
              </a:rPr>
              <a:t>: </a:t>
            </a:r>
            <a:r>
              <a:rPr lang="en" altLang="zh-CN" sz="1400" dirty="0">
                <a:latin typeface="Times New Roman" panose="02020603050405020304" pitchFamily="18" charset="0"/>
                <a:cs typeface="Times New Roman" panose="02020603050405020304" pitchFamily="18" charset="0"/>
                <a:hlinkClick r:id="rId4"/>
              </a:rPr>
              <a:t>https://arxiv.org/abs/2006.08218</a:t>
            </a:r>
            <a:endParaRPr lang="en" altLang="zh-CN" sz="1400" dirty="0">
              <a:latin typeface="Times New Roman" panose="02020603050405020304" pitchFamily="18" charset="0"/>
              <a:cs typeface="Times New Roman" panose="02020603050405020304" pitchFamily="18" charset="0"/>
            </a:endParaRPr>
          </a:p>
          <a:p>
            <a:r>
              <a:rPr lang="en" altLang="zh-CN" sz="1400" dirty="0">
                <a:latin typeface="Times New Roman" panose="02020603050405020304" pitchFamily="18" charset="0"/>
                <a:cs typeface="Times New Roman" panose="02020603050405020304" pitchFamily="18" charset="0"/>
              </a:rPr>
              <a:t>AMiner: </a:t>
            </a:r>
            <a:r>
              <a:rPr lang="en" altLang="zh-CN" sz="1400" dirty="0">
                <a:latin typeface="Times New Roman" panose="02020603050405020304" pitchFamily="18" charset="0"/>
                <a:cs typeface="Times New Roman" panose="02020603050405020304" pitchFamily="18" charset="0"/>
                <a:hlinkClick r:id="rId5"/>
              </a:rPr>
              <a:t>https://www.aminer.cn/pub/5ee8986f91e011e66831c59b/</a:t>
            </a:r>
            <a:endParaRPr lang="en-US" altLang="zh-CN"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8E3C07-D30C-4F4C-B840-95DED687B025}"/>
              </a:ext>
            </a:extLst>
          </p:cNvPr>
          <p:cNvSpPr>
            <a:spLocks noGrp="1"/>
          </p:cNvSpPr>
          <p:nvPr>
            <p:ph type="title"/>
          </p:nvPr>
        </p:nvSpPr>
        <p:spPr/>
        <p:txBody>
          <a:bodyPr/>
          <a:lstStyle/>
          <a:p>
            <a:r>
              <a:rPr lang="en-GB" dirty="0"/>
              <a:t>GPT/GPT-2 (NLP)</a:t>
            </a:r>
          </a:p>
        </p:txBody>
      </p:sp>
      <p:sp>
        <p:nvSpPr>
          <p:cNvPr id="3" name="内容占位符 2">
            <a:extLst>
              <a:ext uri="{FF2B5EF4-FFF2-40B4-BE49-F238E27FC236}">
                <a16:creationId xmlns:a16="http://schemas.microsoft.com/office/drawing/2014/main" id="{8AA24E51-F4AC-F541-8606-147A9A63E5B8}"/>
              </a:ext>
            </a:extLst>
          </p:cNvPr>
          <p:cNvSpPr>
            <a:spLocks noGrp="1"/>
          </p:cNvSpPr>
          <p:nvPr>
            <p:ph idx="1"/>
          </p:nvPr>
        </p:nvSpPr>
        <p:spPr/>
        <p:txBody>
          <a:bodyPr/>
          <a:lstStyle/>
          <a:p>
            <a:r>
              <a:rPr lang="en" altLang="zh-CN" sz="2400" dirty="0"/>
              <a:t>Improving language understanding by generative pre-training.</a:t>
            </a:r>
            <a:r>
              <a:rPr lang="zh-CN" altLang="en-US" sz="2400" dirty="0"/>
              <a:t> </a:t>
            </a:r>
            <a:r>
              <a:rPr lang="en-US" altLang="zh-CN" sz="2400" dirty="0"/>
              <a:t>(2018, Radford et al.)</a:t>
            </a:r>
            <a:endParaRPr lang="en" altLang="zh-CN" sz="2400" dirty="0"/>
          </a:p>
          <a:p>
            <a:pPr lvl="1"/>
            <a:r>
              <a:rPr lang="en" altLang="zh-CN" sz="2000" dirty="0"/>
              <a:t>Maximizing the likelihood under the forward autoregressive factorization </a:t>
            </a:r>
          </a:p>
          <a:p>
            <a:pPr lvl="1"/>
            <a:r>
              <a:rPr lang="en" altLang="zh-CN" sz="2000" dirty="0"/>
              <a:t>Use Transformer decoder architecture for language modeling</a:t>
            </a:r>
          </a:p>
          <a:p>
            <a:endParaRPr lang="en" altLang="zh-CN" sz="2000" dirty="0"/>
          </a:p>
          <a:p>
            <a:endParaRPr lang="en" altLang="zh-CN" sz="2000" dirty="0"/>
          </a:p>
          <a:p>
            <a:pPr lvl="1"/>
            <a:r>
              <a:rPr lang="en" altLang="zh-CN" sz="2000" dirty="0"/>
              <a:t>Very good at text generation</a:t>
            </a:r>
            <a:r>
              <a:rPr lang="zh-CN" altLang="en-US" sz="2000" dirty="0"/>
              <a:t> </a:t>
            </a:r>
            <a:r>
              <a:rPr lang="en-US" altLang="zh-CN" sz="2000" dirty="0"/>
              <a:t>because it is a single-direction model</a:t>
            </a:r>
            <a:endParaRPr lang="en" altLang="zh-CN" sz="2000" dirty="0"/>
          </a:p>
          <a:p>
            <a:endParaRPr lang="en-GB" dirty="0"/>
          </a:p>
        </p:txBody>
      </p:sp>
      <p:pic>
        <p:nvPicPr>
          <p:cNvPr id="5" name="图片 4">
            <a:extLst>
              <a:ext uri="{FF2B5EF4-FFF2-40B4-BE49-F238E27FC236}">
                <a16:creationId xmlns:a16="http://schemas.microsoft.com/office/drawing/2014/main" id="{5AA38488-80C7-EB42-9DC6-801EFB29BA7A}"/>
              </a:ext>
            </a:extLst>
          </p:cNvPr>
          <p:cNvPicPr>
            <a:picLocks noChangeAspect="1"/>
          </p:cNvPicPr>
          <p:nvPr/>
        </p:nvPicPr>
        <p:blipFill>
          <a:blip r:embed="rId2"/>
          <a:stretch>
            <a:fillRect/>
          </a:stretch>
        </p:blipFill>
        <p:spPr>
          <a:xfrm>
            <a:off x="3286162" y="2852936"/>
            <a:ext cx="3268588" cy="428199"/>
          </a:xfrm>
          <a:prstGeom prst="rect">
            <a:avLst/>
          </a:prstGeom>
        </p:spPr>
      </p:pic>
    </p:spTree>
    <p:extLst>
      <p:ext uri="{BB962C8B-B14F-4D97-AF65-F5344CB8AC3E}">
        <p14:creationId xmlns:p14="http://schemas.microsoft.com/office/powerpoint/2010/main" val="40876926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6.Discussions and Future Directions</a:t>
            </a:r>
          </a:p>
        </p:txBody>
      </p:sp>
    </p:spTree>
    <p:extLst>
      <p:ext uri="{BB962C8B-B14F-4D97-AF65-F5344CB8AC3E}">
        <p14:creationId xmlns:p14="http://schemas.microsoft.com/office/powerpoint/2010/main" val="3838459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35651-F510-8246-9612-4C710550719E}"/>
              </a:ext>
            </a:extLst>
          </p:cNvPr>
          <p:cNvSpPr>
            <a:spLocks noGrp="1"/>
          </p:cNvSpPr>
          <p:nvPr>
            <p:ph type="title"/>
          </p:nvPr>
        </p:nvSpPr>
        <p:spPr>
          <a:xfrm>
            <a:off x="271461" y="260648"/>
            <a:ext cx="9363075" cy="792162"/>
          </a:xfrm>
        </p:spPr>
        <p:txBody>
          <a:bodyPr/>
          <a:lstStyle/>
          <a:p>
            <a:pPr>
              <a:spcBef>
                <a:spcPct val="50000"/>
              </a:spcBef>
            </a:pPr>
            <a:r>
              <a:rPr lang="en-US" altLang="zh-CN" dirty="0">
                <a:sym typeface="Wingdings" pitchFamily="2" charset="2"/>
              </a:rPr>
              <a:t>Discussions and Future Directions</a:t>
            </a:r>
          </a:p>
        </p:txBody>
      </p:sp>
      <p:sp>
        <p:nvSpPr>
          <p:cNvPr id="3" name="内容占位符 2">
            <a:extLst>
              <a:ext uri="{FF2B5EF4-FFF2-40B4-BE49-F238E27FC236}">
                <a16:creationId xmlns:a16="http://schemas.microsoft.com/office/drawing/2014/main" id="{B8FF68B1-C26C-DE4A-87C0-C03B100BBA59}"/>
              </a:ext>
            </a:extLst>
          </p:cNvPr>
          <p:cNvSpPr>
            <a:spLocks noGrp="1"/>
          </p:cNvSpPr>
          <p:nvPr>
            <p:ph idx="1"/>
          </p:nvPr>
        </p:nvSpPr>
        <p:spPr>
          <a:xfrm>
            <a:off x="383381" y="1412776"/>
            <a:ext cx="9139237" cy="4929188"/>
          </a:xfrm>
        </p:spPr>
        <p:txBody>
          <a:bodyPr/>
          <a:lstStyle/>
          <a:p>
            <a:pPr marL="514350" indent="-514350">
              <a:buFont typeface="+mj-lt"/>
              <a:buAutoNum type="arabicPeriod"/>
            </a:pPr>
            <a:r>
              <a:rPr lang="en-GB" dirty="0"/>
              <a:t>Theoretical Foundation</a:t>
            </a:r>
          </a:p>
          <a:p>
            <a:pPr marL="514350" indent="-514350">
              <a:buFont typeface="+mj-lt"/>
              <a:buAutoNum type="arabicPeriod"/>
            </a:pPr>
            <a:r>
              <a:rPr lang="en-GB" dirty="0"/>
              <a:t>Transferring to downstream tasks</a:t>
            </a:r>
          </a:p>
          <a:p>
            <a:pPr marL="514350" indent="-514350">
              <a:buFont typeface="+mj-lt"/>
              <a:buAutoNum type="arabicPeriod"/>
            </a:pPr>
            <a:r>
              <a:rPr lang="en-GB" dirty="0"/>
              <a:t>Transferring across datasets</a:t>
            </a:r>
          </a:p>
          <a:p>
            <a:pPr marL="514350" indent="-514350">
              <a:buFont typeface="+mj-lt"/>
              <a:buAutoNum type="arabicPeriod"/>
            </a:pPr>
            <a:r>
              <a:rPr lang="en-US" dirty="0"/>
              <a:t>Exploring potential of sampling strategies</a:t>
            </a:r>
          </a:p>
          <a:p>
            <a:pPr marL="514350" indent="-514350">
              <a:buFont typeface="+mj-lt"/>
              <a:buAutoNum type="arabicPeriod"/>
            </a:pPr>
            <a:r>
              <a:rPr lang="en-US" dirty="0"/>
              <a:t>Early Degeneration for Contrastive Learning</a:t>
            </a:r>
            <a:endParaRPr lang="en-GB" dirty="0"/>
          </a:p>
        </p:txBody>
      </p:sp>
    </p:spTree>
    <p:extLst>
      <p:ext uri="{BB962C8B-B14F-4D97-AF65-F5344CB8AC3E}">
        <p14:creationId xmlns:p14="http://schemas.microsoft.com/office/powerpoint/2010/main" val="20999873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Theoretical Foundation</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Though self-supervised learning has achieved great success, few works investigate the mechanisms behind it. In Part 5, we list several recent works on this topic and show that theoretical analysis is significant to avoid misleading empirical conclusions.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6488906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Transferring to downstream tasks</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There is an essential gap between pre-training and downstream tasks. Researchers design elaborate pretext tasks to help models learn some critical features of the dataset that can transfer to other jobs, but sometimes this may fail to realize.</a:t>
            </a:r>
          </a:p>
          <a:p>
            <a:r>
              <a:rPr lang="en-US" altLang="zh-CN" dirty="0"/>
              <a:t>Besides, the process of selecting pretext tasks seems to be too heuristic and tricky without patterns to follow.</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1347413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Transferring across datasets</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This problem is also known as how to learn inductive biases or inductive learning. Traditionally, we split a dataset into the training used for learning the model parameters and the testing part for evaluation.</a:t>
            </a:r>
          </a:p>
          <a:p>
            <a:r>
              <a:rPr lang="en-US" altLang="zh-CN" dirty="0"/>
              <a:t>An essential prerequisite for this learning paradigm is that</a:t>
            </a:r>
            <a:br>
              <a:rPr lang="en-US" altLang="zh-CN" dirty="0"/>
            </a:br>
            <a:r>
              <a:rPr lang="en-US" altLang="zh-CN" dirty="0"/>
              <a:t>data in the real world conforms to the distribution in our</a:t>
            </a:r>
            <a:br>
              <a:rPr lang="en-US" altLang="zh-CN" dirty="0"/>
            </a:br>
            <a:r>
              <a:rPr lang="en-US" altLang="zh-CN" dirty="0"/>
              <a:t>dataset. Nevertheless, this assumption frequently fails in</a:t>
            </a:r>
            <a:br>
              <a:rPr lang="en-US" altLang="zh-CN" dirty="0"/>
            </a:br>
            <a:r>
              <a:rPr lang="en-US" altLang="zh-CN" dirty="0"/>
              <a:t>experiments. </a:t>
            </a:r>
          </a:p>
          <a:p>
            <a:r>
              <a:rPr lang="en-US" altLang="zh-CN" dirty="0"/>
              <a:t>Self-supervised representation learning solves part of this problem, especially in the field of natural language processing.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4040261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US" altLang="zh-CN" dirty="0"/>
              <a:t>Exploring potential of sampling strategies</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Scientists attribute one of the reasons for the success of mutual</a:t>
            </a:r>
            <a:br>
              <a:rPr lang="en-US" altLang="zh-CN" dirty="0"/>
            </a:br>
            <a:r>
              <a:rPr lang="en-US" altLang="zh-CN" dirty="0"/>
              <a:t>information-based methods to better sampling strategies. A series of other contrastive methods may also support this conclusion. </a:t>
            </a:r>
          </a:p>
          <a:p>
            <a:r>
              <a:rPr lang="en-US" altLang="zh-CN" dirty="0"/>
              <a:t>They propose to leverage super large amounts of negative samples and augmented positive samples, whose effects are studied in deep metric learning.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3444040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US" altLang="zh-CN" dirty="0"/>
              <a:t>Early Degeneration for Contrastive Learning</a:t>
            </a:r>
            <a:endParaRPr lang="en-GB"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Contrastive learning methods such as </a:t>
            </a:r>
            <a:r>
              <a:rPr lang="en-US" altLang="zh-CN" dirty="0" err="1"/>
              <a:t>MoCo</a:t>
            </a:r>
            <a:r>
              <a:rPr lang="en-US" altLang="zh-CN" dirty="0"/>
              <a:t> and </a:t>
            </a:r>
            <a:r>
              <a:rPr lang="en-US" altLang="zh-CN" dirty="0" err="1"/>
              <a:t>SimCLR</a:t>
            </a:r>
            <a:r>
              <a:rPr lang="en-US" altLang="zh-CN" dirty="0"/>
              <a:t> are</a:t>
            </a:r>
            <a:br>
              <a:rPr lang="en-US" altLang="zh-CN" dirty="0"/>
            </a:br>
            <a:r>
              <a:rPr lang="en-US" altLang="zh-CN" dirty="0"/>
              <a:t>rapidly approaching the performance of supervised learning for computer vision. However, their incredible performances are generally limited to the classification problem. </a:t>
            </a:r>
          </a:p>
          <a:p>
            <a:r>
              <a:rPr lang="en-US" altLang="zh-CN" dirty="0"/>
              <a:t>Problems above are probably because the contrastive objectives often get trapped into embedding spaces’ early degeneration problem.</a:t>
            </a:r>
          </a:p>
          <a:p>
            <a:r>
              <a:rPr lang="en-US" altLang="zh-CN" dirty="0"/>
              <a:t>We expect that there would be techniques or new paradigms to solve the early degeneration problem while preserving contrastive learning’s advantages.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16703469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7.</a:t>
            </a:r>
            <a:r>
              <a:rPr lang="en-US" altLang="zh-CN" sz="4000" dirty="0"/>
              <a:t> Reference</a:t>
            </a:r>
          </a:p>
        </p:txBody>
      </p:sp>
    </p:spTree>
    <p:extLst>
      <p:ext uri="{BB962C8B-B14F-4D97-AF65-F5344CB8AC3E}">
        <p14:creationId xmlns:p14="http://schemas.microsoft.com/office/powerpoint/2010/main" val="39472398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8504" y="692696"/>
            <a:ext cx="8640960" cy="5324535"/>
          </a:xfrm>
          <a:prstGeom prst="rect">
            <a:avLst/>
          </a:prstGeom>
          <a:noFill/>
        </p:spPr>
        <p:txBody>
          <a:bodyPr wrap="square" rtlCol="0">
            <a:spAutoFit/>
          </a:bodyPr>
          <a:lstStyle/>
          <a:p>
            <a:r>
              <a:rPr lang="en-US" altLang="zh-CN" sz="2000" dirty="0"/>
              <a:t>[1] H. </a:t>
            </a:r>
            <a:r>
              <a:rPr lang="en-US" altLang="zh-CN" sz="2000" dirty="0" err="1"/>
              <a:t>Ajakan</a:t>
            </a:r>
            <a:r>
              <a:rPr lang="en-US" altLang="zh-CN" sz="2000" dirty="0"/>
              <a:t>, P. </a:t>
            </a:r>
            <a:r>
              <a:rPr lang="en-US" altLang="zh-CN" sz="2000" dirty="0" err="1"/>
              <a:t>Germain</a:t>
            </a:r>
            <a:r>
              <a:rPr lang="en-US" altLang="zh-CN" sz="2000" dirty="0"/>
              <a:t>, H. </a:t>
            </a:r>
            <a:r>
              <a:rPr lang="en-US" altLang="zh-CN" sz="2000" dirty="0" err="1"/>
              <a:t>Larochelle</a:t>
            </a:r>
            <a:r>
              <a:rPr lang="en-US" altLang="zh-CN" sz="2000" dirty="0"/>
              <a:t>, F. </a:t>
            </a:r>
            <a:r>
              <a:rPr lang="en-US" altLang="zh-CN" sz="2000" dirty="0" err="1"/>
              <a:t>Laviolette</a:t>
            </a:r>
            <a:r>
              <a:rPr lang="en-US" altLang="zh-CN" sz="2000" dirty="0"/>
              <a:t>, and M. </a:t>
            </a:r>
            <a:r>
              <a:rPr lang="en-US" altLang="zh-CN" sz="2000" dirty="0" err="1"/>
              <a:t>Marchand</a:t>
            </a:r>
            <a:r>
              <a:rPr lang="en-US" altLang="zh-CN" sz="2000" dirty="0"/>
              <a:t>. Domain-adversarial neural networks. </a:t>
            </a:r>
            <a:r>
              <a:rPr lang="en-US" altLang="zh-CN" sz="2000" dirty="0" err="1"/>
              <a:t>arXiv</a:t>
            </a:r>
            <a:r>
              <a:rPr lang="en-US" altLang="zh-CN" sz="2000" dirty="0"/>
              <a:t> preprint arXiv:1412.4446, 2014.</a:t>
            </a:r>
            <a:endParaRPr lang="zh-CN" altLang="zh-CN" sz="2000" dirty="0"/>
          </a:p>
          <a:p>
            <a:endParaRPr lang="en-US" altLang="zh-CN" sz="2000" dirty="0"/>
          </a:p>
          <a:p>
            <a:r>
              <a:rPr lang="en-US" altLang="zh-CN" sz="2000" dirty="0"/>
              <a:t>[2] F. </a:t>
            </a:r>
            <a:r>
              <a:rPr lang="en-US" altLang="zh-CN" sz="2000" dirty="0" err="1"/>
              <a:t>Alam</a:t>
            </a:r>
            <a:r>
              <a:rPr lang="en-US" altLang="zh-CN" sz="2000" dirty="0"/>
              <a:t>, S. </a:t>
            </a:r>
            <a:r>
              <a:rPr lang="en-US" altLang="zh-CN" sz="2000" dirty="0" err="1"/>
              <a:t>Joty</a:t>
            </a:r>
            <a:r>
              <a:rPr lang="en-US" altLang="zh-CN" sz="2000" dirty="0"/>
              <a:t>, and M. Imran. Domain adaptation with adversarial training and graph </a:t>
            </a:r>
            <a:r>
              <a:rPr lang="en-US" altLang="zh-CN" sz="2000" dirty="0" err="1"/>
              <a:t>embeddings</a:t>
            </a:r>
            <a:r>
              <a:rPr lang="en-US" altLang="zh-CN" sz="2000" dirty="0"/>
              <a:t>. </a:t>
            </a:r>
            <a:r>
              <a:rPr lang="en-US" altLang="zh-CN" sz="2000" dirty="0" err="1"/>
              <a:t>arXiv</a:t>
            </a:r>
            <a:r>
              <a:rPr lang="en-US" altLang="zh-CN" sz="2000" dirty="0"/>
              <a:t> preprint arXiv:1805.05151, 2018.</a:t>
            </a:r>
            <a:endParaRPr lang="zh-CN" altLang="zh-CN" sz="2000" dirty="0"/>
          </a:p>
          <a:p>
            <a:endParaRPr lang="en-US" altLang="zh-CN" sz="2000" dirty="0"/>
          </a:p>
          <a:p>
            <a:r>
              <a:rPr lang="en-US" altLang="zh-CN" sz="2000" dirty="0"/>
              <a:t>[3] A. A. </a:t>
            </a:r>
            <a:r>
              <a:rPr lang="en-US" altLang="zh-CN" sz="2000" dirty="0" err="1"/>
              <a:t>Alemi</a:t>
            </a:r>
            <a:r>
              <a:rPr lang="en-US" altLang="zh-CN" sz="2000" dirty="0"/>
              <a:t>, B. Poole, I. Fischer, J. V. Dillon, R. A. </a:t>
            </a:r>
            <a:r>
              <a:rPr lang="en-US" altLang="zh-CN" sz="2000" dirty="0" err="1"/>
              <a:t>Saurous</a:t>
            </a:r>
            <a:r>
              <a:rPr lang="en-US" altLang="zh-CN" sz="2000" dirty="0"/>
              <a:t>, and</a:t>
            </a:r>
            <a:endParaRPr lang="zh-CN" altLang="zh-CN" sz="2000" dirty="0"/>
          </a:p>
          <a:p>
            <a:r>
              <a:rPr lang="en-US" altLang="zh-CN" sz="2000" dirty="0"/>
              <a:t>K. Murphy. Fixing a broken </a:t>
            </a:r>
            <a:r>
              <a:rPr lang="en-US" altLang="zh-CN" sz="2000" dirty="0" err="1"/>
              <a:t>elbo</a:t>
            </a:r>
            <a:r>
              <a:rPr lang="en-US" altLang="zh-CN" sz="2000" dirty="0"/>
              <a:t>. </a:t>
            </a:r>
            <a:r>
              <a:rPr lang="en-US" altLang="zh-CN" sz="2000" dirty="0" err="1"/>
              <a:t>arXiv</a:t>
            </a:r>
            <a:r>
              <a:rPr lang="en-US" altLang="zh-CN" sz="2000" dirty="0"/>
              <a:t> preprint arXiv:1711.00464, 2017.</a:t>
            </a:r>
            <a:endParaRPr lang="zh-CN" altLang="zh-CN" sz="2000" dirty="0"/>
          </a:p>
          <a:p>
            <a:endParaRPr lang="en-US" altLang="zh-CN" sz="2000" dirty="0"/>
          </a:p>
          <a:p>
            <a:r>
              <a:rPr lang="en-US" altLang="zh-CN" sz="2000" dirty="0"/>
              <a:t>[4] S. Arora, H. </a:t>
            </a:r>
            <a:r>
              <a:rPr lang="en-US" altLang="zh-CN" sz="2000" dirty="0" err="1"/>
              <a:t>Khandeparkar</a:t>
            </a:r>
            <a:r>
              <a:rPr lang="en-US" altLang="zh-CN" sz="2000" dirty="0"/>
              <a:t>, M. </a:t>
            </a:r>
            <a:r>
              <a:rPr lang="en-US" altLang="zh-CN" sz="2000" dirty="0" err="1"/>
              <a:t>Khodak</a:t>
            </a:r>
            <a:r>
              <a:rPr lang="en-US" altLang="zh-CN" sz="2000" dirty="0"/>
              <a:t>, O. </a:t>
            </a:r>
            <a:r>
              <a:rPr lang="en-US" altLang="zh-CN" sz="2000" dirty="0" err="1"/>
              <a:t>Plevrakis</a:t>
            </a:r>
            <a:r>
              <a:rPr lang="en-US" altLang="zh-CN" sz="2000" dirty="0"/>
              <a:t>, and</a:t>
            </a:r>
            <a:endParaRPr lang="zh-CN" altLang="zh-CN" sz="2000" dirty="0"/>
          </a:p>
          <a:p>
            <a:r>
              <a:rPr lang="en-US" altLang="zh-CN" sz="2000" dirty="0"/>
              <a:t>N. </a:t>
            </a:r>
            <a:r>
              <a:rPr lang="en-US" altLang="zh-CN" sz="2000" dirty="0" err="1"/>
              <a:t>Saunshi</a:t>
            </a:r>
            <a:r>
              <a:rPr lang="en-US" altLang="zh-CN" sz="2000" dirty="0"/>
              <a:t>. A theoretical analysis of contrastive unsupervised</a:t>
            </a:r>
            <a:endParaRPr lang="zh-CN" altLang="zh-CN" sz="2000" dirty="0"/>
          </a:p>
          <a:p>
            <a:r>
              <a:rPr lang="en-US" altLang="zh-CN" sz="2000" dirty="0"/>
              <a:t>representation learning. </a:t>
            </a:r>
            <a:r>
              <a:rPr lang="en-US" altLang="zh-CN" sz="2000" dirty="0" err="1"/>
              <a:t>arXiv</a:t>
            </a:r>
            <a:r>
              <a:rPr lang="en-US" altLang="zh-CN" sz="2000" dirty="0"/>
              <a:t> preprint arXiv:1902.09229, 2019.</a:t>
            </a:r>
            <a:endParaRPr lang="zh-CN" altLang="zh-CN" sz="2000" dirty="0"/>
          </a:p>
          <a:p>
            <a:endParaRPr lang="en-US" altLang="zh-CN" sz="2000" dirty="0"/>
          </a:p>
          <a:p>
            <a:r>
              <a:rPr lang="en-US" altLang="zh-CN" sz="2000" dirty="0"/>
              <a:t>[5] A. </a:t>
            </a:r>
            <a:r>
              <a:rPr lang="en-US" altLang="zh-CN" sz="2000" dirty="0" err="1"/>
              <a:t>Asai</a:t>
            </a:r>
            <a:r>
              <a:rPr lang="en-US" altLang="zh-CN" sz="2000" dirty="0"/>
              <a:t>, K. Hashimoto, H. </a:t>
            </a:r>
            <a:r>
              <a:rPr lang="en-US" altLang="zh-CN" sz="2000" dirty="0" err="1"/>
              <a:t>Hajishirzi</a:t>
            </a:r>
            <a:r>
              <a:rPr lang="en-US" altLang="zh-CN" sz="2000" dirty="0"/>
              <a:t>, R. </a:t>
            </a:r>
            <a:r>
              <a:rPr lang="en-US" altLang="zh-CN" sz="2000" dirty="0" err="1"/>
              <a:t>Socher</a:t>
            </a:r>
            <a:r>
              <a:rPr lang="en-US" altLang="zh-CN" sz="2000" dirty="0"/>
              <a:t>, and C. </a:t>
            </a:r>
            <a:r>
              <a:rPr lang="en-US" altLang="zh-CN" sz="2000" dirty="0" err="1"/>
              <a:t>Xiong</a:t>
            </a:r>
            <a:r>
              <a:rPr lang="en-US" altLang="zh-CN" sz="2000" dirty="0"/>
              <a:t>.</a:t>
            </a:r>
            <a:endParaRPr lang="zh-CN" altLang="zh-CN" sz="2000" dirty="0"/>
          </a:p>
          <a:p>
            <a:r>
              <a:rPr lang="en-US" altLang="zh-CN" sz="2000" dirty="0"/>
              <a:t>Learning to retrieve reasoning paths over </a:t>
            </a:r>
            <a:r>
              <a:rPr lang="en-US" altLang="zh-CN" sz="2000" dirty="0" err="1"/>
              <a:t>wikipedia</a:t>
            </a:r>
            <a:r>
              <a:rPr lang="en-US" altLang="zh-CN" sz="2000" dirty="0"/>
              <a:t> graph for</a:t>
            </a:r>
            <a:endParaRPr lang="zh-CN" altLang="zh-CN" sz="2000" dirty="0"/>
          </a:p>
          <a:p>
            <a:r>
              <a:rPr lang="en-US" altLang="zh-CN" sz="2000" dirty="0"/>
              <a:t>question answering. </a:t>
            </a:r>
            <a:r>
              <a:rPr lang="en-US" altLang="zh-CN" sz="2000" dirty="0" err="1"/>
              <a:t>arXiv</a:t>
            </a:r>
            <a:r>
              <a:rPr lang="en-US" altLang="zh-CN" sz="2000" dirty="0"/>
              <a:t> preprint arXiv:1911.10470, 2019.</a:t>
            </a:r>
            <a:endParaRPr lang="zh-CN" altLang="zh-CN" sz="2000" dirty="0"/>
          </a:p>
          <a:p>
            <a:endParaRPr lang="zh-CN" altLang="en-US" sz="2000" dirty="0"/>
          </a:p>
        </p:txBody>
      </p:sp>
    </p:spTree>
    <p:extLst>
      <p:ext uri="{BB962C8B-B14F-4D97-AF65-F5344CB8AC3E}">
        <p14:creationId xmlns:p14="http://schemas.microsoft.com/office/powerpoint/2010/main" val="29111806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548680"/>
            <a:ext cx="8640960" cy="5940088"/>
          </a:xfrm>
          <a:prstGeom prst="rect">
            <a:avLst/>
          </a:prstGeom>
          <a:noFill/>
        </p:spPr>
        <p:txBody>
          <a:bodyPr wrap="square" rtlCol="0">
            <a:spAutoFit/>
          </a:bodyPr>
          <a:lstStyle/>
          <a:p>
            <a:r>
              <a:rPr lang="en-US" altLang="zh-CN" sz="2000" dirty="0"/>
              <a:t>[6] P. Bachman, R. D. </a:t>
            </a:r>
            <a:r>
              <a:rPr lang="en-US" altLang="zh-CN" sz="2000" dirty="0" err="1"/>
              <a:t>Hjelm</a:t>
            </a:r>
            <a:r>
              <a:rPr lang="en-US" altLang="zh-CN" sz="2000" dirty="0"/>
              <a:t>, and W. </a:t>
            </a:r>
            <a:r>
              <a:rPr lang="en-US" altLang="zh-CN" sz="2000" dirty="0" err="1"/>
              <a:t>Buchwalter</a:t>
            </a:r>
            <a:r>
              <a:rPr lang="en-US" altLang="zh-CN" sz="2000" dirty="0"/>
              <a:t>. Learning representations by maximizing mutual information across views. In NIPS, pages 15509–15519, 2019.</a:t>
            </a:r>
          </a:p>
          <a:p>
            <a:endParaRPr lang="zh-CN" altLang="zh-CN" sz="2000" dirty="0"/>
          </a:p>
          <a:p>
            <a:r>
              <a:rPr lang="en-US" altLang="zh-CN" sz="2000" dirty="0"/>
              <a:t>[7] Y. Bai, H. Ding, S. </a:t>
            </a:r>
            <a:r>
              <a:rPr lang="en-US" altLang="zh-CN" sz="2000" dirty="0" err="1"/>
              <a:t>Bian</a:t>
            </a:r>
            <a:r>
              <a:rPr lang="en-US" altLang="zh-CN" sz="2000" dirty="0"/>
              <a:t>, T. Chen, Y. Sun, and W. Wang. </a:t>
            </a:r>
            <a:r>
              <a:rPr lang="en-US" altLang="zh-CN" sz="2000" dirty="0" err="1"/>
              <a:t>Simgnn</a:t>
            </a:r>
            <a:r>
              <a:rPr lang="en-US" altLang="zh-CN" sz="2000" dirty="0"/>
              <a:t>: A neural network approach to fast graph similarity computation. In WSDM, pages 384–392, 2019.</a:t>
            </a:r>
          </a:p>
          <a:p>
            <a:endParaRPr lang="zh-CN" altLang="zh-CN" sz="2000" dirty="0"/>
          </a:p>
          <a:p>
            <a:r>
              <a:rPr lang="en-US" altLang="zh-CN" sz="2000" dirty="0"/>
              <a:t>[8] D. H. Ballard. Modular learning in neural networks. In AAAI, pages 279–284, 1987.</a:t>
            </a:r>
          </a:p>
          <a:p>
            <a:endParaRPr lang="zh-CN" altLang="zh-CN" sz="2000" dirty="0"/>
          </a:p>
          <a:p>
            <a:r>
              <a:rPr lang="en-US" altLang="zh-CN" sz="2000" dirty="0"/>
              <a:t>[9] D. </a:t>
            </a:r>
            <a:r>
              <a:rPr lang="en-US" altLang="zh-CN" sz="2000" dirty="0" err="1"/>
              <a:t>Bau</a:t>
            </a:r>
            <a:r>
              <a:rPr lang="en-US" altLang="zh-CN" sz="2000" dirty="0"/>
              <a:t>, J.-Y. Zhu, H. </a:t>
            </a:r>
            <a:r>
              <a:rPr lang="en-US" altLang="zh-CN" sz="2000" dirty="0" err="1"/>
              <a:t>Strobelt</a:t>
            </a:r>
            <a:r>
              <a:rPr lang="en-US" altLang="zh-CN" sz="2000" dirty="0"/>
              <a:t>, B. Zhou, J. B. </a:t>
            </a:r>
            <a:r>
              <a:rPr lang="en-US" altLang="zh-CN" sz="2000" dirty="0" err="1"/>
              <a:t>Tenenbaum</a:t>
            </a:r>
            <a:r>
              <a:rPr lang="en-US" altLang="zh-CN" sz="2000" dirty="0"/>
              <a:t>, W. T. Freeman, and A. </a:t>
            </a:r>
            <a:r>
              <a:rPr lang="en-US" altLang="zh-CN" sz="2000" dirty="0" err="1"/>
              <a:t>Torralba</a:t>
            </a:r>
            <a:r>
              <a:rPr lang="en-US" altLang="zh-CN" sz="2000" dirty="0"/>
              <a:t>. </a:t>
            </a:r>
            <a:r>
              <a:rPr lang="en-US" altLang="zh-CN" sz="2000" dirty="0" err="1"/>
              <a:t>Gan</a:t>
            </a:r>
            <a:r>
              <a:rPr lang="en-US" altLang="zh-CN" sz="2000" dirty="0"/>
              <a:t> dissection: Visualizing and understanding generative adversarial networks. </a:t>
            </a:r>
            <a:r>
              <a:rPr lang="en-US" altLang="zh-CN" sz="2000" dirty="0" err="1"/>
              <a:t>arXiv</a:t>
            </a:r>
            <a:r>
              <a:rPr lang="en-US" altLang="zh-CN" sz="2000" dirty="0"/>
              <a:t> preprint arXiv:1811.10597, 2018.</a:t>
            </a:r>
          </a:p>
          <a:p>
            <a:endParaRPr lang="zh-CN" altLang="zh-CN" sz="2000" dirty="0"/>
          </a:p>
          <a:p>
            <a:r>
              <a:rPr lang="en-US" altLang="zh-CN" sz="2000" dirty="0"/>
              <a:t>[10] Y. </a:t>
            </a:r>
            <a:r>
              <a:rPr lang="en-US" altLang="zh-CN" sz="2000" dirty="0" err="1"/>
              <a:t>Bengio</a:t>
            </a:r>
            <a:r>
              <a:rPr lang="en-US" altLang="zh-CN" sz="2000" dirty="0"/>
              <a:t>, R. </a:t>
            </a:r>
            <a:r>
              <a:rPr lang="en-US" altLang="zh-CN" sz="2000" dirty="0" err="1"/>
              <a:t>Ducharme</a:t>
            </a:r>
            <a:r>
              <a:rPr lang="en-US" altLang="zh-CN" sz="2000" dirty="0"/>
              <a:t>, P. Vincent, and C. </a:t>
            </a:r>
            <a:r>
              <a:rPr lang="en-US" altLang="zh-CN" sz="2000" dirty="0" err="1"/>
              <a:t>Jauvin</a:t>
            </a:r>
            <a:r>
              <a:rPr lang="en-US" altLang="zh-CN" sz="2000" dirty="0"/>
              <a:t>. A neural probabilistic language model. Journal of machine learning research, 3(Feb):1137–1155, 2003.</a:t>
            </a:r>
            <a:endParaRPr lang="zh-CN" altLang="zh-CN" sz="2000" dirty="0"/>
          </a:p>
          <a:p>
            <a:endParaRPr lang="zh-CN" altLang="en-US" sz="2000" dirty="0"/>
          </a:p>
        </p:txBody>
      </p:sp>
    </p:spTree>
    <p:extLst>
      <p:ext uri="{BB962C8B-B14F-4D97-AF65-F5344CB8AC3E}">
        <p14:creationId xmlns:p14="http://schemas.microsoft.com/office/powerpoint/2010/main" val="195829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BC1EDE-2CBF-7440-A99D-E8D736B17891}"/>
              </a:ext>
            </a:extLst>
          </p:cNvPr>
          <p:cNvSpPr>
            <a:spLocks noGrp="1"/>
          </p:cNvSpPr>
          <p:nvPr>
            <p:ph type="title"/>
          </p:nvPr>
        </p:nvSpPr>
        <p:spPr/>
        <p:txBody>
          <a:bodyPr/>
          <a:lstStyle/>
          <a:p>
            <a:r>
              <a:rPr lang="en-GB" dirty="0" err="1"/>
              <a:t>PixelCNN</a:t>
            </a:r>
            <a:r>
              <a:rPr lang="en-GB" dirty="0"/>
              <a:t> / </a:t>
            </a:r>
            <a:r>
              <a:rPr lang="en-GB" dirty="0" err="1"/>
              <a:t>PixelRNN</a:t>
            </a:r>
            <a:r>
              <a:rPr lang="en-GB" dirty="0"/>
              <a:t> (CV)</a:t>
            </a:r>
          </a:p>
        </p:txBody>
      </p:sp>
      <p:sp>
        <p:nvSpPr>
          <p:cNvPr id="3" name="内容占位符 2">
            <a:extLst>
              <a:ext uri="{FF2B5EF4-FFF2-40B4-BE49-F238E27FC236}">
                <a16:creationId xmlns:a16="http://schemas.microsoft.com/office/drawing/2014/main" id="{F7455F7D-390E-6C49-AB02-FB88EE6ED16E}"/>
              </a:ext>
            </a:extLst>
          </p:cNvPr>
          <p:cNvSpPr>
            <a:spLocks noGrp="1"/>
          </p:cNvSpPr>
          <p:nvPr>
            <p:ph idx="1"/>
          </p:nvPr>
        </p:nvSpPr>
        <p:spPr/>
        <p:txBody>
          <a:bodyPr/>
          <a:lstStyle/>
          <a:p>
            <a:r>
              <a:rPr lang="en" altLang="zh-CN" sz="2400" dirty="0"/>
              <a:t>Pixel recurrent neural networks.</a:t>
            </a:r>
            <a:r>
              <a:rPr lang="zh-CN" altLang="en-US" sz="2400" dirty="0"/>
              <a:t> </a:t>
            </a:r>
            <a:r>
              <a:rPr lang="en-US" altLang="zh-CN" sz="2400" dirty="0"/>
              <a:t>(ICML 2016, Oord et al.)</a:t>
            </a:r>
          </a:p>
          <a:p>
            <a:r>
              <a:rPr lang="en" altLang="zh-CN" sz="2400" dirty="0"/>
              <a:t>Conditional image generation with </a:t>
            </a:r>
            <a:r>
              <a:rPr lang="en" altLang="zh-CN" sz="2400" dirty="0" err="1"/>
              <a:t>pixelcnn</a:t>
            </a:r>
            <a:r>
              <a:rPr lang="en" altLang="zh-CN" sz="2400" dirty="0"/>
              <a:t> decoders. (NIPS 2016, Oord et al.)</a:t>
            </a:r>
          </a:p>
          <a:p>
            <a:pPr lvl="1"/>
            <a:r>
              <a:rPr lang="en" altLang="zh-CN" sz="2000" dirty="0"/>
              <a:t>use auto-regressive methods to model images pixel by pixel</a:t>
            </a:r>
          </a:p>
          <a:p>
            <a:endParaRPr lang="en-GB" dirty="0"/>
          </a:p>
        </p:txBody>
      </p:sp>
      <p:pic>
        <p:nvPicPr>
          <p:cNvPr id="4" name="图片 3">
            <a:extLst>
              <a:ext uri="{FF2B5EF4-FFF2-40B4-BE49-F238E27FC236}">
                <a16:creationId xmlns:a16="http://schemas.microsoft.com/office/drawing/2014/main" id="{79D3CDEF-D10B-AD49-808F-EDBEA55ECB84}"/>
              </a:ext>
            </a:extLst>
          </p:cNvPr>
          <p:cNvPicPr>
            <a:picLocks noChangeAspect="1"/>
          </p:cNvPicPr>
          <p:nvPr/>
        </p:nvPicPr>
        <p:blipFill>
          <a:blip r:embed="rId2"/>
          <a:stretch>
            <a:fillRect/>
          </a:stretch>
        </p:blipFill>
        <p:spPr>
          <a:xfrm>
            <a:off x="3381669" y="2991724"/>
            <a:ext cx="4401840" cy="1339690"/>
          </a:xfrm>
          <a:prstGeom prst="rect">
            <a:avLst/>
          </a:prstGeom>
        </p:spPr>
      </p:pic>
      <p:pic>
        <p:nvPicPr>
          <p:cNvPr id="5" name="图片 4">
            <a:extLst>
              <a:ext uri="{FF2B5EF4-FFF2-40B4-BE49-F238E27FC236}">
                <a16:creationId xmlns:a16="http://schemas.microsoft.com/office/drawing/2014/main" id="{DD46320F-660F-2448-BC5F-8B783C376B6E}"/>
              </a:ext>
            </a:extLst>
          </p:cNvPr>
          <p:cNvPicPr>
            <a:picLocks noChangeAspect="1"/>
          </p:cNvPicPr>
          <p:nvPr/>
        </p:nvPicPr>
        <p:blipFill>
          <a:blip r:embed="rId3"/>
          <a:stretch>
            <a:fillRect/>
          </a:stretch>
        </p:blipFill>
        <p:spPr>
          <a:xfrm>
            <a:off x="3360956" y="4554500"/>
            <a:ext cx="4578168" cy="1784941"/>
          </a:xfrm>
          <a:prstGeom prst="rect">
            <a:avLst/>
          </a:prstGeom>
        </p:spPr>
      </p:pic>
      <p:sp>
        <p:nvSpPr>
          <p:cNvPr id="6" name="文本框 5">
            <a:extLst>
              <a:ext uri="{FF2B5EF4-FFF2-40B4-BE49-F238E27FC236}">
                <a16:creationId xmlns:a16="http://schemas.microsoft.com/office/drawing/2014/main" id="{B61432F0-D208-9C41-BFC5-B3AB89CCFBD2}"/>
              </a:ext>
            </a:extLst>
          </p:cNvPr>
          <p:cNvSpPr txBox="1"/>
          <p:nvPr/>
        </p:nvSpPr>
        <p:spPr>
          <a:xfrm>
            <a:off x="1245884" y="3476903"/>
            <a:ext cx="1184940" cy="369332"/>
          </a:xfrm>
          <a:prstGeom prst="rect">
            <a:avLst/>
          </a:prstGeom>
          <a:noFill/>
        </p:spPr>
        <p:txBody>
          <a:bodyPr wrap="none" rtlCol="0">
            <a:spAutoFit/>
          </a:bodyPr>
          <a:lstStyle/>
          <a:p>
            <a:r>
              <a:rPr lang="en-GB" dirty="0" err="1"/>
              <a:t>PixelCNN</a:t>
            </a:r>
            <a:endParaRPr lang="en-GB" dirty="0"/>
          </a:p>
        </p:txBody>
      </p:sp>
      <p:sp>
        <p:nvSpPr>
          <p:cNvPr id="7" name="文本框 6">
            <a:extLst>
              <a:ext uri="{FF2B5EF4-FFF2-40B4-BE49-F238E27FC236}">
                <a16:creationId xmlns:a16="http://schemas.microsoft.com/office/drawing/2014/main" id="{87B2CF63-EFDD-9D44-8618-DC4A701F72A1}"/>
              </a:ext>
            </a:extLst>
          </p:cNvPr>
          <p:cNvSpPr txBox="1"/>
          <p:nvPr/>
        </p:nvSpPr>
        <p:spPr>
          <a:xfrm>
            <a:off x="1217535" y="5077638"/>
            <a:ext cx="1184940" cy="369332"/>
          </a:xfrm>
          <a:prstGeom prst="rect">
            <a:avLst/>
          </a:prstGeom>
          <a:noFill/>
        </p:spPr>
        <p:txBody>
          <a:bodyPr wrap="none" rtlCol="0">
            <a:spAutoFit/>
          </a:bodyPr>
          <a:lstStyle/>
          <a:p>
            <a:r>
              <a:rPr lang="en-GB" dirty="0" err="1"/>
              <a:t>PixelRNN</a:t>
            </a:r>
            <a:endParaRPr lang="en-GB" dirty="0"/>
          </a:p>
        </p:txBody>
      </p:sp>
    </p:spTree>
    <p:extLst>
      <p:ext uri="{BB962C8B-B14F-4D97-AF65-F5344CB8AC3E}">
        <p14:creationId xmlns:p14="http://schemas.microsoft.com/office/powerpoint/2010/main" val="9489379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548680"/>
            <a:ext cx="8640960" cy="5940088"/>
          </a:xfrm>
          <a:prstGeom prst="rect">
            <a:avLst/>
          </a:prstGeom>
          <a:noFill/>
        </p:spPr>
        <p:txBody>
          <a:bodyPr wrap="square" rtlCol="0">
            <a:spAutoFit/>
          </a:bodyPr>
          <a:lstStyle/>
          <a:p>
            <a:r>
              <a:rPr lang="en-US" altLang="zh-CN" sz="2000" dirty="0"/>
              <a:t>[11] Y. </a:t>
            </a:r>
            <a:r>
              <a:rPr lang="en-US" altLang="zh-CN" sz="2000" dirty="0" err="1"/>
              <a:t>Bengio</a:t>
            </a:r>
            <a:r>
              <a:rPr lang="en-US" altLang="zh-CN" sz="2000" dirty="0"/>
              <a:t>, N. Leonard, and A. </a:t>
            </a:r>
            <a:r>
              <a:rPr lang="en-US" altLang="zh-CN" sz="2000" dirty="0" err="1"/>
              <a:t>Courville</a:t>
            </a:r>
            <a:r>
              <a:rPr lang="en-US" altLang="zh-CN" sz="2000" dirty="0"/>
              <a:t>. Estimating or propagating gradients through stochastic neurons for conditional computation. </a:t>
            </a:r>
            <a:r>
              <a:rPr lang="en-US" altLang="zh-CN" sz="2000" dirty="0" err="1"/>
              <a:t>arXiv</a:t>
            </a:r>
            <a:r>
              <a:rPr lang="en-US" altLang="zh-CN" sz="2000" dirty="0"/>
              <a:t> preprint arXiv:1308.3432, 2013.</a:t>
            </a:r>
            <a:endParaRPr lang="zh-CN" altLang="zh-CN" sz="2000" dirty="0"/>
          </a:p>
          <a:p>
            <a:endParaRPr lang="en-US" altLang="zh-CN" sz="2000" dirty="0"/>
          </a:p>
          <a:p>
            <a:r>
              <a:rPr lang="en-US" altLang="zh-CN" sz="2000" dirty="0"/>
              <a:t>[12] Y. </a:t>
            </a:r>
            <a:r>
              <a:rPr lang="en-US" altLang="zh-CN" sz="2000" dirty="0" err="1"/>
              <a:t>Bengio</a:t>
            </a:r>
            <a:r>
              <a:rPr lang="en-US" altLang="zh-CN" sz="2000" dirty="0"/>
              <a:t>, P. Y. Simard, and P. </a:t>
            </a:r>
            <a:r>
              <a:rPr lang="en-US" altLang="zh-CN" sz="2000" dirty="0" err="1"/>
              <a:t>Frasconi</a:t>
            </a:r>
            <a:r>
              <a:rPr lang="en-US" altLang="zh-CN" sz="2000" dirty="0"/>
              <a:t>. Learning long-term dependencies with gradient descent is difficult. IEEE transactions on neural networks, 5 2:157–66, 1994.</a:t>
            </a:r>
            <a:endParaRPr lang="zh-CN" altLang="zh-CN" sz="2000" dirty="0"/>
          </a:p>
          <a:p>
            <a:endParaRPr lang="en-US" altLang="zh-CN" sz="2000" dirty="0"/>
          </a:p>
          <a:p>
            <a:r>
              <a:rPr lang="en-US" altLang="zh-CN" sz="2000" dirty="0"/>
              <a:t>[13] M. </a:t>
            </a:r>
            <a:r>
              <a:rPr lang="en-US" altLang="zh-CN" sz="2000" dirty="0" err="1"/>
              <a:t>Besserve</a:t>
            </a:r>
            <a:r>
              <a:rPr lang="en-US" altLang="zh-CN" sz="2000" dirty="0"/>
              <a:t>, R. Sun, and B. </a:t>
            </a:r>
            <a:r>
              <a:rPr lang="en-US" altLang="zh-CN" sz="2000" dirty="0" err="1"/>
              <a:t>Scholkopf</a:t>
            </a:r>
            <a:r>
              <a:rPr lang="en-US" altLang="zh-CN" sz="2000" dirty="0"/>
              <a:t>. Counterfactuals uncover the modular structure of deep generative models. </a:t>
            </a:r>
            <a:r>
              <a:rPr lang="en-US" altLang="zh-CN" sz="2000" dirty="0" err="1"/>
              <a:t>arXiv</a:t>
            </a:r>
            <a:r>
              <a:rPr lang="en-US" altLang="zh-CN" sz="2000" dirty="0"/>
              <a:t> preprint arXiv:1812.03253, 2018.</a:t>
            </a:r>
            <a:endParaRPr lang="zh-CN" altLang="zh-CN" sz="2000" dirty="0"/>
          </a:p>
          <a:p>
            <a:endParaRPr lang="en-US" altLang="zh-CN" sz="2000" dirty="0"/>
          </a:p>
          <a:p>
            <a:r>
              <a:rPr lang="en-US" altLang="zh-CN" sz="2000" dirty="0"/>
              <a:t>[14] Y. </a:t>
            </a:r>
            <a:r>
              <a:rPr lang="en-US" altLang="zh-CN" sz="2000" dirty="0" err="1"/>
              <a:t>Blau</a:t>
            </a:r>
            <a:r>
              <a:rPr lang="en-US" altLang="zh-CN" sz="2000" dirty="0"/>
              <a:t> and T. </a:t>
            </a:r>
            <a:r>
              <a:rPr lang="en-US" altLang="zh-CN" sz="2000" dirty="0" err="1"/>
              <a:t>Michaeli</a:t>
            </a:r>
            <a:r>
              <a:rPr lang="en-US" altLang="zh-CN" sz="2000" dirty="0"/>
              <a:t>. Rethinking </a:t>
            </a:r>
            <a:r>
              <a:rPr lang="en-US" altLang="zh-CN" sz="2000" dirty="0" err="1"/>
              <a:t>lossy</a:t>
            </a:r>
            <a:r>
              <a:rPr lang="en-US" altLang="zh-CN" sz="2000" dirty="0"/>
              <a:t> compression: The </a:t>
            </a:r>
            <a:r>
              <a:rPr lang="en-US" altLang="zh-CN" sz="2000" dirty="0" err="1"/>
              <a:t>ratedistortion</a:t>
            </a:r>
            <a:r>
              <a:rPr lang="en-US" altLang="zh-CN" sz="2000" dirty="0"/>
              <a:t>-perception tradeoff. </a:t>
            </a:r>
            <a:r>
              <a:rPr lang="en-US" altLang="zh-CN" sz="2000" dirty="0" err="1"/>
              <a:t>arXiv</a:t>
            </a:r>
            <a:r>
              <a:rPr lang="en-US" altLang="zh-CN" sz="2000" dirty="0"/>
              <a:t> preprint arXiv:1901.07821, 2019.</a:t>
            </a:r>
            <a:endParaRPr lang="zh-CN" altLang="zh-CN" sz="2000" dirty="0"/>
          </a:p>
          <a:p>
            <a:endParaRPr lang="en-US" altLang="zh-CN" sz="2000" dirty="0"/>
          </a:p>
          <a:p>
            <a:r>
              <a:rPr lang="en-US" altLang="zh-CN" sz="2000" dirty="0"/>
              <a:t>[15] P. Bojanowski, E. Grave, A. </a:t>
            </a:r>
            <a:r>
              <a:rPr lang="en-US" altLang="zh-CN" sz="2000" dirty="0" err="1"/>
              <a:t>Joulin</a:t>
            </a:r>
            <a:r>
              <a:rPr lang="en-US" altLang="zh-CN" sz="2000" dirty="0"/>
              <a:t>, and T. </a:t>
            </a:r>
            <a:r>
              <a:rPr lang="en-US" altLang="zh-CN" sz="2000" dirty="0" err="1"/>
              <a:t>Mikolov</a:t>
            </a:r>
            <a:r>
              <a:rPr lang="en-US" altLang="zh-CN" sz="2000" dirty="0"/>
              <a:t>. Enriching word vectors with </a:t>
            </a:r>
            <a:r>
              <a:rPr lang="en-US" altLang="zh-CN" sz="2000" dirty="0" err="1"/>
              <a:t>subword</a:t>
            </a:r>
            <a:r>
              <a:rPr lang="en-US" altLang="zh-CN" sz="2000" dirty="0"/>
              <a:t> information. Transactions of the Association for Computational Linguistics, 5:135–146, 2017.</a:t>
            </a:r>
            <a:endParaRPr lang="zh-CN" altLang="zh-CN" sz="2000" dirty="0"/>
          </a:p>
          <a:p>
            <a:endParaRPr lang="zh-CN" altLang="en-US" sz="2000" dirty="0"/>
          </a:p>
        </p:txBody>
      </p:sp>
    </p:spTree>
    <p:extLst>
      <p:ext uri="{BB962C8B-B14F-4D97-AF65-F5344CB8AC3E}">
        <p14:creationId xmlns:p14="http://schemas.microsoft.com/office/powerpoint/2010/main" val="3326420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8640960" cy="5016758"/>
          </a:xfrm>
          <a:prstGeom prst="rect">
            <a:avLst/>
          </a:prstGeom>
          <a:noFill/>
        </p:spPr>
        <p:txBody>
          <a:bodyPr wrap="square" rtlCol="0">
            <a:spAutoFit/>
          </a:bodyPr>
          <a:lstStyle/>
          <a:p>
            <a:r>
              <a:rPr lang="en-US" altLang="zh-CN" sz="2000" dirty="0"/>
              <a:t>[16] A. Brock, J. Donahue, and K. </a:t>
            </a:r>
            <a:r>
              <a:rPr lang="en-US" altLang="zh-CN" sz="2000" dirty="0" err="1"/>
              <a:t>Simonyan</a:t>
            </a:r>
            <a:r>
              <a:rPr lang="en-US" altLang="zh-CN" sz="2000" dirty="0"/>
              <a:t>. Large scale </a:t>
            </a:r>
            <a:r>
              <a:rPr lang="en-US" altLang="zh-CN" sz="2000" dirty="0" err="1"/>
              <a:t>gan</a:t>
            </a:r>
            <a:r>
              <a:rPr lang="en-US" altLang="zh-CN" sz="2000" dirty="0"/>
              <a:t> training for high fidelity natural image synthesis. </a:t>
            </a:r>
            <a:r>
              <a:rPr lang="en-US" altLang="zh-CN" sz="2000" dirty="0" err="1"/>
              <a:t>arXiv</a:t>
            </a:r>
            <a:r>
              <a:rPr lang="en-US" altLang="zh-CN" sz="2000" dirty="0"/>
              <a:t> preprint arXiv:1809.11096, 2018.</a:t>
            </a:r>
          </a:p>
          <a:p>
            <a:endParaRPr lang="zh-CN" altLang="zh-CN" sz="2000" dirty="0"/>
          </a:p>
          <a:p>
            <a:r>
              <a:rPr lang="en-US" altLang="zh-CN" sz="2000" dirty="0"/>
              <a:t>[17] L. </a:t>
            </a:r>
            <a:r>
              <a:rPr lang="en-US" altLang="zh-CN" sz="2000" dirty="0" err="1"/>
              <a:t>Cai</a:t>
            </a:r>
            <a:r>
              <a:rPr lang="en-US" altLang="zh-CN" sz="2000" dirty="0"/>
              <a:t> and W. Y. Wang. </a:t>
            </a:r>
            <a:r>
              <a:rPr lang="en-US" altLang="zh-CN" sz="2000" dirty="0" err="1"/>
              <a:t>Kbgan</a:t>
            </a:r>
            <a:r>
              <a:rPr lang="en-US" altLang="zh-CN" sz="2000" dirty="0"/>
              <a:t>: Adversarial learning for knowledge graph </a:t>
            </a:r>
            <a:r>
              <a:rPr lang="en-US" altLang="zh-CN" sz="2000" dirty="0" err="1"/>
              <a:t>embeddings</a:t>
            </a:r>
            <a:r>
              <a:rPr lang="en-US" altLang="zh-CN" sz="2000" dirty="0"/>
              <a:t>. </a:t>
            </a:r>
            <a:r>
              <a:rPr lang="en-US" altLang="zh-CN" sz="2000" dirty="0" err="1"/>
              <a:t>arXiv</a:t>
            </a:r>
            <a:r>
              <a:rPr lang="en-US" altLang="zh-CN" sz="2000" dirty="0"/>
              <a:t> preprint arXiv:1711.04071, 2017.</a:t>
            </a:r>
          </a:p>
          <a:p>
            <a:endParaRPr lang="zh-CN" altLang="zh-CN" sz="2000" dirty="0"/>
          </a:p>
          <a:p>
            <a:r>
              <a:rPr lang="en-US" altLang="zh-CN" sz="2000" dirty="0"/>
              <a:t>[18] S. Cao, W. Lu, and Q. Xu. </a:t>
            </a:r>
            <a:r>
              <a:rPr lang="en-US" altLang="zh-CN" sz="2000" dirty="0" err="1"/>
              <a:t>Grarep</a:t>
            </a:r>
            <a:r>
              <a:rPr lang="en-US" altLang="zh-CN" sz="2000" dirty="0"/>
              <a:t>: Learning graph representations with global structural information. In CIKM ’15, 2015.</a:t>
            </a:r>
          </a:p>
          <a:p>
            <a:endParaRPr lang="zh-CN" altLang="zh-CN" sz="2000" dirty="0"/>
          </a:p>
          <a:p>
            <a:r>
              <a:rPr lang="en-US" altLang="zh-CN" sz="2000" dirty="0"/>
              <a:t>[19] S. Cao, W. Lu, and Q. Xu. Deep neural networks for learning graph representations. In AAAI, 2016.</a:t>
            </a:r>
          </a:p>
          <a:p>
            <a:endParaRPr lang="zh-CN" altLang="zh-CN" sz="2000" dirty="0"/>
          </a:p>
          <a:p>
            <a:r>
              <a:rPr lang="en-US" altLang="zh-CN" sz="2000" dirty="0"/>
              <a:t>[20] M. Caron, P. Bojanowski, A. </a:t>
            </a:r>
            <a:r>
              <a:rPr lang="en-US" altLang="zh-CN" sz="2000" dirty="0" err="1"/>
              <a:t>Joulin</a:t>
            </a:r>
            <a:r>
              <a:rPr lang="en-US" altLang="zh-CN" sz="2000" dirty="0"/>
              <a:t>, and M. </a:t>
            </a:r>
            <a:r>
              <a:rPr lang="en-US" altLang="zh-CN" sz="2000" dirty="0" err="1"/>
              <a:t>Douze</a:t>
            </a:r>
            <a:r>
              <a:rPr lang="en-US" altLang="zh-CN" sz="2000" dirty="0"/>
              <a:t>. Deep clustering for unsupervised learning of visual features. In Proceedings of the ECCV (ECCV), pages 132–149, 2018.</a:t>
            </a:r>
            <a:endParaRPr lang="zh-CN" altLang="zh-CN" sz="2000" dirty="0"/>
          </a:p>
        </p:txBody>
      </p:sp>
    </p:spTree>
    <p:extLst>
      <p:ext uri="{BB962C8B-B14F-4D97-AF65-F5344CB8AC3E}">
        <p14:creationId xmlns:p14="http://schemas.microsoft.com/office/powerpoint/2010/main" val="3638631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8640960" cy="5324535"/>
          </a:xfrm>
          <a:prstGeom prst="rect">
            <a:avLst/>
          </a:prstGeom>
          <a:noFill/>
        </p:spPr>
        <p:txBody>
          <a:bodyPr wrap="square" rtlCol="0">
            <a:spAutoFit/>
          </a:bodyPr>
          <a:lstStyle/>
          <a:p>
            <a:r>
              <a:rPr lang="en-US" altLang="zh-CN" sz="2000" dirty="0"/>
              <a:t>[21] H. Chen, B. </a:t>
            </a:r>
            <a:r>
              <a:rPr lang="en-US" altLang="zh-CN" sz="2000" dirty="0" err="1"/>
              <a:t>Perozzi</a:t>
            </a:r>
            <a:r>
              <a:rPr lang="en-US" altLang="zh-CN" sz="2000" dirty="0"/>
              <a:t>, Y. Hu, and S. </a:t>
            </a:r>
            <a:r>
              <a:rPr lang="en-US" altLang="zh-CN" sz="2000" dirty="0" err="1"/>
              <a:t>Skiena</a:t>
            </a:r>
            <a:r>
              <a:rPr lang="en-US" altLang="zh-CN" sz="2000" dirty="0"/>
              <a:t>. Harp: Hierarchical representation learning for networks. In AAAI, 2018.</a:t>
            </a:r>
          </a:p>
          <a:p>
            <a:endParaRPr lang="en-US" altLang="zh-CN" sz="2000" dirty="0"/>
          </a:p>
          <a:p>
            <a:r>
              <a:rPr lang="en-US" altLang="zh-CN" sz="2000" dirty="0"/>
              <a:t>[22] T. Chen, S. </a:t>
            </a:r>
            <a:r>
              <a:rPr lang="en-US" altLang="zh-CN" sz="2000" dirty="0" err="1"/>
              <a:t>Kornblith</a:t>
            </a:r>
            <a:r>
              <a:rPr lang="en-US" altLang="zh-CN" sz="2000" dirty="0"/>
              <a:t>, M. </a:t>
            </a:r>
            <a:r>
              <a:rPr lang="en-US" altLang="zh-CN" sz="2000" dirty="0" err="1"/>
              <a:t>Norouzi</a:t>
            </a:r>
            <a:r>
              <a:rPr lang="en-US" altLang="zh-CN" sz="2000" dirty="0"/>
              <a:t>, and G. Hinton. A simple framework for contrastive learning of visual representations. </a:t>
            </a:r>
            <a:r>
              <a:rPr lang="en-US" altLang="zh-CN" sz="2000" dirty="0" err="1"/>
              <a:t>arXiv</a:t>
            </a:r>
            <a:r>
              <a:rPr lang="en-US" altLang="zh-CN" sz="2000" dirty="0"/>
              <a:t> preprint arXiv:2002.05709, 2020.</a:t>
            </a:r>
          </a:p>
          <a:p>
            <a:endParaRPr lang="en-US" altLang="zh-CN" sz="2000" dirty="0"/>
          </a:p>
          <a:p>
            <a:r>
              <a:rPr lang="en-US" altLang="zh-CN" sz="2000" dirty="0"/>
              <a:t>[23] T. Chen, S. </a:t>
            </a:r>
            <a:r>
              <a:rPr lang="en-US" altLang="zh-CN" sz="2000" dirty="0" err="1"/>
              <a:t>Kornblith</a:t>
            </a:r>
            <a:r>
              <a:rPr lang="en-US" altLang="zh-CN" sz="2000" dirty="0"/>
              <a:t>, K. </a:t>
            </a:r>
            <a:r>
              <a:rPr lang="en-US" altLang="zh-CN" sz="2000" dirty="0" err="1"/>
              <a:t>Swersky</a:t>
            </a:r>
            <a:r>
              <a:rPr lang="en-US" altLang="zh-CN" sz="2000" dirty="0"/>
              <a:t>, M. </a:t>
            </a:r>
            <a:r>
              <a:rPr lang="en-US" altLang="zh-CN" sz="2000" dirty="0" err="1"/>
              <a:t>Norouzi</a:t>
            </a:r>
            <a:r>
              <a:rPr lang="en-US" altLang="zh-CN" sz="2000" dirty="0"/>
              <a:t>, and G. Hinton. Big self-supervised models are strong semi-supervised learners. </a:t>
            </a:r>
            <a:r>
              <a:rPr lang="en-US" altLang="zh-CN" sz="2000" dirty="0" err="1"/>
              <a:t>arXiv</a:t>
            </a:r>
            <a:r>
              <a:rPr lang="en-US" altLang="zh-CN" sz="2000" dirty="0"/>
              <a:t> preprint arXiv:2006.10029, 2020.</a:t>
            </a:r>
          </a:p>
          <a:p>
            <a:endParaRPr lang="en-US" altLang="zh-CN" sz="2000" dirty="0"/>
          </a:p>
          <a:p>
            <a:r>
              <a:rPr lang="en-US" altLang="zh-CN" sz="2000" dirty="0"/>
              <a:t>[24] T. Chen, Y. Sun, Y. Shi, and L. Hong. On sampling strategies for neural network-based collaborative filtering. In SIGKDD, pages 767–776, 2017.</a:t>
            </a:r>
          </a:p>
          <a:p>
            <a:endParaRPr lang="en-US" altLang="zh-CN" sz="2000" dirty="0"/>
          </a:p>
          <a:p>
            <a:r>
              <a:rPr lang="en-US" altLang="zh-CN" sz="2000" dirty="0"/>
              <a:t>[25] X. Chen, Y. </a:t>
            </a:r>
            <a:r>
              <a:rPr lang="en-US" altLang="zh-CN" sz="2000" dirty="0" err="1"/>
              <a:t>Duan</a:t>
            </a:r>
            <a:r>
              <a:rPr lang="en-US" altLang="zh-CN" sz="2000" dirty="0"/>
              <a:t>, R. </a:t>
            </a:r>
            <a:r>
              <a:rPr lang="en-US" altLang="zh-CN" sz="2000" dirty="0" err="1"/>
              <a:t>Houthooft</a:t>
            </a:r>
            <a:r>
              <a:rPr lang="en-US" altLang="zh-CN" sz="2000" dirty="0"/>
              <a:t>, J. Schulman, I. </a:t>
            </a:r>
            <a:r>
              <a:rPr lang="en-US" altLang="zh-CN" sz="2000" dirty="0" err="1"/>
              <a:t>Sutskever</a:t>
            </a:r>
            <a:r>
              <a:rPr lang="en-US" altLang="zh-CN" sz="2000" dirty="0"/>
              <a:t>, and P. </a:t>
            </a:r>
            <a:r>
              <a:rPr lang="en-US" altLang="zh-CN" sz="2000" dirty="0" err="1"/>
              <a:t>Abbeel</a:t>
            </a:r>
            <a:r>
              <a:rPr lang="en-US" altLang="zh-CN" sz="2000" dirty="0"/>
              <a:t>. </a:t>
            </a:r>
            <a:r>
              <a:rPr lang="en-US" altLang="zh-CN" sz="2000" dirty="0" err="1"/>
              <a:t>Infogan</a:t>
            </a:r>
            <a:r>
              <a:rPr lang="en-US" altLang="zh-CN" sz="2000" dirty="0"/>
              <a:t>: Interpretable representation learning by information maximizing generative adversarial nets. In NIPS, pages 2172–2180, 2016.</a:t>
            </a:r>
          </a:p>
        </p:txBody>
      </p:sp>
    </p:spTree>
    <p:extLst>
      <p:ext uri="{BB962C8B-B14F-4D97-AF65-F5344CB8AC3E}">
        <p14:creationId xmlns:p14="http://schemas.microsoft.com/office/powerpoint/2010/main" val="3679240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764704"/>
            <a:ext cx="8640960" cy="4708981"/>
          </a:xfrm>
          <a:prstGeom prst="rect">
            <a:avLst/>
          </a:prstGeom>
          <a:noFill/>
        </p:spPr>
        <p:txBody>
          <a:bodyPr wrap="square" rtlCol="0">
            <a:spAutoFit/>
          </a:bodyPr>
          <a:lstStyle/>
          <a:p>
            <a:r>
              <a:rPr lang="en-US" altLang="zh-CN" sz="2000" dirty="0"/>
              <a:t>[26] X. Chen, H. Fan, R. </a:t>
            </a:r>
            <a:r>
              <a:rPr lang="en-US" altLang="zh-CN" sz="2000" dirty="0" err="1"/>
              <a:t>Girshick</a:t>
            </a:r>
            <a:r>
              <a:rPr lang="en-US" altLang="zh-CN" sz="2000" dirty="0"/>
              <a:t>, and K. He. Improved baselines with momentum contrastive learning. </a:t>
            </a:r>
            <a:r>
              <a:rPr lang="en-US" altLang="zh-CN" sz="2000" dirty="0" err="1"/>
              <a:t>arXiv</a:t>
            </a:r>
            <a:r>
              <a:rPr lang="en-US" altLang="zh-CN" sz="2000" dirty="0"/>
              <a:t> preprint arXiv:2003.04297, 2020.</a:t>
            </a:r>
          </a:p>
          <a:p>
            <a:endParaRPr lang="zh-CN" altLang="zh-CN" sz="2000" dirty="0"/>
          </a:p>
          <a:p>
            <a:r>
              <a:rPr lang="en-US" altLang="zh-CN" sz="2000" dirty="0"/>
              <a:t>[27] L. </a:t>
            </a:r>
            <a:r>
              <a:rPr lang="en-US" altLang="zh-CN" sz="2000" dirty="0" err="1"/>
              <a:t>Chongxuan</a:t>
            </a:r>
            <a:r>
              <a:rPr lang="en-US" altLang="zh-CN" sz="2000" dirty="0"/>
              <a:t>, T. Xu, J. Zhu, and B. Zhang. Triple generative adversarial nets. In NIPS, pages 4088–4098, 2017.</a:t>
            </a:r>
          </a:p>
          <a:p>
            <a:endParaRPr lang="zh-CN" altLang="zh-CN" sz="2000" dirty="0"/>
          </a:p>
          <a:p>
            <a:r>
              <a:rPr lang="en-US" altLang="zh-CN" sz="2000" dirty="0"/>
              <a:t>[28] K. Clark, M.-T. Luong, Q. V. Le, and C. D. Manning. Electra: </a:t>
            </a:r>
            <a:r>
              <a:rPr lang="en-US" altLang="zh-CN" sz="2000" dirty="0" err="1"/>
              <a:t>Pretraining</a:t>
            </a:r>
            <a:r>
              <a:rPr lang="en-US" altLang="zh-CN" sz="2000" dirty="0"/>
              <a:t> text encoders as discriminators rather than generators. </a:t>
            </a:r>
            <a:r>
              <a:rPr lang="en-US" altLang="zh-CN" sz="2000" dirty="0" err="1"/>
              <a:t>arXiv</a:t>
            </a:r>
            <a:r>
              <a:rPr lang="en-US" altLang="zh-CN" sz="2000" dirty="0"/>
              <a:t> preprint arXiv:2003.10555, 2020.</a:t>
            </a:r>
          </a:p>
          <a:p>
            <a:endParaRPr lang="zh-CN" altLang="zh-CN" sz="2000" dirty="0"/>
          </a:p>
          <a:p>
            <a:r>
              <a:rPr lang="en-US" altLang="zh-CN" sz="2000" dirty="0"/>
              <a:t>[29] A. </a:t>
            </a:r>
            <a:r>
              <a:rPr lang="en-US" altLang="zh-CN" sz="2000" dirty="0" err="1"/>
              <a:t>Conneau</a:t>
            </a:r>
            <a:r>
              <a:rPr lang="en-US" altLang="zh-CN" sz="2000" dirty="0"/>
              <a:t>, G. </a:t>
            </a:r>
            <a:r>
              <a:rPr lang="en-US" altLang="zh-CN" sz="2000" dirty="0" err="1"/>
              <a:t>Lample</a:t>
            </a:r>
            <a:r>
              <a:rPr lang="en-US" altLang="zh-CN" sz="2000" dirty="0"/>
              <a:t>, M. </a:t>
            </a:r>
            <a:r>
              <a:rPr lang="en-US" altLang="zh-CN" sz="2000" dirty="0" err="1"/>
              <a:t>Ranzato</a:t>
            </a:r>
            <a:r>
              <a:rPr lang="en-US" altLang="zh-CN" sz="2000" dirty="0"/>
              <a:t>, L. </a:t>
            </a:r>
            <a:r>
              <a:rPr lang="en-US" altLang="zh-CN" sz="2000" dirty="0" err="1"/>
              <a:t>Denoyer</a:t>
            </a:r>
            <a:r>
              <a:rPr lang="en-US" altLang="zh-CN" sz="2000" dirty="0"/>
              <a:t>, and H. </a:t>
            </a:r>
            <a:r>
              <a:rPr lang="en-US" altLang="zh-CN" sz="2000" dirty="0" err="1"/>
              <a:t>Jegou</a:t>
            </a:r>
            <a:r>
              <a:rPr lang="en-US" altLang="zh-CN" sz="2000" dirty="0"/>
              <a:t>. Word translation without parallel data. </a:t>
            </a:r>
            <a:r>
              <a:rPr lang="en-US" altLang="zh-CN" sz="2000" dirty="0" err="1"/>
              <a:t>arXiv</a:t>
            </a:r>
            <a:r>
              <a:rPr lang="en-US" altLang="zh-CN" sz="2000" dirty="0"/>
              <a:t> preprint arXiv:1710.04087, 2017.</a:t>
            </a:r>
          </a:p>
          <a:p>
            <a:endParaRPr lang="zh-CN" altLang="zh-CN" sz="2000" dirty="0"/>
          </a:p>
          <a:p>
            <a:r>
              <a:rPr lang="en-US" altLang="zh-CN" sz="2000" dirty="0"/>
              <a:t>[30] Q. Dai, Q. Li, J. Tang, and D. Wang. Adversarial network embedding. In AAAI, 2018.</a:t>
            </a:r>
            <a:endParaRPr lang="zh-CN" altLang="zh-CN" sz="2000" dirty="0"/>
          </a:p>
        </p:txBody>
      </p:sp>
    </p:spTree>
    <p:extLst>
      <p:ext uri="{BB962C8B-B14F-4D97-AF65-F5344CB8AC3E}">
        <p14:creationId xmlns:p14="http://schemas.microsoft.com/office/powerpoint/2010/main" val="2045553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8504" y="295381"/>
            <a:ext cx="9073008" cy="6555641"/>
          </a:xfrm>
          <a:prstGeom prst="rect">
            <a:avLst/>
          </a:prstGeom>
          <a:noFill/>
        </p:spPr>
        <p:txBody>
          <a:bodyPr wrap="square" rtlCol="0">
            <a:spAutoFit/>
          </a:bodyPr>
          <a:lstStyle/>
          <a:p>
            <a:r>
              <a:rPr lang="en-US" altLang="zh-CN" sz="2000" dirty="0"/>
              <a:t>[31] Z. Dai, Z. Yang, Y. Yang, J. G. </a:t>
            </a:r>
            <a:r>
              <a:rPr lang="en-US" altLang="zh-CN" sz="2000" dirty="0" err="1"/>
              <a:t>Carbonell</a:t>
            </a:r>
            <a:r>
              <a:rPr lang="en-US" altLang="zh-CN" sz="2000" dirty="0"/>
              <a:t>, Q. Le, and R. </a:t>
            </a:r>
            <a:r>
              <a:rPr lang="en-US" altLang="zh-CN" sz="2000" dirty="0" err="1"/>
              <a:t>Salakhutdinov</a:t>
            </a:r>
            <a:r>
              <a:rPr lang="en-US" altLang="zh-CN" sz="2000" dirty="0"/>
              <a:t>. Transformer-xl: Attentive language models beyond a </a:t>
            </a:r>
            <a:r>
              <a:rPr lang="en-US" altLang="zh-CN" sz="2000" dirty="0" err="1"/>
              <a:t>fixedlength</a:t>
            </a:r>
            <a:r>
              <a:rPr lang="en-US" altLang="zh-CN" sz="2000" dirty="0"/>
              <a:t> context. In Proceedings of the 57th Annual Meeting of the Association for Computational Linguistics, pages 2978–2988, 2019.</a:t>
            </a:r>
            <a:endParaRPr lang="zh-CN" altLang="zh-CN" sz="2000" dirty="0"/>
          </a:p>
          <a:p>
            <a:endParaRPr lang="en-US" altLang="zh-CN" sz="2000" dirty="0"/>
          </a:p>
          <a:p>
            <a:r>
              <a:rPr lang="en-US" altLang="zh-CN" sz="2000" dirty="0"/>
              <a:t>[32] V. R. de Sa. Learning classification with unlabeled data. In NIPS, pages 112–119, 1994.</a:t>
            </a:r>
            <a:endParaRPr lang="zh-CN" altLang="zh-CN" sz="2000" dirty="0"/>
          </a:p>
          <a:p>
            <a:endParaRPr lang="en-US" altLang="zh-CN" sz="2000" dirty="0"/>
          </a:p>
          <a:p>
            <a:r>
              <a:rPr lang="en-US" altLang="zh-CN" sz="2000" dirty="0"/>
              <a:t>[33] J. Deng, W. Dong, R. </a:t>
            </a:r>
            <a:r>
              <a:rPr lang="en-US" altLang="zh-CN" sz="2000" dirty="0" err="1"/>
              <a:t>Socher</a:t>
            </a:r>
            <a:r>
              <a:rPr lang="en-US" altLang="zh-CN" sz="2000" dirty="0"/>
              <a:t>, L.-J. Li, K. Li, and L. </a:t>
            </a:r>
            <a:r>
              <a:rPr lang="en-US" altLang="zh-CN" sz="2000" dirty="0" err="1"/>
              <a:t>Fei-Fei</a:t>
            </a:r>
            <a:r>
              <a:rPr lang="en-US" altLang="zh-CN" sz="2000" dirty="0"/>
              <a:t>. </a:t>
            </a:r>
            <a:r>
              <a:rPr lang="en-US" altLang="zh-CN" sz="2000" dirty="0" err="1"/>
              <a:t>Imagenet</a:t>
            </a:r>
            <a:r>
              <a:rPr lang="en-US" altLang="zh-CN" sz="2000" dirty="0"/>
              <a:t>: A large-scale hierarchical image database. In CVPR, pages 248–255. </a:t>
            </a:r>
            <a:r>
              <a:rPr lang="en-US" altLang="zh-CN" sz="2000" dirty="0" err="1"/>
              <a:t>Ieee</a:t>
            </a:r>
            <a:r>
              <a:rPr lang="en-US" altLang="zh-CN" sz="2000" dirty="0"/>
              <a:t>, 2009.</a:t>
            </a:r>
            <a:endParaRPr lang="zh-CN" altLang="zh-CN" sz="2000" dirty="0"/>
          </a:p>
          <a:p>
            <a:endParaRPr lang="en-US" altLang="zh-CN" sz="2000" dirty="0"/>
          </a:p>
          <a:p>
            <a:r>
              <a:rPr lang="en-US" altLang="zh-CN" sz="2000" dirty="0"/>
              <a:t>[34] J. Devlin, M.-W. Chang, K. Lee, and K. </a:t>
            </a:r>
            <a:r>
              <a:rPr lang="en-US" altLang="zh-CN" sz="2000" dirty="0" err="1"/>
              <a:t>Toutanova</a:t>
            </a:r>
            <a:r>
              <a:rPr lang="en-US" altLang="zh-CN" sz="2000" dirty="0"/>
              <a:t>. Bert: </a:t>
            </a:r>
            <a:r>
              <a:rPr lang="en-US" altLang="zh-CN" sz="2000" dirty="0" err="1"/>
              <a:t>Pretraining</a:t>
            </a:r>
            <a:r>
              <a:rPr lang="en-US" altLang="zh-CN" sz="2000" dirty="0"/>
              <a:t> of deep bidirectional transformers for language understanding. In Proceedings of the 2019 Conference of the North American Chapter of the Association for Computational Linguistics: Human Language Technologies, Volume 1 (Long and Short Papers), pages 4171–4186, 2019.</a:t>
            </a:r>
            <a:endParaRPr lang="zh-CN" altLang="zh-CN" sz="2000" dirty="0"/>
          </a:p>
          <a:p>
            <a:endParaRPr lang="en-US" altLang="zh-CN" sz="2000" dirty="0"/>
          </a:p>
          <a:p>
            <a:r>
              <a:rPr lang="en-US" altLang="zh-CN" sz="2000" dirty="0"/>
              <a:t>[35] M. Ding, J. Tang, and J. Zhang. Semi-supervised learning on graphs with generative adversarial nets. In Proceedings of the 27</a:t>
            </a:r>
            <a:r>
              <a:rPr lang="en-US" altLang="zh-CN" sz="2000" baseline="30000" dirty="0"/>
              <a:t>th</a:t>
            </a:r>
            <a:r>
              <a:rPr lang="en-US" altLang="zh-CN" sz="2000" dirty="0"/>
              <a:t> ACM CIKM, pages 913–922, 2018.</a:t>
            </a:r>
            <a:endParaRPr lang="zh-CN" altLang="zh-CN" sz="2000" dirty="0"/>
          </a:p>
        </p:txBody>
      </p:sp>
    </p:spTree>
    <p:extLst>
      <p:ext uri="{BB962C8B-B14F-4D97-AF65-F5344CB8AC3E}">
        <p14:creationId xmlns:p14="http://schemas.microsoft.com/office/powerpoint/2010/main" val="38100903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836712"/>
            <a:ext cx="9073008" cy="5016758"/>
          </a:xfrm>
          <a:prstGeom prst="rect">
            <a:avLst/>
          </a:prstGeom>
          <a:noFill/>
        </p:spPr>
        <p:txBody>
          <a:bodyPr wrap="square" rtlCol="0">
            <a:spAutoFit/>
          </a:bodyPr>
          <a:lstStyle/>
          <a:p>
            <a:r>
              <a:rPr lang="en-US" altLang="zh-CN" sz="2000" dirty="0"/>
              <a:t>[36] M. Ding, C. Zhou, Q. Chen, H. Yang, and J. Tang. Cognitive graph for multi-hop reading comprehension at scale. </a:t>
            </a:r>
            <a:r>
              <a:rPr lang="en-US" altLang="zh-CN" sz="2000" dirty="0" err="1"/>
              <a:t>arXiv</a:t>
            </a:r>
            <a:r>
              <a:rPr lang="en-US" altLang="zh-CN" sz="2000" dirty="0"/>
              <a:t> preprint arXiv:1905.05460, 2019.</a:t>
            </a:r>
            <a:endParaRPr lang="zh-CN" altLang="zh-CN" sz="2000" dirty="0"/>
          </a:p>
          <a:p>
            <a:endParaRPr lang="en-US" altLang="zh-CN" sz="2000" dirty="0"/>
          </a:p>
          <a:p>
            <a:r>
              <a:rPr lang="en-US" altLang="zh-CN" sz="2000" dirty="0"/>
              <a:t>[37] L. </a:t>
            </a:r>
            <a:r>
              <a:rPr lang="en-US" altLang="zh-CN" sz="2000" dirty="0" err="1"/>
              <a:t>Dinh</a:t>
            </a:r>
            <a:r>
              <a:rPr lang="en-US" altLang="zh-CN" sz="2000" dirty="0"/>
              <a:t>, D. Krueger, and Y. </a:t>
            </a:r>
            <a:r>
              <a:rPr lang="en-US" altLang="zh-CN" sz="2000" dirty="0" err="1"/>
              <a:t>Bengio</a:t>
            </a:r>
            <a:r>
              <a:rPr lang="en-US" altLang="zh-CN" sz="2000" dirty="0"/>
              <a:t>. Nice: Non-linear independent components estimation. </a:t>
            </a:r>
            <a:r>
              <a:rPr lang="en-US" altLang="zh-CN" sz="2000" dirty="0" err="1"/>
              <a:t>arXiv</a:t>
            </a:r>
            <a:r>
              <a:rPr lang="en-US" altLang="zh-CN" sz="2000" dirty="0"/>
              <a:t> preprint arXiv:1410.8516, 2014.</a:t>
            </a:r>
            <a:endParaRPr lang="zh-CN" altLang="zh-CN" sz="2000" dirty="0"/>
          </a:p>
          <a:p>
            <a:endParaRPr lang="en-US" altLang="zh-CN" sz="2000" dirty="0"/>
          </a:p>
          <a:p>
            <a:r>
              <a:rPr lang="en-US" altLang="zh-CN" sz="2000" dirty="0"/>
              <a:t>[38] L. </a:t>
            </a:r>
            <a:r>
              <a:rPr lang="en-US" altLang="zh-CN" sz="2000" dirty="0" err="1"/>
              <a:t>Dinh</a:t>
            </a:r>
            <a:r>
              <a:rPr lang="en-US" altLang="zh-CN" sz="2000" dirty="0"/>
              <a:t>, J. </a:t>
            </a:r>
            <a:r>
              <a:rPr lang="en-US" altLang="zh-CN" sz="2000" dirty="0" err="1"/>
              <a:t>Sohl</a:t>
            </a:r>
            <a:r>
              <a:rPr lang="en-US" altLang="zh-CN" sz="2000" dirty="0"/>
              <a:t>-Dickstein, and S. </a:t>
            </a:r>
            <a:r>
              <a:rPr lang="en-US" altLang="zh-CN" sz="2000" dirty="0" err="1"/>
              <a:t>Bengio</a:t>
            </a:r>
            <a:r>
              <a:rPr lang="en-US" altLang="zh-CN" sz="2000" dirty="0"/>
              <a:t>. Density estimation using real </a:t>
            </a:r>
            <a:r>
              <a:rPr lang="en-US" altLang="zh-CN" sz="2000" dirty="0" err="1"/>
              <a:t>nvp</a:t>
            </a:r>
            <a:r>
              <a:rPr lang="en-US" altLang="zh-CN" sz="2000" dirty="0"/>
              <a:t>. </a:t>
            </a:r>
            <a:r>
              <a:rPr lang="en-US" altLang="zh-CN" sz="2000" dirty="0" err="1"/>
              <a:t>arXiv</a:t>
            </a:r>
            <a:r>
              <a:rPr lang="en-US" altLang="zh-CN" sz="2000" dirty="0"/>
              <a:t> preprint arXiv:1605.08803, 2016.</a:t>
            </a:r>
            <a:endParaRPr lang="zh-CN" altLang="zh-CN" sz="2000" dirty="0"/>
          </a:p>
          <a:p>
            <a:endParaRPr lang="en-US" altLang="zh-CN" sz="2000" dirty="0"/>
          </a:p>
          <a:p>
            <a:r>
              <a:rPr lang="en-US" altLang="zh-CN" sz="2000" dirty="0"/>
              <a:t>[39] C. </a:t>
            </a:r>
            <a:r>
              <a:rPr lang="en-US" altLang="zh-CN" sz="2000" dirty="0" err="1"/>
              <a:t>Doersch</a:t>
            </a:r>
            <a:r>
              <a:rPr lang="en-US" altLang="zh-CN" sz="2000" dirty="0"/>
              <a:t>, A. Gupta, and A. A. </a:t>
            </a:r>
            <a:r>
              <a:rPr lang="en-US" altLang="zh-CN" sz="2000" dirty="0" err="1"/>
              <a:t>Efros</a:t>
            </a:r>
            <a:r>
              <a:rPr lang="en-US" altLang="zh-CN" sz="2000" dirty="0"/>
              <a:t>. Unsupervised visual representation learning by context prediction. In Proceedings of the IEEE ICCV, pages 1422–1430, 2015.</a:t>
            </a:r>
            <a:endParaRPr lang="zh-CN" altLang="zh-CN" sz="2000" dirty="0"/>
          </a:p>
          <a:p>
            <a:endParaRPr lang="en-US" altLang="zh-CN" sz="2000" dirty="0"/>
          </a:p>
          <a:p>
            <a:r>
              <a:rPr lang="en-US" altLang="zh-CN" sz="2000" dirty="0"/>
              <a:t>[40] J. Donahue, P. </a:t>
            </a:r>
            <a:r>
              <a:rPr lang="en-US" altLang="zh-CN" sz="2000" dirty="0" err="1"/>
              <a:t>Krahenb</a:t>
            </a:r>
            <a:r>
              <a:rPr lang="en-US" altLang="zh-CN" sz="2000" dirty="0"/>
              <a:t> ¨ </a:t>
            </a:r>
            <a:r>
              <a:rPr lang="en-US" altLang="zh-CN" sz="2000" dirty="0" err="1"/>
              <a:t>uhl</a:t>
            </a:r>
            <a:r>
              <a:rPr lang="en-US" altLang="zh-CN" sz="2000" dirty="0"/>
              <a:t>, and T. Darrell. Adversarial feature learning. </a:t>
            </a:r>
            <a:r>
              <a:rPr lang="en-US" altLang="zh-CN" sz="2000" dirty="0" err="1"/>
              <a:t>arXiv</a:t>
            </a:r>
            <a:r>
              <a:rPr lang="en-US" altLang="zh-CN" sz="2000" dirty="0"/>
              <a:t> preprint arXiv:1605.09782, 2016.20</a:t>
            </a:r>
            <a:endParaRPr lang="zh-CN" altLang="zh-CN" sz="2000" dirty="0"/>
          </a:p>
        </p:txBody>
      </p:sp>
    </p:spTree>
    <p:extLst>
      <p:ext uri="{BB962C8B-B14F-4D97-AF65-F5344CB8AC3E}">
        <p14:creationId xmlns:p14="http://schemas.microsoft.com/office/powerpoint/2010/main" val="24139050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92696"/>
            <a:ext cx="9073008" cy="5016758"/>
          </a:xfrm>
          <a:prstGeom prst="rect">
            <a:avLst/>
          </a:prstGeom>
          <a:noFill/>
        </p:spPr>
        <p:txBody>
          <a:bodyPr wrap="square" rtlCol="0">
            <a:spAutoFit/>
          </a:bodyPr>
          <a:lstStyle/>
          <a:p>
            <a:r>
              <a:rPr lang="en-US" altLang="zh-CN" sz="2000" dirty="0"/>
              <a:t>[41] J. Donahue and K. </a:t>
            </a:r>
            <a:r>
              <a:rPr lang="en-US" altLang="zh-CN" sz="2000" dirty="0" err="1"/>
              <a:t>Simonyan</a:t>
            </a:r>
            <a:r>
              <a:rPr lang="en-US" altLang="zh-CN" sz="2000" dirty="0"/>
              <a:t>. Large scale adversarial representation learning. In NIPS, pages 10541–10551, 2019.</a:t>
            </a:r>
          </a:p>
          <a:p>
            <a:endParaRPr lang="zh-CN" altLang="zh-CN" sz="2000" dirty="0"/>
          </a:p>
          <a:p>
            <a:r>
              <a:rPr lang="en-US" altLang="zh-CN" sz="2000" dirty="0"/>
              <a:t>[42] C. </a:t>
            </a:r>
            <a:r>
              <a:rPr lang="en-US" altLang="zh-CN" sz="2000" dirty="0" err="1"/>
              <a:t>Donnat</a:t>
            </a:r>
            <a:r>
              <a:rPr lang="en-US" altLang="zh-CN" sz="2000" dirty="0"/>
              <a:t>, M. </a:t>
            </a:r>
            <a:r>
              <a:rPr lang="en-US" altLang="zh-CN" sz="2000" dirty="0" err="1"/>
              <a:t>Zitnik</a:t>
            </a:r>
            <a:r>
              <a:rPr lang="en-US" altLang="zh-CN" sz="2000" dirty="0"/>
              <a:t>, D. </a:t>
            </a:r>
            <a:r>
              <a:rPr lang="en-US" altLang="zh-CN" sz="2000" dirty="0" err="1"/>
              <a:t>Hallac</a:t>
            </a:r>
            <a:r>
              <a:rPr lang="en-US" altLang="zh-CN" sz="2000" dirty="0"/>
              <a:t>, and J. </a:t>
            </a:r>
            <a:r>
              <a:rPr lang="en-US" altLang="zh-CN" sz="2000" dirty="0" err="1"/>
              <a:t>Leskovec</a:t>
            </a:r>
            <a:r>
              <a:rPr lang="en-US" altLang="zh-CN" sz="2000" dirty="0"/>
              <a:t>. Learning structural node </a:t>
            </a:r>
            <a:r>
              <a:rPr lang="en-US" altLang="zh-CN" sz="2000" dirty="0" err="1"/>
              <a:t>embeddings</a:t>
            </a:r>
            <a:r>
              <a:rPr lang="en-US" altLang="zh-CN" sz="2000" dirty="0"/>
              <a:t> via diffusion wavelets. In SIGKDD, pages 1320–1329, 2018.</a:t>
            </a:r>
          </a:p>
          <a:p>
            <a:endParaRPr lang="zh-CN" altLang="zh-CN" sz="2000" dirty="0"/>
          </a:p>
          <a:p>
            <a:r>
              <a:rPr lang="en-US" altLang="zh-CN" sz="2000" dirty="0"/>
              <a:t>[43] V. </a:t>
            </a:r>
            <a:r>
              <a:rPr lang="en-US" altLang="zh-CN" sz="2000" dirty="0" err="1"/>
              <a:t>Dumoulin</a:t>
            </a:r>
            <a:r>
              <a:rPr lang="en-US" altLang="zh-CN" sz="2000" dirty="0"/>
              <a:t>, I. </a:t>
            </a:r>
            <a:r>
              <a:rPr lang="en-US" altLang="zh-CN" sz="2000" dirty="0" err="1"/>
              <a:t>Belghazi</a:t>
            </a:r>
            <a:r>
              <a:rPr lang="en-US" altLang="zh-CN" sz="2000" dirty="0"/>
              <a:t>, B. Poole, O. </a:t>
            </a:r>
            <a:r>
              <a:rPr lang="en-US" altLang="zh-CN" sz="2000" dirty="0" err="1"/>
              <a:t>Mastropietro</a:t>
            </a:r>
            <a:r>
              <a:rPr lang="en-US" altLang="zh-CN" sz="2000" dirty="0"/>
              <a:t>, A. Lamb, M. </a:t>
            </a:r>
            <a:r>
              <a:rPr lang="en-US" altLang="zh-CN" sz="2000" dirty="0" err="1"/>
              <a:t>Arjovsky</a:t>
            </a:r>
            <a:r>
              <a:rPr lang="en-US" altLang="zh-CN" sz="2000" dirty="0"/>
              <a:t>, and A. </a:t>
            </a:r>
            <a:r>
              <a:rPr lang="en-US" altLang="zh-CN" sz="2000" dirty="0" err="1"/>
              <a:t>Courville</a:t>
            </a:r>
            <a:r>
              <a:rPr lang="en-US" altLang="zh-CN" sz="2000" dirty="0"/>
              <a:t>. </a:t>
            </a:r>
            <a:r>
              <a:rPr lang="en-US" altLang="zh-CN" sz="2000" dirty="0" err="1"/>
              <a:t>Adversarially</a:t>
            </a:r>
            <a:r>
              <a:rPr lang="en-US" altLang="zh-CN" sz="2000" dirty="0"/>
              <a:t> learned inference. </a:t>
            </a:r>
            <a:r>
              <a:rPr lang="en-US" altLang="zh-CN" sz="2000" dirty="0" err="1"/>
              <a:t>arXiv</a:t>
            </a:r>
            <a:r>
              <a:rPr lang="en-US" altLang="zh-CN" sz="2000" dirty="0"/>
              <a:t> preprint arXiv:1606.00704, 2016.</a:t>
            </a:r>
          </a:p>
          <a:p>
            <a:endParaRPr lang="zh-CN" altLang="zh-CN" sz="2000" dirty="0"/>
          </a:p>
          <a:p>
            <a:r>
              <a:rPr lang="en-US" altLang="zh-CN" sz="2000" dirty="0"/>
              <a:t>[44] Y. </a:t>
            </a:r>
            <a:r>
              <a:rPr lang="en-US" altLang="zh-CN" sz="2000" dirty="0" err="1"/>
              <a:t>Ganin</a:t>
            </a:r>
            <a:r>
              <a:rPr lang="en-US" altLang="zh-CN" sz="2000" dirty="0"/>
              <a:t>, E. </a:t>
            </a:r>
            <a:r>
              <a:rPr lang="en-US" altLang="zh-CN" sz="2000" dirty="0" err="1"/>
              <a:t>Ustinova</a:t>
            </a:r>
            <a:r>
              <a:rPr lang="en-US" altLang="zh-CN" sz="2000" dirty="0"/>
              <a:t>, H. </a:t>
            </a:r>
            <a:r>
              <a:rPr lang="en-US" altLang="zh-CN" sz="2000" dirty="0" err="1"/>
              <a:t>Ajakan</a:t>
            </a:r>
            <a:r>
              <a:rPr lang="en-US" altLang="zh-CN" sz="2000" dirty="0"/>
              <a:t>, P. </a:t>
            </a:r>
            <a:r>
              <a:rPr lang="en-US" altLang="zh-CN" sz="2000" dirty="0" err="1"/>
              <a:t>Germain</a:t>
            </a:r>
            <a:r>
              <a:rPr lang="en-US" altLang="zh-CN" sz="2000" dirty="0"/>
              <a:t>, H. </a:t>
            </a:r>
            <a:r>
              <a:rPr lang="en-US" altLang="zh-CN" sz="2000" dirty="0" err="1"/>
              <a:t>Larochelle</a:t>
            </a:r>
            <a:r>
              <a:rPr lang="en-US" altLang="zh-CN" sz="2000" dirty="0"/>
              <a:t>, F. </a:t>
            </a:r>
            <a:r>
              <a:rPr lang="en-US" altLang="zh-CN" sz="2000" dirty="0" err="1"/>
              <a:t>Laviolette</a:t>
            </a:r>
            <a:r>
              <a:rPr lang="en-US" altLang="zh-CN" sz="2000" dirty="0"/>
              <a:t>, M. </a:t>
            </a:r>
            <a:r>
              <a:rPr lang="en-US" altLang="zh-CN" sz="2000" dirty="0" err="1"/>
              <a:t>Marchand</a:t>
            </a:r>
            <a:r>
              <a:rPr lang="en-US" altLang="zh-CN" sz="2000" dirty="0"/>
              <a:t>, and V. </a:t>
            </a:r>
            <a:r>
              <a:rPr lang="en-US" altLang="zh-CN" sz="2000" dirty="0" err="1"/>
              <a:t>Lempitsky</a:t>
            </a:r>
            <a:r>
              <a:rPr lang="en-US" altLang="zh-CN" sz="2000" dirty="0"/>
              <a:t>. Domain-adversarial training of neural networks. The Journal of Machine Learning Research, 17(1):2096–2030, 2016.</a:t>
            </a:r>
          </a:p>
          <a:p>
            <a:endParaRPr lang="zh-CN" altLang="zh-CN" sz="2000" dirty="0"/>
          </a:p>
          <a:p>
            <a:r>
              <a:rPr lang="en-US" altLang="zh-CN" sz="2000" dirty="0"/>
              <a:t>[45] S. </a:t>
            </a:r>
            <a:r>
              <a:rPr lang="en-US" altLang="zh-CN" sz="2000" dirty="0" err="1"/>
              <a:t>Gidaris</a:t>
            </a:r>
            <a:r>
              <a:rPr lang="en-US" altLang="zh-CN" sz="2000" dirty="0"/>
              <a:t>, P. Singh, and N. </a:t>
            </a:r>
            <a:r>
              <a:rPr lang="en-US" altLang="zh-CN" sz="2000" dirty="0" err="1"/>
              <a:t>Komodakis</a:t>
            </a:r>
            <a:r>
              <a:rPr lang="en-US" altLang="zh-CN" sz="2000" dirty="0"/>
              <a:t>. Unsupervised representation learning by predicting image rotations. </a:t>
            </a:r>
            <a:r>
              <a:rPr lang="en-US" altLang="zh-CN" sz="2000" dirty="0" err="1"/>
              <a:t>arXiv</a:t>
            </a:r>
            <a:r>
              <a:rPr lang="en-US" altLang="zh-CN" sz="2000" dirty="0"/>
              <a:t> preprint arXiv:1803.07728, 2018.</a:t>
            </a:r>
            <a:endParaRPr lang="zh-CN" altLang="zh-CN" sz="2000" dirty="0"/>
          </a:p>
        </p:txBody>
      </p:sp>
    </p:spTree>
    <p:extLst>
      <p:ext uri="{BB962C8B-B14F-4D97-AF65-F5344CB8AC3E}">
        <p14:creationId xmlns:p14="http://schemas.microsoft.com/office/powerpoint/2010/main" val="22133408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548680"/>
            <a:ext cx="9073008" cy="5632311"/>
          </a:xfrm>
          <a:prstGeom prst="rect">
            <a:avLst/>
          </a:prstGeom>
          <a:noFill/>
        </p:spPr>
        <p:txBody>
          <a:bodyPr wrap="square" rtlCol="0">
            <a:spAutoFit/>
          </a:bodyPr>
          <a:lstStyle/>
          <a:p>
            <a:r>
              <a:rPr lang="en-US" altLang="zh-CN" sz="2000" dirty="0"/>
              <a:t>[46] R. </a:t>
            </a:r>
            <a:r>
              <a:rPr lang="en-US" altLang="zh-CN" sz="2000" dirty="0" err="1"/>
              <a:t>Girshick</a:t>
            </a:r>
            <a:r>
              <a:rPr lang="en-US" altLang="zh-CN" sz="2000" dirty="0"/>
              <a:t>, J. Donahue, T. Darrell, and J. Malik. Rich feature hierarchies for accurate object detection and semantic segmentation. In CVPR, pages 580–587, 2014.</a:t>
            </a:r>
          </a:p>
          <a:p>
            <a:endParaRPr lang="zh-CN" altLang="zh-CN" sz="2000" dirty="0"/>
          </a:p>
          <a:p>
            <a:r>
              <a:rPr lang="en-US" altLang="zh-CN" sz="2000" dirty="0"/>
              <a:t>[47] I. </a:t>
            </a:r>
            <a:r>
              <a:rPr lang="en-US" altLang="zh-CN" sz="2000" dirty="0" err="1"/>
              <a:t>Goodfellow</a:t>
            </a:r>
            <a:r>
              <a:rPr lang="en-US" altLang="zh-CN" sz="2000" dirty="0"/>
              <a:t>, J. </a:t>
            </a:r>
            <a:r>
              <a:rPr lang="en-US" altLang="zh-CN" sz="2000" dirty="0" err="1"/>
              <a:t>Pouget-Abadie</a:t>
            </a:r>
            <a:r>
              <a:rPr lang="en-US" altLang="zh-CN" sz="2000" dirty="0"/>
              <a:t>, M. Mirza, B. Xu, D. </a:t>
            </a:r>
            <a:r>
              <a:rPr lang="en-US" altLang="zh-CN" sz="2000" dirty="0" err="1"/>
              <a:t>Warde</a:t>
            </a:r>
            <a:r>
              <a:rPr lang="en-US" altLang="zh-CN" sz="2000" dirty="0"/>
              <a:t>-Farley, S. </a:t>
            </a:r>
            <a:r>
              <a:rPr lang="en-US" altLang="zh-CN" sz="2000" dirty="0" err="1"/>
              <a:t>Ozair</a:t>
            </a:r>
            <a:r>
              <a:rPr lang="en-US" altLang="zh-CN" sz="2000" dirty="0"/>
              <a:t>, A. </a:t>
            </a:r>
            <a:r>
              <a:rPr lang="en-US" altLang="zh-CN" sz="2000" dirty="0" err="1"/>
              <a:t>Courville</a:t>
            </a:r>
            <a:r>
              <a:rPr lang="en-US" altLang="zh-CN" sz="2000" dirty="0"/>
              <a:t>, and Y. </a:t>
            </a:r>
            <a:r>
              <a:rPr lang="en-US" altLang="zh-CN" sz="2000" dirty="0" err="1"/>
              <a:t>Bengio</a:t>
            </a:r>
            <a:r>
              <a:rPr lang="en-US" altLang="zh-CN" sz="2000" dirty="0"/>
              <a:t>. Generative adversarial nets. In NIPS, pages 2672–2680, 2014.</a:t>
            </a:r>
          </a:p>
          <a:p>
            <a:endParaRPr lang="zh-CN" altLang="zh-CN" sz="2000" dirty="0"/>
          </a:p>
          <a:p>
            <a:r>
              <a:rPr lang="en-US" altLang="zh-CN" sz="2000" dirty="0"/>
              <a:t>[48] J.-B. Grill, F. </a:t>
            </a:r>
            <a:r>
              <a:rPr lang="en-US" altLang="zh-CN" sz="2000" dirty="0" err="1"/>
              <a:t>Strub</a:t>
            </a:r>
            <a:r>
              <a:rPr lang="en-US" altLang="zh-CN" sz="2000" dirty="0"/>
              <a:t>, F. </a:t>
            </a:r>
            <a:r>
              <a:rPr lang="en-US" altLang="zh-CN" sz="2000" dirty="0" err="1"/>
              <a:t>Altche</a:t>
            </a:r>
            <a:r>
              <a:rPr lang="en-US" altLang="zh-CN" sz="2000" dirty="0"/>
              <a:t>, C. </a:t>
            </a:r>
            <a:r>
              <a:rPr lang="en-US" altLang="zh-CN" sz="2000" dirty="0" err="1"/>
              <a:t>Tallec</a:t>
            </a:r>
            <a:r>
              <a:rPr lang="en-US" altLang="zh-CN" sz="2000" dirty="0"/>
              <a:t>, P. H. </a:t>
            </a:r>
            <a:r>
              <a:rPr lang="en-US" altLang="zh-CN" sz="2000" dirty="0" err="1"/>
              <a:t>Richemond</a:t>
            </a:r>
            <a:r>
              <a:rPr lang="en-US" altLang="zh-CN" sz="2000" dirty="0"/>
              <a:t>, E. </a:t>
            </a:r>
            <a:r>
              <a:rPr lang="en-US" altLang="zh-CN" sz="2000" dirty="0" err="1"/>
              <a:t>Buchatskaya</a:t>
            </a:r>
            <a:r>
              <a:rPr lang="en-US" altLang="zh-CN" sz="2000" dirty="0"/>
              <a:t>, C. </a:t>
            </a:r>
            <a:r>
              <a:rPr lang="en-US" altLang="zh-CN" sz="2000" dirty="0" err="1"/>
              <a:t>Doersch</a:t>
            </a:r>
            <a:r>
              <a:rPr lang="en-US" altLang="zh-CN" sz="2000" dirty="0"/>
              <a:t>, B. A. </a:t>
            </a:r>
            <a:r>
              <a:rPr lang="en-US" altLang="zh-CN" sz="2000" dirty="0" err="1"/>
              <a:t>Pires</a:t>
            </a:r>
            <a:r>
              <a:rPr lang="en-US" altLang="zh-CN" sz="2000" dirty="0"/>
              <a:t>, Z. D. </a:t>
            </a:r>
            <a:r>
              <a:rPr lang="en-US" altLang="zh-CN" sz="2000" dirty="0" err="1"/>
              <a:t>Guo</a:t>
            </a:r>
            <a:r>
              <a:rPr lang="en-US" altLang="zh-CN" sz="2000" dirty="0"/>
              <a:t>, M. G. Azar, et al. Bootstrap your own latent: A new approach to self-supervised learning. </a:t>
            </a:r>
            <a:r>
              <a:rPr lang="en-US" altLang="zh-CN" sz="2000" dirty="0" err="1"/>
              <a:t>arXiv</a:t>
            </a:r>
            <a:r>
              <a:rPr lang="en-US" altLang="zh-CN" sz="2000" dirty="0"/>
              <a:t> preprint arXiv:2006.07733, 2020.</a:t>
            </a:r>
          </a:p>
          <a:p>
            <a:endParaRPr lang="zh-CN" altLang="zh-CN" sz="2000" dirty="0"/>
          </a:p>
          <a:p>
            <a:r>
              <a:rPr lang="en-US" altLang="zh-CN" sz="2000" dirty="0"/>
              <a:t>[49] A. Grover and J. </a:t>
            </a:r>
            <a:r>
              <a:rPr lang="en-US" altLang="zh-CN" sz="2000" dirty="0" err="1"/>
              <a:t>Leskovec</a:t>
            </a:r>
            <a:r>
              <a:rPr lang="en-US" altLang="zh-CN" sz="2000" dirty="0"/>
              <a:t>. node2vec: Scalable feature learning for networks. In SIGKDD, pages 855–864, 2016.</a:t>
            </a:r>
          </a:p>
          <a:p>
            <a:endParaRPr lang="zh-CN" altLang="zh-CN" sz="2000" dirty="0"/>
          </a:p>
          <a:p>
            <a:r>
              <a:rPr lang="en-US" altLang="zh-CN" sz="2000" dirty="0"/>
              <a:t>[50] A. Grover, A. Zweig, and S. </a:t>
            </a:r>
            <a:r>
              <a:rPr lang="en-US" altLang="zh-CN" sz="2000" dirty="0" err="1"/>
              <a:t>Ermon</a:t>
            </a:r>
            <a:r>
              <a:rPr lang="en-US" altLang="zh-CN" sz="2000" dirty="0"/>
              <a:t>. Graphite: Iterative generative modeling of graphs. In ICML, 2018.</a:t>
            </a:r>
            <a:endParaRPr lang="zh-CN" altLang="zh-CN" sz="2000" dirty="0"/>
          </a:p>
        </p:txBody>
      </p:sp>
    </p:spTree>
    <p:extLst>
      <p:ext uri="{BB962C8B-B14F-4D97-AF65-F5344CB8AC3E}">
        <p14:creationId xmlns:p14="http://schemas.microsoft.com/office/powerpoint/2010/main" val="22847808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548680"/>
            <a:ext cx="9073008" cy="5632311"/>
          </a:xfrm>
          <a:prstGeom prst="rect">
            <a:avLst/>
          </a:prstGeom>
          <a:noFill/>
        </p:spPr>
        <p:txBody>
          <a:bodyPr wrap="square" rtlCol="0">
            <a:spAutoFit/>
          </a:bodyPr>
          <a:lstStyle/>
          <a:p>
            <a:r>
              <a:rPr lang="en-US" altLang="zh-CN" sz="2000" dirty="0"/>
              <a:t>[51] M. </a:t>
            </a:r>
            <a:r>
              <a:rPr lang="en-US" altLang="zh-CN" sz="2000" dirty="0" err="1"/>
              <a:t>Gutmann</a:t>
            </a:r>
            <a:r>
              <a:rPr lang="en-US" altLang="zh-CN" sz="2000" dirty="0"/>
              <a:t> and A. </a:t>
            </a:r>
            <a:r>
              <a:rPr lang="en-US" altLang="zh-CN" sz="2000" dirty="0" err="1"/>
              <a:t>Hyvarinen</a:t>
            </a:r>
            <a:r>
              <a:rPr lang="en-US" altLang="zh-CN" sz="2000" dirty="0"/>
              <a:t>. Noise-contrastive estimation: A new estimation principle for </a:t>
            </a:r>
            <a:r>
              <a:rPr lang="en-US" altLang="zh-CN" sz="2000" dirty="0" err="1"/>
              <a:t>unnormalized</a:t>
            </a:r>
            <a:r>
              <a:rPr lang="en-US" altLang="zh-CN" sz="2000" dirty="0"/>
              <a:t> statistical models. In Proceedings of the Thirteenth International Conference on Artificial Intelligence and Statistics, pages 297–304, 2010.</a:t>
            </a:r>
            <a:endParaRPr lang="zh-CN" altLang="zh-CN" sz="2000" dirty="0"/>
          </a:p>
          <a:p>
            <a:endParaRPr lang="en-US" altLang="zh-CN" sz="2000" dirty="0"/>
          </a:p>
          <a:p>
            <a:r>
              <a:rPr lang="en-US" altLang="zh-CN" sz="2000" dirty="0"/>
              <a:t>[52] K. </a:t>
            </a:r>
            <a:r>
              <a:rPr lang="en-US" altLang="zh-CN" sz="2000" dirty="0" err="1"/>
              <a:t>Guu</a:t>
            </a:r>
            <a:r>
              <a:rPr lang="en-US" altLang="zh-CN" sz="2000" dirty="0"/>
              <a:t>, K. Lee, Z. Tung, P. </a:t>
            </a:r>
            <a:r>
              <a:rPr lang="en-US" altLang="zh-CN" sz="2000" dirty="0" err="1"/>
              <a:t>Pasupat</a:t>
            </a:r>
            <a:r>
              <a:rPr lang="en-US" altLang="zh-CN" sz="2000" dirty="0"/>
              <a:t>, and M.-W. Chang. Realm: Retrieval-augmented language model pre-training. </a:t>
            </a:r>
            <a:r>
              <a:rPr lang="en-US" altLang="zh-CN" sz="2000" dirty="0" err="1"/>
              <a:t>arXiv</a:t>
            </a:r>
            <a:r>
              <a:rPr lang="en-US" altLang="zh-CN" sz="2000" dirty="0"/>
              <a:t> preprint arXiv:2002.08909, 2020.</a:t>
            </a:r>
            <a:endParaRPr lang="zh-CN" altLang="zh-CN" sz="2000" dirty="0"/>
          </a:p>
          <a:p>
            <a:endParaRPr lang="en-US" altLang="zh-CN" sz="2000" dirty="0"/>
          </a:p>
          <a:p>
            <a:r>
              <a:rPr lang="en-US" altLang="zh-CN" sz="2000" dirty="0"/>
              <a:t>[53] W. L. Hamilton, R. Ying, and J. </a:t>
            </a:r>
            <a:r>
              <a:rPr lang="en-US" altLang="zh-CN" sz="2000" dirty="0" err="1"/>
              <a:t>Leskovec</a:t>
            </a:r>
            <a:r>
              <a:rPr lang="en-US" altLang="zh-CN" sz="2000" dirty="0"/>
              <a:t>. Representation learning on graphs: Methods and applications. IEEE Data Eng. Bull., 40:52–74, 2017.</a:t>
            </a:r>
            <a:endParaRPr lang="zh-CN" altLang="zh-CN" sz="2000" dirty="0"/>
          </a:p>
          <a:p>
            <a:endParaRPr lang="en-US" altLang="zh-CN" sz="2000" dirty="0"/>
          </a:p>
          <a:p>
            <a:r>
              <a:rPr lang="en-US" altLang="zh-CN" sz="2000" dirty="0"/>
              <a:t>[54] W. L. Hamilton, Z. Ying, and J. </a:t>
            </a:r>
            <a:r>
              <a:rPr lang="en-US" altLang="zh-CN" sz="2000" dirty="0" err="1"/>
              <a:t>Leskovec</a:t>
            </a:r>
            <a:r>
              <a:rPr lang="en-US" altLang="zh-CN" sz="2000" dirty="0"/>
              <a:t>. Inductive representation learning on large graphs. In NIPS, 2017.</a:t>
            </a:r>
            <a:endParaRPr lang="zh-CN" altLang="zh-CN" sz="2000" dirty="0"/>
          </a:p>
          <a:p>
            <a:endParaRPr lang="en-US" altLang="zh-CN" sz="2000" dirty="0"/>
          </a:p>
          <a:p>
            <a:r>
              <a:rPr lang="en-US" altLang="zh-CN" sz="2000" dirty="0"/>
              <a:t>[55] K. He, H. Fan, Y. Wu, S. </a:t>
            </a:r>
            <a:r>
              <a:rPr lang="en-US" altLang="zh-CN" sz="2000" dirty="0" err="1"/>
              <a:t>Xie</a:t>
            </a:r>
            <a:r>
              <a:rPr lang="en-US" altLang="zh-CN" sz="2000" dirty="0"/>
              <a:t>, and R. </a:t>
            </a:r>
            <a:r>
              <a:rPr lang="en-US" altLang="zh-CN" sz="2000" dirty="0" err="1"/>
              <a:t>Girshick</a:t>
            </a:r>
            <a:r>
              <a:rPr lang="en-US" altLang="zh-CN" sz="2000" dirty="0"/>
              <a:t>. Momentum contrast for unsupervised visual representation learning. </a:t>
            </a:r>
            <a:r>
              <a:rPr lang="en-US" altLang="zh-CN" sz="2000" dirty="0" err="1"/>
              <a:t>arXiv</a:t>
            </a:r>
            <a:r>
              <a:rPr lang="en-US" altLang="zh-CN" sz="2000" dirty="0"/>
              <a:t> preprint arXiv:1911.05722, 2019.</a:t>
            </a:r>
            <a:endParaRPr lang="zh-CN" altLang="zh-CN" sz="2000" dirty="0"/>
          </a:p>
        </p:txBody>
      </p:sp>
    </p:spTree>
    <p:extLst>
      <p:ext uri="{BB962C8B-B14F-4D97-AF65-F5344CB8AC3E}">
        <p14:creationId xmlns:p14="http://schemas.microsoft.com/office/powerpoint/2010/main" val="5086304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548680"/>
            <a:ext cx="9073008" cy="5324535"/>
          </a:xfrm>
          <a:prstGeom prst="rect">
            <a:avLst/>
          </a:prstGeom>
          <a:noFill/>
        </p:spPr>
        <p:txBody>
          <a:bodyPr wrap="square" rtlCol="0">
            <a:spAutoFit/>
          </a:bodyPr>
          <a:lstStyle/>
          <a:p>
            <a:r>
              <a:rPr lang="en-US" altLang="zh-CN" sz="2000" dirty="0"/>
              <a:t>[56] K. He, X. Zhang, S. Ren, and J. Sun. Deep residual learning for image recognition. In CVPR, pages 770–778, 2016.</a:t>
            </a:r>
          </a:p>
          <a:p>
            <a:endParaRPr lang="en-US" altLang="zh-CN" sz="2000" dirty="0"/>
          </a:p>
          <a:p>
            <a:r>
              <a:rPr lang="en-US" altLang="zh-CN" sz="2000" dirty="0"/>
              <a:t>[57] D. </a:t>
            </a:r>
            <a:r>
              <a:rPr lang="en-US" altLang="zh-CN" sz="2000" dirty="0" err="1"/>
              <a:t>Hendrycks</a:t>
            </a:r>
            <a:r>
              <a:rPr lang="en-US" altLang="zh-CN" sz="2000" dirty="0"/>
              <a:t>, M. </a:t>
            </a:r>
            <a:r>
              <a:rPr lang="en-US" altLang="zh-CN" sz="2000" dirty="0" err="1"/>
              <a:t>Mazeika</a:t>
            </a:r>
            <a:r>
              <a:rPr lang="en-US" altLang="zh-CN" sz="2000" dirty="0"/>
              <a:t>, S. </a:t>
            </a:r>
            <a:r>
              <a:rPr lang="en-US" altLang="zh-CN" sz="2000" dirty="0" err="1"/>
              <a:t>Kadavath</a:t>
            </a:r>
            <a:r>
              <a:rPr lang="en-US" altLang="zh-CN" sz="2000" dirty="0"/>
              <a:t>, and D. Song. Using self-supervised learning can improve model robustness and uncertainty. In </a:t>
            </a:r>
            <a:r>
              <a:rPr lang="en-US" altLang="zh-CN" sz="2000" dirty="0" err="1"/>
              <a:t>NeurIPS</a:t>
            </a:r>
            <a:r>
              <a:rPr lang="en-US" altLang="zh-CN" sz="2000" dirty="0"/>
              <a:t>, pages 15663–15674, 2019.</a:t>
            </a:r>
          </a:p>
          <a:p>
            <a:endParaRPr lang="en-US" altLang="zh-CN" sz="2000" dirty="0"/>
          </a:p>
          <a:p>
            <a:r>
              <a:rPr lang="en-US" altLang="zh-CN" sz="2000" dirty="0"/>
              <a:t>[58] R. D. </a:t>
            </a:r>
            <a:r>
              <a:rPr lang="en-US" altLang="zh-CN" sz="2000" dirty="0" err="1"/>
              <a:t>Hjelm</a:t>
            </a:r>
            <a:r>
              <a:rPr lang="en-US" altLang="zh-CN" sz="2000" dirty="0"/>
              <a:t>, A. </a:t>
            </a:r>
            <a:r>
              <a:rPr lang="en-US" altLang="zh-CN" sz="2000" dirty="0" err="1"/>
              <a:t>Fedorov</a:t>
            </a:r>
            <a:r>
              <a:rPr lang="en-US" altLang="zh-CN" sz="2000" dirty="0"/>
              <a:t>, S. Lavoie-</a:t>
            </a:r>
            <a:r>
              <a:rPr lang="en-US" altLang="zh-CN" sz="2000" dirty="0" err="1"/>
              <a:t>Marchildon</a:t>
            </a:r>
            <a:r>
              <a:rPr lang="en-US" altLang="zh-CN" sz="2000" dirty="0"/>
              <a:t>, K. Grewal, P. Bachman, A. </a:t>
            </a:r>
            <a:r>
              <a:rPr lang="en-US" altLang="zh-CN" sz="2000" dirty="0" err="1"/>
              <a:t>Trischler</a:t>
            </a:r>
            <a:r>
              <a:rPr lang="en-US" altLang="zh-CN" sz="2000" dirty="0"/>
              <a:t>, and Y. </a:t>
            </a:r>
            <a:r>
              <a:rPr lang="en-US" altLang="zh-CN" sz="2000" dirty="0" err="1"/>
              <a:t>Bengio</a:t>
            </a:r>
            <a:r>
              <a:rPr lang="en-US" altLang="zh-CN" sz="2000" dirty="0"/>
              <a:t>. Learning deep representations by mutual information estimation and maximization. </a:t>
            </a:r>
            <a:r>
              <a:rPr lang="en-US" altLang="zh-CN" sz="2000" dirty="0" err="1"/>
              <a:t>arXiv</a:t>
            </a:r>
            <a:r>
              <a:rPr lang="en-US" altLang="zh-CN" sz="2000" dirty="0"/>
              <a:t> preprint arXiv:1808.06670, 2018.</a:t>
            </a:r>
          </a:p>
          <a:p>
            <a:endParaRPr lang="en-US" altLang="zh-CN" sz="2000" dirty="0"/>
          </a:p>
          <a:p>
            <a:r>
              <a:rPr lang="en-US" altLang="zh-CN" sz="2000" dirty="0"/>
              <a:t>[59] J. Ho, X. Chen, A. Srinivas, Y. </a:t>
            </a:r>
            <a:r>
              <a:rPr lang="en-US" altLang="zh-CN" sz="2000" dirty="0" err="1"/>
              <a:t>Duan</a:t>
            </a:r>
            <a:r>
              <a:rPr lang="en-US" altLang="zh-CN" sz="2000" dirty="0"/>
              <a:t>, and P. </a:t>
            </a:r>
            <a:r>
              <a:rPr lang="en-US" altLang="zh-CN" sz="2000" dirty="0" err="1"/>
              <a:t>Abbeel</a:t>
            </a:r>
            <a:r>
              <a:rPr lang="en-US" altLang="zh-CN" sz="2000" dirty="0"/>
              <a:t>. Flow++: Improving flow-based generative models with </a:t>
            </a:r>
            <a:r>
              <a:rPr lang="en-US" altLang="zh-CN" sz="2000" dirty="0" err="1"/>
              <a:t>variational</a:t>
            </a:r>
            <a:r>
              <a:rPr lang="en-US" altLang="zh-CN" sz="2000" dirty="0"/>
              <a:t> </a:t>
            </a:r>
            <a:r>
              <a:rPr lang="en-US" altLang="zh-CN" sz="2000" dirty="0" err="1"/>
              <a:t>dequantization</a:t>
            </a:r>
            <a:r>
              <a:rPr lang="en-US" altLang="zh-CN" sz="2000" dirty="0"/>
              <a:t> and architecture design. In ICML, pages 2722–2730, 2019.</a:t>
            </a:r>
          </a:p>
          <a:p>
            <a:endParaRPr lang="en-US" altLang="zh-CN" sz="2000" dirty="0"/>
          </a:p>
          <a:p>
            <a:r>
              <a:rPr lang="en-US" altLang="zh-CN" sz="2000" dirty="0"/>
              <a:t>[60] W. Hu, B. Liu, J. Gomes, M. </a:t>
            </a:r>
            <a:r>
              <a:rPr lang="en-US" altLang="zh-CN" sz="2000" dirty="0" err="1"/>
              <a:t>Zitnik</a:t>
            </a:r>
            <a:r>
              <a:rPr lang="en-US" altLang="zh-CN" sz="2000" dirty="0"/>
              <a:t>, P. Liang, V. </a:t>
            </a:r>
            <a:r>
              <a:rPr lang="en-US" altLang="zh-CN" sz="2000" dirty="0" err="1"/>
              <a:t>Pande</a:t>
            </a:r>
            <a:r>
              <a:rPr lang="en-US" altLang="zh-CN" sz="2000" dirty="0"/>
              <a:t>, and J. </a:t>
            </a:r>
            <a:r>
              <a:rPr lang="en-US" altLang="zh-CN" sz="2000" dirty="0" err="1"/>
              <a:t>Leskovec</a:t>
            </a:r>
            <a:r>
              <a:rPr lang="en-US" altLang="zh-CN" sz="2000" dirty="0"/>
              <a:t>. Strategies for pre-training graph neural networks. In ICLR, 2019.</a:t>
            </a:r>
          </a:p>
        </p:txBody>
      </p:sp>
    </p:spTree>
    <p:extLst>
      <p:ext uri="{BB962C8B-B14F-4D97-AF65-F5344CB8AC3E}">
        <p14:creationId xmlns:p14="http://schemas.microsoft.com/office/powerpoint/2010/main" val="302515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FED007-2931-A144-9C1C-01F0650206C9}"/>
              </a:ext>
            </a:extLst>
          </p:cNvPr>
          <p:cNvSpPr>
            <a:spLocks noGrp="1"/>
          </p:cNvSpPr>
          <p:nvPr>
            <p:ph type="title"/>
          </p:nvPr>
        </p:nvSpPr>
        <p:spPr/>
        <p:txBody>
          <a:bodyPr/>
          <a:lstStyle/>
          <a:p>
            <a:r>
              <a:rPr lang="en" altLang="zh-CN" dirty="0" err="1"/>
              <a:t>GraphRNN</a:t>
            </a:r>
            <a:r>
              <a:rPr lang="en" altLang="zh-CN" dirty="0"/>
              <a:t> (Graph)</a:t>
            </a:r>
            <a:endParaRPr lang="en-GB" dirty="0"/>
          </a:p>
        </p:txBody>
      </p:sp>
      <p:sp>
        <p:nvSpPr>
          <p:cNvPr id="3" name="内容占位符 2">
            <a:extLst>
              <a:ext uri="{FF2B5EF4-FFF2-40B4-BE49-F238E27FC236}">
                <a16:creationId xmlns:a16="http://schemas.microsoft.com/office/drawing/2014/main" id="{3E13B601-C26D-9640-BB70-F018A4B6F46E}"/>
              </a:ext>
            </a:extLst>
          </p:cNvPr>
          <p:cNvSpPr>
            <a:spLocks noGrp="1"/>
          </p:cNvSpPr>
          <p:nvPr>
            <p:ph idx="1"/>
          </p:nvPr>
        </p:nvSpPr>
        <p:spPr/>
        <p:txBody>
          <a:bodyPr/>
          <a:lstStyle/>
          <a:p>
            <a:r>
              <a:rPr lang="en" altLang="zh-CN" dirty="0" err="1"/>
              <a:t>Graphrnn</a:t>
            </a:r>
            <a:r>
              <a:rPr lang="en" altLang="zh-CN" dirty="0"/>
              <a:t>: Generating realistic graphs with deep auto-regressive models. (ICML 2018, You et al.)</a:t>
            </a:r>
          </a:p>
          <a:p>
            <a:pPr lvl="1"/>
            <a:r>
              <a:rPr lang="en" altLang="zh-CN" dirty="0"/>
              <a:t>decompose the graph generation process into a sequence generation of nodes and edges conditioned on the graph generated so far. </a:t>
            </a:r>
          </a:p>
          <a:p>
            <a:endParaRPr lang="en-GB" dirty="0"/>
          </a:p>
        </p:txBody>
      </p:sp>
      <p:pic>
        <p:nvPicPr>
          <p:cNvPr id="4" name="图片 3">
            <a:extLst>
              <a:ext uri="{FF2B5EF4-FFF2-40B4-BE49-F238E27FC236}">
                <a16:creationId xmlns:a16="http://schemas.microsoft.com/office/drawing/2014/main" id="{FB32EE57-3731-5B4F-ACAF-CA3505EB0E46}"/>
              </a:ext>
            </a:extLst>
          </p:cNvPr>
          <p:cNvPicPr>
            <a:picLocks noChangeAspect="1"/>
          </p:cNvPicPr>
          <p:nvPr/>
        </p:nvPicPr>
        <p:blipFill>
          <a:blip r:embed="rId2"/>
          <a:stretch>
            <a:fillRect/>
          </a:stretch>
        </p:blipFill>
        <p:spPr>
          <a:xfrm>
            <a:off x="1907657" y="3429000"/>
            <a:ext cx="6090686" cy="2481139"/>
          </a:xfrm>
          <a:prstGeom prst="rect">
            <a:avLst/>
          </a:prstGeom>
        </p:spPr>
      </p:pic>
    </p:spTree>
    <p:extLst>
      <p:ext uri="{BB962C8B-B14F-4D97-AF65-F5344CB8AC3E}">
        <p14:creationId xmlns:p14="http://schemas.microsoft.com/office/powerpoint/2010/main" val="18976489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764704"/>
            <a:ext cx="9073008" cy="4401205"/>
          </a:xfrm>
          <a:prstGeom prst="rect">
            <a:avLst/>
          </a:prstGeom>
          <a:noFill/>
        </p:spPr>
        <p:txBody>
          <a:bodyPr wrap="square" rtlCol="0">
            <a:spAutoFit/>
          </a:bodyPr>
          <a:lstStyle/>
          <a:p>
            <a:r>
              <a:rPr lang="en-US" altLang="zh-CN" sz="2000" dirty="0"/>
              <a:t>[61] Z. Hu, Y. Dong, K. Wang, and Y. Sun. Heterogeneous graph transformer. </a:t>
            </a:r>
            <a:r>
              <a:rPr lang="en-US" altLang="zh-CN" sz="2000" dirty="0" err="1"/>
              <a:t>arXiv</a:t>
            </a:r>
            <a:r>
              <a:rPr lang="en-US" altLang="zh-CN" sz="2000" dirty="0"/>
              <a:t> preprint arXiv:2003.01332, 2020.</a:t>
            </a:r>
            <a:endParaRPr lang="zh-CN" altLang="zh-CN" sz="2000" dirty="0"/>
          </a:p>
          <a:p>
            <a:endParaRPr lang="en-US" altLang="zh-CN" sz="2000" dirty="0"/>
          </a:p>
          <a:p>
            <a:r>
              <a:rPr lang="en-US" altLang="zh-CN" sz="2000" dirty="0"/>
              <a:t>[62] G. Huang, Z. Liu, and K. Q. Weinberger. Densely connected convolutional networks. 2017 IEEE CVPR, pages 2261–2269, 2017.</a:t>
            </a:r>
            <a:endParaRPr lang="zh-CN" altLang="zh-CN" sz="2000" dirty="0"/>
          </a:p>
          <a:p>
            <a:endParaRPr lang="en-US" altLang="zh-CN" sz="2000" dirty="0"/>
          </a:p>
          <a:p>
            <a:r>
              <a:rPr lang="en-US" altLang="zh-CN" sz="2000" dirty="0"/>
              <a:t>[63] S. </a:t>
            </a:r>
            <a:r>
              <a:rPr lang="en-US" altLang="zh-CN" sz="2000" dirty="0" err="1"/>
              <a:t>Iizuka</a:t>
            </a:r>
            <a:r>
              <a:rPr lang="en-US" altLang="zh-CN" sz="2000" dirty="0"/>
              <a:t>, E. Simo-Serra, and H. Ishikawa. Globally and locally consistent image completion. ACM Transactions on Graphics (</a:t>
            </a:r>
            <a:r>
              <a:rPr lang="en-US" altLang="zh-CN" sz="2000" dirty="0" err="1"/>
              <a:t>ToG</a:t>
            </a:r>
            <a:r>
              <a:rPr lang="en-US" altLang="zh-CN" sz="2000" dirty="0"/>
              <a:t>), 36(4):1–14, 2017.</a:t>
            </a:r>
            <a:endParaRPr lang="zh-CN" altLang="zh-CN" sz="2000" dirty="0"/>
          </a:p>
          <a:p>
            <a:endParaRPr lang="en-US" altLang="zh-CN" sz="2000" dirty="0"/>
          </a:p>
          <a:p>
            <a:r>
              <a:rPr lang="en-US" altLang="zh-CN" sz="2000" dirty="0"/>
              <a:t>[64] S. </a:t>
            </a:r>
            <a:r>
              <a:rPr lang="en-US" altLang="zh-CN" sz="2000" dirty="0" err="1"/>
              <a:t>Ioffe</a:t>
            </a:r>
            <a:r>
              <a:rPr lang="en-US" altLang="zh-CN" sz="2000" dirty="0"/>
              <a:t> and C. </a:t>
            </a:r>
            <a:r>
              <a:rPr lang="en-US" altLang="zh-CN" sz="2000" dirty="0" err="1"/>
              <a:t>Szegedy</a:t>
            </a:r>
            <a:r>
              <a:rPr lang="en-US" altLang="zh-CN" sz="2000" dirty="0"/>
              <a:t>. Batch normalization: Accelerating deep network training by reducing internal covariate shift. </a:t>
            </a:r>
            <a:r>
              <a:rPr lang="en-US" altLang="zh-CN" sz="2000" dirty="0" err="1"/>
              <a:t>ArXiv</a:t>
            </a:r>
            <a:r>
              <a:rPr lang="en-US" altLang="zh-CN" sz="2000" dirty="0"/>
              <a:t>, abs/1502.03167, 2015.</a:t>
            </a:r>
            <a:endParaRPr lang="zh-CN" altLang="zh-CN" sz="2000" dirty="0"/>
          </a:p>
          <a:p>
            <a:endParaRPr lang="en-US" altLang="zh-CN" sz="2000" dirty="0"/>
          </a:p>
          <a:p>
            <a:r>
              <a:rPr lang="en-US" altLang="zh-CN" sz="2000" dirty="0"/>
              <a:t>[65] P. Isola, J.-Y. Zhu, T. Zhou, and A. A. </a:t>
            </a:r>
            <a:r>
              <a:rPr lang="en-US" altLang="zh-CN" sz="2000" dirty="0" err="1"/>
              <a:t>Efros</a:t>
            </a:r>
            <a:r>
              <a:rPr lang="en-US" altLang="zh-CN" sz="2000" dirty="0"/>
              <a:t>. Image-to-image translation with conditional adversarial networks. In CVPR, pages 1125–1134, 2017.</a:t>
            </a:r>
            <a:endParaRPr lang="zh-CN" altLang="zh-CN" sz="2000" dirty="0"/>
          </a:p>
        </p:txBody>
      </p:sp>
    </p:spTree>
    <p:extLst>
      <p:ext uri="{BB962C8B-B14F-4D97-AF65-F5344CB8AC3E}">
        <p14:creationId xmlns:p14="http://schemas.microsoft.com/office/powerpoint/2010/main" val="37591803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620688"/>
            <a:ext cx="9073008" cy="5016758"/>
          </a:xfrm>
          <a:prstGeom prst="rect">
            <a:avLst/>
          </a:prstGeom>
          <a:noFill/>
        </p:spPr>
        <p:txBody>
          <a:bodyPr wrap="square" rtlCol="0">
            <a:spAutoFit/>
          </a:bodyPr>
          <a:lstStyle/>
          <a:p>
            <a:r>
              <a:rPr lang="en-US" altLang="zh-CN" sz="2000" dirty="0"/>
              <a:t>[66] L. Jing and Y. Tian. Self-supervised visual feature learning with deep neural networks: A survey. </a:t>
            </a:r>
            <a:r>
              <a:rPr lang="en-US" altLang="zh-CN" sz="2000" dirty="0" err="1"/>
              <a:t>arXiv</a:t>
            </a:r>
            <a:r>
              <a:rPr lang="en-US" altLang="zh-CN" sz="2000" dirty="0"/>
              <a:t> preprint arXiv:1902.06162, 2019.</a:t>
            </a:r>
            <a:endParaRPr lang="zh-CN" altLang="zh-CN" sz="2000" dirty="0"/>
          </a:p>
          <a:p>
            <a:endParaRPr lang="en-US" altLang="zh-CN" sz="2000" dirty="0"/>
          </a:p>
          <a:p>
            <a:r>
              <a:rPr lang="en-US" altLang="zh-CN" sz="2000" dirty="0"/>
              <a:t>[67] M. Joshi, D. Chen, Y. Liu, D. S. Weld, L. </a:t>
            </a:r>
            <a:r>
              <a:rPr lang="en-US" altLang="zh-CN" sz="2000" dirty="0" err="1"/>
              <a:t>Zettlemoyer</a:t>
            </a:r>
            <a:r>
              <a:rPr lang="en-US" altLang="zh-CN" sz="2000" dirty="0"/>
              <a:t>, and O. Levy. </a:t>
            </a:r>
            <a:r>
              <a:rPr lang="en-US" altLang="zh-CN" sz="2000" dirty="0" err="1"/>
              <a:t>Spanbert</a:t>
            </a:r>
            <a:r>
              <a:rPr lang="en-US" altLang="zh-CN" sz="2000" dirty="0"/>
              <a:t>: Improving pre-training by representing and predicting spans. Transactions of the Association for Computational Linguistics, 8:64–77, 2020.</a:t>
            </a:r>
            <a:endParaRPr lang="zh-CN" altLang="zh-CN" sz="2000" dirty="0"/>
          </a:p>
          <a:p>
            <a:endParaRPr lang="en-US" altLang="zh-CN" sz="2000" dirty="0"/>
          </a:p>
          <a:p>
            <a:r>
              <a:rPr lang="en-US" altLang="zh-CN" sz="2000" dirty="0"/>
              <a:t>[68] T. </a:t>
            </a:r>
            <a:r>
              <a:rPr lang="en-US" altLang="zh-CN" sz="2000" dirty="0" err="1"/>
              <a:t>Karras</a:t>
            </a:r>
            <a:r>
              <a:rPr lang="en-US" altLang="zh-CN" sz="2000" dirty="0"/>
              <a:t>, S. </a:t>
            </a:r>
            <a:r>
              <a:rPr lang="en-US" altLang="zh-CN" sz="2000" dirty="0" err="1"/>
              <a:t>Laine</a:t>
            </a:r>
            <a:r>
              <a:rPr lang="en-US" altLang="zh-CN" sz="2000" dirty="0"/>
              <a:t>, and T. </a:t>
            </a:r>
            <a:r>
              <a:rPr lang="en-US" altLang="zh-CN" sz="2000" dirty="0" err="1"/>
              <a:t>Aila</a:t>
            </a:r>
            <a:r>
              <a:rPr lang="en-US" altLang="zh-CN" sz="2000" dirty="0"/>
              <a:t>. A style-based generator architecture for generative adversarial networks. In CVPR, pages 4401–4410, 2019.</a:t>
            </a:r>
            <a:endParaRPr lang="zh-CN" altLang="zh-CN" sz="2000" dirty="0"/>
          </a:p>
          <a:p>
            <a:endParaRPr lang="en-US" altLang="zh-CN" sz="2000" dirty="0"/>
          </a:p>
          <a:p>
            <a:r>
              <a:rPr lang="en-US" altLang="zh-CN" sz="2000" dirty="0"/>
              <a:t>[69] D. Kim, D. Cho, D. </a:t>
            </a:r>
            <a:r>
              <a:rPr lang="en-US" altLang="zh-CN" sz="2000" dirty="0" err="1"/>
              <a:t>Yoo</a:t>
            </a:r>
            <a:r>
              <a:rPr lang="en-US" altLang="zh-CN" sz="2000" dirty="0"/>
              <a:t>, and I. S. </a:t>
            </a:r>
            <a:r>
              <a:rPr lang="en-US" altLang="zh-CN" sz="2000" dirty="0" err="1"/>
              <a:t>Kweon</a:t>
            </a:r>
            <a:r>
              <a:rPr lang="en-US" altLang="zh-CN" sz="2000" dirty="0"/>
              <a:t>. Learning image representations by completing damaged jigsaw puzzles. In 2018 IEEE Winter Conference on Applications of Computer Vision (WACV), pages 793–802. IEEE, 2018.</a:t>
            </a:r>
            <a:endParaRPr lang="zh-CN" altLang="zh-CN" sz="2000" dirty="0"/>
          </a:p>
          <a:p>
            <a:endParaRPr lang="en-US" altLang="zh-CN" sz="2000" dirty="0"/>
          </a:p>
          <a:p>
            <a:r>
              <a:rPr lang="en-US" altLang="zh-CN" sz="2000" dirty="0"/>
              <a:t>[70] D. P. </a:t>
            </a:r>
            <a:r>
              <a:rPr lang="en-US" altLang="zh-CN" sz="2000" dirty="0" err="1"/>
              <a:t>Kingma</a:t>
            </a:r>
            <a:r>
              <a:rPr lang="en-US" altLang="zh-CN" sz="2000" dirty="0"/>
              <a:t> and P. </a:t>
            </a:r>
            <a:r>
              <a:rPr lang="en-US" altLang="zh-CN" sz="2000" dirty="0" err="1"/>
              <a:t>Dhariwal</a:t>
            </a:r>
            <a:r>
              <a:rPr lang="en-US" altLang="zh-CN" sz="2000" dirty="0"/>
              <a:t>. Glow: Generative flow with invertible 1x1 convolutions. In NIPS, pages 10215–10224, 2018.</a:t>
            </a:r>
            <a:endParaRPr lang="zh-CN" altLang="zh-CN" sz="2000" dirty="0"/>
          </a:p>
        </p:txBody>
      </p:sp>
    </p:spTree>
    <p:extLst>
      <p:ext uri="{BB962C8B-B14F-4D97-AF65-F5344CB8AC3E}">
        <p14:creationId xmlns:p14="http://schemas.microsoft.com/office/powerpoint/2010/main" val="3439140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764704"/>
            <a:ext cx="9073008" cy="4708981"/>
          </a:xfrm>
          <a:prstGeom prst="rect">
            <a:avLst/>
          </a:prstGeom>
          <a:noFill/>
        </p:spPr>
        <p:txBody>
          <a:bodyPr wrap="square" rtlCol="0">
            <a:spAutoFit/>
          </a:bodyPr>
          <a:lstStyle/>
          <a:p>
            <a:r>
              <a:rPr lang="en-US" altLang="zh-CN" sz="2000" dirty="0"/>
              <a:t>[71] D. P. </a:t>
            </a:r>
            <a:r>
              <a:rPr lang="en-US" altLang="zh-CN" sz="2000" dirty="0" err="1"/>
              <a:t>Kingma</a:t>
            </a:r>
            <a:r>
              <a:rPr lang="en-US" altLang="zh-CN" sz="2000" dirty="0"/>
              <a:t> and M. Welling. Auto-encoding </a:t>
            </a:r>
            <a:r>
              <a:rPr lang="en-US" altLang="zh-CN" sz="2000" dirty="0" err="1"/>
              <a:t>variational</a:t>
            </a:r>
            <a:r>
              <a:rPr lang="en-US" altLang="zh-CN" sz="2000" dirty="0"/>
              <a:t> </a:t>
            </a:r>
            <a:r>
              <a:rPr lang="en-US" altLang="zh-CN" sz="2000" dirty="0" err="1"/>
              <a:t>bayes</a:t>
            </a:r>
            <a:r>
              <a:rPr lang="en-US" altLang="zh-CN" sz="2000" dirty="0"/>
              <a:t>. </a:t>
            </a:r>
            <a:r>
              <a:rPr lang="en-US" altLang="zh-CN" sz="2000" dirty="0" err="1"/>
              <a:t>arXiv</a:t>
            </a:r>
            <a:r>
              <a:rPr lang="en-US" altLang="zh-CN" sz="2000" dirty="0"/>
              <a:t> preprint arXiv:1312.6114, 2013.</a:t>
            </a:r>
            <a:endParaRPr lang="zh-CN" altLang="zh-CN" sz="2000" dirty="0"/>
          </a:p>
          <a:p>
            <a:endParaRPr lang="en-US" altLang="zh-CN" sz="2000" dirty="0"/>
          </a:p>
          <a:p>
            <a:r>
              <a:rPr lang="en-US" altLang="zh-CN" sz="2000" dirty="0"/>
              <a:t>[72] T. N. </a:t>
            </a:r>
            <a:r>
              <a:rPr lang="en-US" altLang="zh-CN" sz="2000" dirty="0" err="1"/>
              <a:t>Kipf</a:t>
            </a:r>
            <a:r>
              <a:rPr lang="en-US" altLang="zh-CN" sz="2000" dirty="0"/>
              <a:t> and M. Welling. Semi-supervised classification with graph convolutional networks. </a:t>
            </a:r>
            <a:r>
              <a:rPr lang="en-US" altLang="zh-CN" sz="2000" dirty="0" err="1"/>
              <a:t>arXiv</a:t>
            </a:r>
            <a:r>
              <a:rPr lang="en-US" altLang="zh-CN" sz="2000" dirty="0"/>
              <a:t> preprint arXiv:1609.02907, 2016.</a:t>
            </a:r>
            <a:endParaRPr lang="zh-CN" altLang="zh-CN" sz="2000" dirty="0"/>
          </a:p>
          <a:p>
            <a:endParaRPr lang="en-US" altLang="zh-CN" sz="2000" dirty="0"/>
          </a:p>
          <a:p>
            <a:r>
              <a:rPr lang="en-US" altLang="zh-CN" sz="2000" dirty="0"/>
              <a:t>[73] T. N. </a:t>
            </a:r>
            <a:r>
              <a:rPr lang="en-US" altLang="zh-CN" sz="2000" dirty="0" err="1"/>
              <a:t>Kipf</a:t>
            </a:r>
            <a:r>
              <a:rPr lang="en-US" altLang="zh-CN" sz="2000" dirty="0"/>
              <a:t> and M. Welling. </a:t>
            </a:r>
            <a:r>
              <a:rPr lang="en-US" altLang="zh-CN" sz="2000" dirty="0" err="1"/>
              <a:t>Variational</a:t>
            </a:r>
            <a:r>
              <a:rPr lang="en-US" altLang="zh-CN" sz="2000" dirty="0"/>
              <a:t> graph auto-encoders. </a:t>
            </a:r>
            <a:r>
              <a:rPr lang="en-US" altLang="zh-CN" sz="2000" dirty="0" err="1"/>
              <a:t>arXiv</a:t>
            </a:r>
            <a:r>
              <a:rPr lang="en-US" altLang="zh-CN" sz="2000" dirty="0"/>
              <a:t> preprint arXiv:1611.07308, 2016.</a:t>
            </a:r>
            <a:endParaRPr lang="zh-CN" altLang="zh-CN" sz="2000" dirty="0"/>
          </a:p>
          <a:p>
            <a:endParaRPr lang="en-US" altLang="zh-CN" sz="2000" dirty="0"/>
          </a:p>
          <a:p>
            <a:r>
              <a:rPr lang="en-US" altLang="zh-CN" sz="2000" dirty="0"/>
              <a:t>[74] L. Kong, C. d. M. </a:t>
            </a:r>
            <a:r>
              <a:rPr lang="en-US" altLang="zh-CN" sz="2000" dirty="0" err="1"/>
              <a:t>d’Autume</a:t>
            </a:r>
            <a:r>
              <a:rPr lang="en-US" altLang="zh-CN" sz="2000" dirty="0"/>
              <a:t>, W. Ling, L. Yu, Z. Dai, and D. </a:t>
            </a:r>
            <a:r>
              <a:rPr lang="en-US" altLang="zh-CN" sz="2000" dirty="0" err="1"/>
              <a:t>Yogatama</a:t>
            </a:r>
            <a:r>
              <a:rPr lang="en-US" altLang="zh-CN" sz="2000" dirty="0"/>
              <a:t>. A mutual information maximization perspective of language representation learning. </a:t>
            </a:r>
            <a:r>
              <a:rPr lang="en-US" altLang="zh-CN" sz="2000" dirty="0" err="1"/>
              <a:t>arXiv</a:t>
            </a:r>
            <a:r>
              <a:rPr lang="en-US" altLang="zh-CN" sz="2000" dirty="0"/>
              <a:t> preprint arXiv:1910.08350, 2019.</a:t>
            </a:r>
            <a:endParaRPr lang="zh-CN" altLang="zh-CN" sz="2000" dirty="0"/>
          </a:p>
          <a:p>
            <a:endParaRPr lang="en-US" altLang="zh-CN" sz="2000" dirty="0"/>
          </a:p>
          <a:p>
            <a:r>
              <a:rPr lang="en-US" altLang="zh-CN" sz="2000" dirty="0"/>
              <a:t>[75] A. </a:t>
            </a:r>
            <a:r>
              <a:rPr lang="en-US" altLang="zh-CN" sz="2000" dirty="0" err="1"/>
              <a:t>Krizhevsky</a:t>
            </a:r>
            <a:r>
              <a:rPr lang="en-US" altLang="zh-CN" sz="2000" dirty="0"/>
              <a:t>, I. </a:t>
            </a:r>
            <a:r>
              <a:rPr lang="en-US" altLang="zh-CN" sz="2000" dirty="0" err="1"/>
              <a:t>Sutskever</a:t>
            </a:r>
            <a:r>
              <a:rPr lang="en-US" altLang="zh-CN" sz="2000" dirty="0"/>
              <a:t>, and G. E. Hinton. </a:t>
            </a:r>
            <a:r>
              <a:rPr lang="en-US" altLang="zh-CN" sz="2000" dirty="0" err="1"/>
              <a:t>Imagenet</a:t>
            </a:r>
            <a:r>
              <a:rPr lang="en-US" altLang="zh-CN" sz="2000" dirty="0"/>
              <a:t> classification with deep convolutional neural networks. In NIPS, pages 1097–1105, 2012.</a:t>
            </a:r>
            <a:endParaRPr lang="zh-CN" altLang="zh-CN" sz="2000" dirty="0"/>
          </a:p>
        </p:txBody>
      </p:sp>
    </p:spTree>
    <p:extLst>
      <p:ext uri="{BB962C8B-B14F-4D97-AF65-F5344CB8AC3E}">
        <p14:creationId xmlns:p14="http://schemas.microsoft.com/office/powerpoint/2010/main" val="30521727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620688"/>
            <a:ext cx="9073008" cy="5016758"/>
          </a:xfrm>
          <a:prstGeom prst="rect">
            <a:avLst/>
          </a:prstGeom>
          <a:noFill/>
        </p:spPr>
        <p:txBody>
          <a:bodyPr wrap="square" rtlCol="0">
            <a:spAutoFit/>
          </a:bodyPr>
          <a:lstStyle/>
          <a:p>
            <a:r>
              <a:rPr lang="en-US" altLang="zh-CN" sz="2000" dirty="0"/>
              <a:t>[76] Z. Lan, M. Chen, S. Goodman, K. </a:t>
            </a:r>
            <a:r>
              <a:rPr lang="en-US" altLang="zh-CN" sz="2000" dirty="0" err="1"/>
              <a:t>Gimpel</a:t>
            </a:r>
            <a:r>
              <a:rPr lang="en-US" altLang="zh-CN" sz="2000" dirty="0"/>
              <a:t>, P. Sharma, and R. </a:t>
            </a:r>
            <a:r>
              <a:rPr lang="en-US" altLang="zh-CN" sz="2000" dirty="0" err="1"/>
              <a:t>Soricut</a:t>
            </a:r>
            <a:r>
              <a:rPr lang="en-US" altLang="zh-CN" sz="2000" dirty="0"/>
              <a:t>. Albert: A lite </a:t>
            </a:r>
            <a:r>
              <a:rPr lang="en-US" altLang="zh-CN" sz="2000" dirty="0" err="1"/>
              <a:t>bert</a:t>
            </a:r>
            <a:r>
              <a:rPr lang="en-US" altLang="zh-CN" sz="2000" dirty="0"/>
              <a:t> for self-supervised learning of language representations. </a:t>
            </a:r>
            <a:r>
              <a:rPr lang="en-US" altLang="zh-CN" sz="2000" dirty="0" err="1"/>
              <a:t>arXiv</a:t>
            </a:r>
            <a:r>
              <a:rPr lang="en-US" altLang="zh-CN" sz="2000" dirty="0"/>
              <a:t> preprint arXiv:1909.11942, 2019.</a:t>
            </a:r>
            <a:endParaRPr lang="zh-CN" altLang="zh-CN" sz="2000" dirty="0"/>
          </a:p>
          <a:p>
            <a:endParaRPr lang="en-US" altLang="zh-CN" sz="2000" dirty="0"/>
          </a:p>
          <a:p>
            <a:r>
              <a:rPr lang="en-US" altLang="zh-CN" sz="2000" dirty="0"/>
              <a:t>[77] G. Larsson, M. </a:t>
            </a:r>
            <a:r>
              <a:rPr lang="en-US" altLang="zh-CN" sz="2000" dirty="0" err="1"/>
              <a:t>Maire</a:t>
            </a:r>
            <a:r>
              <a:rPr lang="en-US" altLang="zh-CN" sz="2000" dirty="0"/>
              <a:t>, and G. </a:t>
            </a:r>
            <a:r>
              <a:rPr lang="en-US" altLang="zh-CN" sz="2000" dirty="0" err="1"/>
              <a:t>Shakhnarovich</a:t>
            </a:r>
            <a:r>
              <a:rPr lang="en-US" altLang="zh-CN" sz="2000" dirty="0"/>
              <a:t>. Learning representations for automatic colorization. In ECCV, pages 577–593. Springer, 2016.</a:t>
            </a:r>
            <a:endParaRPr lang="zh-CN" altLang="zh-CN" sz="2000" dirty="0"/>
          </a:p>
          <a:p>
            <a:endParaRPr lang="en-US" altLang="zh-CN" sz="2000" dirty="0"/>
          </a:p>
          <a:p>
            <a:r>
              <a:rPr lang="en-US" altLang="zh-CN" sz="2000" dirty="0"/>
              <a:t>[78] G. Larsson, M. </a:t>
            </a:r>
            <a:r>
              <a:rPr lang="en-US" altLang="zh-CN" sz="2000" dirty="0" err="1"/>
              <a:t>Maire</a:t>
            </a:r>
            <a:r>
              <a:rPr lang="en-US" altLang="zh-CN" sz="2000" dirty="0"/>
              <a:t>, and G. </a:t>
            </a:r>
            <a:r>
              <a:rPr lang="en-US" altLang="zh-CN" sz="2000" dirty="0" err="1"/>
              <a:t>Shakhnarovich</a:t>
            </a:r>
            <a:r>
              <a:rPr lang="en-US" altLang="zh-CN" sz="2000" dirty="0"/>
              <a:t>. Colorization as a proxy task for visual understanding. In CVPR, pages 6874–6883, 2017.</a:t>
            </a:r>
            <a:endParaRPr lang="zh-CN" altLang="zh-CN" sz="2000" dirty="0"/>
          </a:p>
          <a:p>
            <a:endParaRPr lang="en-US" altLang="zh-CN" sz="2000" dirty="0"/>
          </a:p>
          <a:p>
            <a:r>
              <a:rPr lang="en-US" altLang="zh-CN" sz="2000" dirty="0"/>
              <a:t>[79] Y. </a:t>
            </a:r>
            <a:r>
              <a:rPr lang="en-US" altLang="zh-CN" sz="2000" dirty="0" err="1"/>
              <a:t>LeCun</a:t>
            </a:r>
            <a:r>
              <a:rPr lang="en-US" altLang="zh-CN" sz="2000" dirty="0"/>
              <a:t>, Y. </a:t>
            </a:r>
            <a:r>
              <a:rPr lang="en-US" altLang="zh-CN" sz="2000" dirty="0" err="1"/>
              <a:t>Bengio</a:t>
            </a:r>
            <a:r>
              <a:rPr lang="en-US" altLang="zh-CN" sz="2000" dirty="0"/>
              <a:t>, and G. Hinton. Deep learning. nature, 521(7553):436–444, 2015.</a:t>
            </a:r>
            <a:endParaRPr lang="zh-CN" altLang="zh-CN" sz="2000" dirty="0"/>
          </a:p>
          <a:p>
            <a:endParaRPr lang="en-US" altLang="zh-CN" sz="2000" dirty="0"/>
          </a:p>
          <a:p>
            <a:r>
              <a:rPr lang="en-US" altLang="zh-CN" sz="2000" dirty="0"/>
              <a:t>[80] Y. </a:t>
            </a:r>
            <a:r>
              <a:rPr lang="en-US" altLang="zh-CN" sz="2000" dirty="0" err="1"/>
              <a:t>LeCun</a:t>
            </a:r>
            <a:r>
              <a:rPr lang="en-US" altLang="zh-CN" sz="2000" dirty="0"/>
              <a:t>, B. </a:t>
            </a:r>
            <a:r>
              <a:rPr lang="en-US" altLang="zh-CN" sz="2000" dirty="0" err="1"/>
              <a:t>Boser</a:t>
            </a:r>
            <a:r>
              <a:rPr lang="en-US" altLang="zh-CN" sz="2000" dirty="0"/>
              <a:t>, J. S. </a:t>
            </a:r>
            <a:r>
              <a:rPr lang="en-US" altLang="zh-CN" sz="2000" dirty="0" err="1"/>
              <a:t>Denker</a:t>
            </a:r>
            <a:r>
              <a:rPr lang="en-US" altLang="zh-CN" sz="2000" dirty="0"/>
              <a:t>, D. Henderson, R. E. Howard, W. Hubbard, and L. D. </a:t>
            </a:r>
            <a:r>
              <a:rPr lang="en-US" altLang="zh-CN" sz="2000" dirty="0" err="1"/>
              <a:t>Jackel</a:t>
            </a:r>
            <a:r>
              <a:rPr lang="en-US" altLang="zh-CN" sz="2000" dirty="0"/>
              <a:t>. Backpropagation applied to handwritten zip code recognition. Neural </a:t>
            </a:r>
            <a:r>
              <a:rPr lang="en-US" altLang="zh-CN" sz="2000" dirty="0" err="1"/>
              <a:t>Comput</a:t>
            </a:r>
            <a:r>
              <a:rPr lang="en-US" altLang="zh-CN" sz="2000" dirty="0"/>
              <a:t>., 1(4):541–551, Dec. 1989.</a:t>
            </a:r>
            <a:endParaRPr lang="zh-CN" altLang="zh-CN" sz="2000" dirty="0"/>
          </a:p>
        </p:txBody>
      </p:sp>
    </p:spTree>
    <p:extLst>
      <p:ext uri="{BB962C8B-B14F-4D97-AF65-F5344CB8AC3E}">
        <p14:creationId xmlns:p14="http://schemas.microsoft.com/office/powerpoint/2010/main" val="4213403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548680"/>
            <a:ext cx="9073008" cy="5632311"/>
          </a:xfrm>
          <a:prstGeom prst="rect">
            <a:avLst/>
          </a:prstGeom>
          <a:noFill/>
        </p:spPr>
        <p:txBody>
          <a:bodyPr wrap="square" rtlCol="0">
            <a:spAutoFit/>
          </a:bodyPr>
          <a:lstStyle/>
          <a:p>
            <a:r>
              <a:rPr lang="en-US" altLang="zh-CN" sz="2000" dirty="0"/>
              <a:t>[81] Y. </a:t>
            </a:r>
            <a:r>
              <a:rPr lang="en-US" altLang="zh-CN" sz="2000" dirty="0" err="1"/>
              <a:t>LeCun</a:t>
            </a:r>
            <a:r>
              <a:rPr lang="en-US" altLang="zh-CN" sz="2000" dirty="0"/>
              <a:t>, L. </a:t>
            </a:r>
            <a:r>
              <a:rPr lang="en-US" altLang="zh-CN" sz="2000" dirty="0" err="1"/>
              <a:t>Bottou</a:t>
            </a:r>
            <a:r>
              <a:rPr lang="en-US" altLang="zh-CN" sz="2000" dirty="0"/>
              <a:t>, G. B. Orr, and K.-R. Muller. Efficient </a:t>
            </a:r>
            <a:r>
              <a:rPr lang="en-US" altLang="zh-CN" sz="2000" dirty="0" err="1"/>
              <a:t>backprop</a:t>
            </a:r>
            <a:r>
              <a:rPr lang="en-US" altLang="zh-CN" sz="2000" dirty="0"/>
              <a:t>. In Neural Networks: Tricks of the Trade, This Book is an Outgrowth of a 1996 NIPS Workshop, page 9–50, Berlin, Heidelberg, 1998. Springer-</a:t>
            </a:r>
            <a:r>
              <a:rPr lang="en-US" altLang="zh-CN" sz="2000" dirty="0" err="1"/>
              <a:t>Verlag</a:t>
            </a:r>
            <a:r>
              <a:rPr lang="en-US" altLang="zh-CN" sz="2000" dirty="0"/>
              <a:t>.</a:t>
            </a:r>
          </a:p>
          <a:p>
            <a:endParaRPr lang="en-US" altLang="zh-CN" sz="2000" dirty="0"/>
          </a:p>
          <a:p>
            <a:r>
              <a:rPr lang="en-US" altLang="zh-CN" sz="2000" dirty="0"/>
              <a:t>[82] C. </a:t>
            </a:r>
            <a:r>
              <a:rPr lang="en-US" altLang="zh-CN" sz="2000" dirty="0" err="1"/>
              <a:t>Ledig</a:t>
            </a:r>
            <a:r>
              <a:rPr lang="en-US" altLang="zh-CN" sz="2000" dirty="0"/>
              <a:t>, L. </a:t>
            </a:r>
            <a:r>
              <a:rPr lang="en-US" altLang="zh-CN" sz="2000" dirty="0" err="1"/>
              <a:t>Theis</a:t>
            </a:r>
            <a:r>
              <a:rPr lang="en-US" altLang="zh-CN" sz="2000" dirty="0"/>
              <a:t>, F. </a:t>
            </a:r>
            <a:r>
              <a:rPr lang="en-US" altLang="zh-CN" sz="2000" dirty="0" err="1"/>
              <a:t>Huszar</a:t>
            </a:r>
            <a:r>
              <a:rPr lang="en-US" altLang="zh-CN" sz="2000" dirty="0"/>
              <a:t>, J. Caballero, A. Cunningham, A. Acosta, A. Aitken, A. </a:t>
            </a:r>
            <a:r>
              <a:rPr lang="en-US" altLang="zh-CN" sz="2000" dirty="0" err="1"/>
              <a:t>Tejani</a:t>
            </a:r>
            <a:r>
              <a:rPr lang="en-US" altLang="zh-CN" sz="2000" dirty="0"/>
              <a:t>, J. </a:t>
            </a:r>
            <a:r>
              <a:rPr lang="en-US" altLang="zh-CN" sz="2000" dirty="0" err="1"/>
              <a:t>Totz</a:t>
            </a:r>
            <a:r>
              <a:rPr lang="en-US" altLang="zh-CN" sz="2000" dirty="0"/>
              <a:t>, Z. Wang, et al. Photorealistic single image super resolution using a generative adversarial network. In CVPR, pages 4681–4690, 2017.</a:t>
            </a:r>
          </a:p>
          <a:p>
            <a:endParaRPr lang="en-US" altLang="zh-CN" sz="2000" dirty="0"/>
          </a:p>
          <a:p>
            <a:r>
              <a:rPr lang="en-US" altLang="zh-CN" sz="2000" dirty="0"/>
              <a:t>[83] D. Li, W.-C. Hung, J.-B. Huang, S. Wang, N. Ahuja, and M.-H. Yang. Unsupervised visual representation learning by </a:t>
            </a:r>
            <a:r>
              <a:rPr lang="en-US" altLang="zh-CN" sz="2000" dirty="0" err="1"/>
              <a:t>graphbased</a:t>
            </a:r>
            <a:r>
              <a:rPr lang="en-US" altLang="zh-CN" sz="2000" dirty="0"/>
              <a:t> consistent constraints. In ECCV, pages 678–694. Springer, 2016.</a:t>
            </a:r>
          </a:p>
          <a:p>
            <a:endParaRPr lang="en-US" altLang="zh-CN" sz="2000" dirty="0"/>
          </a:p>
          <a:p>
            <a:r>
              <a:rPr lang="en-US" altLang="zh-CN" sz="2000" dirty="0"/>
              <a:t>[84] R. Li, S. Wang, F. Zhu, and J. Huang. Adaptive graph convolutional neural networks. </a:t>
            </a:r>
            <a:r>
              <a:rPr lang="en-US" altLang="zh-CN" sz="2000" dirty="0" err="1"/>
              <a:t>ArXiv</a:t>
            </a:r>
            <a:r>
              <a:rPr lang="en-US" altLang="zh-CN" sz="2000" dirty="0"/>
              <a:t>, abs/1801.03226, 2018.</a:t>
            </a:r>
          </a:p>
          <a:p>
            <a:endParaRPr lang="en-US" altLang="zh-CN" sz="2000" dirty="0"/>
          </a:p>
          <a:p>
            <a:r>
              <a:rPr lang="en-US" altLang="zh-CN" sz="2000" dirty="0"/>
              <a:t>[85] B. Liu. Sentiment analysis and opinion mining. Synthesis lectures on human language technologies, 5(1):1–167, 2012.</a:t>
            </a:r>
          </a:p>
        </p:txBody>
      </p:sp>
    </p:spTree>
    <p:extLst>
      <p:ext uri="{BB962C8B-B14F-4D97-AF65-F5344CB8AC3E}">
        <p14:creationId xmlns:p14="http://schemas.microsoft.com/office/powerpoint/2010/main" val="39359862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836712"/>
            <a:ext cx="9073008" cy="4401205"/>
          </a:xfrm>
          <a:prstGeom prst="rect">
            <a:avLst/>
          </a:prstGeom>
          <a:noFill/>
        </p:spPr>
        <p:txBody>
          <a:bodyPr wrap="square" rtlCol="0">
            <a:spAutoFit/>
          </a:bodyPr>
          <a:lstStyle/>
          <a:p>
            <a:r>
              <a:rPr lang="en-US" altLang="zh-CN" sz="2000" dirty="0"/>
              <a:t>[86] Y. Liu, M. </a:t>
            </a:r>
            <a:r>
              <a:rPr lang="en-US" altLang="zh-CN" sz="2000" dirty="0" err="1"/>
              <a:t>Ott</a:t>
            </a:r>
            <a:r>
              <a:rPr lang="en-US" altLang="zh-CN" sz="2000" dirty="0"/>
              <a:t>, N. </a:t>
            </a:r>
            <a:r>
              <a:rPr lang="en-US" altLang="zh-CN" sz="2000" dirty="0" err="1"/>
              <a:t>Goyal</a:t>
            </a:r>
            <a:r>
              <a:rPr lang="en-US" altLang="zh-CN" sz="2000" dirty="0"/>
              <a:t>, J. Du, M. Joshi, D. Chen, O. Levy, M. Lewis, L. </a:t>
            </a:r>
            <a:r>
              <a:rPr lang="en-US" altLang="zh-CN" sz="2000" dirty="0" err="1"/>
              <a:t>Zettlemoyer</a:t>
            </a:r>
            <a:r>
              <a:rPr lang="en-US" altLang="zh-CN" sz="2000" dirty="0"/>
              <a:t>, and V. </a:t>
            </a:r>
            <a:r>
              <a:rPr lang="en-US" altLang="zh-CN" sz="2000" dirty="0" err="1"/>
              <a:t>Stoyanov</a:t>
            </a:r>
            <a:r>
              <a:rPr lang="en-US" altLang="zh-CN" sz="2000" dirty="0"/>
              <a:t>. Roberta: A robustly optimized </a:t>
            </a:r>
            <a:r>
              <a:rPr lang="en-US" altLang="zh-CN" sz="2000" dirty="0" err="1"/>
              <a:t>bert</a:t>
            </a:r>
            <a:r>
              <a:rPr lang="en-US" altLang="zh-CN" sz="2000" dirty="0"/>
              <a:t> </a:t>
            </a:r>
            <a:r>
              <a:rPr lang="en-US" altLang="zh-CN" sz="2000" dirty="0" err="1"/>
              <a:t>pretraining</a:t>
            </a:r>
            <a:r>
              <a:rPr lang="en-US" altLang="zh-CN" sz="2000" dirty="0"/>
              <a:t> approach. </a:t>
            </a:r>
            <a:r>
              <a:rPr lang="en-US" altLang="zh-CN" sz="2000" dirty="0" err="1"/>
              <a:t>arXiv</a:t>
            </a:r>
            <a:r>
              <a:rPr lang="en-US" altLang="zh-CN" sz="2000" dirty="0"/>
              <a:t> preprint arXiv:1907.11692, 2019.</a:t>
            </a:r>
            <a:endParaRPr lang="zh-CN" altLang="zh-CN" sz="2000" dirty="0"/>
          </a:p>
          <a:p>
            <a:endParaRPr lang="en-US" altLang="zh-CN" sz="2000" dirty="0"/>
          </a:p>
          <a:p>
            <a:r>
              <a:rPr lang="en-US" altLang="zh-CN" sz="2000" dirty="0"/>
              <a:t>[87] J. Long, E. </a:t>
            </a:r>
            <a:r>
              <a:rPr lang="en-US" altLang="zh-CN" sz="2000" dirty="0" err="1"/>
              <a:t>Shelhamer</a:t>
            </a:r>
            <a:r>
              <a:rPr lang="en-US" altLang="zh-CN" sz="2000" dirty="0"/>
              <a:t>, and T. Darrell. Fully convolutional networks for semantic segmentation. In CVPR, pages 3431–3440, 2015.</a:t>
            </a:r>
            <a:endParaRPr lang="zh-CN" altLang="zh-CN" sz="2000" dirty="0"/>
          </a:p>
          <a:p>
            <a:endParaRPr lang="en-US" altLang="zh-CN" sz="2000" dirty="0"/>
          </a:p>
          <a:p>
            <a:r>
              <a:rPr lang="en-US" altLang="zh-CN" sz="2000" dirty="0"/>
              <a:t>[88] A. </a:t>
            </a:r>
            <a:r>
              <a:rPr lang="en-US" altLang="zh-CN" sz="2000" dirty="0" err="1"/>
              <a:t>Makhzani</a:t>
            </a:r>
            <a:r>
              <a:rPr lang="en-US" altLang="zh-CN" sz="2000" dirty="0"/>
              <a:t>, J. </a:t>
            </a:r>
            <a:r>
              <a:rPr lang="en-US" altLang="zh-CN" sz="2000" dirty="0" err="1"/>
              <a:t>Shlens</a:t>
            </a:r>
            <a:r>
              <a:rPr lang="en-US" altLang="zh-CN" sz="2000" dirty="0"/>
              <a:t>, N. </a:t>
            </a:r>
            <a:r>
              <a:rPr lang="en-US" altLang="zh-CN" sz="2000" dirty="0" err="1"/>
              <a:t>Jaitly</a:t>
            </a:r>
            <a:r>
              <a:rPr lang="en-US" altLang="zh-CN" sz="2000" dirty="0"/>
              <a:t>, I. </a:t>
            </a:r>
            <a:r>
              <a:rPr lang="en-US" altLang="zh-CN" sz="2000" dirty="0" err="1"/>
              <a:t>Goodfellow</a:t>
            </a:r>
            <a:r>
              <a:rPr lang="en-US" altLang="zh-CN" sz="2000" dirty="0"/>
              <a:t>, and B. Frey. Adversarial </a:t>
            </a:r>
            <a:r>
              <a:rPr lang="en-US" altLang="zh-CN" sz="2000" dirty="0" err="1"/>
              <a:t>autoencoders</a:t>
            </a:r>
            <a:r>
              <a:rPr lang="en-US" altLang="zh-CN" sz="2000" dirty="0"/>
              <a:t>. </a:t>
            </a:r>
            <a:r>
              <a:rPr lang="en-US" altLang="zh-CN" sz="2000" dirty="0" err="1"/>
              <a:t>arXiv</a:t>
            </a:r>
            <a:r>
              <a:rPr lang="en-US" altLang="zh-CN" sz="2000" dirty="0"/>
              <a:t> preprint arXiv:1511.05644, 2015.</a:t>
            </a:r>
            <a:endParaRPr lang="zh-CN" altLang="zh-CN" sz="2000" dirty="0"/>
          </a:p>
          <a:p>
            <a:endParaRPr lang="en-US" altLang="zh-CN" sz="2000" dirty="0"/>
          </a:p>
          <a:p>
            <a:r>
              <a:rPr lang="en-US" altLang="zh-CN" sz="2000" dirty="0"/>
              <a:t>[89] M. Mathieu. Masked </a:t>
            </a:r>
            <a:r>
              <a:rPr lang="en-US" altLang="zh-CN" sz="2000" dirty="0" err="1"/>
              <a:t>autoencoder</a:t>
            </a:r>
            <a:r>
              <a:rPr lang="en-US" altLang="zh-CN" sz="2000" dirty="0"/>
              <a:t> for distribution estimation. 2015.</a:t>
            </a:r>
            <a:endParaRPr lang="zh-CN" altLang="zh-CN" sz="2000" dirty="0"/>
          </a:p>
          <a:p>
            <a:endParaRPr lang="en-US" altLang="zh-CN" sz="2000" dirty="0"/>
          </a:p>
          <a:p>
            <a:r>
              <a:rPr lang="en-US" altLang="zh-CN" sz="2000" dirty="0"/>
              <a:t>[90] T. </a:t>
            </a:r>
            <a:r>
              <a:rPr lang="en-US" altLang="zh-CN" sz="2000" dirty="0" err="1"/>
              <a:t>Mikolov</a:t>
            </a:r>
            <a:r>
              <a:rPr lang="en-US" altLang="zh-CN" sz="2000" dirty="0"/>
              <a:t>, K. Chen, G. S. </a:t>
            </a:r>
            <a:r>
              <a:rPr lang="en-US" altLang="zh-CN" sz="2000" dirty="0" err="1"/>
              <a:t>Corrado</a:t>
            </a:r>
            <a:r>
              <a:rPr lang="en-US" altLang="zh-CN" sz="2000" dirty="0"/>
              <a:t>, and J. Dean. Efficient estimation of word representations in vector space. </a:t>
            </a:r>
            <a:r>
              <a:rPr lang="en-US" altLang="zh-CN" sz="2000" dirty="0" err="1"/>
              <a:t>CoRR</a:t>
            </a:r>
            <a:r>
              <a:rPr lang="en-US" altLang="zh-CN" sz="2000" dirty="0"/>
              <a:t>, abs/1301.3781, 2013.</a:t>
            </a:r>
            <a:endParaRPr lang="zh-CN" altLang="zh-CN" sz="2000" dirty="0"/>
          </a:p>
        </p:txBody>
      </p:sp>
    </p:spTree>
    <p:extLst>
      <p:ext uri="{BB962C8B-B14F-4D97-AF65-F5344CB8AC3E}">
        <p14:creationId xmlns:p14="http://schemas.microsoft.com/office/powerpoint/2010/main" val="27876373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836712"/>
            <a:ext cx="9073008" cy="4708981"/>
          </a:xfrm>
          <a:prstGeom prst="rect">
            <a:avLst/>
          </a:prstGeom>
          <a:noFill/>
        </p:spPr>
        <p:txBody>
          <a:bodyPr wrap="square" rtlCol="0">
            <a:spAutoFit/>
          </a:bodyPr>
          <a:lstStyle/>
          <a:p>
            <a:r>
              <a:rPr lang="en-US" altLang="zh-CN" sz="2000" dirty="0"/>
              <a:t>[91] T. </a:t>
            </a:r>
            <a:r>
              <a:rPr lang="en-US" altLang="zh-CN" sz="2000" dirty="0" err="1"/>
              <a:t>Mikolov</a:t>
            </a:r>
            <a:r>
              <a:rPr lang="en-US" altLang="zh-CN" sz="2000" dirty="0"/>
              <a:t>, I. </a:t>
            </a:r>
            <a:r>
              <a:rPr lang="en-US" altLang="zh-CN" sz="2000" dirty="0" err="1"/>
              <a:t>Sutskever</a:t>
            </a:r>
            <a:r>
              <a:rPr lang="en-US" altLang="zh-CN" sz="2000" dirty="0"/>
              <a:t>, K. Chen, G. S. </a:t>
            </a:r>
            <a:r>
              <a:rPr lang="en-US" altLang="zh-CN" sz="2000" dirty="0" err="1"/>
              <a:t>Corrado</a:t>
            </a:r>
            <a:r>
              <a:rPr lang="en-US" altLang="zh-CN" sz="2000" dirty="0"/>
              <a:t>, and J. Dean. Distributed representations of words and phrases and their compositionality. In NIPS’13, pages 3111–3119, 2013.</a:t>
            </a:r>
            <a:endParaRPr lang="zh-CN" altLang="zh-CN" sz="2000" dirty="0"/>
          </a:p>
          <a:p>
            <a:endParaRPr lang="en-US" altLang="zh-CN" sz="2000" dirty="0"/>
          </a:p>
          <a:p>
            <a:r>
              <a:rPr lang="en-US" altLang="zh-CN" sz="2000" dirty="0"/>
              <a:t>[92] I. </a:t>
            </a:r>
            <a:r>
              <a:rPr lang="en-US" altLang="zh-CN" sz="2000" dirty="0" err="1"/>
              <a:t>Misra</a:t>
            </a:r>
            <a:r>
              <a:rPr lang="en-US" altLang="zh-CN" sz="2000" dirty="0"/>
              <a:t> and L. van der </a:t>
            </a:r>
            <a:r>
              <a:rPr lang="en-US" altLang="zh-CN" sz="2000" dirty="0" err="1"/>
              <a:t>Maaten</a:t>
            </a:r>
            <a:r>
              <a:rPr lang="en-US" altLang="zh-CN" sz="2000" dirty="0"/>
              <a:t>. Self-supervised learning of pretext-invariant representations. </a:t>
            </a:r>
            <a:r>
              <a:rPr lang="en-US" altLang="zh-CN" sz="2000" dirty="0" err="1"/>
              <a:t>arXiv</a:t>
            </a:r>
            <a:r>
              <a:rPr lang="en-US" altLang="zh-CN" sz="2000" dirty="0"/>
              <a:t> preprint arXiv:1912.01991, 2019.21</a:t>
            </a:r>
            <a:endParaRPr lang="zh-CN" altLang="zh-CN" sz="2000" dirty="0"/>
          </a:p>
          <a:p>
            <a:endParaRPr lang="en-US" altLang="zh-CN" sz="2000" dirty="0"/>
          </a:p>
          <a:p>
            <a:r>
              <a:rPr lang="en-US" altLang="zh-CN" sz="2000" dirty="0"/>
              <a:t>[93] V. Nair and G. E. Hinton. Rectified linear units improve restricted </a:t>
            </a:r>
            <a:r>
              <a:rPr lang="en-US" altLang="zh-CN" sz="2000" dirty="0" err="1"/>
              <a:t>boltzmann</a:t>
            </a:r>
            <a:r>
              <a:rPr lang="en-US" altLang="zh-CN" sz="2000" dirty="0"/>
              <a:t> machines. In ICML, 2010.</a:t>
            </a:r>
            <a:endParaRPr lang="zh-CN" altLang="zh-CN" sz="2000" dirty="0"/>
          </a:p>
          <a:p>
            <a:endParaRPr lang="en-US" altLang="zh-CN" sz="2000" dirty="0"/>
          </a:p>
          <a:p>
            <a:r>
              <a:rPr lang="en-US" altLang="zh-CN" sz="2000" dirty="0"/>
              <a:t>[94] A. Newell and J. Deng. How useful is self-supervised </a:t>
            </a:r>
            <a:r>
              <a:rPr lang="en-US" altLang="zh-CN" sz="2000" dirty="0" err="1"/>
              <a:t>pretraining</a:t>
            </a:r>
            <a:r>
              <a:rPr lang="en-US" altLang="zh-CN" sz="2000" dirty="0"/>
              <a:t> for visual tasks? In CVPR, pages 7345–7354, 2020.</a:t>
            </a:r>
            <a:endParaRPr lang="zh-CN" altLang="zh-CN" sz="2000" dirty="0"/>
          </a:p>
          <a:p>
            <a:endParaRPr lang="en-US" altLang="zh-CN" sz="2000" dirty="0"/>
          </a:p>
          <a:p>
            <a:r>
              <a:rPr lang="en-US" altLang="zh-CN" sz="2000" dirty="0"/>
              <a:t>[95] A. Ng et al. Sparse </a:t>
            </a:r>
            <a:r>
              <a:rPr lang="en-US" altLang="zh-CN" sz="2000" dirty="0" err="1"/>
              <a:t>autoencoder</a:t>
            </a:r>
            <a:r>
              <a:rPr lang="en-US" altLang="zh-CN" sz="2000" dirty="0"/>
              <a:t>. CS294A Lecture notes, 72(2011):1–19, 2011.</a:t>
            </a:r>
            <a:endParaRPr lang="zh-CN" altLang="zh-CN" sz="2000" dirty="0"/>
          </a:p>
        </p:txBody>
      </p:sp>
    </p:spTree>
    <p:extLst>
      <p:ext uri="{BB962C8B-B14F-4D97-AF65-F5344CB8AC3E}">
        <p14:creationId xmlns:p14="http://schemas.microsoft.com/office/powerpoint/2010/main" val="10110628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2480" y="836712"/>
            <a:ext cx="9073008" cy="4708981"/>
          </a:xfrm>
          <a:prstGeom prst="rect">
            <a:avLst/>
          </a:prstGeom>
          <a:noFill/>
        </p:spPr>
        <p:txBody>
          <a:bodyPr wrap="square" rtlCol="0">
            <a:spAutoFit/>
          </a:bodyPr>
          <a:lstStyle/>
          <a:p>
            <a:r>
              <a:rPr lang="en-US" altLang="zh-CN" sz="2000" dirty="0"/>
              <a:t>[96] M. </a:t>
            </a:r>
            <a:r>
              <a:rPr lang="en-US" altLang="zh-CN" sz="2000" dirty="0" err="1"/>
              <a:t>Noroozi</a:t>
            </a:r>
            <a:r>
              <a:rPr lang="en-US" altLang="zh-CN" sz="2000" dirty="0"/>
              <a:t> and P. </a:t>
            </a:r>
            <a:r>
              <a:rPr lang="en-US" altLang="zh-CN" sz="2000" dirty="0" err="1"/>
              <a:t>Favaro</a:t>
            </a:r>
            <a:r>
              <a:rPr lang="en-US" altLang="zh-CN" sz="2000" dirty="0"/>
              <a:t>. Unsupervised learning of visual representations by solving jigsaw puzzles. In ECCV, pages 69–84. Springer, 2016.</a:t>
            </a:r>
            <a:endParaRPr lang="zh-CN" altLang="zh-CN" sz="2000" dirty="0"/>
          </a:p>
          <a:p>
            <a:endParaRPr lang="en-US" altLang="zh-CN" sz="2000" dirty="0"/>
          </a:p>
          <a:p>
            <a:r>
              <a:rPr lang="en-US" altLang="zh-CN" sz="2000" dirty="0"/>
              <a:t>[97] M. </a:t>
            </a:r>
            <a:r>
              <a:rPr lang="en-US" altLang="zh-CN" sz="2000" dirty="0" err="1"/>
              <a:t>Noroozi</a:t>
            </a:r>
            <a:r>
              <a:rPr lang="en-US" altLang="zh-CN" sz="2000" dirty="0"/>
              <a:t>, A. </a:t>
            </a:r>
            <a:r>
              <a:rPr lang="en-US" altLang="zh-CN" sz="2000" dirty="0" err="1"/>
              <a:t>Vinjimoor</a:t>
            </a:r>
            <a:r>
              <a:rPr lang="en-US" altLang="zh-CN" sz="2000" dirty="0"/>
              <a:t>, P. </a:t>
            </a:r>
            <a:r>
              <a:rPr lang="en-US" altLang="zh-CN" sz="2000" dirty="0" err="1"/>
              <a:t>Favaro</a:t>
            </a:r>
            <a:r>
              <a:rPr lang="en-US" altLang="zh-CN" sz="2000" dirty="0"/>
              <a:t>, and H. </a:t>
            </a:r>
            <a:r>
              <a:rPr lang="en-US" altLang="zh-CN" sz="2000" dirty="0" err="1"/>
              <a:t>Pirsiavash</a:t>
            </a:r>
            <a:r>
              <a:rPr lang="en-US" altLang="zh-CN" sz="2000" dirty="0"/>
              <a:t>. Boosting self-supervised learning via knowledge transfer. In CVPR, pages 9359–9367, 2018.</a:t>
            </a:r>
            <a:endParaRPr lang="zh-CN" altLang="zh-CN" sz="2000" dirty="0"/>
          </a:p>
          <a:p>
            <a:endParaRPr lang="en-US" altLang="zh-CN" sz="2000" dirty="0"/>
          </a:p>
          <a:p>
            <a:r>
              <a:rPr lang="en-US" altLang="zh-CN" sz="2000" dirty="0"/>
              <a:t>[98] S. </a:t>
            </a:r>
            <a:r>
              <a:rPr lang="en-US" altLang="zh-CN" sz="2000" dirty="0" err="1"/>
              <a:t>Nowozin</a:t>
            </a:r>
            <a:r>
              <a:rPr lang="en-US" altLang="zh-CN" sz="2000" dirty="0"/>
              <a:t>, B. </a:t>
            </a:r>
            <a:r>
              <a:rPr lang="en-US" altLang="zh-CN" sz="2000" dirty="0" err="1"/>
              <a:t>Cseke</a:t>
            </a:r>
            <a:r>
              <a:rPr lang="en-US" altLang="zh-CN" sz="2000" dirty="0"/>
              <a:t>, and R. </a:t>
            </a:r>
            <a:r>
              <a:rPr lang="en-US" altLang="zh-CN" sz="2000" dirty="0" err="1"/>
              <a:t>Tomioka</a:t>
            </a:r>
            <a:r>
              <a:rPr lang="en-US" altLang="zh-CN" sz="2000" dirty="0"/>
              <a:t>. f-</a:t>
            </a:r>
            <a:r>
              <a:rPr lang="en-US" altLang="zh-CN" sz="2000" dirty="0" err="1"/>
              <a:t>gan</a:t>
            </a:r>
            <a:r>
              <a:rPr lang="en-US" altLang="zh-CN" sz="2000" dirty="0"/>
              <a:t>: Training generative neural samplers using </a:t>
            </a:r>
            <a:r>
              <a:rPr lang="en-US" altLang="zh-CN" sz="2000" dirty="0" err="1"/>
              <a:t>variational</a:t>
            </a:r>
            <a:r>
              <a:rPr lang="en-US" altLang="zh-CN" sz="2000" dirty="0"/>
              <a:t> divergence minimization. In NIPS, pages 271–279, 2016.</a:t>
            </a:r>
            <a:endParaRPr lang="zh-CN" altLang="zh-CN" sz="2000" dirty="0"/>
          </a:p>
          <a:p>
            <a:endParaRPr lang="en-US" altLang="zh-CN" sz="2000" dirty="0"/>
          </a:p>
          <a:p>
            <a:r>
              <a:rPr lang="en-US" altLang="zh-CN" sz="2000" dirty="0"/>
              <a:t>[99] A. v. d. Oord, Y. Li, and O. </a:t>
            </a:r>
            <a:r>
              <a:rPr lang="en-US" altLang="zh-CN" sz="2000" dirty="0" err="1"/>
              <a:t>Vinyals</a:t>
            </a:r>
            <a:r>
              <a:rPr lang="en-US" altLang="zh-CN" sz="2000" dirty="0"/>
              <a:t>. Representation learning with contrastive predictive coding. </a:t>
            </a:r>
            <a:r>
              <a:rPr lang="en-US" altLang="zh-CN" sz="2000" dirty="0" err="1"/>
              <a:t>arXiv</a:t>
            </a:r>
            <a:r>
              <a:rPr lang="en-US" altLang="zh-CN" sz="2000" dirty="0"/>
              <a:t> preprint arXiv:1807.03748, 2018.</a:t>
            </a:r>
            <a:endParaRPr lang="zh-CN" altLang="zh-CN" sz="2000" dirty="0"/>
          </a:p>
          <a:p>
            <a:endParaRPr lang="en-US" altLang="zh-CN" sz="2000" dirty="0"/>
          </a:p>
          <a:p>
            <a:r>
              <a:rPr lang="en-US" altLang="zh-CN" sz="2000" dirty="0"/>
              <a:t>[100] M. </a:t>
            </a:r>
            <a:r>
              <a:rPr lang="en-US" altLang="zh-CN" sz="2000" dirty="0" err="1"/>
              <a:t>Ou</a:t>
            </a:r>
            <a:r>
              <a:rPr lang="en-US" altLang="zh-CN" sz="2000" dirty="0"/>
              <a:t>, P. Cui, J. Pei, Z. Zhang, and W. Zhu. Asymmetric transitivity preserving graph embedding. In KDD ’16, 2016.</a:t>
            </a:r>
            <a:endParaRPr lang="zh-CN" altLang="zh-CN" sz="2000" dirty="0"/>
          </a:p>
        </p:txBody>
      </p:sp>
    </p:spTree>
    <p:extLst>
      <p:ext uri="{BB962C8B-B14F-4D97-AF65-F5344CB8AC3E}">
        <p14:creationId xmlns:p14="http://schemas.microsoft.com/office/powerpoint/2010/main" val="38756526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9073008" cy="5324535"/>
          </a:xfrm>
          <a:prstGeom prst="rect">
            <a:avLst/>
          </a:prstGeom>
          <a:noFill/>
        </p:spPr>
        <p:txBody>
          <a:bodyPr wrap="square" rtlCol="0">
            <a:spAutoFit/>
          </a:bodyPr>
          <a:lstStyle/>
          <a:p>
            <a:r>
              <a:rPr lang="en-US" altLang="zh-CN" sz="2000" dirty="0"/>
              <a:t>[101] D. Pathak, P. </a:t>
            </a:r>
            <a:r>
              <a:rPr lang="en-US" altLang="zh-CN" sz="2000" dirty="0" err="1"/>
              <a:t>Krahenbuhl</a:t>
            </a:r>
            <a:r>
              <a:rPr lang="en-US" altLang="zh-CN" sz="2000" dirty="0"/>
              <a:t>, J. Donahue, T. Darrell, and A. A. </a:t>
            </a:r>
            <a:r>
              <a:rPr lang="en-US" altLang="zh-CN" sz="2000" dirty="0" err="1"/>
              <a:t>Efros</a:t>
            </a:r>
            <a:r>
              <a:rPr lang="en-US" altLang="zh-CN" sz="2000" dirty="0"/>
              <a:t>. Context encoders: Feature learning by </a:t>
            </a:r>
            <a:r>
              <a:rPr lang="en-US" altLang="zh-CN" sz="2000" dirty="0" err="1"/>
              <a:t>inpainting</a:t>
            </a:r>
            <a:r>
              <a:rPr lang="en-US" altLang="zh-CN" sz="2000" dirty="0"/>
              <a:t>. In CVPR, pages 2536–2544, 2016.</a:t>
            </a:r>
            <a:endParaRPr lang="zh-CN" altLang="zh-CN" sz="2000" dirty="0"/>
          </a:p>
          <a:p>
            <a:endParaRPr lang="en-US" altLang="zh-CN" sz="2000" dirty="0"/>
          </a:p>
          <a:p>
            <a:r>
              <a:rPr lang="en-US" altLang="zh-CN" sz="2000" dirty="0"/>
              <a:t>[102] Z. Peng, Y. Dong, M. Luo, X. </a:t>
            </a:r>
            <a:r>
              <a:rPr lang="en-US" altLang="zh-CN" sz="2000" dirty="0" err="1"/>
              <a:t>ming</a:t>
            </a:r>
            <a:r>
              <a:rPr lang="en-US" altLang="zh-CN" sz="2000" dirty="0"/>
              <a:t> Wu, and Q. Zheng. </a:t>
            </a:r>
            <a:r>
              <a:rPr lang="en-US" altLang="zh-CN" sz="2000" dirty="0" err="1"/>
              <a:t>Selfsupervised</a:t>
            </a:r>
            <a:r>
              <a:rPr lang="en-US" altLang="zh-CN" sz="2000" dirty="0"/>
              <a:t> graph representation learning via global context prediction. </a:t>
            </a:r>
            <a:r>
              <a:rPr lang="en-US" altLang="zh-CN" sz="2000" dirty="0" err="1"/>
              <a:t>ArXiv</a:t>
            </a:r>
            <a:r>
              <a:rPr lang="en-US" altLang="zh-CN" sz="2000" dirty="0"/>
              <a:t>, abs/2003.01604, 2020.</a:t>
            </a:r>
            <a:endParaRPr lang="zh-CN" altLang="zh-CN" sz="2000" dirty="0"/>
          </a:p>
          <a:p>
            <a:endParaRPr lang="en-US" altLang="zh-CN" sz="2000" dirty="0"/>
          </a:p>
          <a:p>
            <a:r>
              <a:rPr lang="en-US" altLang="zh-CN" sz="2000" dirty="0"/>
              <a:t>[103] Z. Peng, Y. Dong, M. Luo, X.-M. Wu, and Q. Zheng. </a:t>
            </a:r>
            <a:r>
              <a:rPr lang="en-US" altLang="zh-CN" sz="2000" dirty="0" err="1"/>
              <a:t>Selfsupervised</a:t>
            </a:r>
            <a:r>
              <a:rPr lang="en-US" altLang="zh-CN" sz="2000" dirty="0"/>
              <a:t> graph representation learning via global context prediction. </a:t>
            </a:r>
            <a:r>
              <a:rPr lang="en-US" altLang="zh-CN" sz="2000" dirty="0" err="1"/>
              <a:t>arXiv</a:t>
            </a:r>
            <a:r>
              <a:rPr lang="en-US" altLang="zh-CN" sz="2000" dirty="0"/>
              <a:t> preprint arXiv:2003.01604, 2020.</a:t>
            </a:r>
            <a:endParaRPr lang="zh-CN" altLang="zh-CN" sz="2000" dirty="0"/>
          </a:p>
          <a:p>
            <a:endParaRPr lang="en-US" altLang="zh-CN" sz="2000" dirty="0"/>
          </a:p>
          <a:p>
            <a:r>
              <a:rPr lang="en-US" altLang="zh-CN" sz="2000" dirty="0"/>
              <a:t>[104] B. </a:t>
            </a:r>
            <a:r>
              <a:rPr lang="en-US" altLang="zh-CN" sz="2000" dirty="0" err="1"/>
              <a:t>Perozzi</a:t>
            </a:r>
            <a:r>
              <a:rPr lang="en-US" altLang="zh-CN" sz="2000" dirty="0"/>
              <a:t>, R. Al-</a:t>
            </a:r>
            <a:r>
              <a:rPr lang="en-US" altLang="zh-CN" sz="2000" dirty="0" err="1"/>
              <a:t>Rfou</a:t>
            </a:r>
            <a:r>
              <a:rPr lang="en-US" altLang="zh-CN" sz="2000" dirty="0"/>
              <a:t>, and S. </a:t>
            </a:r>
            <a:r>
              <a:rPr lang="en-US" altLang="zh-CN" sz="2000" dirty="0" err="1"/>
              <a:t>Skiena</a:t>
            </a:r>
            <a:r>
              <a:rPr lang="en-US" altLang="zh-CN" sz="2000" dirty="0"/>
              <a:t>. </a:t>
            </a:r>
            <a:r>
              <a:rPr lang="en-US" altLang="zh-CN" sz="2000" dirty="0" err="1"/>
              <a:t>Deepwalk</a:t>
            </a:r>
            <a:r>
              <a:rPr lang="en-US" altLang="zh-CN" sz="2000" dirty="0"/>
              <a:t>: Online learning of social representations. In SIGKDD, pages 701–710, 2014.</a:t>
            </a:r>
            <a:endParaRPr lang="zh-CN" altLang="zh-CN" sz="2000" dirty="0"/>
          </a:p>
          <a:p>
            <a:endParaRPr lang="en-US" altLang="zh-CN" sz="2000" dirty="0"/>
          </a:p>
          <a:p>
            <a:r>
              <a:rPr lang="en-US" altLang="zh-CN" sz="2000" dirty="0"/>
              <a:t>[105] M. E. Peters, M. Neumann, M. </a:t>
            </a:r>
            <a:r>
              <a:rPr lang="en-US" altLang="zh-CN" sz="2000" dirty="0" err="1"/>
              <a:t>Iyyer</a:t>
            </a:r>
            <a:r>
              <a:rPr lang="en-US" altLang="zh-CN" sz="2000" dirty="0"/>
              <a:t>, M. Gardner, C. Clark, K. Lee, and L. </a:t>
            </a:r>
            <a:r>
              <a:rPr lang="en-US" altLang="zh-CN" sz="2000" dirty="0" err="1"/>
              <a:t>Zettlemoyer</a:t>
            </a:r>
            <a:r>
              <a:rPr lang="en-US" altLang="zh-CN" sz="2000" dirty="0"/>
              <a:t>. Deep contextualized word representations. </a:t>
            </a:r>
            <a:r>
              <a:rPr lang="en-US" altLang="zh-CN" sz="2000" dirty="0" err="1"/>
              <a:t>arXiv</a:t>
            </a:r>
            <a:r>
              <a:rPr lang="en-US" altLang="zh-CN" sz="2000" dirty="0"/>
              <a:t> preprint arXiv:1802.05365, 2018.</a:t>
            </a:r>
            <a:endParaRPr lang="zh-CN" altLang="zh-CN" sz="2000" dirty="0"/>
          </a:p>
        </p:txBody>
      </p:sp>
    </p:spTree>
    <p:extLst>
      <p:ext uri="{BB962C8B-B14F-4D97-AF65-F5344CB8AC3E}">
        <p14:creationId xmlns:p14="http://schemas.microsoft.com/office/powerpoint/2010/main" val="28199449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9073008" cy="5940088"/>
          </a:xfrm>
          <a:prstGeom prst="rect">
            <a:avLst/>
          </a:prstGeom>
          <a:noFill/>
        </p:spPr>
        <p:txBody>
          <a:bodyPr wrap="square" rtlCol="0">
            <a:spAutoFit/>
          </a:bodyPr>
          <a:lstStyle/>
          <a:p>
            <a:r>
              <a:rPr lang="en-US" altLang="zh-CN" sz="2000" dirty="0"/>
              <a:t>[106] M. </a:t>
            </a:r>
            <a:r>
              <a:rPr lang="en-US" altLang="zh-CN" sz="2000" dirty="0" err="1"/>
              <a:t>Popova</a:t>
            </a:r>
            <a:r>
              <a:rPr lang="en-US" altLang="zh-CN" sz="2000" dirty="0"/>
              <a:t>, M. Shvets, J. Oliva, and O. </a:t>
            </a:r>
            <a:r>
              <a:rPr lang="en-US" altLang="zh-CN" sz="2000" dirty="0" err="1"/>
              <a:t>Isayev</a:t>
            </a:r>
            <a:r>
              <a:rPr lang="en-US" altLang="zh-CN" sz="2000" dirty="0"/>
              <a:t>. </a:t>
            </a:r>
            <a:r>
              <a:rPr lang="en-US" altLang="zh-CN" sz="2000" dirty="0" err="1"/>
              <a:t>Molecularrnn</a:t>
            </a:r>
            <a:r>
              <a:rPr lang="en-US" altLang="zh-CN" sz="2000" dirty="0"/>
              <a:t>: Generating realistic molecular graphs with optimized properties. </a:t>
            </a:r>
            <a:r>
              <a:rPr lang="en-US" altLang="zh-CN" sz="2000" dirty="0" err="1"/>
              <a:t>arXiv</a:t>
            </a:r>
            <a:r>
              <a:rPr lang="en-US" altLang="zh-CN" sz="2000" dirty="0"/>
              <a:t> preprint arXiv:1905.13372, 2019.</a:t>
            </a:r>
            <a:endParaRPr lang="zh-CN" altLang="zh-CN" sz="2000" dirty="0"/>
          </a:p>
          <a:p>
            <a:endParaRPr lang="en-US" altLang="zh-CN" sz="2000" dirty="0"/>
          </a:p>
          <a:p>
            <a:r>
              <a:rPr lang="en-US" altLang="zh-CN" sz="2000" dirty="0"/>
              <a:t>[107] J. </a:t>
            </a:r>
            <a:r>
              <a:rPr lang="en-US" altLang="zh-CN" sz="2000" dirty="0" err="1"/>
              <a:t>Qiu</a:t>
            </a:r>
            <a:r>
              <a:rPr lang="en-US" altLang="zh-CN" sz="2000" dirty="0"/>
              <a:t>, Q. Chen, Y. Dong, J. Zhang, H. Yang, M. Ding, K. Wang, and J. Tang. </a:t>
            </a:r>
            <a:r>
              <a:rPr lang="en-US" altLang="zh-CN" sz="2000" dirty="0" err="1"/>
              <a:t>Gcc</a:t>
            </a:r>
            <a:r>
              <a:rPr lang="en-US" altLang="zh-CN" sz="2000" dirty="0"/>
              <a:t>: Graph contrastive coding for graph neural network pre-training. </a:t>
            </a:r>
            <a:r>
              <a:rPr lang="en-US" altLang="zh-CN" sz="2000" dirty="0" err="1"/>
              <a:t>arXiv</a:t>
            </a:r>
            <a:r>
              <a:rPr lang="en-US" altLang="zh-CN" sz="2000" dirty="0"/>
              <a:t> preprint arXiv:2006.09963, 2020.</a:t>
            </a:r>
            <a:endParaRPr lang="zh-CN" altLang="zh-CN" sz="2000" dirty="0"/>
          </a:p>
          <a:p>
            <a:endParaRPr lang="en-US" altLang="zh-CN" sz="2000" dirty="0"/>
          </a:p>
          <a:p>
            <a:r>
              <a:rPr lang="en-US" altLang="zh-CN" sz="2000" dirty="0"/>
              <a:t>[108] J. </a:t>
            </a:r>
            <a:r>
              <a:rPr lang="en-US" altLang="zh-CN" sz="2000" dirty="0" err="1"/>
              <a:t>Qiu</a:t>
            </a:r>
            <a:r>
              <a:rPr lang="en-US" altLang="zh-CN" sz="2000" dirty="0"/>
              <a:t>, Y. Dong, H. Ma, J. Li, K. Wang, and J. Tang. Network embedding as matrix factorization: Unifying </a:t>
            </a:r>
            <a:r>
              <a:rPr lang="en-US" altLang="zh-CN" sz="2000" dirty="0" err="1"/>
              <a:t>deepwalk</a:t>
            </a:r>
            <a:r>
              <a:rPr lang="en-US" altLang="zh-CN" sz="2000" dirty="0"/>
              <a:t>, line, </a:t>
            </a:r>
            <a:r>
              <a:rPr lang="en-US" altLang="zh-CN" sz="2000" dirty="0" err="1"/>
              <a:t>pte</a:t>
            </a:r>
            <a:r>
              <a:rPr lang="en-US" altLang="zh-CN" sz="2000" dirty="0"/>
              <a:t>, and node2vec. In WSDM ’18, 2018.</a:t>
            </a:r>
            <a:endParaRPr lang="zh-CN" altLang="zh-CN" sz="2000" dirty="0"/>
          </a:p>
          <a:p>
            <a:endParaRPr lang="en-US" altLang="zh-CN" sz="2000" dirty="0"/>
          </a:p>
          <a:p>
            <a:r>
              <a:rPr lang="en-US" altLang="zh-CN" sz="2000" dirty="0"/>
              <a:t>[109] J. </a:t>
            </a:r>
            <a:r>
              <a:rPr lang="en-US" altLang="zh-CN" sz="2000" dirty="0" err="1"/>
              <a:t>Qiu</a:t>
            </a:r>
            <a:r>
              <a:rPr lang="en-US" altLang="zh-CN" sz="2000" dirty="0"/>
              <a:t>, Y. Dong, H. Ma, J. Li, K. Wang, and J. Tang. Network embedding as matrix factorization: Unifying </a:t>
            </a:r>
            <a:r>
              <a:rPr lang="en-US" altLang="zh-CN" sz="2000" dirty="0" err="1"/>
              <a:t>deepwalk</a:t>
            </a:r>
            <a:r>
              <a:rPr lang="en-US" altLang="zh-CN" sz="2000" dirty="0"/>
              <a:t>, line, </a:t>
            </a:r>
            <a:r>
              <a:rPr lang="en-US" altLang="zh-CN" sz="2000" dirty="0" err="1"/>
              <a:t>pte</a:t>
            </a:r>
            <a:r>
              <a:rPr lang="en-US" altLang="zh-CN" sz="2000" dirty="0"/>
              <a:t>, and node2vec. In WSDM, pages 459–467, 2018.</a:t>
            </a:r>
            <a:endParaRPr lang="zh-CN" altLang="zh-CN" sz="2000" dirty="0"/>
          </a:p>
          <a:p>
            <a:endParaRPr lang="en-US" altLang="zh-CN" sz="2000" dirty="0"/>
          </a:p>
          <a:p>
            <a:r>
              <a:rPr lang="en-US" altLang="zh-CN" sz="2000" dirty="0"/>
              <a:t>[110] J. </a:t>
            </a:r>
            <a:r>
              <a:rPr lang="en-US" altLang="zh-CN" sz="2000" dirty="0" err="1"/>
              <a:t>Qiu</a:t>
            </a:r>
            <a:r>
              <a:rPr lang="en-US" altLang="zh-CN" sz="2000" dirty="0"/>
              <a:t>, J. Tang, H. Ma, Y. Dong, K. Wang, and J. Tang. </a:t>
            </a:r>
            <a:r>
              <a:rPr lang="en-US" altLang="zh-CN" sz="2000" dirty="0" err="1"/>
              <a:t>Deepinf</a:t>
            </a:r>
            <a:r>
              <a:rPr lang="en-US" altLang="zh-CN" sz="2000" dirty="0"/>
              <a:t>: Social influence prediction with deep learning. In KDD’18, pages 2110–2119. ACM, 2018.</a:t>
            </a:r>
            <a:endParaRPr lang="zh-CN" altLang="zh-CN" sz="2000" dirty="0"/>
          </a:p>
        </p:txBody>
      </p:sp>
    </p:spTree>
    <p:extLst>
      <p:ext uri="{BB962C8B-B14F-4D97-AF65-F5344CB8AC3E}">
        <p14:creationId xmlns:p14="http://schemas.microsoft.com/office/powerpoint/2010/main" val="3741997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8B846-2628-D44D-A89D-851B83FA5910}"/>
              </a:ext>
            </a:extLst>
          </p:cNvPr>
          <p:cNvSpPr>
            <a:spLocks noGrp="1"/>
          </p:cNvSpPr>
          <p:nvPr>
            <p:ph type="title"/>
          </p:nvPr>
        </p:nvSpPr>
        <p:spPr/>
        <p:txBody>
          <a:bodyPr/>
          <a:lstStyle/>
          <a:p>
            <a:r>
              <a:rPr lang="en-GB" dirty="0"/>
              <a:t>MRNN / GCPN (Graph)</a:t>
            </a:r>
          </a:p>
        </p:txBody>
      </p:sp>
      <p:sp>
        <p:nvSpPr>
          <p:cNvPr id="3" name="内容占位符 2">
            <a:extLst>
              <a:ext uri="{FF2B5EF4-FFF2-40B4-BE49-F238E27FC236}">
                <a16:creationId xmlns:a16="http://schemas.microsoft.com/office/drawing/2014/main" id="{4EF3E462-4E3C-074E-A90F-C0702EE7444D}"/>
              </a:ext>
            </a:extLst>
          </p:cNvPr>
          <p:cNvSpPr>
            <a:spLocks noGrp="1"/>
          </p:cNvSpPr>
          <p:nvPr>
            <p:ph idx="1"/>
          </p:nvPr>
        </p:nvSpPr>
        <p:spPr/>
        <p:txBody>
          <a:bodyPr/>
          <a:lstStyle/>
          <a:p>
            <a:r>
              <a:rPr lang="en" dirty="0" err="1"/>
              <a:t>Molecularrnn</a:t>
            </a:r>
            <a:r>
              <a:rPr lang="en" dirty="0"/>
              <a:t>: Generating realistic molecular graphs with optimized properties. (2019, Popova et al.)</a:t>
            </a:r>
          </a:p>
          <a:p>
            <a:r>
              <a:rPr lang="en" dirty="0"/>
              <a:t>Graph convolutional policy network for goal-directed molecular graph generation. (NIPS 2018, You et al.)</a:t>
            </a:r>
            <a:endParaRPr lang="en-GB" dirty="0"/>
          </a:p>
          <a:p>
            <a:pPr lvl="1"/>
            <a:r>
              <a:rPr lang="en" altLang="zh-CN" dirty="0"/>
              <a:t>use a reinforcement learning framework to generate molecule graphs through optimizing domain-specific rewards. </a:t>
            </a:r>
          </a:p>
          <a:p>
            <a:pPr lvl="1"/>
            <a:r>
              <a:rPr lang="en" altLang="zh-CN" dirty="0"/>
              <a:t>MRNN mainly uses RNN-based networks </a:t>
            </a:r>
          </a:p>
          <a:p>
            <a:pPr lvl="1"/>
            <a:r>
              <a:rPr lang="en" altLang="zh-CN" dirty="0"/>
              <a:t>GCPN employs GCN-based encoder networks </a:t>
            </a:r>
          </a:p>
        </p:txBody>
      </p:sp>
    </p:spTree>
    <p:extLst>
      <p:ext uri="{BB962C8B-B14F-4D97-AF65-F5344CB8AC3E}">
        <p14:creationId xmlns:p14="http://schemas.microsoft.com/office/powerpoint/2010/main" val="21333279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9073008" cy="5632311"/>
          </a:xfrm>
          <a:prstGeom prst="rect">
            <a:avLst/>
          </a:prstGeom>
          <a:noFill/>
        </p:spPr>
        <p:txBody>
          <a:bodyPr wrap="square" rtlCol="0">
            <a:spAutoFit/>
          </a:bodyPr>
          <a:lstStyle/>
          <a:p>
            <a:r>
              <a:rPr lang="en-US" altLang="zh-CN" sz="2000" dirty="0"/>
              <a:t>[111] X. </a:t>
            </a:r>
            <a:r>
              <a:rPr lang="en-US" altLang="zh-CN" sz="2000" dirty="0" err="1"/>
              <a:t>Qiu</a:t>
            </a:r>
            <a:r>
              <a:rPr lang="en-US" altLang="zh-CN" sz="2000" dirty="0"/>
              <a:t>, T. Sun, Y. Xu, Y. Shao, N. Dai, and X. Huang. Pre-trained models for natural language processing: A survey. </a:t>
            </a:r>
            <a:r>
              <a:rPr lang="en-US" altLang="zh-CN" sz="2000" dirty="0" err="1"/>
              <a:t>arXiv</a:t>
            </a:r>
            <a:r>
              <a:rPr lang="en-US" altLang="zh-CN" sz="2000" dirty="0"/>
              <a:t> preprint arXiv:2003.08271, 2020.</a:t>
            </a:r>
            <a:endParaRPr lang="zh-CN" altLang="zh-CN" sz="2000" dirty="0"/>
          </a:p>
          <a:p>
            <a:endParaRPr lang="en-US" altLang="zh-CN" sz="2000" dirty="0"/>
          </a:p>
          <a:p>
            <a:r>
              <a:rPr lang="en-US" altLang="zh-CN" sz="2000" dirty="0"/>
              <a:t>[112] A. Radford, L. Metz, and S. </a:t>
            </a:r>
            <a:r>
              <a:rPr lang="en-US" altLang="zh-CN" sz="2000" dirty="0" err="1"/>
              <a:t>Chintala</a:t>
            </a:r>
            <a:r>
              <a:rPr lang="en-US" altLang="zh-CN" sz="2000" dirty="0"/>
              <a:t>. Unsupervised representation learning with deep convolutional generative adversarial networks. </a:t>
            </a:r>
            <a:r>
              <a:rPr lang="en-US" altLang="zh-CN" sz="2000" dirty="0" err="1"/>
              <a:t>arXiv</a:t>
            </a:r>
            <a:r>
              <a:rPr lang="en-US" altLang="zh-CN" sz="2000" dirty="0"/>
              <a:t> preprint arXiv:1511.06434, 2015.</a:t>
            </a:r>
            <a:endParaRPr lang="zh-CN" altLang="zh-CN" sz="2000" dirty="0"/>
          </a:p>
          <a:p>
            <a:endParaRPr lang="en-US" altLang="zh-CN" sz="2000" dirty="0"/>
          </a:p>
          <a:p>
            <a:r>
              <a:rPr lang="en-US" altLang="zh-CN" sz="2000" dirty="0"/>
              <a:t>[113] A. Radford, K. </a:t>
            </a:r>
            <a:r>
              <a:rPr lang="en-US" altLang="zh-CN" sz="2000" dirty="0" err="1"/>
              <a:t>Narasimhan</a:t>
            </a:r>
            <a:r>
              <a:rPr lang="en-US" altLang="zh-CN" sz="2000" dirty="0"/>
              <a:t>, T. </a:t>
            </a:r>
            <a:r>
              <a:rPr lang="en-US" altLang="zh-CN" sz="2000" dirty="0" err="1"/>
              <a:t>Salimans</a:t>
            </a:r>
            <a:r>
              <a:rPr lang="en-US" altLang="zh-CN" sz="2000" dirty="0"/>
              <a:t>, and I. </a:t>
            </a:r>
            <a:r>
              <a:rPr lang="en-US" altLang="zh-CN" sz="2000" dirty="0" err="1"/>
              <a:t>Sutskever</a:t>
            </a:r>
            <a:r>
              <a:rPr lang="en-US" altLang="zh-CN" sz="2000" dirty="0"/>
              <a:t>. Improving language understanding by generative pre-training.</a:t>
            </a:r>
            <a:endParaRPr lang="zh-CN" altLang="zh-CN" sz="2000" dirty="0"/>
          </a:p>
          <a:p>
            <a:endParaRPr lang="en-US" altLang="zh-CN" sz="2000" dirty="0"/>
          </a:p>
          <a:p>
            <a:r>
              <a:rPr lang="en-US" altLang="zh-CN" sz="2000" dirty="0"/>
              <a:t>[114] A. Radford, J. Wu, R. Child, D. Luan, D. </a:t>
            </a:r>
            <a:r>
              <a:rPr lang="en-US" altLang="zh-CN" sz="2000" dirty="0" err="1"/>
              <a:t>Amodei</a:t>
            </a:r>
            <a:r>
              <a:rPr lang="en-US" altLang="zh-CN" sz="2000" dirty="0"/>
              <a:t>, and I. </a:t>
            </a:r>
            <a:r>
              <a:rPr lang="en-US" altLang="zh-CN" sz="2000" dirty="0" err="1"/>
              <a:t>Sutskever</a:t>
            </a:r>
            <a:r>
              <a:rPr lang="en-US" altLang="zh-CN" sz="2000" dirty="0"/>
              <a:t>. Language models are unsupervised multitask learners. </a:t>
            </a:r>
            <a:r>
              <a:rPr lang="en-US" altLang="zh-CN" sz="2000" dirty="0" err="1"/>
              <a:t>OpenAI</a:t>
            </a:r>
            <a:r>
              <a:rPr lang="en-US" altLang="zh-CN" sz="2000" dirty="0"/>
              <a:t> Blog, 1(8):9, 2019.</a:t>
            </a:r>
            <a:endParaRPr lang="zh-CN" altLang="zh-CN" sz="2000" dirty="0"/>
          </a:p>
          <a:p>
            <a:endParaRPr lang="en-US" altLang="zh-CN" sz="2000" dirty="0"/>
          </a:p>
          <a:p>
            <a:r>
              <a:rPr lang="en-US" altLang="zh-CN" sz="2000" dirty="0"/>
              <a:t>[115] P. </a:t>
            </a:r>
            <a:r>
              <a:rPr lang="en-US" altLang="zh-CN" sz="2000" dirty="0" err="1"/>
              <a:t>Rajpurkar</a:t>
            </a:r>
            <a:r>
              <a:rPr lang="en-US" altLang="zh-CN" sz="2000" dirty="0"/>
              <a:t>, J. Zhang, K. </a:t>
            </a:r>
            <a:r>
              <a:rPr lang="en-US" altLang="zh-CN" sz="2000" dirty="0" err="1"/>
              <a:t>Lopyrev</a:t>
            </a:r>
            <a:r>
              <a:rPr lang="en-US" altLang="zh-CN" sz="2000" dirty="0"/>
              <a:t>, and P. Liang. Squad: 100,000+ questions for machine comprehension of text. </a:t>
            </a:r>
            <a:r>
              <a:rPr lang="en-US" altLang="zh-CN" sz="2000" dirty="0" err="1"/>
              <a:t>arXiv</a:t>
            </a:r>
            <a:r>
              <a:rPr lang="en-US" altLang="zh-CN" sz="2000" dirty="0"/>
              <a:t> preprint arXiv:1606.05250, 2016.</a:t>
            </a:r>
            <a:endParaRPr lang="zh-CN" altLang="zh-CN" sz="2000" dirty="0"/>
          </a:p>
        </p:txBody>
      </p:sp>
    </p:spTree>
    <p:extLst>
      <p:ext uri="{BB962C8B-B14F-4D97-AF65-F5344CB8AC3E}">
        <p14:creationId xmlns:p14="http://schemas.microsoft.com/office/powerpoint/2010/main" val="23007836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6496" y="620688"/>
            <a:ext cx="9073008" cy="5632311"/>
          </a:xfrm>
          <a:prstGeom prst="rect">
            <a:avLst/>
          </a:prstGeom>
          <a:noFill/>
        </p:spPr>
        <p:txBody>
          <a:bodyPr wrap="square" rtlCol="0">
            <a:spAutoFit/>
          </a:bodyPr>
          <a:lstStyle/>
          <a:p>
            <a:r>
              <a:rPr lang="en-US" altLang="zh-CN" sz="2000" dirty="0"/>
              <a:t>[116] A. </a:t>
            </a:r>
            <a:r>
              <a:rPr lang="en-US" altLang="zh-CN" sz="2000" dirty="0" err="1"/>
              <a:t>Razavi</a:t>
            </a:r>
            <a:r>
              <a:rPr lang="en-US" altLang="zh-CN" sz="2000" dirty="0"/>
              <a:t>, A. van den Oord, and O. </a:t>
            </a:r>
            <a:r>
              <a:rPr lang="en-US" altLang="zh-CN" sz="2000" dirty="0" err="1"/>
              <a:t>Vinyals</a:t>
            </a:r>
            <a:r>
              <a:rPr lang="en-US" altLang="zh-CN" sz="2000" dirty="0"/>
              <a:t>. Generating diverse high-fidelity images with vq-vae-2. In NIPS, pages 14837–14847, 2019.</a:t>
            </a:r>
            <a:endParaRPr lang="zh-CN" altLang="zh-CN" sz="2000" dirty="0"/>
          </a:p>
          <a:p>
            <a:endParaRPr lang="en-US" altLang="zh-CN" sz="2000" dirty="0"/>
          </a:p>
          <a:p>
            <a:r>
              <a:rPr lang="en-US" altLang="zh-CN" sz="2000" dirty="0"/>
              <a:t>[117] L. F. Ribeiro, P. H. </a:t>
            </a:r>
            <a:r>
              <a:rPr lang="en-US" altLang="zh-CN" sz="2000" dirty="0" err="1"/>
              <a:t>Saverese</a:t>
            </a:r>
            <a:r>
              <a:rPr lang="en-US" altLang="zh-CN" sz="2000" dirty="0"/>
              <a:t>, and D. R. </a:t>
            </a:r>
            <a:r>
              <a:rPr lang="en-US" altLang="zh-CN" sz="2000" dirty="0" err="1"/>
              <a:t>Figueiredo</a:t>
            </a:r>
            <a:r>
              <a:rPr lang="en-US" altLang="zh-CN" sz="2000" dirty="0"/>
              <a:t>. struc2vec: Learning node representations from structural identity. In SIGKDD, pages 385–394, 2017.</a:t>
            </a:r>
            <a:endParaRPr lang="zh-CN" altLang="zh-CN" sz="2000" dirty="0"/>
          </a:p>
          <a:p>
            <a:endParaRPr lang="en-US" altLang="zh-CN" sz="2000" dirty="0"/>
          </a:p>
          <a:p>
            <a:r>
              <a:rPr lang="en-US" altLang="zh-CN" sz="2000" dirty="0"/>
              <a:t>[118] M. T. Ribeiro, S. Singh, and C. </a:t>
            </a:r>
            <a:r>
              <a:rPr lang="en-US" altLang="zh-CN" sz="2000" dirty="0" err="1"/>
              <a:t>Guestrin</a:t>
            </a:r>
            <a:r>
              <a:rPr lang="en-US" altLang="zh-CN" sz="2000" dirty="0"/>
              <a:t>. ” why should </a:t>
            </a:r>
            <a:r>
              <a:rPr lang="en-US" altLang="zh-CN" sz="2000" dirty="0" err="1"/>
              <a:t>i</a:t>
            </a:r>
            <a:r>
              <a:rPr lang="en-US" altLang="zh-CN" sz="2000" dirty="0"/>
              <a:t> trust you?” explaining the predictions of any classifier. In SIGKDD, pages 1135–1144, 2016.</a:t>
            </a:r>
            <a:endParaRPr lang="zh-CN" altLang="zh-CN" sz="2000" dirty="0"/>
          </a:p>
          <a:p>
            <a:endParaRPr lang="en-US" altLang="zh-CN" sz="2000" dirty="0"/>
          </a:p>
          <a:p>
            <a:r>
              <a:rPr lang="en-US" altLang="zh-CN" sz="2000" dirty="0"/>
              <a:t>[119] N. </a:t>
            </a:r>
            <a:r>
              <a:rPr lang="en-US" altLang="zh-CN" sz="2000" dirty="0" err="1"/>
              <a:t>Sarafianos</a:t>
            </a:r>
            <a:r>
              <a:rPr lang="en-US" altLang="zh-CN" sz="2000" dirty="0"/>
              <a:t>, X. Xu, and I. A. </a:t>
            </a:r>
            <a:r>
              <a:rPr lang="en-US" altLang="zh-CN" sz="2000" dirty="0" err="1"/>
              <a:t>Kakadiaris</a:t>
            </a:r>
            <a:r>
              <a:rPr lang="en-US" altLang="zh-CN" sz="2000" dirty="0"/>
              <a:t>. Adversarial representation learning for text-to-image matching. In Proceedings of the IEEE ICCV, pages 5814–5824, 2019.</a:t>
            </a:r>
            <a:endParaRPr lang="zh-CN" altLang="zh-CN" sz="2000" dirty="0"/>
          </a:p>
          <a:p>
            <a:endParaRPr lang="en-US" altLang="zh-CN" sz="2000" dirty="0"/>
          </a:p>
          <a:p>
            <a:r>
              <a:rPr lang="en-US" altLang="zh-CN" sz="2000" dirty="0"/>
              <a:t>[120] A. M. Saxe, J. L. McClelland, and S. </a:t>
            </a:r>
            <a:r>
              <a:rPr lang="en-US" altLang="zh-CN" sz="2000" dirty="0" err="1"/>
              <a:t>Ganguli</a:t>
            </a:r>
            <a:r>
              <a:rPr lang="en-US" altLang="zh-CN" sz="2000" dirty="0"/>
              <a:t>. Exact solutions to the nonlinear dynamics of learning in deep linear neural networks. </a:t>
            </a:r>
            <a:r>
              <a:rPr lang="en-US" altLang="zh-CN" sz="2000" dirty="0" err="1"/>
              <a:t>CoRR</a:t>
            </a:r>
            <a:r>
              <a:rPr lang="en-US" altLang="zh-CN" sz="2000" dirty="0"/>
              <a:t>, abs/1312.6120, 2013.</a:t>
            </a:r>
            <a:endParaRPr lang="zh-CN" altLang="zh-CN" sz="2000" dirty="0"/>
          </a:p>
        </p:txBody>
      </p:sp>
    </p:spTree>
    <p:extLst>
      <p:ext uri="{BB962C8B-B14F-4D97-AF65-F5344CB8AC3E}">
        <p14:creationId xmlns:p14="http://schemas.microsoft.com/office/powerpoint/2010/main" val="39768053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836712"/>
            <a:ext cx="9073008" cy="5016758"/>
          </a:xfrm>
          <a:prstGeom prst="rect">
            <a:avLst/>
          </a:prstGeom>
          <a:noFill/>
        </p:spPr>
        <p:txBody>
          <a:bodyPr wrap="square" rtlCol="0">
            <a:spAutoFit/>
          </a:bodyPr>
          <a:lstStyle/>
          <a:p>
            <a:r>
              <a:rPr lang="en-US" altLang="zh-CN" sz="2000" dirty="0"/>
              <a:t>[121] J. Shen, Y. Qu, W. Zhang, and Y. Yu. Adversarial representation learning for domain adaptation. stat, 1050:5, 2017.</a:t>
            </a:r>
            <a:endParaRPr lang="zh-CN" altLang="zh-CN" sz="2000" dirty="0"/>
          </a:p>
          <a:p>
            <a:endParaRPr lang="en-US" altLang="zh-CN" sz="2000" dirty="0"/>
          </a:p>
          <a:p>
            <a:r>
              <a:rPr lang="en-US" altLang="zh-CN" sz="2000" dirty="0"/>
              <a:t>[122] T. Shen, T. Lei, R. </a:t>
            </a:r>
            <a:r>
              <a:rPr lang="en-US" altLang="zh-CN" sz="2000" dirty="0" err="1"/>
              <a:t>Barzilay</a:t>
            </a:r>
            <a:r>
              <a:rPr lang="en-US" altLang="zh-CN" sz="2000" dirty="0"/>
              <a:t>, and T. </a:t>
            </a:r>
            <a:r>
              <a:rPr lang="en-US" altLang="zh-CN" sz="2000" dirty="0" err="1"/>
              <a:t>Jaakkola</a:t>
            </a:r>
            <a:r>
              <a:rPr lang="en-US" altLang="zh-CN" sz="2000" dirty="0"/>
              <a:t>. Style transfer from non-parallel text by cross-alignment. In NIPS, pages 6830–6841, 2017.</a:t>
            </a:r>
            <a:endParaRPr lang="zh-CN" altLang="zh-CN" sz="2000" dirty="0"/>
          </a:p>
          <a:p>
            <a:endParaRPr lang="en-US" altLang="zh-CN" sz="2000" dirty="0"/>
          </a:p>
          <a:p>
            <a:r>
              <a:rPr lang="en-US" altLang="zh-CN" sz="2000" dirty="0"/>
              <a:t>[123] C. Shi, M. Xu, Z. Zhu, W. Zhang, M. Zhang, and J. Tang. </a:t>
            </a:r>
            <a:r>
              <a:rPr lang="en-US" altLang="zh-CN" sz="2000" dirty="0" err="1"/>
              <a:t>Graphaf</a:t>
            </a:r>
            <a:r>
              <a:rPr lang="en-US" altLang="zh-CN" sz="2000" dirty="0"/>
              <a:t>: a flow-based autoregressive model for molecular graph generation. </a:t>
            </a:r>
            <a:r>
              <a:rPr lang="en-US" altLang="zh-CN" sz="2000" dirty="0" err="1"/>
              <a:t>arXiv</a:t>
            </a:r>
            <a:r>
              <a:rPr lang="en-US" altLang="zh-CN" sz="2000" dirty="0"/>
              <a:t> preprint arXiv:2001.09382, 2020.</a:t>
            </a:r>
            <a:endParaRPr lang="zh-CN" altLang="zh-CN" sz="2000" dirty="0"/>
          </a:p>
          <a:p>
            <a:endParaRPr lang="en-US" altLang="zh-CN" sz="2000" dirty="0"/>
          </a:p>
          <a:p>
            <a:r>
              <a:rPr lang="en-US" altLang="zh-CN" sz="2000" dirty="0"/>
              <a:t>[124] K. </a:t>
            </a:r>
            <a:r>
              <a:rPr lang="en-US" altLang="zh-CN" sz="2000" dirty="0" err="1"/>
              <a:t>Simonyan</a:t>
            </a:r>
            <a:r>
              <a:rPr lang="en-US" altLang="zh-CN" sz="2000" dirty="0"/>
              <a:t> and A. Zisserman. Very deep convolutional networks for large-scale image recognition. </a:t>
            </a:r>
            <a:r>
              <a:rPr lang="en-US" altLang="zh-CN" sz="2000" dirty="0" err="1"/>
              <a:t>arXiv</a:t>
            </a:r>
            <a:r>
              <a:rPr lang="en-US" altLang="zh-CN" sz="2000" dirty="0"/>
              <a:t> preprint arXiv:1409.1556, 2014.</a:t>
            </a:r>
            <a:endParaRPr lang="zh-CN" altLang="zh-CN" sz="2000" dirty="0"/>
          </a:p>
          <a:p>
            <a:endParaRPr lang="en-US" altLang="zh-CN" sz="2000" dirty="0"/>
          </a:p>
          <a:p>
            <a:r>
              <a:rPr lang="en-US" altLang="zh-CN" sz="2000" dirty="0"/>
              <a:t>[125] A. Sinha, Z. Shen, Y. Song, H. Ma, D. </a:t>
            </a:r>
            <a:r>
              <a:rPr lang="en-US" altLang="zh-CN" sz="2000" dirty="0" err="1"/>
              <a:t>Eide</a:t>
            </a:r>
            <a:r>
              <a:rPr lang="en-US" altLang="zh-CN" sz="2000" dirty="0"/>
              <a:t>, B.-j. P. Hsu, and K. Wang. An overview of </a:t>
            </a:r>
            <a:r>
              <a:rPr lang="en-US" altLang="zh-CN" sz="2000" dirty="0" err="1"/>
              <a:t>microsoft</a:t>
            </a:r>
            <a:r>
              <a:rPr lang="en-US" altLang="zh-CN" sz="2000" dirty="0"/>
              <a:t> academic service (mas) and applications. In WWW’15, pages 243–246, 2015.</a:t>
            </a:r>
            <a:endParaRPr lang="zh-CN" altLang="zh-CN" sz="2000" dirty="0"/>
          </a:p>
        </p:txBody>
      </p:sp>
    </p:spTree>
    <p:extLst>
      <p:ext uri="{BB962C8B-B14F-4D97-AF65-F5344CB8AC3E}">
        <p14:creationId xmlns:p14="http://schemas.microsoft.com/office/powerpoint/2010/main" val="3923973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20688"/>
            <a:ext cx="9073008" cy="5632311"/>
          </a:xfrm>
          <a:prstGeom prst="rect">
            <a:avLst/>
          </a:prstGeom>
          <a:noFill/>
        </p:spPr>
        <p:txBody>
          <a:bodyPr wrap="square" rtlCol="0">
            <a:spAutoFit/>
          </a:bodyPr>
          <a:lstStyle/>
          <a:p>
            <a:r>
              <a:rPr lang="en-US" altLang="zh-CN" sz="2000" dirty="0"/>
              <a:t>[126] P. </a:t>
            </a:r>
            <a:r>
              <a:rPr lang="en-US" altLang="zh-CN" sz="2000" dirty="0" err="1"/>
              <a:t>Smolensky</a:t>
            </a:r>
            <a:r>
              <a:rPr lang="en-US" altLang="zh-CN" sz="2000" dirty="0"/>
              <a:t>. Information processing in dynamical systems: Foundations of harmony theory. Technical report, Colorado </a:t>
            </a:r>
            <a:r>
              <a:rPr lang="en-US" altLang="zh-CN" sz="2000" dirty="0" err="1"/>
              <a:t>Univ</a:t>
            </a:r>
            <a:r>
              <a:rPr lang="en-US" altLang="zh-CN" sz="2000" dirty="0"/>
              <a:t> at Boulder </a:t>
            </a:r>
            <a:r>
              <a:rPr lang="en-US" altLang="zh-CN" sz="2000" dirty="0" err="1"/>
              <a:t>Dept</a:t>
            </a:r>
            <a:r>
              <a:rPr lang="en-US" altLang="zh-CN" sz="2000" dirty="0"/>
              <a:t> of Computer Science, 1986.</a:t>
            </a:r>
            <a:endParaRPr lang="zh-CN" altLang="zh-CN" sz="2000" dirty="0"/>
          </a:p>
          <a:p>
            <a:endParaRPr lang="en-US" altLang="zh-CN" sz="2000" dirty="0"/>
          </a:p>
          <a:p>
            <a:r>
              <a:rPr lang="en-US" altLang="zh-CN" sz="2000" dirty="0"/>
              <a:t>[127] F.-Y. Sun, J. Hoffmann, and J. Tang. </a:t>
            </a:r>
            <a:r>
              <a:rPr lang="en-US" altLang="zh-CN" sz="2000" dirty="0" err="1"/>
              <a:t>Infograph</a:t>
            </a:r>
            <a:r>
              <a:rPr lang="en-US" altLang="zh-CN" sz="2000" dirty="0"/>
              <a:t>: Unsupervised and semi-supervised graph-level representation learning via mutual information maximization. </a:t>
            </a:r>
            <a:r>
              <a:rPr lang="en-US" altLang="zh-CN" sz="2000" dirty="0" err="1"/>
              <a:t>arXiv</a:t>
            </a:r>
            <a:r>
              <a:rPr lang="en-US" altLang="zh-CN" sz="2000" dirty="0"/>
              <a:t> preprint arXiv:1908.01000, 2019.</a:t>
            </a:r>
            <a:endParaRPr lang="zh-CN" altLang="zh-CN" sz="2000" dirty="0"/>
          </a:p>
          <a:p>
            <a:endParaRPr lang="en-US" altLang="zh-CN" sz="2000" dirty="0"/>
          </a:p>
          <a:p>
            <a:r>
              <a:rPr lang="en-US" altLang="zh-CN" sz="2000" dirty="0"/>
              <a:t>[128] F.-Y. Sun, M. Qu, J. Hoffmann, C.-W. Huang, and J. Tang. </a:t>
            </a:r>
            <a:r>
              <a:rPr lang="en-US" altLang="zh-CN" sz="2000" dirty="0" err="1"/>
              <a:t>vgraph</a:t>
            </a:r>
            <a:r>
              <a:rPr lang="en-US" altLang="zh-CN" sz="2000" dirty="0"/>
              <a:t>: A generative model for joint community detection and node representation learning. In NIPS, pages 512–522, 2019.</a:t>
            </a:r>
            <a:endParaRPr lang="zh-CN" altLang="zh-CN" sz="2000" dirty="0"/>
          </a:p>
          <a:p>
            <a:endParaRPr lang="en-US" altLang="zh-CN" sz="2000" dirty="0"/>
          </a:p>
          <a:p>
            <a:r>
              <a:rPr lang="en-US" altLang="zh-CN" sz="2000" dirty="0"/>
              <a:t>[129] K. Sun, Z. Zhu, and Z. Lin. Multi-stage self-supervised learning for graph convolutional networks. </a:t>
            </a:r>
            <a:r>
              <a:rPr lang="en-US" altLang="zh-CN" sz="2000" dirty="0" err="1"/>
              <a:t>ArXiv</a:t>
            </a:r>
            <a:r>
              <a:rPr lang="en-US" altLang="zh-CN" sz="2000" dirty="0"/>
              <a:t>, abs/1902.11038, 2020.</a:t>
            </a:r>
            <a:endParaRPr lang="zh-CN" altLang="zh-CN" sz="2000" dirty="0"/>
          </a:p>
          <a:p>
            <a:endParaRPr lang="en-US" altLang="zh-CN" sz="2000" dirty="0"/>
          </a:p>
          <a:p>
            <a:r>
              <a:rPr lang="en-US" altLang="zh-CN" sz="2000" dirty="0"/>
              <a:t>[130] Y. Sun, S. Wang, Y. Li, S. Feng, X. Chen, H. Zhang, X. Tian, D. Zhu, H. Tian, and H. Wu. Ernie: Enhanced representation through knowledge integration. </a:t>
            </a:r>
            <a:r>
              <a:rPr lang="en-US" altLang="zh-CN" sz="2000" dirty="0" err="1"/>
              <a:t>arXiv</a:t>
            </a:r>
            <a:r>
              <a:rPr lang="en-US" altLang="zh-CN" sz="2000" dirty="0"/>
              <a:t> preprint arXiv:1904.09223, 2019.</a:t>
            </a:r>
            <a:endParaRPr lang="zh-CN" altLang="zh-CN" sz="2000" dirty="0"/>
          </a:p>
        </p:txBody>
      </p:sp>
    </p:spTree>
    <p:extLst>
      <p:ext uri="{BB962C8B-B14F-4D97-AF65-F5344CB8AC3E}">
        <p14:creationId xmlns:p14="http://schemas.microsoft.com/office/powerpoint/2010/main" val="6114710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764704"/>
            <a:ext cx="9073008" cy="5016758"/>
          </a:xfrm>
          <a:prstGeom prst="rect">
            <a:avLst/>
          </a:prstGeom>
          <a:noFill/>
        </p:spPr>
        <p:txBody>
          <a:bodyPr wrap="square" rtlCol="0">
            <a:spAutoFit/>
          </a:bodyPr>
          <a:lstStyle/>
          <a:p>
            <a:r>
              <a:rPr lang="en-US" altLang="zh-CN" sz="2000" dirty="0"/>
              <a:t>[131] C. </a:t>
            </a:r>
            <a:r>
              <a:rPr lang="en-US" altLang="zh-CN" sz="2000" dirty="0" err="1"/>
              <a:t>Szegedy</a:t>
            </a:r>
            <a:r>
              <a:rPr lang="en-US" altLang="zh-CN" sz="2000" dirty="0"/>
              <a:t>, W. Liu, Y. </a:t>
            </a:r>
            <a:r>
              <a:rPr lang="en-US" altLang="zh-CN" sz="2000" dirty="0" err="1"/>
              <a:t>Jia</a:t>
            </a:r>
            <a:r>
              <a:rPr lang="en-US" altLang="zh-CN" sz="2000" dirty="0"/>
              <a:t>, P. </a:t>
            </a:r>
            <a:r>
              <a:rPr lang="en-US" altLang="zh-CN" sz="2000" dirty="0" err="1"/>
              <a:t>Sermanet</a:t>
            </a:r>
            <a:r>
              <a:rPr lang="en-US" altLang="zh-CN" sz="2000" dirty="0"/>
              <a:t>, S. Reed, D. </a:t>
            </a:r>
            <a:r>
              <a:rPr lang="en-US" altLang="zh-CN" sz="2000" dirty="0" err="1"/>
              <a:t>Anguelov</a:t>
            </a:r>
            <a:r>
              <a:rPr lang="en-US" altLang="zh-CN" sz="2000" dirty="0"/>
              <a:t>, D. </a:t>
            </a:r>
            <a:r>
              <a:rPr lang="en-US" altLang="zh-CN" sz="2000" dirty="0" err="1"/>
              <a:t>Erhan</a:t>
            </a:r>
            <a:r>
              <a:rPr lang="en-US" altLang="zh-CN" sz="2000" dirty="0"/>
              <a:t>, V. </a:t>
            </a:r>
            <a:r>
              <a:rPr lang="en-US" altLang="zh-CN" sz="2000" dirty="0" err="1"/>
              <a:t>Vanhoucke</a:t>
            </a:r>
            <a:r>
              <a:rPr lang="en-US" altLang="zh-CN" sz="2000" dirty="0"/>
              <a:t>, and A. </a:t>
            </a:r>
            <a:r>
              <a:rPr lang="en-US" altLang="zh-CN" sz="2000" dirty="0" err="1"/>
              <a:t>Rabinovich</a:t>
            </a:r>
            <a:r>
              <a:rPr lang="en-US" altLang="zh-CN" sz="2000" dirty="0"/>
              <a:t>. Going deeper with convolutions. 2015 IEEE CVPR, pages 1–9, 2015.</a:t>
            </a:r>
          </a:p>
          <a:p>
            <a:endParaRPr lang="en-US" altLang="zh-CN" sz="2000" dirty="0"/>
          </a:p>
          <a:p>
            <a:r>
              <a:rPr lang="en-US" altLang="zh-CN" sz="2000" dirty="0"/>
              <a:t>[132] J. Tang, M. Qu, M. Wang, M. Zhang, J. Yan, and Q. Mei. Line: Large-scale information network embedding. In WWW’15, pages 1067–1077, 2015.</a:t>
            </a:r>
          </a:p>
          <a:p>
            <a:endParaRPr lang="en-US" altLang="zh-CN" sz="2000" dirty="0"/>
          </a:p>
          <a:p>
            <a:r>
              <a:rPr lang="en-US" altLang="zh-CN" sz="2000" dirty="0"/>
              <a:t>[133] W. L. Taylor. “cloze procedure”: A new tool for measuring readability. Journalism quarterly, 30(4):415–433, 1953.</a:t>
            </a:r>
          </a:p>
          <a:p>
            <a:endParaRPr lang="en-US" altLang="zh-CN" sz="2000" dirty="0"/>
          </a:p>
          <a:p>
            <a:r>
              <a:rPr lang="en-US" altLang="zh-CN" sz="2000" dirty="0"/>
              <a:t>[134] Y. Tian, D. Krishnan, and P. Isola. Contrastive </a:t>
            </a:r>
            <a:r>
              <a:rPr lang="en-US" altLang="zh-CN" sz="2000" dirty="0" err="1"/>
              <a:t>multiview</a:t>
            </a:r>
            <a:r>
              <a:rPr lang="en-US" altLang="zh-CN" sz="2000" dirty="0"/>
              <a:t> coding. </a:t>
            </a:r>
            <a:r>
              <a:rPr lang="en-US" altLang="zh-CN" sz="2000" dirty="0" err="1"/>
              <a:t>arXiv</a:t>
            </a:r>
            <a:r>
              <a:rPr lang="en-US" altLang="zh-CN" sz="2000" dirty="0"/>
              <a:t> preprint arXiv:1906.05849, 2019.</a:t>
            </a:r>
          </a:p>
          <a:p>
            <a:endParaRPr lang="en-US" altLang="zh-CN" sz="2000" dirty="0"/>
          </a:p>
          <a:p>
            <a:r>
              <a:rPr lang="en-US" altLang="zh-CN" sz="2000" dirty="0"/>
              <a:t>[135] Y. Tian, C. Sun, B. Poole, D. Krishnan, C. </a:t>
            </a:r>
            <a:r>
              <a:rPr lang="en-US" altLang="zh-CN" sz="2000" dirty="0" err="1"/>
              <a:t>Schmid</a:t>
            </a:r>
            <a:r>
              <a:rPr lang="en-US" altLang="zh-CN" sz="2000" dirty="0"/>
              <a:t>, and P. Isola. What makes for good views for contrastive learning. </a:t>
            </a:r>
            <a:r>
              <a:rPr lang="en-US" altLang="zh-CN" sz="2000" dirty="0" err="1"/>
              <a:t>arXiv</a:t>
            </a:r>
            <a:r>
              <a:rPr lang="en-US" altLang="zh-CN" sz="2000" dirty="0"/>
              <a:t> preprint arXiv:2005.10243, 2020.</a:t>
            </a:r>
          </a:p>
        </p:txBody>
      </p:sp>
    </p:spTree>
    <p:extLst>
      <p:ext uri="{BB962C8B-B14F-4D97-AF65-F5344CB8AC3E}">
        <p14:creationId xmlns:p14="http://schemas.microsoft.com/office/powerpoint/2010/main" val="30934322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476672"/>
            <a:ext cx="9073008" cy="5940088"/>
          </a:xfrm>
          <a:prstGeom prst="rect">
            <a:avLst/>
          </a:prstGeom>
          <a:noFill/>
        </p:spPr>
        <p:txBody>
          <a:bodyPr wrap="square" rtlCol="0">
            <a:spAutoFit/>
          </a:bodyPr>
          <a:lstStyle/>
          <a:p>
            <a:r>
              <a:rPr lang="en-US" altLang="zh-CN" sz="2000" dirty="0"/>
              <a:t>[136] M. </a:t>
            </a:r>
            <a:r>
              <a:rPr lang="en-US" altLang="zh-CN" sz="2000" dirty="0" err="1"/>
              <a:t>Tschannen</a:t>
            </a:r>
            <a:r>
              <a:rPr lang="en-US" altLang="zh-CN" sz="2000" dirty="0"/>
              <a:t>, O. </a:t>
            </a:r>
            <a:r>
              <a:rPr lang="en-US" altLang="zh-CN" sz="2000" dirty="0" err="1"/>
              <a:t>Bachem</a:t>
            </a:r>
            <a:r>
              <a:rPr lang="en-US" altLang="zh-CN" sz="2000" dirty="0"/>
              <a:t>, and M. </a:t>
            </a:r>
            <a:r>
              <a:rPr lang="en-US" altLang="zh-CN" sz="2000" dirty="0" err="1"/>
              <a:t>Lucic</a:t>
            </a:r>
            <a:r>
              <a:rPr lang="en-US" altLang="zh-CN" sz="2000" dirty="0"/>
              <a:t>. Recent advances in </a:t>
            </a:r>
            <a:r>
              <a:rPr lang="en-US" altLang="zh-CN" sz="2000" dirty="0" err="1"/>
              <a:t>autoencoder</a:t>
            </a:r>
            <a:r>
              <a:rPr lang="en-US" altLang="zh-CN" sz="2000" dirty="0"/>
              <a:t>-based representation learning. </a:t>
            </a:r>
            <a:r>
              <a:rPr lang="en-US" altLang="zh-CN" sz="2000" dirty="0" err="1"/>
              <a:t>arXiv</a:t>
            </a:r>
            <a:r>
              <a:rPr lang="en-US" altLang="zh-CN" sz="2000" dirty="0"/>
              <a:t> preprint arXiv:1812.05069, 2018.</a:t>
            </a:r>
            <a:endParaRPr lang="zh-CN" altLang="zh-CN" sz="2000" dirty="0"/>
          </a:p>
          <a:p>
            <a:endParaRPr lang="en-US" altLang="zh-CN" sz="2000" dirty="0"/>
          </a:p>
          <a:p>
            <a:r>
              <a:rPr lang="en-US" altLang="zh-CN" sz="2000" dirty="0"/>
              <a:t>[137] M. </a:t>
            </a:r>
            <a:r>
              <a:rPr lang="en-US" altLang="zh-CN" sz="2000" dirty="0" err="1"/>
              <a:t>Tschannen</a:t>
            </a:r>
            <a:r>
              <a:rPr lang="en-US" altLang="zh-CN" sz="2000" dirty="0"/>
              <a:t>, J. </a:t>
            </a:r>
            <a:r>
              <a:rPr lang="en-US" altLang="zh-CN" sz="2000" dirty="0" err="1"/>
              <a:t>Djolonga</a:t>
            </a:r>
            <a:r>
              <a:rPr lang="en-US" altLang="zh-CN" sz="2000" dirty="0"/>
              <a:t>, P. K. Rubenstein, S. </a:t>
            </a:r>
            <a:r>
              <a:rPr lang="en-US" altLang="zh-CN" sz="2000" dirty="0" err="1"/>
              <a:t>Gelly</a:t>
            </a:r>
            <a:r>
              <a:rPr lang="en-US" altLang="zh-CN" sz="2000" dirty="0"/>
              <a:t>, and M. </a:t>
            </a:r>
            <a:r>
              <a:rPr lang="en-US" altLang="zh-CN" sz="2000" dirty="0" err="1"/>
              <a:t>Lucic</a:t>
            </a:r>
            <a:r>
              <a:rPr lang="en-US" altLang="zh-CN" sz="2000" dirty="0"/>
              <a:t>. On mutual information maximization for representation learning. </a:t>
            </a:r>
            <a:r>
              <a:rPr lang="en-US" altLang="zh-CN" sz="2000" dirty="0" err="1"/>
              <a:t>arXiv</a:t>
            </a:r>
            <a:r>
              <a:rPr lang="en-US" altLang="zh-CN" sz="2000" dirty="0"/>
              <a:t> preprint arXiv:1907.13625, 2019.</a:t>
            </a:r>
            <a:endParaRPr lang="zh-CN" altLang="zh-CN" sz="2000" dirty="0"/>
          </a:p>
          <a:p>
            <a:endParaRPr lang="en-US" altLang="zh-CN" sz="2000" dirty="0"/>
          </a:p>
          <a:p>
            <a:r>
              <a:rPr lang="en-US" altLang="zh-CN" sz="2000" dirty="0"/>
              <a:t>[138] A. van den Oord, S. </a:t>
            </a:r>
            <a:r>
              <a:rPr lang="en-US" altLang="zh-CN" sz="2000" dirty="0" err="1"/>
              <a:t>Dieleman</a:t>
            </a:r>
            <a:r>
              <a:rPr lang="en-US" altLang="zh-CN" sz="2000" dirty="0"/>
              <a:t>, H. Zen, K. </a:t>
            </a:r>
            <a:r>
              <a:rPr lang="en-US" altLang="zh-CN" sz="2000" dirty="0" err="1"/>
              <a:t>Simonyan</a:t>
            </a:r>
            <a:r>
              <a:rPr lang="en-US" altLang="zh-CN" sz="2000" dirty="0"/>
              <a:t>, O. </a:t>
            </a:r>
            <a:r>
              <a:rPr lang="en-US" altLang="zh-CN" sz="2000" dirty="0" err="1"/>
              <a:t>Vinyals</a:t>
            </a:r>
            <a:r>
              <a:rPr lang="en-US" altLang="zh-CN" sz="2000" dirty="0"/>
              <a:t>, A. Graves, N. </a:t>
            </a:r>
            <a:r>
              <a:rPr lang="en-US" altLang="zh-CN" sz="2000" dirty="0" err="1"/>
              <a:t>Kalchbrenner</a:t>
            </a:r>
            <a:r>
              <a:rPr lang="en-US" altLang="zh-CN" sz="2000" dirty="0"/>
              <a:t>, A. Senior, and K. </a:t>
            </a:r>
            <a:r>
              <a:rPr lang="en-US" altLang="zh-CN" sz="2000" dirty="0" err="1"/>
              <a:t>Kavukcuoglu</a:t>
            </a:r>
            <a:r>
              <a:rPr lang="en-US" altLang="zh-CN" sz="2000" dirty="0"/>
              <a:t>. </a:t>
            </a:r>
            <a:r>
              <a:rPr lang="en-US" altLang="zh-CN" sz="2000" dirty="0" err="1"/>
              <a:t>Wavenet</a:t>
            </a:r>
            <a:r>
              <a:rPr lang="en-US" altLang="zh-CN" sz="2000" dirty="0"/>
              <a:t>: A generative model for raw audio. In 9th ISCA Speech Synthesis Workshop, pages 125–125.</a:t>
            </a:r>
            <a:endParaRPr lang="zh-CN" altLang="zh-CN" sz="2000" dirty="0"/>
          </a:p>
          <a:p>
            <a:endParaRPr lang="en-US" altLang="zh-CN" sz="2000" dirty="0"/>
          </a:p>
          <a:p>
            <a:r>
              <a:rPr lang="en-US" altLang="zh-CN" sz="2000" dirty="0"/>
              <a:t>[139] A. Van den Oord, N. </a:t>
            </a:r>
            <a:r>
              <a:rPr lang="en-US" altLang="zh-CN" sz="2000" dirty="0" err="1"/>
              <a:t>Kalchbrenner</a:t>
            </a:r>
            <a:r>
              <a:rPr lang="en-US" altLang="zh-CN" sz="2000" dirty="0"/>
              <a:t>, L. </a:t>
            </a:r>
            <a:r>
              <a:rPr lang="en-US" altLang="zh-CN" sz="2000" dirty="0" err="1"/>
              <a:t>Espeholt</a:t>
            </a:r>
            <a:r>
              <a:rPr lang="en-US" altLang="zh-CN" sz="2000" dirty="0"/>
              <a:t>, O. </a:t>
            </a:r>
            <a:r>
              <a:rPr lang="en-US" altLang="zh-CN" sz="2000" dirty="0" err="1"/>
              <a:t>Vinyals</a:t>
            </a:r>
            <a:r>
              <a:rPr lang="en-US" altLang="zh-CN" sz="2000" dirty="0"/>
              <a:t>, A. Graves, et al. Conditional image generation with </a:t>
            </a:r>
            <a:r>
              <a:rPr lang="en-US" altLang="zh-CN" sz="2000" dirty="0" err="1"/>
              <a:t>pixelcnn</a:t>
            </a:r>
            <a:r>
              <a:rPr lang="en-US" altLang="zh-CN" sz="2000" dirty="0"/>
              <a:t> decoders. In NIPS, pages 4790–4798, 2016.</a:t>
            </a:r>
            <a:endParaRPr lang="zh-CN" altLang="zh-CN" sz="2000" dirty="0"/>
          </a:p>
          <a:p>
            <a:endParaRPr lang="en-US" altLang="zh-CN" sz="2000" dirty="0"/>
          </a:p>
          <a:p>
            <a:r>
              <a:rPr lang="en-US" altLang="zh-CN" sz="2000" dirty="0"/>
              <a:t>[140] A. van den Oord, O. </a:t>
            </a:r>
            <a:r>
              <a:rPr lang="en-US" altLang="zh-CN" sz="2000" dirty="0" err="1"/>
              <a:t>Vinyals</a:t>
            </a:r>
            <a:r>
              <a:rPr lang="en-US" altLang="zh-CN" sz="2000" dirty="0"/>
              <a:t>, et al. Neural discrete representation learning. In NIPS, pages 6306–6315, 2017.</a:t>
            </a:r>
            <a:endParaRPr lang="zh-CN" altLang="zh-CN" sz="2000" dirty="0"/>
          </a:p>
        </p:txBody>
      </p:sp>
    </p:spTree>
    <p:extLst>
      <p:ext uri="{BB962C8B-B14F-4D97-AF65-F5344CB8AC3E}">
        <p14:creationId xmlns:p14="http://schemas.microsoft.com/office/powerpoint/2010/main" val="26557740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764704"/>
            <a:ext cx="9073008" cy="5016758"/>
          </a:xfrm>
          <a:prstGeom prst="rect">
            <a:avLst/>
          </a:prstGeom>
          <a:noFill/>
        </p:spPr>
        <p:txBody>
          <a:bodyPr wrap="square" rtlCol="0">
            <a:spAutoFit/>
          </a:bodyPr>
          <a:lstStyle/>
          <a:p>
            <a:r>
              <a:rPr lang="en-US" altLang="zh-CN" sz="2000" dirty="0"/>
              <a:t>[141] A. Van Oord, N. </a:t>
            </a:r>
            <a:r>
              <a:rPr lang="en-US" altLang="zh-CN" sz="2000" dirty="0" err="1"/>
              <a:t>Kalchbrenner</a:t>
            </a:r>
            <a:r>
              <a:rPr lang="en-US" altLang="zh-CN" sz="2000" dirty="0"/>
              <a:t>, and K. </a:t>
            </a:r>
            <a:r>
              <a:rPr lang="en-US" altLang="zh-CN" sz="2000" dirty="0" err="1"/>
              <a:t>Kavukcuoglu</a:t>
            </a:r>
            <a:r>
              <a:rPr lang="en-US" altLang="zh-CN" sz="2000" dirty="0"/>
              <a:t>. Pixel recurrent neural networks. In ICML, pages 1747–1756, 2016.</a:t>
            </a:r>
            <a:endParaRPr lang="zh-CN" altLang="zh-CN" sz="2000" dirty="0"/>
          </a:p>
          <a:p>
            <a:endParaRPr lang="en-US" altLang="zh-CN" sz="2000" dirty="0"/>
          </a:p>
          <a:p>
            <a:r>
              <a:rPr lang="en-US" altLang="zh-CN" sz="2000" dirty="0"/>
              <a:t>[142] A. </a:t>
            </a:r>
            <a:r>
              <a:rPr lang="en-US" altLang="zh-CN" sz="2000" dirty="0" err="1"/>
              <a:t>Vaswani</a:t>
            </a:r>
            <a:r>
              <a:rPr lang="en-US" altLang="zh-CN" sz="2000" dirty="0"/>
              <a:t>, N. </a:t>
            </a:r>
            <a:r>
              <a:rPr lang="en-US" altLang="zh-CN" sz="2000" dirty="0" err="1"/>
              <a:t>Shazeer</a:t>
            </a:r>
            <a:r>
              <a:rPr lang="en-US" altLang="zh-CN" sz="2000" dirty="0"/>
              <a:t>, N. </a:t>
            </a:r>
            <a:r>
              <a:rPr lang="en-US" altLang="zh-CN" sz="2000" dirty="0" err="1"/>
              <a:t>Parmar</a:t>
            </a:r>
            <a:r>
              <a:rPr lang="en-US" altLang="zh-CN" sz="2000" dirty="0"/>
              <a:t>, J. </a:t>
            </a:r>
            <a:r>
              <a:rPr lang="en-US" altLang="zh-CN" sz="2000" dirty="0" err="1"/>
              <a:t>Uszkoreit</a:t>
            </a:r>
            <a:r>
              <a:rPr lang="en-US" altLang="zh-CN" sz="2000" dirty="0"/>
              <a:t>, L. Jones, A. N. Gomez, Ł. Kaiser, and I. </a:t>
            </a:r>
            <a:r>
              <a:rPr lang="en-US" altLang="zh-CN" sz="2000" dirty="0" err="1"/>
              <a:t>Polosukhin</a:t>
            </a:r>
            <a:r>
              <a:rPr lang="en-US" altLang="zh-CN" sz="2000" dirty="0"/>
              <a:t>. Attention is all you need. In NIPS, pages 5998–6008, 2017.</a:t>
            </a:r>
            <a:endParaRPr lang="zh-CN" altLang="zh-CN" sz="2000" dirty="0"/>
          </a:p>
          <a:p>
            <a:endParaRPr lang="en-US" altLang="zh-CN" sz="2000" dirty="0"/>
          </a:p>
          <a:p>
            <a:r>
              <a:rPr lang="en-US" altLang="zh-CN" sz="2000" dirty="0"/>
              <a:t>[143] P. </a:t>
            </a:r>
            <a:r>
              <a:rPr lang="en-US" altLang="zh-CN" sz="2000" dirty="0" err="1"/>
              <a:t>Velickovi</a:t>
            </a:r>
            <a:r>
              <a:rPr lang="en-US" altLang="zh-CN" sz="2000" dirty="0"/>
              <a:t> ˇ c, G. </a:t>
            </a:r>
            <a:r>
              <a:rPr lang="en-US" altLang="zh-CN" sz="2000" dirty="0" err="1"/>
              <a:t>Cucurull</a:t>
            </a:r>
            <a:r>
              <a:rPr lang="en-US" altLang="zh-CN" sz="2000" dirty="0"/>
              <a:t>, A. Casanova, A. Romero, P. </a:t>
            </a:r>
            <a:r>
              <a:rPr lang="en-US" altLang="zh-CN" sz="2000" dirty="0" err="1"/>
              <a:t>Lio</a:t>
            </a:r>
            <a:r>
              <a:rPr lang="en-US" altLang="zh-CN" sz="2000" dirty="0"/>
              <a:t>, and Y. </a:t>
            </a:r>
            <a:r>
              <a:rPr lang="en-US" altLang="zh-CN" sz="2000" dirty="0" err="1"/>
              <a:t>Bengio</a:t>
            </a:r>
            <a:r>
              <a:rPr lang="en-US" altLang="zh-CN" sz="2000" dirty="0"/>
              <a:t>. Graph attention networks. </a:t>
            </a:r>
            <a:r>
              <a:rPr lang="en-US" altLang="zh-CN" sz="2000" dirty="0" err="1"/>
              <a:t>arXiv</a:t>
            </a:r>
            <a:r>
              <a:rPr lang="en-US" altLang="zh-CN" sz="2000" dirty="0"/>
              <a:t> preprint arXiv:1710.10903, 2017.</a:t>
            </a:r>
            <a:endParaRPr lang="zh-CN" altLang="zh-CN" sz="2000" dirty="0"/>
          </a:p>
          <a:p>
            <a:endParaRPr lang="en-US" altLang="zh-CN" sz="2000" dirty="0"/>
          </a:p>
          <a:p>
            <a:r>
              <a:rPr lang="en-US" altLang="zh-CN" sz="2000" dirty="0"/>
              <a:t>[144] P. </a:t>
            </a:r>
            <a:r>
              <a:rPr lang="en-US" altLang="zh-CN" sz="2000" dirty="0" err="1"/>
              <a:t>Velickovi</a:t>
            </a:r>
            <a:r>
              <a:rPr lang="en-US" altLang="zh-CN" sz="2000" dirty="0"/>
              <a:t> ˇ c, W. </a:t>
            </a:r>
            <a:r>
              <a:rPr lang="en-US" altLang="zh-CN" sz="2000" dirty="0" err="1"/>
              <a:t>Fedus</a:t>
            </a:r>
            <a:r>
              <a:rPr lang="en-US" altLang="zh-CN" sz="2000" dirty="0"/>
              <a:t>, W. L. Hamilton, P. Li ´ o, Y. </a:t>
            </a:r>
            <a:r>
              <a:rPr lang="en-US" altLang="zh-CN" sz="2000" dirty="0" err="1"/>
              <a:t>Bengio</a:t>
            </a:r>
            <a:r>
              <a:rPr lang="en-US" altLang="zh-CN" sz="2000" dirty="0"/>
              <a:t>, and R. D. </a:t>
            </a:r>
            <a:r>
              <a:rPr lang="en-US" altLang="zh-CN" sz="2000" dirty="0" err="1"/>
              <a:t>Hjelm</a:t>
            </a:r>
            <a:r>
              <a:rPr lang="en-US" altLang="zh-CN" sz="2000" dirty="0"/>
              <a:t>. Deep graph </a:t>
            </a:r>
            <a:r>
              <a:rPr lang="en-US" altLang="zh-CN" sz="2000" dirty="0" err="1"/>
              <a:t>infomax</a:t>
            </a:r>
            <a:r>
              <a:rPr lang="en-US" altLang="zh-CN" sz="2000" dirty="0"/>
              <a:t>. </a:t>
            </a:r>
            <a:r>
              <a:rPr lang="en-US" altLang="zh-CN" sz="2000" dirty="0" err="1"/>
              <a:t>arXiv</a:t>
            </a:r>
            <a:r>
              <a:rPr lang="en-US" altLang="zh-CN" sz="2000" dirty="0"/>
              <a:t> preprint arXiv:1809.10341, 2018.</a:t>
            </a:r>
            <a:endParaRPr lang="zh-CN" altLang="zh-CN" sz="2000" dirty="0"/>
          </a:p>
          <a:p>
            <a:endParaRPr lang="en-US" altLang="zh-CN" sz="2000" dirty="0"/>
          </a:p>
          <a:p>
            <a:r>
              <a:rPr lang="en-US" altLang="zh-CN" sz="2000" dirty="0"/>
              <a:t>[145] H. Wang, J. Wang, J. Wang, M. Zhao, W. Zhang, F. Zhang, X. </a:t>
            </a:r>
            <a:r>
              <a:rPr lang="en-US" altLang="zh-CN" sz="2000" dirty="0" err="1"/>
              <a:t>Xie</a:t>
            </a:r>
            <a:r>
              <a:rPr lang="en-US" altLang="zh-CN" sz="2000" dirty="0"/>
              <a:t>, and M. </a:t>
            </a:r>
            <a:r>
              <a:rPr lang="en-US" altLang="zh-CN" sz="2000" dirty="0" err="1"/>
              <a:t>Guo</a:t>
            </a:r>
            <a:r>
              <a:rPr lang="en-US" altLang="zh-CN" sz="2000" dirty="0"/>
              <a:t>. </a:t>
            </a:r>
            <a:r>
              <a:rPr lang="en-US" altLang="zh-CN" sz="2000" dirty="0" err="1"/>
              <a:t>Graphgan</a:t>
            </a:r>
            <a:r>
              <a:rPr lang="en-US" altLang="zh-CN" sz="2000" dirty="0"/>
              <a:t>: Graph representation learning with generative adversarial nets. In AAAI, 2018.</a:t>
            </a:r>
            <a:endParaRPr lang="zh-CN" altLang="zh-CN" sz="2000" dirty="0"/>
          </a:p>
        </p:txBody>
      </p:sp>
    </p:spTree>
    <p:extLst>
      <p:ext uri="{BB962C8B-B14F-4D97-AF65-F5344CB8AC3E}">
        <p14:creationId xmlns:p14="http://schemas.microsoft.com/office/powerpoint/2010/main" val="29083290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764704"/>
            <a:ext cx="9073008" cy="5324535"/>
          </a:xfrm>
          <a:prstGeom prst="rect">
            <a:avLst/>
          </a:prstGeom>
          <a:noFill/>
        </p:spPr>
        <p:txBody>
          <a:bodyPr wrap="square" rtlCol="0">
            <a:spAutoFit/>
          </a:bodyPr>
          <a:lstStyle/>
          <a:p>
            <a:r>
              <a:rPr lang="en-US" altLang="zh-CN" sz="2000" dirty="0"/>
              <a:t>[146] P. Wang, S. Li, and R. Pan. Incorporating </a:t>
            </a:r>
            <a:r>
              <a:rPr lang="en-US" altLang="zh-CN" sz="2000" dirty="0" err="1"/>
              <a:t>gan</a:t>
            </a:r>
            <a:r>
              <a:rPr lang="en-US" altLang="zh-CN" sz="2000" dirty="0"/>
              <a:t> for negative sampling in knowledge representation learning. In AAAI, 2018.22</a:t>
            </a:r>
            <a:endParaRPr lang="zh-CN" altLang="zh-CN" sz="2000" dirty="0"/>
          </a:p>
          <a:p>
            <a:endParaRPr lang="en-US" altLang="zh-CN" sz="2000" dirty="0"/>
          </a:p>
          <a:p>
            <a:r>
              <a:rPr lang="en-US" altLang="zh-CN" sz="2000" dirty="0"/>
              <a:t>[147] T. Wang and P. Isola. Understanding contrastive representation learning through alignment and uniformity on the hypersphere. </a:t>
            </a:r>
            <a:r>
              <a:rPr lang="en-US" altLang="zh-CN" sz="2000" dirty="0" err="1"/>
              <a:t>arXiv</a:t>
            </a:r>
            <a:r>
              <a:rPr lang="en-US" altLang="zh-CN" sz="2000" dirty="0"/>
              <a:t> preprint arXiv:2005.10242, 2020.</a:t>
            </a:r>
            <a:endParaRPr lang="zh-CN" altLang="zh-CN" sz="2000" dirty="0"/>
          </a:p>
          <a:p>
            <a:endParaRPr lang="en-US" altLang="zh-CN" sz="2000" dirty="0"/>
          </a:p>
          <a:p>
            <a:r>
              <a:rPr lang="en-US" altLang="zh-CN" sz="2000" dirty="0"/>
              <a:t>[148] Z. Wang, Q. She, and T. E. Ward. Generative adversarial networks: A survey and taxonomy. </a:t>
            </a:r>
            <a:r>
              <a:rPr lang="en-US" altLang="zh-CN" sz="2000" dirty="0" err="1"/>
              <a:t>arXiv</a:t>
            </a:r>
            <a:r>
              <a:rPr lang="en-US" altLang="zh-CN" sz="2000" dirty="0"/>
              <a:t> preprint arXiv:1906.01529, 2019.</a:t>
            </a:r>
            <a:endParaRPr lang="zh-CN" altLang="zh-CN" sz="2000" dirty="0"/>
          </a:p>
          <a:p>
            <a:endParaRPr lang="en-US" altLang="zh-CN" sz="2000" dirty="0"/>
          </a:p>
          <a:p>
            <a:r>
              <a:rPr lang="en-US" altLang="zh-CN" sz="2000" dirty="0"/>
              <a:t>[149] C. Wei, L. </a:t>
            </a:r>
            <a:r>
              <a:rPr lang="en-US" altLang="zh-CN" sz="2000" dirty="0" err="1"/>
              <a:t>Xie</a:t>
            </a:r>
            <a:r>
              <a:rPr lang="en-US" altLang="zh-CN" sz="2000" dirty="0"/>
              <a:t>, X. Ren, Y. Xia, C. Su, J. Liu, Q. Tian, and A. L. </a:t>
            </a:r>
            <a:r>
              <a:rPr lang="en-US" altLang="zh-CN" sz="2000" dirty="0" err="1"/>
              <a:t>Yuille</a:t>
            </a:r>
            <a:r>
              <a:rPr lang="en-US" altLang="zh-CN" sz="2000" dirty="0"/>
              <a:t>. Iterative reorganization with weak spatial constraints: Solving arbitrary jigsaw puzzles for unsupervised representation learning. In CVPR, pages 1910–1919, 2019.</a:t>
            </a:r>
            <a:endParaRPr lang="zh-CN" altLang="zh-CN" sz="2000" dirty="0"/>
          </a:p>
          <a:p>
            <a:endParaRPr lang="en-US" altLang="zh-CN" sz="2000" dirty="0"/>
          </a:p>
          <a:p>
            <a:r>
              <a:rPr lang="en-US" altLang="zh-CN" sz="2000" dirty="0"/>
              <a:t>[150] Z. Wu, Y. </a:t>
            </a:r>
            <a:r>
              <a:rPr lang="en-US" altLang="zh-CN" sz="2000" dirty="0" err="1"/>
              <a:t>Xiong</a:t>
            </a:r>
            <a:r>
              <a:rPr lang="en-US" altLang="zh-CN" sz="2000" dirty="0"/>
              <a:t>, S. X. Yu, and D. Lin. Unsupervised feature learning via non-parametric instance discrimination. In CVPR, pages 3733–3742, 2018.</a:t>
            </a:r>
            <a:endParaRPr lang="zh-CN" altLang="zh-CN" sz="2000" dirty="0"/>
          </a:p>
        </p:txBody>
      </p:sp>
    </p:spTree>
    <p:extLst>
      <p:ext uri="{BB962C8B-B14F-4D97-AF65-F5344CB8AC3E}">
        <p14:creationId xmlns:p14="http://schemas.microsoft.com/office/powerpoint/2010/main" val="39921640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20688"/>
            <a:ext cx="9073008" cy="5632311"/>
          </a:xfrm>
          <a:prstGeom prst="rect">
            <a:avLst/>
          </a:prstGeom>
          <a:noFill/>
        </p:spPr>
        <p:txBody>
          <a:bodyPr wrap="square" rtlCol="0">
            <a:spAutoFit/>
          </a:bodyPr>
          <a:lstStyle/>
          <a:p>
            <a:r>
              <a:rPr lang="en-US" altLang="zh-CN" sz="2000" dirty="0"/>
              <a:t>[151] Q. </a:t>
            </a:r>
            <a:r>
              <a:rPr lang="en-US" altLang="zh-CN" sz="2000" dirty="0" err="1"/>
              <a:t>Xie</a:t>
            </a:r>
            <a:r>
              <a:rPr lang="en-US" altLang="zh-CN" sz="2000" dirty="0"/>
              <a:t>, M.-T. Luong, E. </a:t>
            </a:r>
            <a:r>
              <a:rPr lang="en-US" altLang="zh-CN" sz="2000" dirty="0" err="1"/>
              <a:t>Hovy</a:t>
            </a:r>
            <a:r>
              <a:rPr lang="en-US" altLang="zh-CN" sz="2000" dirty="0"/>
              <a:t>, and Q. V. Le. Self-training with noisy student improves </a:t>
            </a:r>
            <a:r>
              <a:rPr lang="en-US" altLang="zh-CN" sz="2000" dirty="0" err="1"/>
              <a:t>imagenet</a:t>
            </a:r>
            <a:r>
              <a:rPr lang="en-US" altLang="zh-CN" sz="2000" dirty="0"/>
              <a:t> classification. In CVPR, pages 10687–10698, 2020.</a:t>
            </a:r>
            <a:endParaRPr lang="zh-CN" altLang="zh-CN" sz="2000" dirty="0"/>
          </a:p>
          <a:p>
            <a:endParaRPr lang="en-US" altLang="zh-CN" sz="2000" dirty="0"/>
          </a:p>
          <a:p>
            <a:r>
              <a:rPr lang="en-US" altLang="zh-CN" sz="2000" dirty="0"/>
              <a:t>[152] S. </a:t>
            </a:r>
            <a:r>
              <a:rPr lang="en-US" altLang="zh-CN" sz="2000" dirty="0" err="1"/>
              <a:t>Xie</a:t>
            </a:r>
            <a:r>
              <a:rPr lang="en-US" altLang="zh-CN" sz="2000" dirty="0"/>
              <a:t>, R. B. </a:t>
            </a:r>
            <a:r>
              <a:rPr lang="en-US" altLang="zh-CN" sz="2000" dirty="0" err="1"/>
              <a:t>Girshick</a:t>
            </a:r>
            <a:r>
              <a:rPr lang="en-US" altLang="zh-CN" sz="2000" dirty="0"/>
              <a:t>, P. Dollar, Z. </a:t>
            </a:r>
            <a:r>
              <a:rPr lang="en-US" altLang="zh-CN" sz="2000" dirty="0" err="1"/>
              <a:t>Tu</a:t>
            </a:r>
            <a:r>
              <a:rPr lang="en-US" altLang="zh-CN" sz="2000" dirty="0"/>
              <a:t>, and K. He. Aggregated residual transformations for deep neural networks. 2017 IEEE CVPR, pages 5987–5995, 2017.</a:t>
            </a:r>
            <a:endParaRPr lang="zh-CN" altLang="zh-CN" sz="2000" dirty="0"/>
          </a:p>
          <a:p>
            <a:endParaRPr lang="en-US" altLang="zh-CN" sz="2000" dirty="0"/>
          </a:p>
          <a:p>
            <a:r>
              <a:rPr lang="en-US" altLang="zh-CN" sz="2000" dirty="0"/>
              <a:t>[153] W. </a:t>
            </a:r>
            <a:r>
              <a:rPr lang="en-US" altLang="zh-CN" sz="2000" dirty="0" err="1"/>
              <a:t>Xiong</a:t>
            </a:r>
            <a:r>
              <a:rPr lang="en-US" altLang="zh-CN" sz="2000" dirty="0"/>
              <a:t>, J. Du, W. Y. Wang, and V. </a:t>
            </a:r>
            <a:r>
              <a:rPr lang="en-US" altLang="zh-CN" sz="2000" dirty="0" err="1"/>
              <a:t>Stoyanov</a:t>
            </a:r>
            <a:r>
              <a:rPr lang="en-US" altLang="zh-CN" sz="2000" dirty="0"/>
              <a:t>. </a:t>
            </a:r>
            <a:r>
              <a:rPr lang="en-US" altLang="zh-CN" sz="2000" dirty="0" err="1"/>
              <a:t>Pretrained</a:t>
            </a:r>
            <a:r>
              <a:rPr lang="en-US" altLang="zh-CN" sz="2000" dirty="0"/>
              <a:t> encyclopedia: Weakly supervised knowledge-</a:t>
            </a:r>
            <a:r>
              <a:rPr lang="en-US" altLang="zh-CN" sz="2000" dirty="0" err="1"/>
              <a:t>pretrained</a:t>
            </a:r>
            <a:r>
              <a:rPr lang="en-US" altLang="zh-CN" sz="2000" dirty="0"/>
              <a:t> language model. </a:t>
            </a:r>
            <a:r>
              <a:rPr lang="en-US" altLang="zh-CN" sz="2000" dirty="0" err="1"/>
              <a:t>arXiv</a:t>
            </a:r>
            <a:r>
              <a:rPr lang="en-US" altLang="zh-CN" sz="2000" dirty="0"/>
              <a:t> preprint arXiv:1912.09637, 2019.</a:t>
            </a:r>
            <a:endParaRPr lang="zh-CN" altLang="zh-CN" sz="2000" dirty="0"/>
          </a:p>
          <a:p>
            <a:endParaRPr lang="en-US" altLang="zh-CN" sz="2000" dirty="0"/>
          </a:p>
          <a:p>
            <a:r>
              <a:rPr lang="en-US" altLang="zh-CN" sz="2000" dirty="0"/>
              <a:t>[154] X. Yan, I. </a:t>
            </a:r>
            <a:r>
              <a:rPr lang="en-US" altLang="zh-CN" sz="2000" dirty="0" err="1"/>
              <a:t>Misra</a:t>
            </a:r>
            <a:r>
              <a:rPr lang="en-US" altLang="zh-CN" sz="2000" dirty="0"/>
              <a:t>, A. Gupta, D. </a:t>
            </a:r>
            <a:r>
              <a:rPr lang="en-US" altLang="zh-CN" sz="2000" dirty="0" err="1"/>
              <a:t>Ghadiyaram</a:t>
            </a:r>
            <a:r>
              <a:rPr lang="en-US" altLang="zh-CN" sz="2000" dirty="0"/>
              <a:t>, and D. Mahajan. </a:t>
            </a:r>
            <a:r>
              <a:rPr lang="en-US" altLang="zh-CN" sz="2000" dirty="0" err="1"/>
              <a:t>Clusterfit</a:t>
            </a:r>
            <a:r>
              <a:rPr lang="en-US" altLang="zh-CN" sz="2000" dirty="0"/>
              <a:t>: Improving generalization of visual representations. </a:t>
            </a:r>
            <a:r>
              <a:rPr lang="en-US" altLang="zh-CN" sz="2000" dirty="0" err="1"/>
              <a:t>arXiv</a:t>
            </a:r>
            <a:r>
              <a:rPr lang="en-US" altLang="zh-CN" sz="2000" dirty="0"/>
              <a:t> preprint arXiv:1912.03330, 2019.</a:t>
            </a:r>
            <a:endParaRPr lang="zh-CN" altLang="zh-CN" sz="2000" dirty="0"/>
          </a:p>
          <a:p>
            <a:endParaRPr lang="en-US" altLang="zh-CN" sz="2000" dirty="0"/>
          </a:p>
          <a:p>
            <a:r>
              <a:rPr lang="en-US" altLang="zh-CN" sz="2000" dirty="0"/>
              <a:t>[155] J. Yang, D. Parikh, and D. </a:t>
            </a:r>
            <a:r>
              <a:rPr lang="en-US" altLang="zh-CN" sz="2000" dirty="0" err="1"/>
              <a:t>Batra</a:t>
            </a:r>
            <a:r>
              <a:rPr lang="en-US" altLang="zh-CN" sz="2000" dirty="0"/>
              <a:t>. Joint unsupervised learning of deep representations and image clusters. In CVPR, pages 5147–5156, 2016.</a:t>
            </a:r>
            <a:endParaRPr lang="zh-CN" altLang="zh-CN" sz="2000" dirty="0"/>
          </a:p>
        </p:txBody>
      </p:sp>
    </p:spTree>
    <p:extLst>
      <p:ext uri="{BB962C8B-B14F-4D97-AF65-F5344CB8AC3E}">
        <p14:creationId xmlns:p14="http://schemas.microsoft.com/office/powerpoint/2010/main" val="41093658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20688"/>
            <a:ext cx="9073008" cy="5632311"/>
          </a:xfrm>
          <a:prstGeom prst="rect">
            <a:avLst/>
          </a:prstGeom>
          <a:noFill/>
        </p:spPr>
        <p:txBody>
          <a:bodyPr wrap="square" rtlCol="0">
            <a:spAutoFit/>
          </a:bodyPr>
          <a:lstStyle/>
          <a:p>
            <a:r>
              <a:rPr lang="en-US" altLang="zh-CN" sz="2000" dirty="0"/>
              <a:t>[156] Z. Yang, Z. Dai, Y. Yang, J. </a:t>
            </a:r>
            <a:r>
              <a:rPr lang="en-US" altLang="zh-CN" sz="2000" dirty="0" err="1"/>
              <a:t>Carbonell</a:t>
            </a:r>
            <a:r>
              <a:rPr lang="en-US" altLang="zh-CN" sz="2000" dirty="0"/>
              <a:t>, R. R. </a:t>
            </a:r>
            <a:r>
              <a:rPr lang="en-US" altLang="zh-CN" sz="2000" dirty="0" err="1"/>
              <a:t>Salakhutdinov</a:t>
            </a:r>
            <a:r>
              <a:rPr lang="en-US" altLang="zh-CN" sz="2000" dirty="0"/>
              <a:t>, and Q. V. Le. </a:t>
            </a:r>
            <a:r>
              <a:rPr lang="en-US" altLang="zh-CN" sz="2000" dirty="0" err="1"/>
              <a:t>Xlnet</a:t>
            </a:r>
            <a:r>
              <a:rPr lang="en-US" altLang="zh-CN" sz="2000" dirty="0"/>
              <a:t>: Generalized autoregressive </a:t>
            </a:r>
            <a:r>
              <a:rPr lang="en-US" altLang="zh-CN" sz="2000" dirty="0" err="1"/>
              <a:t>pretraining</a:t>
            </a:r>
            <a:r>
              <a:rPr lang="en-US" altLang="zh-CN" sz="2000" dirty="0"/>
              <a:t> for language understanding. In NIPS, pages 5754–5764, 2019.</a:t>
            </a:r>
            <a:endParaRPr lang="zh-CN" altLang="zh-CN" sz="2000" dirty="0"/>
          </a:p>
          <a:p>
            <a:endParaRPr lang="en-US" altLang="zh-CN" sz="2000" dirty="0"/>
          </a:p>
          <a:p>
            <a:r>
              <a:rPr lang="en-US" altLang="zh-CN" sz="2000" dirty="0"/>
              <a:t>[157] Z. Yang, P. Qi, S. Zhang, Y. </a:t>
            </a:r>
            <a:r>
              <a:rPr lang="en-US" altLang="zh-CN" sz="2000" dirty="0" err="1"/>
              <a:t>Bengio</a:t>
            </a:r>
            <a:r>
              <a:rPr lang="en-US" altLang="zh-CN" sz="2000" dirty="0"/>
              <a:t>, W. W. Cohen, R. </a:t>
            </a:r>
            <a:r>
              <a:rPr lang="en-US" altLang="zh-CN" sz="2000" dirty="0" err="1"/>
              <a:t>Salakhutdinov</a:t>
            </a:r>
            <a:r>
              <a:rPr lang="en-US" altLang="zh-CN" sz="2000" dirty="0"/>
              <a:t>, and C. D. Manning. </a:t>
            </a:r>
            <a:r>
              <a:rPr lang="en-US" altLang="zh-CN" sz="2000" dirty="0" err="1"/>
              <a:t>Hotpotqa</a:t>
            </a:r>
            <a:r>
              <a:rPr lang="en-US" altLang="zh-CN" sz="2000" dirty="0"/>
              <a:t>: A dataset for diverse, explainable multi-hop question answering. </a:t>
            </a:r>
            <a:r>
              <a:rPr lang="en-US" altLang="zh-CN" sz="2000" dirty="0" err="1"/>
              <a:t>arXiv</a:t>
            </a:r>
            <a:r>
              <a:rPr lang="en-US" altLang="zh-CN" sz="2000" dirty="0"/>
              <a:t> preprint arXiv:1809.09600, 2018.</a:t>
            </a:r>
            <a:endParaRPr lang="zh-CN" altLang="zh-CN" sz="2000" dirty="0"/>
          </a:p>
          <a:p>
            <a:endParaRPr lang="en-US" altLang="zh-CN" sz="2000" dirty="0"/>
          </a:p>
          <a:p>
            <a:r>
              <a:rPr lang="en-US" altLang="zh-CN" sz="2000" dirty="0"/>
              <a:t>[158] J. You, B. Liu, Z. Ying, V. </a:t>
            </a:r>
            <a:r>
              <a:rPr lang="en-US" altLang="zh-CN" sz="2000" dirty="0" err="1"/>
              <a:t>Pande</a:t>
            </a:r>
            <a:r>
              <a:rPr lang="en-US" altLang="zh-CN" sz="2000" dirty="0"/>
              <a:t>, and J. </a:t>
            </a:r>
            <a:r>
              <a:rPr lang="en-US" altLang="zh-CN" sz="2000" dirty="0" err="1"/>
              <a:t>Leskovec</a:t>
            </a:r>
            <a:r>
              <a:rPr lang="en-US" altLang="zh-CN" sz="2000" dirty="0"/>
              <a:t>. Graph convolutional policy network for goal-directed molecular graph generation. In NIPS, pages 6410–6421, 2018.</a:t>
            </a:r>
            <a:endParaRPr lang="zh-CN" altLang="zh-CN" sz="2000" dirty="0"/>
          </a:p>
          <a:p>
            <a:endParaRPr lang="en-US" altLang="zh-CN" sz="2000" dirty="0"/>
          </a:p>
          <a:p>
            <a:r>
              <a:rPr lang="en-US" altLang="zh-CN" sz="2000" dirty="0"/>
              <a:t>[159] J. You, R. Ying, X. Ren, W. Hamilton, and J. </a:t>
            </a:r>
            <a:r>
              <a:rPr lang="en-US" altLang="zh-CN" sz="2000" dirty="0" err="1"/>
              <a:t>Leskovec</a:t>
            </a:r>
            <a:r>
              <a:rPr lang="en-US" altLang="zh-CN" sz="2000" dirty="0"/>
              <a:t>. </a:t>
            </a:r>
            <a:r>
              <a:rPr lang="en-US" altLang="zh-CN" sz="2000" dirty="0" err="1"/>
              <a:t>Graphrnn</a:t>
            </a:r>
            <a:r>
              <a:rPr lang="en-US" altLang="zh-CN" sz="2000" dirty="0"/>
              <a:t>: Generating realistic graphs with deep auto-regressive models. In ICML, pages 5708–5717, 2018.</a:t>
            </a:r>
            <a:endParaRPr lang="zh-CN" altLang="zh-CN" sz="2000" dirty="0"/>
          </a:p>
          <a:p>
            <a:endParaRPr lang="en-US" altLang="zh-CN" sz="2000" dirty="0"/>
          </a:p>
          <a:p>
            <a:r>
              <a:rPr lang="en-US" altLang="zh-CN" sz="2000" dirty="0"/>
              <a:t>[160] S. </a:t>
            </a:r>
            <a:r>
              <a:rPr lang="en-US" altLang="zh-CN" sz="2000" dirty="0" err="1"/>
              <a:t>Zagoruyko</a:t>
            </a:r>
            <a:r>
              <a:rPr lang="en-US" altLang="zh-CN" sz="2000" dirty="0"/>
              <a:t> and N. </a:t>
            </a:r>
            <a:r>
              <a:rPr lang="en-US" altLang="zh-CN" sz="2000" dirty="0" err="1"/>
              <a:t>Komodakis</a:t>
            </a:r>
            <a:r>
              <a:rPr lang="en-US" altLang="zh-CN" sz="2000" dirty="0"/>
              <a:t>. Wide residual networks. </a:t>
            </a:r>
            <a:r>
              <a:rPr lang="en-US" altLang="zh-CN" sz="2000" dirty="0" err="1"/>
              <a:t>ArXiv</a:t>
            </a:r>
            <a:r>
              <a:rPr lang="en-US" altLang="zh-CN" sz="2000" dirty="0"/>
              <a:t>, abs/1605.07146, 2016.</a:t>
            </a:r>
            <a:endParaRPr lang="zh-CN" altLang="zh-CN" sz="2000" dirty="0"/>
          </a:p>
        </p:txBody>
      </p:sp>
    </p:spTree>
    <p:extLst>
      <p:ext uri="{BB962C8B-B14F-4D97-AF65-F5344CB8AC3E}">
        <p14:creationId xmlns:p14="http://schemas.microsoft.com/office/powerpoint/2010/main" val="368703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9630E-0292-9645-B8FB-B2203FA8FDB8}"/>
              </a:ext>
            </a:extLst>
          </p:cNvPr>
          <p:cNvSpPr>
            <a:spLocks noGrp="1"/>
          </p:cNvSpPr>
          <p:nvPr>
            <p:ph type="title"/>
          </p:nvPr>
        </p:nvSpPr>
        <p:spPr/>
        <p:txBody>
          <a:bodyPr/>
          <a:lstStyle/>
          <a:p>
            <a:r>
              <a:rPr lang="en-GB" dirty="0"/>
              <a:t>Flow-based Model</a:t>
            </a:r>
          </a:p>
        </p:txBody>
      </p:sp>
      <p:sp>
        <p:nvSpPr>
          <p:cNvPr id="3" name="内容占位符 2">
            <a:extLst>
              <a:ext uri="{FF2B5EF4-FFF2-40B4-BE49-F238E27FC236}">
                <a16:creationId xmlns:a16="http://schemas.microsoft.com/office/drawing/2014/main" id="{BA542AF8-7BB1-2042-8980-376BDAC31528}"/>
              </a:ext>
            </a:extLst>
          </p:cNvPr>
          <p:cNvSpPr>
            <a:spLocks noGrp="1"/>
          </p:cNvSpPr>
          <p:nvPr>
            <p:ph idx="1"/>
          </p:nvPr>
        </p:nvSpPr>
        <p:spPr/>
        <p:txBody>
          <a:bodyPr/>
          <a:lstStyle/>
          <a:p>
            <a:r>
              <a:rPr lang="en" dirty="0"/>
              <a:t>directly formalizing high dimensional densities</a:t>
            </a:r>
            <a:r>
              <a:rPr lang="zh-CN" altLang="en-US" dirty="0"/>
              <a:t> </a:t>
            </a:r>
            <a:r>
              <a:rPr lang="en-US" altLang="zh-CN" i="1" dirty="0"/>
              <a:t>p(x)</a:t>
            </a:r>
            <a:r>
              <a:rPr lang="en" dirty="0"/>
              <a:t> is difficult.</a:t>
            </a:r>
          </a:p>
          <a:p>
            <a:r>
              <a:rPr lang="en" dirty="0"/>
              <a:t>we hope to generate it “step by step” by stacking a series of invertible transforming functions that describing different data characteristics respectively.</a:t>
            </a:r>
          </a:p>
          <a:p>
            <a:r>
              <a:rPr lang="en" altLang="zh-CN" dirty="0"/>
              <a:t>Advantage: mapping between x and z is invertible</a:t>
            </a:r>
          </a:p>
          <a:p>
            <a:pPr lvl="1"/>
            <a:r>
              <a:rPr lang="en" altLang="zh-CN" dirty="0"/>
              <a:t>NICE / </a:t>
            </a:r>
            <a:r>
              <a:rPr lang="en" altLang="zh-CN" dirty="0" err="1"/>
              <a:t>RealNVP</a:t>
            </a:r>
            <a:r>
              <a:rPr lang="en" altLang="zh-CN" dirty="0"/>
              <a:t> / Glow </a:t>
            </a:r>
          </a:p>
        </p:txBody>
      </p:sp>
      <p:pic>
        <p:nvPicPr>
          <p:cNvPr id="4" name="图片 3">
            <a:extLst>
              <a:ext uri="{FF2B5EF4-FFF2-40B4-BE49-F238E27FC236}">
                <a16:creationId xmlns:a16="http://schemas.microsoft.com/office/drawing/2014/main" id="{1872DD84-94C0-C448-A5A4-1A063515FF14}"/>
              </a:ext>
            </a:extLst>
          </p:cNvPr>
          <p:cNvPicPr>
            <a:picLocks noChangeAspect="1"/>
          </p:cNvPicPr>
          <p:nvPr/>
        </p:nvPicPr>
        <p:blipFill>
          <a:blip r:embed="rId2"/>
          <a:stretch>
            <a:fillRect/>
          </a:stretch>
        </p:blipFill>
        <p:spPr>
          <a:xfrm>
            <a:off x="3054350" y="4361014"/>
            <a:ext cx="3797300" cy="1003300"/>
          </a:xfrm>
          <a:prstGeom prst="rect">
            <a:avLst/>
          </a:prstGeom>
        </p:spPr>
      </p:pic>
      <p:pic>
        <p:nvPicPr>
          <p:cNvPr id="5" name="图片 4">
            <a:extLst>
              <a:ext uri="{FF2B5EF4-FFF2-40B4-BE49-F238E27FC236}">
                <a16:creationId xmlns:a16="http://schemas.microsoft.com/office/drawing/2014/main" id="{FCAE6548-4217-F347-9011-C79BCD248843}"/>
              </a:ext>
            </a:extLst>
          </p:cNvPr>
          <p:cNvPicPr>
            <a:picLocks noChangeAspect="1"/>
          </p:cNvPicPr>
          <p:nvPr/>
        </p:nvPicPr>
        <p:blipFill>
          <a:blip r:embed="rId3"/>
          <a:stretch>
            <a:fillRect/>
          </a:stretch>
        </p:blipFill>
        <p:spPr>
          <a:xfrm>
            <a:off x="1687973" y="5647669"/>
            <a:ext cx="4824536" cy="661651"/>
          </a:xfrm>
          <a:prstGeom prst="rect">
            <a:avLst/>
          </a:prstGeom>
        </p:spPr>
      </p:pic>
      <p:pic>
        <p:nvPicPr>
          <p:cNvPr id="6" name="图片 5">
            <a:extLst>
              <a:ext uri="{FF2B5EF4-FFF2-40B4-BE49-F238E27FC236}">
                <a16:creationId xmlns:a16="http://schemas.microsoft.com/office/drawing/2014/main" id="{919833C5-1128-D246-8165-7B1C3CA4E9DA}"/>
              </a:ext>
            </a:extLst>
          </p:cNvPr>
          <p:cNvPicPr>
            <a:picLocks noChangeAspect="1"/>
          </p:cNvPicPr>
          <p:nvPr/>
        </p:nvPicPr>
        <p:blipFill>
          <a:blip r:embed="rId4"/>
          <a:stretch>
            <a:fillRect/>
          </a:stretch>
        </p:blipFill>
        <p:spPr>
          <a:xfrm>
            <a:off x="6537724" y="5598197"/>
            <a:ext cx="1727644" cy="661651"/>
          </a:xfrm>
          <a:prstGeom prst="rect">
            <a:avLst/>
          </a:prstGeom>
        </p:spPr>
      </p:pic>
    </p:spTree>
    <p:extLst>
      <p:ext uri="{BB962C8B-B14F-4D97-AF65-F5344CB8AC3E}">
        <p14:creationId xmlns:p14="http://schemas.microsoft.com/office/powerpoint/2010/main" val="2685512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20688"/>
            <a:ext cx="9073008" cy="5016758"/>
          </a:xfrm>
          <a:prstGeom prst="rect">
            <a:avLst/>
          </a:prstGeom>
          <a:noFill/>
        </p:spPr>
        <p:txBody>
          <a:bodyPr wrap="square" rtlCol="0">
            <a:spAutoFit/>
          </a:bodyPr>
          <a:lstStyle/>
          <a:p>
            <a:r>
              <a:rPr lang="en-US" altLang="zh-CN" sz="2000" dirty="0"/>
              <a:t>[161] J. Zhang, Y. Dong, Y. Wang, J. Tang, and M. Ding. Prone: fast and scalable network representation learning. In IJCAI, pages 4278–4284, 2019.</a:t>
            </a:r>
            <a:endParaRPr lang="zh-CN" altLang="zh-CN" sz="2000" dirty="0"/>
          </a:p>
          <a:p>
            <a:endParaRPr lang="en-US" altLang="zh-CN" sz="2000" dirty="0"/>
          </a:p>
          <a:p>
            <a:r>
              <a:rPr lang="en-US" altLang="zh-CN" sz="2000" dirty="0"/>
              <a:t>[162] M. Zhang, Z. Cui, M. Neumann, and Y. Chen. An end-to-end deep learning architecture for graph classification. In AAAI, 2018.</a:t>
            </a:r>
            <a:endParaRPr lang="zh-CN" altLang="zh-CN" sz="2000" dirty="0"/>
          </a:p>
          <a:p>
            <a:endParaRPr lang="en-US" altLang="zh-CN" sz="2000" dirty="0"/>
          </a:p>
          <a:p>
            <a:r>
              <a:rPr lang="en-US" altLang="zh-CN" sz="2000" dirty="0"/>
              <a:t>[163] R. Zhang, P. Isola, and A. A. </a:t>
            </a:r>
            <a:r>
              <a:rPr lang="en-US" altLang="zh-CN" sz="2000" dirty="0" err="1"/>
              <a:t>Efros</a:t>
            </a:r>
            <a:r>
              <a:rPr lang="en-US" altLang="zh-CN" sz="2000" dirty="0"/>
              <a:t>. Colorful image colorization. In ECCV, pages 649–666. Springer, 2016.</a:t>
            </a:r>
            <a:endParaRPr lang="zh-CN" altLang="zh-CN" sz="2000" dirty="0"/>
          </a:p>
          <a:p>
            <a:endParaRPr lang="en-US" altLang="zh-CN" sz="2000" dirty="0"/>
          </a:p>
          <a:p>
            <a:r>
              <a:rPr lang="en-US" altLang="zh-CN" sz="2000" dirty="0"/>
              <a:t>[164] R. Zhang, P. Isola, and A. A. </a:t>
            </a:r>
            <a:r>
              <a:rPr lang="en-US" altLang="zh-CN" sz="2000" dirty="0" err="1"/>
              <a:t>Efros</a:t>
            </a:r>
            <a:r>
              <a:rPr lang="en-US" altLang="zh-CN" sz="2000" dirty="0"/>
              <a:t>. Split-brain </a:t>
            </a:r>
            <a:r>
              <a:rPr lang="en-US" altLang="zh-CN" sz="2000" dirty="0" err="1"/>
              <a:t>autoencoders</a:t>
            </a:r>
            <a:r>
              <a:rPr lang="en-US" altLang="zh-CN" sz="2000" dirty="0"/>
              <a:t>: Unsupervised learning by cross-channel prediction. In CVPR, pages 1058–1067, 2017.</a:t>
            </a:r>
            <a:endParaRPr lang="zh-CN" altLang="zh-CN" sz="2000" dirty="0"/>
          </a:p>
          <a:p>
            <a:endParaRPr lang="en-US" altLang="zh-CN" sz="2000" dirty="0"/>
          </a:p>
          <a:p>
            <a:r>
              <a:rPr lang="en-US" altLang="zh-CN" sz="2000" dirty="0"/>
              <a:t>[165] Z. Zhang, X. Han, Z. Liu, X. Jiang, M. Sun, and Q. Liu. Ernie: Enhanced language representation with informative entities. </a:t>
            </a:r>
            <a:r>
              <a:rPr lang="en-US" altLang="zh-CN" sz="2000" dirty="0" err="1"/>
              <a:t>arXiv</a:t>
            </a:r>
            <a:r>
              <a:rPr lang="en-US" altLang="zh-CN" sz="2000" dirty="0"/>
              <a:t> preprint arXiv:1905.07129, 2019.</a:t>
            </a:r>
            <a:endParaRPr lang="zh-CN" altLang="zh-CN" sz="2000" dirty="0"/>
          </a:p>
        </p:txBody>
      </p:sp>
    </p:spTree>
    <p:extLst>
      <p:ext uri="{BB962C8B-B14F-4D97-AF65-F5344CB8AC3E}">
        <p14:creationId xmlns:p14="http://schemas.microsoft.com/office/powerpoint/2010/main" val="6856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488" y="620688"/>
            <a:ext cx="9073008" cy="5324535"/>
          </a:xfrm>
          <a:prstGeom prst="rect">
            <a:avLst/>
          </a:prstGeom>
          <a:noFill/>
        </p:spPr>
        <p:txBody>
          <a:bodyPr wrap="square" rtlCol="0">
            <a:spAutoFit/>
          </a:bodyPr>
          <a:lstStyle/>
          <a:p>
            <a:r>
              <a:rPr lang="en-US" altLang="zh-CN" sz="2000" dirty="0"/>
              <a:t>[166] D. Zhu, P. Cui, D. Wang, and W. Zhu. Deep </a:t>
            </a:r>
            <a:r>
              <a:rPr lang="en-US" altLang="zh-CN" sz="2000" dirty="0" err="1"/>
              <a:t>variational</a:t>
            </a:r>
            <a:r>
              <a:rPr lang="en-US" altLang="zh-CN" sz="2000" dirty="0"/>
              <a:t> network embedding in </a:t>
            </a:r>
            <a:r>
              <a:rPr lang="en-US" altLang="zh-CN" sz="2000" dirty="0" err="1"/>
              <a:t>wasserstein</a:t>
            </a:r>
            <a:r>
              <a:rPr lang="en-US" altLang="zh-CN" sz="2000" dirty="0"/>
              <a:t> space. In SIGKDD, pages 2827–2836, 2018.</a:t>
            </a:r>
            <a:endParaRPr lang="zh-CN" altLang="zh-CN" sz="2000" dirty="0"/>
          </a:p>
          <a:p>
            <a:endParaRPr lang="en-US" altLang="zh-CN" sz="2000" dirty="0"/>
          </a:p>
          <a:p>
            <a:r>
              <a:rPr lang="en-US" altLang="zh-CN" sz="2000" dirty="0"/>
              <a:t>[167] J.-Y. Zhu, R. Zhang, D. Pathak, T. Darrell, A. A. </a:t>
            </a:r>
            <a:r>
              <a:rPr lang="en-US" altLang="zh-CN" sz="2000" dirty="0" err="1"/>
              <a:t>Efros</a:t>
            </a:r>
            <a:r>
              <a:rPr lang="en-US" altLang="zh-CN" sz="2000" dirty="0"/>
              <a:t>, O. Wang, and E. </a:t>
            </a:r>
            <a:r>
              <a:rPr lang="en-US" altLang="zh-CN" sz="2000" dirty="0" err="1"/>
              <a:t>Shechtman</a:t>
            </a:r>
            <a:r>
              <a:rPr lang="en-US" altLang="zh-CN" sz="2000" dirty="0"/>
              <a:t>. Toward multimodal image-to-image translation. In NIPS, pages 465–476, 2017.</a:t>
            </a:r>
            <a:endParaRPr lang="zh-CN" altLang="zh-CN" sz="2000" dirty="0"/>
          </a:p>
          <a:p>
            <a:endParaRPr lang="en-US" altLang="zh-CN" sz="2000" dirty="0"/>
          </a:p>
          <a:p>
            <a:r>
              <a:rPr lang="en-US" altLang="zh-CN" sz="2000" dirty="0"/>
              <a:t>[168] C. Zhuang, A. L. </a:t>
            </a:r>
            <a:r>
              <a:rPr lang="en-US" altLang="zh-CN" sz="2000" dirty="0" err="1"/>
              <a:t>Zhai</a:t>
            </a:r>
            <a:r>
              <a:rPr lang="en-US" altLang="zh-CN" sz="2000" dirty="0"/>
              <a:t>, and D. </a:t>
            </a:r>
            <a:r>
              <a:rPr lang="en-US" altLang="zh-CN" sz="2000" dirty="0" err="1"/>
              <a:t>Yamins</a:t>
            </a:r>
            <a:r>
              <a:rPr lang="en-US" altLang="zh-CN" sz="2000" dirty="0"/>
              <a:t>. Local aggregation for unsupervised learning of visual </a:t>
            </a:r>
            <a:r>
              <a:rPr lang="en-US" altLang="zh-CN" sz="2000" dirty="0" err="1"/>
              <a:t>embeddings</a:t>
            </a:r>
            <a:r>
              <a:rPr lang="en-US" altLang="zh-CN" sz="2000" dirty="0"/>
              <a:t>. In Proceedings of the IEEE ICCV, pages 6002–6012, 2019.</a:t>
            </a:r>
            <a:endParaRPr lang="zh-CN" altLang="zh-CN" sz="2000" dirty="0"/>
          </a:p>
          <a:p>
            <a:endParaRPr lang="en-US" altLang="zh-CN" sz="2000" dirty="0"/>
          </a:p>
          <a:p>
            <a:r>
              <a:rPr lang="en-US" altLang="zh-CN" sz="2000" dirty="0"/>
              <a:t>[169] B. </a:t>
            </a:r>
            <a:r>
              <a:rPr lang="en-US" altLang="zh-CN" sz="2000" dirty="0" err="1"/>
              <a:t>Zoph</a:t>
            </a:r>
            <a:r>
              <a:rPr lang="en-US" altLang="zh-CN" sz="2000" dirty="0"/>
              <a:t>, G. </a:t>
            </a:r>
            <a:r>
              <a:rPr lang="en-US" altLang="zh-CN" sz="2000" dirty="0" err="1"/>
              <a:t>Ghiasi</a:t>
            </a:r>
            <a:r>
              <a:rPr lang="en-US" altLang="zh-CN" sz="2000" dirty="0"/>
              <a:t>, T.-Y. Lin, Y. Cui, H. Liu, E. D. </a:t>
            </a:r>
            <a:r>
              <a:rPr lang="en-US" altLang="zh-CN" sz="2000" dirty="0" err="1"/>
              <a:t>Cubuk</a:t>
            </a:r>
            <a:r>
              <a:rPr lang="en-US" altLang="zh-CN" sz="2000" dirty="0"/>
              <a:t>, and Q. V. Le. Rethinking pre-training and self-training. </a:t>
            </a:r>
            <a:r>
              <a:rPr lang="en-US" altLang="zh-CN" sz="2000" dirty="0" err="1"/>
              <a:t>arXiv</a:t>
            </a:r>
            <a:r>
              <a:rPr lang="en-US" altLang="zh-CN" sz="2000" dirty="0"/>
              <a:t> preprint arXiv:2006.06882, 2020.</a:t>
            </a:r>
            <a:endParaRPr lang="zh-CN" altLang="zh-CN" sz="2000" dirty="0"/>
          </a:p>
          <a:p>
            <a:endParaRPr lang="en-US" altLang="zh-CN" sz="2000" dirty="0"/>
          </a:p>
          <a:p>
            <a:r>
              <a:rPr lang="en-US" altLang="zh-CN" sz="2000" dirty="0"/>
              <a:t>[170] B. </a:t>
            </a:r>
            <a:r>
              <a:rPr lang="en-US" altLang="zh-CN" sz="2000" dirty="0" err="1"/>
              <a:t>Zoph</a:t>
            </a:r>
            <a:r>
              <a:rPr lang="en-US" altLang="zh-CN" sz="2000" dirty="0"/>
              <a:t> and Q. V. Le. Neural architecture search with reinforcement learning. </a:t>
            </a:r>
            <a:r>
              <a:rPr lang="en-US" altLang="zh-CN" sz="2000" dirty="0" err="1"/>
              <a:t>arXiv</a:t>
            </a:r>
            <a:r>
              <a:rPr lang="en-US" altLang="zh-CN" sz="2000" dirty="0"/>
              <a:t> preprint arXiv:1611.01578, 2016.</a:t>
            </a:r>
            <a:endParaRPr lang="zh-CN" altLang="zh-CN" sz="2000" dirty="0"/>
          </a:p>
        </p:txBody>
      </p:sp>
    </p:spTree>
    <p:extLst>
      <p:ext uri="{BB962C8B-B14F-4D97-AF65-F5344CB8AC3E}">
        <p14:creationId xmlns:p14="http://schemas.microsoft.com/office/powerpoint/2010/main" val="1096614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492" y="5589240"/>
            <a:ext cx="9220192" cy="864096"/>
          </a:xfrm>
          <a:prstGeom prst="rect">
            <a:avLst/>
          </a:prstGeom>
          <a:noFill/>
          <a:ln>
            <a:solidFill>
              <a:srgbClr val="3C87D2"/>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rPr>
              <a:t>Jie Tang, KEG, Tsinghua U                    </a:t>
            </a:r>
            <a:r>
              <a:rPr lang="en-US" dirty="0">
                <a:solidFill>
                  <a:schemeClr val="tx1"/>
                </a:solidFill>
                <a:hlinkClick r:id="rId3"/>
              </a:rPr>
              <a:t>http://keg.cs.tsinghua.edu.cn/jietang</a:t>
            </a:r>
            <a:endParaRPr lang="en-US" dirty="0">
              <a:solidFill>
                <a:schemeClr val="tx1"/>
              </a:solidFill>
            </a:endParaRPr>
          </a:p>
          <a:p>
            <a:pPr marL="0" lvl="1"/>
            <a:r>
              <a:rPr lang="en-US" dirty="0">
                <a:solidFill>
                  <a:srgbClr val="000090"/>
                </a:solidFill>
              </a:rPr>
              <a:t>Download all data &amp; Codes</a:t>
            </a:r>
            <a:r>
              <a:rPr lang="en-US" dirty="0">
                <a:solidFill>
                  <a:schemeClr val="tx1"/>
                </a:solidFill>
              </a:rPr>
              <a:t>                   </a:t>
            </a:r>
            <a:r>
              <a:rPr lang="en-US" dirty="0">
                <a:solidFill>
                  <a:schemeClr val="tx1"/>
                </a:solidFill>
                <a:hlinkClick r:id="rId4"/>
              </a:rPr>
              <a:t>https://keg.cs.tsinghua.edu.cn/cogdl/</a:t>
            </a:r>
            <a:r>
              <a:rPr lang="en-US" dirty="0">
                <a:solidFill>
                  <a:schemeClr val="tx1"/>
                </a:solidFill>
              </a:rPr>
              <a:t> </a:t>
            </a:r>
          </a:p>
        </p:txBody>
      </p:sp>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44488" y="286513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Thank you</a:t>
            </a:r>
            <a:r>
              <a:rPr lang="zh-CN" altLang="en-US" sz="4000" dirty="0">
                <a:sym typeface="Wingdings" pitchFamily="2" charset="2"/>
              </a:rPr>
              <a:t>！</a:t>
            </a:r>
            <a:endParaRPr lang="en-US" altLang="zh-CN" sz="4000" dirty="0">
              <a:sym typeface="Wingdings" pitchFamily="2" charset="2"/>
            </a:endParaRPr>
          </a:p>
        </p:txBody>
      </p:sp>
    </p:spTree>
    <p:extLst>
      <p:ext uri="{BB962C8B-B14F-4D97-AF65-F5344CB8AC3E}">
        <p14:creationId xmlns:p14="http://schemas.microsoft.com/office/powerpoint/2010/main" val="65704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DD478-DBAB-4B43-A8B9-5BA953C9D510}"/>
              </a:ext>
            </a:extLst>
          </p:cNvPr>
          <p:cNvSpPr>
            <a:spLocks noGrp="1"/>
          </p:cNvSpPr>
          <p:nvPr>
            <p:ph type="title"/>
          </p:nvPr>
        </p:nvSpPr>
        <p:spPr/>
        <p:txBody>
          <a:bodyPr/>
          <a:lstStyle/>
          <a:p>
            <a:r>
              <a:rPr lang="en-GB" dirty="0"/>
              <a:t>NICE / </a:t>
            </a:r>
            <a:r>
              <a:rPr lang="en-GB" dirty="0" err="1"/>
              <a:t>RealNVP</a:t>
            </a:r>
            <a:r>
              <a:rPr lang="en-GB" dirty="0"/>
              <a:t> / Glow (CV)</a:t>
            </a:r>
          </a:p>
        </p:txBody>
      </p:sp>
      <p:sp>
        <p:nvSpPr>
          <p:cNvPr id="3" name="内容占位符 2">
            <a:extLst>
              <a:ext uri="{FF2B5EF4-FFF2-40B4-BE49-F238E27FC236}">
                <a16:creationId xmlns:a16="http://schemas.microsoft.com/office/drawing/2014/main" id="{B7554E57-03A8-5245-8C0B-14C9ED70F5D5}"/>
              </a:ext>
            </a:extLst>
          </p:cNvPr>
          <p:cNvSpPr>
            <a:spLocks noGrp="1"/>
          </p:cNvSpPr>
          <p:nvPr>
            <p:ph idx="1"/>
          </p:nvPr>
        </p:nvSpPr>
        <p:spPr/>
        <p:txBody>
          <a:bodyPr/>
          <a:lstStyle/>
          <a:p>
            <a:r>
              <a:rPr lang="en" altLang="zh-CN" dirty="0"/>
              <a:t>Nice: Non-linear independent components estimation. (2014, </a:t>
            </a:r>
            <a:r>
              <a:rPr lang="en" altLang="zh-CN" dirty="0" err="1"/>
              <a:t>Dinh</a:t>
            </a:r>
            <a:r>
              <a:rPr lang="en" altLang="zh-CN" dirty="0"/>
              <a:t> et al.)</a:t>
            </a:r>
          </a:p>
          <a:p>
            <a:r>
              <a:rPr lang="en" altLang="zh-CN" dirty="0"/>
              <a:t>Density estimation using real </a:t>
            </a:r>
            <a:r>
              <a:rPr lang="en" altLang="zh-CN" dirty="0" err="1"/>
              <a:t>nvp</a:t>
            </a:r>
            <a:r>
              <a:rPr lang="en" altLang="zh-CN" dirty="0"/>
              <a:t> (2016, </a:t>
            </a:r>
            <a:r>
              <a:rPr lang="en" altLang="zh-CN" dirty="0" err="1"/>
              <a:t>Dinh</a:t>
            </a:r>
            <a:r>
              <a:rPr lang="en" altLang="zh-CN" dirty="0"/>
              <a:t> et al.)</a:t>
            </a:r>
          </a:p>
          <a:p>
            <a:r>
              <a:rPr lang="en" altLang="zh-CN" dirty="0"/>
              <a:t>Glow: Generative flow with invertible 1x1 convolutions. (NIPS 2018, </a:t>
            </a:r>
            <a:r>
              <a:rPr lang="en" altLang="zh-CN" dirty="0" err="1"/>
              <a:t>Kingma</a:t>
            </a:r>
            <a:r>
              <a:rPr lang="en" altLang="zh-CN" dirty="0"/>
              <a:t> et al.)</a:t>
            </a:r>
          </a:p>
          <a:p>
            <a:pPr lvl="1"/>
            <a:r>
              <a:rPr lang="en" altLang="zh-CN" dirty="0"/>
              <a:t>model learns disentangled </a:t>
            </a:r>
            <a:r>
              <a:rPr lang="en" altLang="zh-CN"/>
              <a:t>transformation functions</a:t>
            </a:r>
            <a:endParaRPr lang="en" altLang="zh-CN" dirty="0"/>
          </a:p>
          <a:p>
            <a:pPr marL="0" indent="0">
              <a:buNone/>
            </a:pPr>
            <a:endParaRPr lang="en" altLang="zh-CN" dirty="0"/>
          </a:p>
        </p:txBody>
      </p:sp>
      <p:pic>
        <p:nvPicPr>
          <p:cNvPr id="4" name="图片 3">
            <a:extLst>
              <a:ext uri="{FF2B5EF4-FFF2-40B4-BE49-F238E27FC236}">
                <a16:creationId xmlns:a16="http://schemas.microsoft.com/office/drawing/2014/main" id="{1BCF4B2C-B968-8341-B283-A251F093FF1E}"/>
              </a:ext>
            </a:extLst>
          </p:cNvPr>
          <p:cNvPicPr>
            <a:picLocks noChangeAspect="1"/>
          </p:cNvPicPr>
          <p:nvPr/>
        </p:nvPicPr>
        <p:blipFill>
          <a:blip r:embed="rId2"/>
          <a:stretch>
            <a:fillRect/>
          </a:stretch>
        </p:blipFill>
        <p:spPr>
          <a:xfrm>
            <a:off x="859780" y="4077072"/>
            <a:ext cx="8121352" cy="896733"/>
          </a:xfrm>
          <a:prstGeom prst="rect">
            <a:avLst/>
          </a:prstGeom>
        </p:spPr>
      </p:pic>
    </p:spTree>
    <p:extLst>
      <p:ext uri="{BB962C8B-B14F-4D97-AF65-F5344CB8AC3E}">
        <p14:creationId xmlns:p14="http://schemas.microsoft.com/office/powerpoint/2010/main" val="1651082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p:txBody>
          <a:bodyPr/>
          <a:lstStyle/>
          <a:p>
            <a:r>
              <a:rPr lang="en-GB" dirty="0"/>
              <a:t>Auto-encoding (AE) Model</a:t>
            </a:r>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 dirty="0"/>
              <a:t>reconstruct (part of) inputs from (corrupted) inputs</a:t>
            </a:r>
          </a:p>
          <a:p>
            <a:r>
              <a:rPr lang="en" altLang="zh-CN" dirty="0"/>
              <a:t>probably the most popular generative model due to its flexibility</a:t>
            </a:r>
          </a:p>
          <a:p>
            <a:pPr lvl="1"/>
            <a:r>
              <a:rPr lang="en" altLang="zh-CN" dirty="0"/>
              <a:t>Basic AE Model</a:t>
            </a:r>
          </a:p>
          <a:p>
            <a:pPr lvl="1"/>
            <a:r>
              <a:rPr lang="en" altLang="zh-CN" dirty="0"/>
              <a:t>Context Prediction Model (CPM)</a:t>
            </a:r>
          </a:p>
          <a:p>
            <a:pPr lvl="1"/>
            <a:r>
              <a:rPr lang="en" altLang="zh-CN" dirty="0"/>
              <a:t>Denoising AE Model (DAE)</a:t>
            </a:r>
          </a:p>
          <a:p>
            <a:pPr lvl="1"/>
            <a:r>
              <a:rPr lang="en" altLang="zh-CN" dirty="0"/>
              <a:t>Variational AE Model (VAE)</a:t>
            </a:r>
          </a:p>
          <a:p>
            <a:endParaRPr lang="en-GB" dirty="0"/>
          </a:p>
        </p:txBody>
      </p:sp>
    </p:spTree>
    <p:extLst>
      <p:ext uri="{BB962C8B-B14F-4D97-AF65-F5344CB8AC3E}">
        <p14:creationId xmlns:p14="http://schemas.microsoft.com/office/powerpoint/2010/main" val="3069125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63E8C1-791C-134D-BADA-067138FD90F4}"/>
              </a:ext>
            </a:extLst>
          </p:cNvPr>
          <p:cNvSpPr>
            <a:spLocks noGrp="1"/>
          </p:cNvSpPr>
          <p:nvPr>
            <p:ph type="title"/>
          </p:nvPr>
        </p:nvSpPr>
        <p:spPr/>
        <p:txBody>
          <a:bodyPr/>
          <a:lstStyle/>
          <a:p>
            <a:r>
              <a:rPr lang="en-GB" dirty="0"/>
              <a:t>Basic AE Model</a:t>
            </a:r>
          </a:p>
        </p:txBody>
      </p:sp>
      <p:sp>
        <p:nvSpPr>
          <p:cNvPr id="3" name="内容占位符 2">
            <a:extLst>
              <a:ext uri="{FF2B5EF4-FFF2-40B4-BE49-F238E27FC236}">
                <a16:creationId xmlns:a16="http://schemas.microsoft.com/office/drawing/2014/main" id="{5AFF626E-C956-6A49-AA97-53655518C6BA}"/>
              </a:ext>
            </a:extLst>
          </p:cNvPr>
          <p:cNvSpPr>
            <a:spLocks noGrp="1"/>
          </p:cNvSpPr>
          <p:nvPr>
            <p:ph idx="1"/>
          </p:nvPr>
        </p:nvSpPr>
        <p:spPr/>
        <p:txBody>
          <a:bodyPr/>
          <a:lstStyle/>
          <a:p>
            <a:r>
              <a:rPr lang="en" altLang="zh-CN" dirty="0"/>
              <a:t>first introduced for pre-training artificial neural networks </a:t>
            </a:r>
          </a:p>
          <a:p>
            <a:r>
              <a:rPr lang="en" altLang="zh-CN" dirty="0"/>
              <a:t>Restricted Boltzmann Machine: a special AE</a:t>
            </a:r>
          </a:p>
          <a:p>
            <a:pPr lvl="1"/>
            <a:r>
              <a:rPr lang="en" altLang="zh-CN" dirty="0"/>
              <a:t>Undirected graphical model </a:t>
            </a:r>
          </a:p>
          <a:p>
            <a:pPr lvl="1"/>
            <a:r>
              <a:rPr lang="en" altLang="zh-CN" dirty="0"/>
              <a:t>Two layers: visible layer and hidden layer </a:t>
            </a:r>
          </a:p>
          <a:p>
            <a:pPr lvl="1"/>
            <a:r>
              <a:rPr lang="en" altLang="zh-CN" dirty="0"/>
              <a:t>minimize the difference between the marginal distribution of models and data distributions</a:t>
            </a:r>
          </a:p>
          <a:p>
            <a:r>
              <a:rPr lang="en-GB" dirty="0"/>
              <a:t>Basic AE</a:t>
            </a:r>
          </a:p>
          <a:p>
            <a:pPr lvl="1"/>
            <a:r>
              <a:rPr lang="en-GB" dirty="0"/>
              <a:t>Could be view as ``</a:t>
            </a:r>
            <a:r>
              <a:rPr lang="en" altLang="zh-CN" dirty="0"/>
              <a:t>directed graphical model’’</a:t>
            </a:r>
          </a:p>
          <a:p>
            <a:pPr lvl="1"/>
            <a:r>
              <a:rPr lang="en-GB" dirty="0"/>
              <a:t>Encoder and Decoder</a:t>
            </a:r>
          </a:p>
          <a:p>
            <a:pPr lvl="1"/>
            <a:r>
              <a:rPr lang="en" altLang="zh-CN" dirty="0"/>
              <a:t>linear autoencoder corresponds to the PCA method</a:t>
            </a:r>
          </a:p>
        </p:txBody>
      </p:sp>
    </p:spTree>
    <p:extLst>
      <p:ext uri="{BB962C8B-B14F-4D97-AF65-F5344CB8AC3E}">
        <p14:creationId xmlns:p14="http://schemas.microsoft.com/office/powerpoint/2010/main" val="1011131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7D056-C933-FF4B-929D-4615159B7BCC}"/>
              </a:ext>
            </a:extLst>
          </p:cNvPr>
          <p:cNvSpPr>
            <a:spLocks noGrp="1"/>
          </p:cNvSpPr>
          <p:nvPr>
            <p:ph type="title"/>
          </p:nvPr>
        </p:nvSpPr>
        <p:spPr/>
        <p:txBody>
          <a:bodyPr/>
          <a:lstStyle/>
          <a:p>
            <a:r>
              <a:rPr lang="en-GB" dirty="0"/>
              <a:t>Context Prediction Model (CPM)</a:t>
            </a:r>
          </a:p>
        </p:txBody>
      </p:sp>
      <p:sp>
        <p:nvSpPr>
          <p:cNvPr id="3" name="内容占位符 2">
            <a:extLst>
              <a:ext uri="{FF2B5EF4-FFF2-40B4-BE49-F238E27FC236}">
                <a16:creationId xmlns:a16="http://schemas.microsoft.com/office/drawing/2014/main" id="{225762CC-7C86-0148-A12E-5D1330C8E92C}"/>
              </a:ext>
            </a:extLst>
          </p:cNvPr>
          <p:cNvSpPr>
            <a:spLocks noGrp="1"/>
          </p:cNvSpPr>
          <p:nvPr>
            <p:ph idx="1"/>
          </p:nvPr>
        </p:nvSpPr>
        <p:spPr/>
        <p:txBody>
          <a:bodyPr/>
          <a:lstStyle/>
          <a:p>
            <a:r>
              <a:rPr lang="en" altLang="zh-CN" dirty="0"/>
              <a:t>predict contextual information based on inputs</a:t>
            </a:r>
          </a:p>
          <a:p>
            <a:pPr lvl="1"/>
            <a:r>
              <a:rPr lang="en" altLang="zh-CN" dirty="0"/>
              <a:t>Word2Vec (CBOW or </a:t>
            </a:r>
            <a:r>
              <a:rPr lang="en" altLang="zh-CN" dirty="0" err="1"/>
              <a:t>SkipGram</a:t>
            </a:r>
            <a:r>
              <a:rPr lang="en" altLang="zh-CN" dirty="0"/>
              <a:t>)</a:t>
            </a:r>
          </a:p>
          <a:p>
            <a:pPr lvl="1"/>
            <a:r>
              <a:rPr lang="en" altLang="zh-CN" dirty="0" err="1"/>
              <a:t>DeepWalk</a:t>
            </a:r>
            <a:r>
              <a:rPr lang="en" altLang="zh-CN" dirty="0"/>
              <a:t>-based graph representation</a:t>
            </a:r>
          </a:p>
          <a:p>
            <a:endParaRPr lang="en" altLang="zh-CN" dirty="0"/>
          </a:p>
        </p:txBody>
      </p:sp>
    </p:spTree>
    <p:extLst>
      <p:ext uri="{BB962C8B-B14F-4D97-AF65-F5344CB8AC3E}">
        <p14:creationId xmlns:p14="http://schemas.microsoft.com/office/powerpoint/2010/main" val="1119352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ACAEDC-7DC5-D545-994A-5FBB87538380}"/>
              </a:ext>
            </a:extLst>
          </p:cNvPr>
          <p:cNvSpPr>
            <a:spLocks noGrp="1"/>
          </p:cNvSpPr>
          <p:nvPr>
            <p:ph type="title"/>
          </p:nvPr>
        </p:nvSpPr>
        <p:spPr/>
        <p:txBody>
          <a:bodyPr/>
          <a:lstStyle/>
          <a:p>
            <a:r>
              <a:rPr lang="en-GB" dirty="0"/>
              <a:t>Word2vec: CBOW / </a:t>
            </a:r>
            <a:r>
              <a:rPr lang="en-GB" dirty="0" err="1"/>
              <a:t>SkipGram</a:t>
            </a:r>
            <a:r>
              <a:rPr lang="en-GB" dirty="0"/>
              <a:t> (NLP)</a:t>
            </a:r>
          </a:p>
        </p:txBody>
      </p:sp>
      <p:sp>
        <p:nvSpPr>
          <p:cNvPr id="3" name="内容占位符 2">
            <a:extLst>
              <a:ext uri="{FF2B5EF4-FFF2-40B4-BE49-F238E27FC236}">
                <a16:creationId xmlns:a16="http://schemas.microsoft.com/office/drawing/2014/main" id="{CA56C111-223A-6248-B8CD-5C35AC0F732F}"/>
              </a:ext>
            </a:extLst>
          </p:cNvPr>
          <p:cNvSpPr>
            <a:spLocks noGrp="1"/>
          </p:cNvSpPr>
          <p:nvPr>
            <p:ph idx="1"/>
          </p:nvPr>
        </p:nvSpPr>
        <p:spPr/>
        <p:txBody>
          <a:bodyPr/>
          <a:lstStyle/>
          <a:p>
            <a:r>
              <a:rPr lang="en" dirty="0"/>
              <a:t>Distributed representations of words and phrases and their compositionality (NIPS 2013, </a:t>
            </a:r>
            <a:r>
              <a:rPr lang="en" dirty="0" err="1"/>
              <a:t>Mikolov</a:t>
            </a:r>
            <a:r>
              <a:rPr lang="en" dirty="0"/>
              <a:t> et al.)</a:t>
            </a:r>
          </a:p>
          <a:p>
            <a:r>
              <a:rPr lang="en" dirty="0"/>
              <a:t>CBOW</a:t>
            </a:r>
          </a:p>
          <a:p>
            <a:pPr lvl="1"/>
            <a:r>
              <a:rPr lang="en" altLang="zh-CN" dirty="0"/>
              <a:t>predict the input tokens based on context tokens </a:t>
            </a:r>
          </a:p>
          <a:p>
            <a:r>
              <a:rPr lang="en-GB" dirty="0" err="1"/>
              <a:t>SkipGram</a:t>
            </a:r>
            <a:endParaRPr lang="en-GB" dirty="0"/>
          </a:p>
          <a:p>
            <a:pPr lvl="1"/>
            <a:r>
              <a:rPr lang="en" dirty="0"/>
              <a:t>predict context tokens based on input tokens</a:t>
            </a:r>
            <a:endParaRPr lang="en-GB" dirty="0"/>
          </a:p>
        </p:txBody>
      </p:sp>
      <p:sp>
        <p:nvSpPr>
          <p:cNvPr id="4" name="矩形 3">
            <a:extLst>
              <a:ext uri="{FF2B5EF4-FFF2-40B4-BE49-F238E27FC236}">
                <a16:creationId xmlns:a16="http://schemas.microsoft.com/office/drawing/2014/main" id="{5FFE1FBD-3A14-F348-8C72-E997D054D040}"/>
              </a:ext>
            </a:extLst>
          </p:cNvPr>
          <p:cNvSpPr/>
          <p:nvPr/>
        </p:nvSpPr>
        <p:spPr>
          <a:xfrm>
            <a:off x="848544" y="5409158"/>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5" name="矩形 4">
            <a:extLst>
              <a:ext uri="{FF2B5EF4-FFF2-40B4-BE49-F238E27FC236}">
                <a16:creationId xmlns:a16="http://schemas.microsoft.com/office/drawing/2014/main" id="{27764A1F-BEC2-474B-A146-E91E94D5EC00}"/>
              </a:ext>
            </a:extLst>
          </p:cNvPr>
          <p:cNvSpPr/>
          <p:nvPr/>
        </p:nvSpPr>
        <p:spPr>
          <a:xfrm>
            <a:off x="1640632" y="5409158"/>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6" name="矩形 5">
            <a:extLst>
              <a:ext uri="{FF2B5EF4-FFF2-40B4-BE49-F238E27FC236}">
                <a16:creationId xmlns:a16="http://schemas.microsoft.com/office/drawing/2014/main" id="{0C22F83D-1B84-1C4B-9DE2-B0054B6E6B6A}"/>
              </a:ext>
            </a:extLst>
          </p:cNvPr>
          <p:cNvSpPr/>
          <p:nvPr/>
        </p:nvSpPr>
        <p:spPr>
          <a:xfrm>
            <a:off x="3152800" y="5409158"/>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7" name="矩形 6">
            <a:extLst>
              <a:ext uri="{FF2B5EF4-FFF2-40B4-BE49-F238E27FC236}">
                <a16:creationId xmlns:a16="http://schemas.microsoft.com/office/drawing/2014/main" id="{E6FD253B-27A8-6540-851F-6E8887FC5645}"/>
              </a:ext>
            </a:extLst>
          </p:cNvPr>
          <p:cNvSpPr/>
          <p:nvPr/>
        </p:nvSpPr>
        <p:spPr>
          <a:xfrm>
            <a:off x="3948475" y="5409158"/>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8" name="矩形 7">
            <a:extLst>
              <a:ext uri="{FF2B5EF4-FFF2-40B4-BE49-F238E27FC236}">
                <a16:creationId xmlns:a16="http://schemas.microsoft.com/office/drawing/2014/main" id="{62BB3A3E-C182-2241-AE91-2F449D8E8825}"/>
              </a:ext>
            </a:extLst>
          </p:cNvPr>
          <p:cNvSpPr/>
          <p:nvPr/>
        </p:nvSpPr>
        <p:spPr>
          <a:xfrm>
            <a:off x="2360712" y="4826559"/>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400" dirty="0">
                <a:latin typeface="Times New Roman" panose="02020603050405020304" pitchFamily="18" charset="0"/>
                <a:cs typeface="Times New Roman" panose="02020603050405020304" pitchFamily="18" charset="0"/>
              </a:rPr>
              <a:t>sum</a:t>
            </a:r>
          </a:p>
        </p:txBody>
      </p:sp>
      <p:sp>
        <p:nvSpPr>
          <p:cNvPr id="9" name="矩形 8">
            <a:extLst>
              <a:ext uri="{FF2B5EF4-FFF2-40B4-BE49-F238E27FC236}">
                <a16:creationId xmlns:a16="http://schemas.microsoft.com/office/drawing/2014/main" id="{E40CD82E-5CD2-BF48-8C82-991CF815F03D}"/>
              </a:ext>
            </a:extLst>
          </p:cNvPr>
          <p:cNvSpPr/>
          <p:nvPr/>
        </p:nvSpPr>
        <p:spPr>
          <a:xfrm>
            <a:off x="2360712" y="4149080"/>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1" name="直线箭头连接符 10">
            <a:extLst>
              <a:ext uri="{FF2B5EF4-FFF2-40B4-BE49-F238E27FC236}">
                <a16:creationId xmlns:a16="http://schemas.microsoft.com/office/drawing/2014/main" id="{83F34C37-0BAB-E644-B1DB-175B2F2C3662}"/>
              </a:ext>
            </a:extLst>
          </p:cNvPr>
          <p:cNvCxnSpPr>
            <a:cxnSpLocks/>
            <a:stCxn id="4" idx="0"/>
            <a:endCxn id="8" idx="2"/>
          </p:cNvCxnSpPr>
          <p:nvPr/>
        </p:nvCxnSpPr>
        <p:spPr>
          <a:xfrm flipV="1">
            <a:off x="1172580" y="5114591"/>
            <a:ext cx="1512168" cy="294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线箭头连接符 14">
            <a:extLst>
              <a:ext uri="{FF2B5EF4-FFF2-40B4-BE49-F238E27FC236}">
                <a16:creationId xmlns:a16="http://schemas.microsoft.com/office/drawing/2014/main" id="{6EB2B2A0-D318-A143-BD72-B435BEDDCC45}"/>
              </a:ext>
            </a:extLst>
          </p:cNvPr>
          <p:cNvCxnSpPr>
            <a:stCxn id="5" idx="0"/>
            <a:endCxn id="8" idx="2"/>
          </p:cNvCxnSpPr>
          <p:nvPr/>
        </p:nvCxnSpPr>
        <p:spPr>
          <a:xfrm flipV="1">
            <a:off x="1964668" y="5114591"/>
            <a:ext cx="720080" cy="294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线箭头连接符 16">
            <a:extLst>
              <a:ext uri="{FF2B5EF4-FFF2-40B4-BE49-F238E27FC236}">
                <a16:creationId xmlns:a16="http://schemas.microsoft.com/office/drawing/2014/main" id="{816EA993-EB40-0C4E-9397-32178CBE0DB7}"/>
              </a:ext>
            </a:extLst>
          </p:cNvPr>
          <p:cNvCxnSpPr>
            <a:stCxn id="6" idx="0"/>
            <a:endCxn id="8" idx="2"/>
          </p:cNvCxnSpPr>
          <p:nvPr/>
        </p:nvCxnSpPr>
        <p:spPr>
          <a:xfrm flipH="1" flipV="1">
            <a:off x="2684748" y="5114591"/>
            <a:ext cx="792088" cy="294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线箭头连接符 18">
            <a:extLst>
              <a:ext uri="{FF2B5EF4-FFF2-40B4-BE49-F238E27FC236}">
                <a16:creationId xmlns:a16="http://schemas.microsoft.com/office/drawing/2014/main" id="{8A9AAC73-44A1-A442-85A8-EF17F465C2DF}"/>
              </a:ext>
            </a:extLst>
          </p:cNvPr>
          <p:cNvCxnSpPr>
            <a:stCxn id="7" idx="0"/>
            <a:endCxn id="8" idx="2"/>
          </p:cNvCxnSpPr>
          <p:nvPr/>
        </p:nvCxnSpPr>
        <p:spPr>
          <a:xfrm flipH="1" flipV="1">
            <a:off x="2684748" y="5114591"/>
            <a:ext cx="1587763" cy="294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线箭头连接符 20">
            <a:extLst>
              <a:ext uri="{FF2B5EF4-FFF2-40B4-BE49-F238E27FC236}">
                <a16:creationId xmlns:a16="http://schemas.microsoft.com/office/drawing/2014/main" id="{5F1ED524-49D8-9449-AA7D-4297B77484F7}"/>
              </a:ext>
            </a:extLst>
          </p:cNvPr>
          <p:cNvCxnSpPr>
            <a:stCxn id="8" idx="0"/>
            <a:endCxn id="9" idx="2"/>
          </p:cNvCxnSpPr>
          <p:nvPr/>
        </p:nvCxnSpPr>
        <p:spPr>
          <a:xfrm flipV="1">
            <a:off x="2684748" y="4437112"/>
            <a:ext cx="0" cy="3894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54ED634E-ED03-734B-8078-FEB5A64CB76D}"/>
              </a:ext>
            </a:extLst>
          </p:cNvPr>
          <p:cNvSpPr txBox="1"/>
          <p:nvPr/>
        </p:nvSpPr>
        <p:spPr>
          <a:xfrm>
            <a:off x="848544" y="5697190"/>
            <a:ext cx="63190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w(t-2)</a:t>
            </a:r>
          </a:p>
        </p:txBody>
      </p:sp>
      <p:sp>
        <p:nvSpPr>
          <p:cNvPr id="23" name="文本框 22">
            <a:extLst>
              <a:ext uri="{FF2B5EF4-FFF2-40B4-BE49-F238E27FC236}">
                <a16:creationId xmlns:a16="http://schemas.microsoft.com/office/drawing/2014/main" id="{651FB3C4-660E-3640-A289-175A187FA9BB}"/>
              </a:ext>
            </a:extLst>
          </p:cNvPr>
          <p:cNvSpPr txBox="1"/>
          <p:nvPr/>
        </p:nvSpPr>
        <p:spPr>
          <a:xfrm>
            <a:off x="1648716" y="5697189"/>
            <a:ext cx="63190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w(t-1)</a:t>
            </a:r>
          </a:p>
        </p:txBody>
      </p:sp>
      <p:sp>
        <p:nvSpPr>
          <p:cNvPr id="24" name="文本框 23">
            <a:extLst>
              <a:ext uri="{FF2B5EF4-FFF2-40B4-BE49-F238E27FC236}">
                <a16:creationId xmlns:a16="http://schemas.microsoft.com/office/drawing/2014/main" id="{0DC7B713-A918-BD4D-8254-CEF6AAD0AEDE}"/>
              </a:ext>
            </a:extLst>
          </p:cNvPr>
          <p:cNvSpPr txBox="1"/>
          <p:nvPr/>
        </p:nvSpPr>
        <p:spPr>
          <a:xfrm>
            <a:off x="3160884" y="5695817"/>
            <a:ext cx="673582"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w(t+1)</a:t>
            </a:r>
          </a:p>
        </p:txBody>
      </p:sp>
      <p:sp>
        <p:nvSpPr>
          <p:cNvPr id="25" name="文本框 24">
            <a:extLst>
              <a:ext uri="{FF2B5EF4-FFF2-40B4-BE49-F238E27FC236}">
                <a16:creationId xmlns:a16="http://schemas.microsoft.com/office/drawing/2014/main" id="{5D53E0A9-0CEB-C943-8028-E4F3E71E2C39}"/>
              </a:ext>
            </a:extLst>
          </p:cNvPr>
          <p:cNvSpPr txBox="1"/>
          <p:nvPr/>
        </p:nvSpPr>
        <p:spPr>
          <a:xfrm>
            <a:off x="3964643" y="5695816"/>
            <a:ext cx="673582"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w(t+2)</a:t>
            </a:r>
          </a:p>
        </p:txBody>
      </p:sp>
      <p:sp>
        <p:nvSpPr>
          <p:cNvPr id="26" name="文本框 25">
            <a:extLst>
              <a:ext uri="{FF2B5EF4-FFF2-40B4-BE49-F238E27FC236}">
                <a16:creationId xmlns:a16="http://schemas.microsoft.com/office/drawing/2014/main" id="{BDDF06E3-6E6D-5D46-91D8-C5F5A1FD2EF5}"/>
              </a:ext>
            </a:extLst>
          </p:cNvPr>
          <p:cNvSpPr txBox="1"/>
          <p:nvPr/>
        </p:nvSpPr>
        <p:spPr>
          <a:xfrm>
            <a:off x="2443336" y="3792289"/>
            <a:ext cx="48282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a:t>
            </a:r>
          </a:p>
        </p:txBody>
      </p:sp>
      <p:sp>
        <p:nvSpPr>
          <p:cNvPr id="27" name="文本框 26">
            <a:extLst>
              <a:ext uri="{FF2B5EF4-FFF2-40B4-BE49-F238E27FC236}">
                <a16:creationId xmlns:a16="http://schemas.microsoft.com/office/drawing/2014/main" id="{E6BD2285-124C-EA4C-884D-CB01B57A9AD4}"/>
              </a:ext>
            </a:extLst>
          </p:cNvPr>
          <p:cNvSpPr txBox="1"/>
          <p:nvPr/>
        </p:nvSpPr>
        <p:spPr>
          <a:xfrm>
            <a:off x="2280620" y="6094699"/>
            <a:ext cx="902811" cy="369332"/>
          </a:xfrm>
          <a:prstGeom prst="rect">
            <a:avLst/>
          </a:prstGeom>
          <a:noFill/>
        </p:spPr>
        <p:txBody>
          <a:bodyPr wrap="none" rtlCol="0">
            <a:spAutoFit/>
          </a:bodyPr>
          <a:lstStyle/>
          <a:p>
            <a:r>
              <a:rPr lang="en-GB" dirty="0"/>
              <a:t>CBOW</a:t>
            </a:r>
          </a:p>
        </p:txBody>
      </p:sp>
      <p:sp>
        <p:nvSpPr>
          <p:cNvPr id="28" name="矩形 27">
            <a:extLst>
              <a:ext uri="{FF2B5EF4-FFF2-40B4-BE49-F238E27FC236}">
                <a16:creationId xmlns:a16="http://schemas.microsoft.com/office/drawing/2014/main" id="{F4053A39-E9EB-1E41-BECD-3CC5CA7BEC05}"/>
              </a:ext>
            </a:extLst>
          </p:cNvPr>
          <p:cNvSpPr/>
          <p:nvPr/>
        </p:nvSpPr>
        <p:spPr>
          <a:xfrm>
            <a:off x="5267777" y="4149080"/>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29" name="矩形 28">
            <a:extLst>
              <a:ext uri="{FF2B5EF4-FFF2-40B4-BE49-F238E27FC236}">
                <a16:creationId xmlns:a16="http://schemas.microsoft.com/office/drawing/2014/main" id="{77877145-CE7A-9948-B666-B4487D4C2276}"/>
              </a:ext>
            </a:extLst>
          </p:cNvPr>
          <p:cNvSpPr/>
          <p:nvPr/>
        </p:nvSpPr>
        <p:spPr>
          <a:xfrm>
            <a:off x="6059865" y="4149080"/>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30" name="矩形 29">
            <a:extLst>
              <a:ext uri="{FF2B5EF4-FFF2-40B4-BE49-F238E27FC236}">
                <a16:creationId xmlns:a16="http://schemas.microsoft.com/office/drawing/2014/main" id="{71B847EC-AB76-6247-802B-EB1CEB47D998}"/>
              </a:ext>
            </a:extLst>
          </p:cNvPr>
          <p:cNvSpPr/>
          <p:nvPr/>
        </p:nvSpPr>
        <p:spPr>
          <a:xfrm>
            <a:off x="7572033" y="4149080"/>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31" name="矩形 30">
            <a:extLst>
              <a:ext uri="{FF2B5EF4-FFF2-40B4-BE49-F238E27FC236}">
                <a16:creationId xmlns:a16="http://schemas.microsoft.com/office/drawing/2014/main" id="{E896F3DD-CC83-AD4E-9593-9A3820AB2908}"/>
              </a:ext>
            </a:extLst>
          </p:cNvPr>
          <p:cNvSpPr/>
          <p:nvPr/>
        </p:nvSpPr>
        <p:spPr>
          <a:xfrm>
            <a:off x="8367708" y="4149080"/>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32" name="矩形 31">
            <a:extLst>
              <a:ext uri="{FF2B5EF4-FFF2-40B4-BE49-F238E27FC236}">
                <a16:creationId xmlns:a16="http://schemas.microsoft.com/office/drawing/2014/main" id="{A0ED93BC-4272-864F-A984-A497B3A7AAEC}"/>
              </a:ext>
            </a:extLst>
          </p:cNvPr>
          <p:cNvSpPr/>
          <p:nvPr/>
        </p:nvSpPr>
        <p:spPr>
          <a:xfrm>
            <a:off x="6796113" y="4863639"/>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4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F636B513-2780-AA4C-BE92-1C15C21C8225}"/>
              </a:ext>
            </a:extLst>
          </p:cNvPr>
          <p:cNvSpPr/>
          <p:nvPr/>
        </p:nvSpPr>
        <p:spPr>
          <a:xfrm>
            <a:off x="6796113" y="5403637"/>
            <a:ext cx="648072" cy="2880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39" name="文本框 38">
            <a:extLst>
              <a:ext uri="{FF2B5EF4-FFF2-40B4-BE49-F238E27FC236}">
                <a16:creationId xmlns:a16="http://schemas.microsoft.com/office/drawing/2014/main" id="{D19444B6-D1FC-B44A-85E9-D0E7C0FAADDF}"/>
              </a:ext>
            </a:extLst>
          </p:cNvPr>
          <p:cNvSpPr txBox="1"/>
          <p:nvPr/>
        </p:nvSpPr>
        <p:spPr>
          <a:xfrm>
            <a:off x="5275861" y="3795750"/>
            <a:ext cx="63190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w(t-2)</a:t>
            </a:r>
          </a:p>
        </p:txBody>
      </p:sp>
      <p:sp>
        <p:nvSpPr>
          <p:cNvPr id="40" name="文本框 39">
            <a:extLst>
              <a:ext uri="{FF2B5EF4-FFF2-40B4-BE49-F238E27FC236}">
                <a16:creationId xmlns:a16="http://schemas.microsoft.com/office/drawing/2014/main" id="{A666ADED-9C4B-F548-B073-B6464B2B5137}"/>
              </a:ext>
            </a:extLst>
          </p:cNvPr>
          <p:cNvSpPr txBox="1"/>
          <p:nvPr/>
        </p:nvSpPr>
        <p:spPr>
          <a:xfrm>
            <a:off x="6076033" y="3795749"/>
            <a:ext cx="63190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w(t-1)</a:t>
            </a:r>
          </a:p>
        </p:txBody>
      </p:sp>
      <p:sp>
        <p:nvSpPr>
          <p:cNvPr id="41" name="文本框 40">
            <a:extLst>
              <a:ext uri="{FF2B5EF4-FFF2-40B4-BE49-F238E27FC236}">
                <a16:creationId xmlns:a16="http://schemas.microsoft.com/office/drawing/2014/main" id="{8206B48A-EFC5-1F47-BE77-CA0D5CA1C10F}"/>
              </a:ext>
            </a:extLst>
          </p:cNvPr>
          <p:cNvSpPr txBox="1"/>
          <p:nvPr/>
        </p:nvSpPr>
        <p:spPr>
          <a:xfrm>
            <a:off x="7588201" y="3794377"/>
            <a:ext cx="673582"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w(t+1)</a:t>
            </a:r>
          </a:p>
        </p:txBody>
      </p:sp>
      <p:sp>
        <p:nvSpPr>
          <p:cNvPr id="42" name="文本框 41">
            <a:extLst>
              <a:ext uri="{FF2B5EF4-FFF2-40B4-BE49-F238E27FC236}">
                <a16:creationId xmlns:a16="http://schemas.microsoft.com/office/drawing/2014/main" id="{070E963D-173B-8548-912C-4B28B804B260}"/>
              </a:ext>
            </a:extLst>
          </p:cNvPr>
          <p:cNvSpPr txBox="1"/>
          <p:nvPr/>
        </p:nvSpPr>
        <p:spPr>
          <a:xfrm>
            <a:off x="8391960" y="3794376"/>
            <a:ext cx="673582"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w(t+2)</a:t>
            </a:r>
          </a:p>
        </p:txBody>
      </p:sp>
      <p:sp>
        <p:nvSpPr>
          <p:cNvPr id="43" name="文本框 42">
            <a:extLst>
              <a:ext uri="{FF2B5EF4-FFF2-40B4-BE49-F238E27FC236}">
                <a16:creationId xmlns:a16="http://schemas.microsoft.com/office/drawing/2014/main" id="{EBBC105F-91C3-2448-A7CB-741EFA420554}"/>
              </a:ext>
            </a:extLst>
          </p:cNvPr>
          <p:cNvSpPr txBox="1"/>
          <p:nvPr/>
        </p:nvSpPr>
        <p:spPr>
          <a:xfrm>
            <a:off x="6892894" y="5730674"/>
            <a:ext cx="48282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w(t)</a:t>
            </a:r>
          </a:p>
        </p:txBody>
      </p:sp>
      <p:sp>
        <p:nvSpPr>
          <p:cNvPr id="44" name="文本框 43">
            <a:extLst>
              <a:ext uri="{FF2B5EF4-FFF2-40B4-BE49-F238E27FC236}">
                <a16:creationId xmlns:a16="http://schemas.microsoft.com/office/drawing/2014/main" id="{D4BD78D6-27CE-8249-9892-30D47AE88904}"/>
              </a:ext>
            </a:extLst>
          </p:cNvPr>
          <p:cNvSpPr txBox="1"/>
          <p:nvPr/>
        </p:nvSpPr>
        <p:spPr>
          <a:xfrm>
            <a:off x="6514855" y="6100463"/>
            <a:ext cx="1210588" cy="369332"/>
          </a:xfrm>
          <a:prstGeom prst="rect">
            <a:avLst/>
          </a:prstGeom>
          <a:noFill/>
        </p:spPr>
        <p:txBody>
          <a:bodyPr wrap="none" rtlCol="0">
            <a:spAutoFit/>
          </a:bodyPr>
          <a:lstStyle/>
          <a:p>
            <a:r>
              <a:rPr lang="en-GB" dirty="0" err="1"/>
              <a:t>SkipGram</a:t>
            </a:r>
            <a:endParaRPr lang="en-GB" dirty="0"/>
          </a:p>
        </p:txBody>
      </p:sp>
      <p:cxnSp>
        <p:nvCxnSpPr>
          <p:cNvPr id="65" name="直线箭头连接符 64">
            <a:extLst>
              <a:ext uri="{FF2B5EF4-FFF2-40B4-BE49-F238E27FC236}">
                <a16:creationId xmlns:a16="http://schemas.microsoft.com/office/drawing/2014/main" id="{A04D7EFD-2134-5142-8A71-29E6C94709F0}"/>
              </a:ext>
            </a:extLst>
          </p:cNvPr>
          <p:cNvCxnSpPr>
            <a:stCxn id="33" idx="0"/>
            <a:endCxn id="32" idx="2"/>
          </p:cNvCxnSpPr>
          <p:nvPr/>
        </p:nvCxnSpPr>
        <p:spPr>
          <a:xfrm flipV="1">
            <a:off x="7120149" y="5151671"/>
            <a:ext cx="0" cy="251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直线箭头连接符 67">
            <a:extLst>
              <a:ext uri="{FF2B5EF4-FFF2-40B4-BE49-F238E27FC236}">
                <a16:creationId xmlns:a16="http://schemas.microsoft.com/office/drawing/2014/main" id="{E4C99CD7-08D7-6E4C-BEF7-B3FE08768392}"/>
              </a:ext>
            </a:extLst>
          </p:cNvPr>
          <p:cNvCxnSpPr>
            <a:stCxn id="32" idx="0"/>
            <a:endCxn id="28" idx="2"/>
          </p:cNvCxnSpPr>
          <p:nvPr/>
        </p:nvCxnSpPr>
        <p:spPr>
          <a:xfrm flipH="1" flipV="1">
            <a:off x="5591813" y="4437112"/>
            <a:ext cx="1528336" cy="426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直线箭头连接符 69">
            <a:extLst>
              <a:ext uri="{FF2B5EF4-FFF2-40B4-BE49-F238E27FC236}">
                <a16:creationId xmlns:a16="http://schemas.microsoft.com/office/drawing/2014/main" id="{884F667E-8DCA-0E4D-B479-E79893652201}"/>
              </a:ext>
            </a:extLst>
          </p:cNvPr>
          <p:cNvCxnSpPr>
            <a:stCxn id="32" idx="0"/>
            <a:endCxn id="29" idx="2"/>
          </p:cNvCxnSpPr>
          <p:nvPr/>
        </p:nvCxnSpPr>
        <p:spPr>
          <a:xfrm flipH="1" flipV="1">
            <a:off x="6383901" y="4437112"/>
            <a:ext cx="736248" cy="426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直线箭头连接符 71">
            <a:extLst>
              <a:ext uri="{FF2B5EF4-FFF2-40B4-BE49-F238E27FC236}">
                <a16:creationId xmlns:a16="http://schemas.microsoft.com/office/drawing/2014/main" id="{F898AA15-01EB-8B4D-B410-9472F93CAB35}"/>
              </a:ext>
            </a:extLst>
          </p:cNvPr>
          <p:cNvCxnSpPr>
            <a:stCxn id="32" idx="0"/>
            <a:endCxn id="30" idx="2"/>
          </p:cNvCxnSpPr>
          <p:nvPr/>
        </p:nvCxnSpPr>
        <p:spPr>
          <a:xfrm flipV="1">
            <a:off x="7120149" y="4437112"/>
            <a:ext cx="775920" cy="426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直线箭头连接符 73">
            <a:extLst>
              <a:ext uri="{FF2B5EF4-FFF2-40B4-BE49-F238E27FC236}">
                <a16:creationId xmlns:a16="http://schemas.microsoft.com/office/drawing/2014/main" id="{3D202464-CF50-D24C-A248-952C16DB4396}"/>
              </a:ext>
            </a:extLst>
          </p:cNvPr>
          <p:cNvCxnSpPr>
            <a:stCxn id="32" idx="0"/>
            <a:endCxn id="31" idx="2"/>
          </p:cNvCxnSpPr>
          <p:nvPr/>
        </p:nvCxnSpPr>
        <p:spPr>
          <a:xfrm flipV="1">
            <a:off x="7120149" y="4437112"/>
            <a:ext cx="1571595" cy="426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502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ADC6-B0D5-2F47-983B-D5A9E9FF505B}"/>
              </a:ext>
            </a:extLst>
          </p:cNvPr>
          <p:cNvSpPr>
            <a:spLocks noGrp="1"/>
          </p:cNvSpPr>
          <p:nvPr>
            <p:ph type="title"/>
          </p:nvPr>
        </p:nvSpPr>
        <p:spPr/>
        <p:txBody>
          <a:bodyPr/>
          <a:lstStyle/>
          <a:p>
            <a:r>
              <a:rPr lang="en-US" dirty="0"/>
              <a:t>Index</a:t>
            </a:r>
          </a:p>
        </p:txBody>
      </p:sp>
      <p:sp>
        <p:nvSpPr>
          <p:cNvPr id="3" name="Content Placeholder 2">
            <a:extLst>
              <a:ext uri="{FF2B5EF4-FFF2-40B4-BE49-F238E27FC236}">
                <a16:creationId xmlns:a16="http://schemas.microsoft.com/office/drawing/2014/main" id="{515C54BC-7EB7-6E4C-83F1-9B3D712B790F}"/>
              </a:ext>
            </a:extLst>
          </p:cNvPr>
          <p:cNvSpPr>
            <a:spLocks noGrp="1"/>
          </p:cNvSpPr>
          <p:nvPr>
            <p:ph idx="1"/>
          </p:nvPr>
        </p:nvSpPr>
        <p:spPr/>
        <p:txBody>
          <a:bodyPr/>
          <a:lstStyle/>
          <a:p>
            <a:pPr marL="514350" indent="-514350">
              <a:buFont typeface="+mj-lt"/>
              <a:buAutoNum type="arabicPeriod"/>
            </a:pPr>
            <a:r>
              <a:rPr lang="en-US" altLang="zh-CN" sz="2800" dirty="0"/>
              <a:t>Introduction</a:t>
            </a:r>
          </a:p>
          <a:p>
            <a:pPr marL="514350" indent="-514350">
              <a:buFont typeface="+mj-lt"/>
              <a:buAutoNum type="arabicPeriod"/>
            </a:pPr>
            <a:r>
              <a:rPr lang="en-US" altLang="zh-CN" sz="2800" dirty="0"/>
              <a:t>Generative self-supervised learning</a:t>
            </a:r>
          </a:p>
          <a:p>
            <a:pPr marL="514350" indent="-514350">
              <a:buFont typeface="+mj-lt"/>
              <a:buAutoNum type="arabicPeriod"/>
            </a:pPr>
            <a:r>
              <a:rPr lang="en-US" altLang="zh-CN" sz="2800" dirty="0"/>
              <a:t>Contrastive self-supervised learning</a:t>
            </a:r>
          </a:p>
          <a:p>
            <a:pPr marL="514350" indent="-514350">
              <a:buFont typeface="+mj-lt"/>
              <a:buAutoNum type="arabicPeriod"/>
            </a:pPr>
            <a:r>
              <a:rPr lang="en-US" altLang="zh-CN" sz="2800" dirty="0"/>
              <a:t>Generative-contrastive self-supervised learning</a:t>
            </a:r>
          </a:p>
          <a:p>
            <a:pPr marL="514350" indent="-514350">
              <a:buFont typeface="+mj-lt"/>
              <a:buAutoNum type="arabicPeriod"/>
            </a:pPr>
            <a:r>
              <a:rPr lang="en-US" altLang="zh-CN" sz="2800" dirty="0"/>
              <a:t>Theory behind self-supervised learning</a:t>
            </a:r>
          </a:p>
          <a:p>
            <a:pPr marL="514350" indent="-514350">
              <a:buFont typeface="+mj-lt"/>
              <a:buAutoNum type="arabicPeriod"/>
            </a:pPr>
            <a:r>
              <a:rPr lang="en-US" altLang="zh-CN" sz="2800" dirty="0"/>
              <a:t>Discussion</a:t>
            </a:r>
          </a:p>
          <a:p>
            <a:pPr marL="514350" indent="-514350">
              <a:buFont typeface="+mj-lt"/>
              <a:buAutoNum type="arabicPeriod"/>
            </a:pPr>
            <a:r>
              <a:rPr lang="en-US" altLang="zh-CN" sz="2800" dirty="0"/>
              <a:t>Reference</a:t>
            </a:r>
          </a:p>
          <a:p>
            <a:pPr marL="0" indent="0">
              <a:buNone/>
            </a:pPr>
            <a:r>
              <a:rPr lang="en-US" altLang="zh-CN" sz="2000" dirty="0"/>
              <a:t>(in the rest of slides, we use ``SSL’’ for ``self-supervised learning’’)</a:t>
            </a:r>
          </a:p>
        </p:txBody>
      </p:sp>
    </p:spTree>
    <p:extLst>
      <p:ext uri="{BB962C8B-B14F-4D97-AF65-F5344CB8AC3E}">
        <p14:creationId xmlns:p14="http://schemas.microsoft.com/office/powerpoint/2010/main" val="201560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3AD108-137D-D246-9733-D238AFE8428F}"/>
              </a:ext>
            </a:extLst>
          </p:cNvPr>
          <p:cNvSpPr>
            <a:spLocks noGrp="1"/>
          </p:cNvSpPr>
          <p:nvPr>
            <p:ph type="title"/>
          </p:nvPr>
        </p:nvSpPr>
        <p:spPr/>
        <p:txBody>
          <a:bodyPr/>
          <a:lstStyle/>
          <a:p>
            <a:r>
              <a:rPr lang="en-GB" dirty="0" err="1"/>
              <a:t>Deepwalk</a:t>
            </a:r>
            <a:r>
              <a:rPr lang="en-GB" dirty="0"/>
              <a:t> / LINE (Graph)</a:t>
            </a:r>
          </a:p>
        </p:txBody>
      </p:sp>
      <p:sp>
        <p:nvSpPr>
          <p:cNvPr id="3" name="内容占位符 2">
            <a:extLst>
              <a:ext uri="{FF2B5EF4-FFF2-40B4-BE49-F238E27FC236}">
                <a16:creationId xmlns:a16="http://schemas.microsoft.com/office/drawing/2014/main" id="{C67F097B-C57B-544F-A0E8-B655DF4FC65A}"/>
              </a:ext>
            </a:extLst>
          </p:cNvPr>
          <p:cNvSpPr>
            <a:spLocks noGrp="1"/>
          </p:cNvSpPr>
          <p:nvPr>
            <p:ph idx="1"/>
          </p:nvPr>
        </p:nvSpPr>
        <p:spPr/>
        <p:txBody>
          <a:bodyPr/>
          <a:lstStyle/>
          <a:p>
            <a:r>
              <a:rPr lang="en" altLang="zh-CN" dirty="0" err="1"/>
              <a:t>Deepwalk</a:t>
            </a:r>
            <a:r>
              <a:rPr lang="en" altLang="zh-CN" dirty="0"/>
              <a:t>: Online learning of social representations. (KDD 2014, </a:t>
            </a:r>
            <a:r>
              <a:rPr lang="en" altLang="zh-CN" dirty="0" err="1"/>
              <a:t>Perozzi</a:t>
            </a:r>
            <a:r>
              <a:rPr lang="en" altLang="zh-CN" dirty="0"/>
              <a:t> et al.)</a:t>
            </a:r>
          </a:p>
          <a:p>
            <a:pPr lvl="1"/>
            <a:r>
              <a:rPr lang="en" altLang="zh-CN" dirty="0"/>
              <a:t>samples truncated random walks to learn latent node embedding based on the Skip-Gram</a:t>
            </a:r>
          </a:p>
          <a:p>
            <a:pPr lvl="1"/>
            <a:r>
              <a:rPr lang="en" altLang="zh-CN" dirty="0"/>
              <a:t>treats random walks as the equivalent of sentences</a:t>
            </a:r>
          </a:p>
          <a:p>
            <a:r>
              <a:rPr lang="en" altLang="zh-CN" dirty="0"/>
              <a:t>Line: Large-scale information network embedding (WWW 2015, Tang et al.)</a:t>
            </a:r>
          </a:p>
          <a:p>
            <a:pPr lvl="1"/>
            <a:r>
              <a:rPr lang="en" altLang="zh-CN" dirty="0"/>
              <a:t>generate neighbors based on current nodes</a:t>
            </a:r>
          </a:p>
          <a:p>
            <a:endParaRPr lang="en-GB" dirty="0"/>
          </a:p>
        </p:txBody>
      </p:sp>
    </p:spTree>
    <p:extLst>
      <p:ext uri="{BB962C8B-B14F-4D97-AF65-F5344CB8AC3E}">
        <p14:creationId xmlns:p14="http://schemas.microsoft.com/office/powerpoint/2010/main" val="713261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5D2E5-7FD1-E14A-B330-891B39D24679}"/>
              </a:ext>
            </a:extLst>
          </p:cNvPr>
          <p:cNvSpPr>
            <a:spLocks noGrp="1"/>
          </p:cNvSpPr>
          <p:nvPr>
            <p:ph type="title"/>
          </p:nvPr>
        </p:nvSpPr>
        <p:spPr/>
        <p:txBody>
          <a:bodyPr/>
          <a:lstStyle/>
          <a:p>
            <a:r>
              <a:rPr lang="en-GB" dirty="0"/>
              <a:t>Denoising AE</a:t>
            </a:r>
            <a:r>
              <a:rPr lang="en-US" dirty="0"/>
              <a:t>: </a:t>
            </a:r>
            <a:r>
              <a:rPr lang="en-GB" dirty="0"/>
              <a:t>BERT (NLP)</a:t>
            </a:r>
          </a:p>
        </p:txBody>
      </p:sp>
      <p:sp>
        <p:nvSpPr>
          <p:cNvPr id="3" name="内容占位符 2">
            <a:extLst>
              <a:ext uri="{FF2B5EF4-FFF2-40B4-BE49-F238E27FC236}">
                <a16:creationId xmlns:a16="http://schemas.microsoft.com/office/drawing/2014/main" id="{DEC12C38-E783-FD4D-ADF8-D417205B715C}"/>
              </a:ext>
            </a:extLst>
          </p:cNvPr>
          <p:cNvSpPr>
            <a:spLocks noGrp="1"/>
          </p:cNvSpPr>
          <p:nvPr>
            <p:ph idx="1"/>
          </p:nvPr>
        </p:nvSpPr>
        <p:spPr/>
        <p:txBody>
          <a:bodyPr/>
          <a:lstStyle/>
          <a:p>
            <a:r>
              <a:rPr lang="en-GB" dirty="0"/>
              <a:t>Intuition: </a:t>
            </a:r>
            <a:r>
              <a:rPr lang="en" dirty="0"/>
              <a:t>representation should be robust to the introduction of noise</a:t>
            </a:r>
          </a:p>
          <a:p>
            <a:pPr lvl="1"/>
            <a:r>
              <a:rPr lang="en-GB" dirty="0"/>
              <a:t>Masked Language Model (MLM)</a:t>
            </a:r>
          </a:p>
          <a:p>
            <a:r>
              <a:rPr lang="en" altLang="zh-CN" dirty="0"/>
              <a:t>BERT: Pre-training of Deep Bidirectional Transformers for Language Understanding (NAACL 2019, Devlin et al.)</a:t>
            </a:r>
          </a:p>
          <a:p>
            <a:pPr lvl="1"/>
            <a:r>
              <a:rPr lang="en" altLang="zh-CN" dirty="0"/>
              <a:t>[MASK]: a unique token introduced in the training process to mask some tokens</a:t>
            </a:r>
          </a:p>
          <a:p>
            <a:pPr lvl="1"/>
            <a:r>
              <a:rPr lang="en" altLang="zh-CN" dirty="0"/>
              <a:t>Predict masked tokens based on their context information, </a:t>
            </a:r>
          </a:p>
          <a:p>
            <a:pPr lvl="1"/>
            <a:r>
              <a:rPr lang="en-GB" altLang="zh-CN" dirty="0"/>
              <a:t>Pre-train and fine-tune</a:t>
            </a:r>
          </a:p>
          <a:p>
            <a:endParaRPr lang="en-GB" dirty="0"/>
          </a:p>
        </p:txBody>
      </p:sp>
      <p:pic>
        <p:nvPicPr>
          <p:cNvPr id="4" name="图片 3">
            <a:extLst>
              <a:ext uri="{FF2B5EF4-FFF2-40B4-BE49-F238E27FC236}">
                <a16:creationId xmlns:a16="http://schemas.microsoft.com/office/drawing/2014/main" id="{AE6578B7-95E7-6848-82EA-A41D11424C85}"/>
              </a:ext>
            </a:extLst>
          </p:cNvPr>
          <p:cNvPicPr>
            <a:picLocks noChangeAspect="1"/>
          </p:cNvPicPr>
          <p:nvPr/>
        </p:nvPicPr>
        <p:blipFill>
          <a:blip r:embed="rId2"/>
          <a:stretch>
            <a:fillRect/>
          </a:stretch>
        </p:blipFill>
        <p:spPr>
          <a:xfrm>
            <a:off x="2360712" y="4584534"/>
            <a:ext cx="5353360" cy="2152982"/>
          </a:xfrm>
          <a:prstGeom prst="rect">
            <a:avLst/>
          </a:prstGeom>
        </p:spPr>
      </p:pic>
    </p:spTree>
    <p:extLst>
      <p:ext uri="{BB962C8B-B14F-4D97-AF65-F5344CB8AC3E}">
        <p14:creationId xmlns:p14="http://schemas.microsoft.com/office/powerpoint/2010/main" val="215392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2A8B5-E1DB-624B-8752-28880CC10C06}"/>
              </a:ext>
            </a:extLst>
          </p:cNvPr>
          <p:cNvSpPr>
            <a:spLocks noGrp="1"/>
          </p:cNvSpPr>
          <p:nvPr>
            <p:ph type="title"/>
          </p:nvPr>
        </p:nvSpPr>
        <p:spPr/>
        <p:txBody>
          <a:bodyPr/>
          <a:lstStyle/>
          <a:p>
            <a:r>
              <a:rPr lang="en-GB" dirty="0" err="1"/>
              <a:t>SpanBERT</a:t>
            </a:r>
            <a:r>
              <a:rPr lang="en-GB" dirty="0"/>
              <a:t> / ERNIE (NLP)</a:t>
            </a:r>
          </a:p>
        </p:txBody>
      </p:sp>
      <p:sp>
        <p:nvSpPr>
          <p:cNvPr id="3" name="内容占位符 2">
            <a:extLst>
              <a:ext uri="{FF2B5EF4-FFF2-40B4-BE49-F238E27FC236}">
                <a16:creationId xmlns:a16="http://schemas.microsoft.com/office/drawing/2014/main" id="{E53161FA-1DAA-E24C-A00B-7DE16FAA2065}"/>
              </a:ext>
            </a:extLst>
          </p:cNvPr>
          <p:cNvSpPr>
            <a:spLocks noGrp="1"/>
          </p:cNvSpPr>
          <p:nvPr>
            <p:ph idx="1"/>
          </p:nvPr>
        </p:nvSpPr>
        <p:spPr/>
        <p:txBody>
          <a:bodyPr/>
          <a:lstStyle/>
          <a:p>
            <a:r>
              <a:rPr lang="en" dirty="0" err="1"/>
              <a:t>Spanbert</a:t>
            </a:r>
            <a:r>
              <a:rPr lang="en" dirty="0"/>
              <a:t>: Improving pre-training by representing and predicting spans. (TACL 2020, Joshi et al.)</a:t>
            </a:r>
          </a:p>
          <a:p>
            <a:pPr lvl="1"/>
            <a:r>
              <a:rPr lang="en" altLang="zh-CN" dirty="0"/>
              <a:t>mask continuous random spans rather than random tokens</a:t>
            </a:r>
          </a:p>
          <a:p>
            <a:pPr lvl="1"/>
            <a:r>
              <a:rPr lang="en" altLang="zh-CN" dirty="0"/>
              <a:t>trains the span boundary representations to predict the masked spans </a:t>
            </a:r>
            <a:endParaRPr lang="en" dirty="0"/>
          </a:p>
          <a:p>
            <a:r>
              <a:rPr lang="en" dirty="0"/>
              <a:t>Ernie: Enhanced representation through knowledge integration (2019, Sun et al.)</a:t>
            </a:r>
          </a:p>
          <a:p>
            <a:pPr lvl="1"/>
            <a:r>
              <a:rPr lang="en" altLang="zh-CN" dirty="0"/>
              <a:t>masks entities or phrases to learn entity-level and phrase-level knowledge </a:t>
            </a:r>
            <a:endParaRPr lang="en" dirty="0"/>
          </a:p>
          <a:p>
            <a:r>
              <a:rPr lang="en" altLang="zh-CN" dirty="0"/>
              <a:t>Ernie: Enhanced language representation with informative entities. (2019, Zhang et al.)</a:t>
            </a:r>
          </a:p>
          <a:p>
            <a:pPr lvl="1"/>
            <a:r>
              <a:rPr lang="en" altLang="zh-CN" dirty="0"/>
              <a:t>integrates knowledge (entities and relations) in knowledge graphs into language models </a:t>
            </a:r>
          </a:p>
        </p:txBody>
      </p:sp>
    </p:spTree>
    <p:extLst>
      <p:ext uri="{BB962C8B-B14F-4D97-AF65-F5344CB8AC3E}">
        <p14:creationId xmlns:p14="http://schemas.microsoft.com/office/powerpoint/2010/main" val="1894075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D010ED-EBD9-0F4A-8202-36341978FFAC}"/>
              </a:ext>
            </a:extLst>
          </p:cNvPr>
          <p:cNvSpPr>
            <a:spLocks noGrp="1"/>
          </p:cNvSpPr>
          <p:nvPr>
            <p:ph type="title"/>
          </p:nvPr>
        </p:nvSpPr>
        <p:spPr/>
        <p:txBody>
          <a:bodyPr/>
          <a:lstStyle/>
          <a:p>
            <a:r>
              <a:rPr lang="en-GB" dirty="0"/>
              <a:t>GPT-GNN (Graph)</a:t>
            </a:r>
          </a:p>
        </p:txBody>
      </p:sp>
      <p:sp>
        <p:nvSpPr>
          <p:cNvPr id="3" name="内容占位符 2">
            <a:extLst>
              <a:ext uri="{FF2B5EF4-FFF2-40B4-BE49-F238E27FC236}">
                <a16:creationId xmlns:a16="http://schemas.microsoft.com/office/drawing/2014/main" id="{AAA055D6-9CB0-5E48-9D76-EBADEE493AE1}"/>
              </a:ext>
            </a:extLst>
          </p:cNvPr>
          <p:cNvSpPr>
            <a:spLocks noGrp="1"/>
          </p:cNvSpPr>
          <p:nvPr>
            <p:ph idx="1"/>
          </p:nvPr>
        </p:nvSpPr>
        <p:spPr/>
        <p:txBody>
          <a:bodyPr/>
          <a:lstStyle/>
          <a:p>
            <a:r>
              <a:rPr lang="en-GB" altLang="zh-CN" dirty="0"/>
              <a:t>GPT-GNN: </a:t>
            </a:r>
            <a:r>
              <a:rPr lang="en" altLang="zh-CN" dirty="0"/>
              <a:t>Generative Pre-Training of Graph Neural Networks</a:t>
            </a:r>
            <a:r>
              <a:rPr lang="en-GB" altLang="zh-CN" dirty="0"/>
              <a:t> (KDD 2020, Hu et al.)</a:t>
            </a:r>
          </a:p>
          <a:p>
            <a:endParaRPr lang="en" altLang="zh-CN" dirty="0"/>
          </a:p>
        </p:txBody>
      </p:sp>
      <p:pic>
        <p:nvPicPr>
          <p:cNvPr id="4" name="图片 3">
            <a:extLst>
              <a:ext uri="{FF2B5EF4-FFF2-40B4-BE49-F238E27FC236}">
                <a16:creationId xmlns:a16="http://schemas.microsoft.com/office/drawing/2014/main" id="{AD314C27-9176-B440-9563-85421C8F93A9}"/>
              </a:ext>
            </a:extLst>
          </p:cNvPr>
          <p:cNvPicPr>
            <a:picLocks noChangeAspect="1"/>
          </p:cNvPicPr>
          <p:nvPr/>
        </p:nvPicPr>
        <p:blipFill>
          <a:blip r:embed="rId2"/>
          <a:stretch>
            <a:fillRect/>
          </a:stretch>
        </p:blipFill>
        <p:spPr>
          <a:xfrm>
            <a:off x="1054100" y="2492896"/>
            <a:ext cx="7797800" cy="3352800"/>
          </a:xfrm>
          <a:prstGeom prst="rect">
            <a:avLst/>
          </a:prstGeom>
        </p:spPr>
      </p:pic>
    </p:spTree>
    <p:extLst>
      <p:ext uri="{BB962C8B-B14F-4D97-AF65-F5344CB8AC3E}">
        <p14:creationId xmlns:p14="http://schemas.microsoft.com/office/powerpoint/2010/main" val="3789074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DC6B38-C2FB-644C-AC13-6A951716B446}"/>
              </a:ext>
            </a:extLst>
          </p:cNvPr>
          <p:cNvSpPr>
            <a:spLocks noGrp="1"/>
          </p:cNvSpPr>
          <p:nvPr>
            <p:ph type="title"/>
          </p:nvPr>
        </p:nvSpPr>
        <p:spPr/>
        <p:txBody>
          <a:bodyPr/>
          <a:lstStyle/>
          <a:p>
            <a:r>
              <a:rPr lang="en-GB" dirty="0"/>
              <a:t>Variational AE</a:t>
            </a:r>
          </a:p>
        </p:txBody>
      </p:sp>
      <p:sp>
        <p:nvSpPr>
          <p:cNvPr id="3" name="内容占位符 2">
            <a:extLst>
              <a:ext uri="{FF2B5EF4-FFF2-40B4-BE49-F238E27FC236}">
                <a16:creationId xmlns:a16="http://schemas.microsoft.com/office/drawing/2014/main" id="{FECA7CEF-C8C6-E84A-A1C0-38566FCB7E70}"/>
              </a:ext>
            </a:extLst>
          </p:cNvPr>
          <p:cNvSpPr>
            <a:spLocks noGrp="1"/>
          </p:cNvSpPr>
          <p:nvPr>
            <p:ph idx="1"/>
          </p:nvPr>
        </p:nvSpPr>
        <p:spPr/>
        <p:txBody>
          <a:bodyPr/>
          <a:lstStyle/>
          <a:p>
            <a:r>
              <a:rPr lang="en" altLang="zh-CN" dirty="0"/>
              <a:t>Assumes that data are generated from underlying latent (unobserved) representation </a:t>
            </a:r>
          </a:p>
          <a:p>
            <a:r>
              <a:rPr lang="en" altLang="zh-CN" dirty="0"/>
              <a:t>Posterior distribution</a:t>
            </a:r>
          </a:p>
          <a:p>
            <a:pPr lvl="1"/>
            <a:r>
              <a:rPr lang="en" altLang="zh-CN" dirty="0"/>
              <a:t>Unobserved variables</a:t>
            </a:r>
          </a:p>
          <a:p>
            <a:pPr lvl="1"/>
            <a:r>
              <a:rPr lang="en" altLang="zh-CN" dirty="0"/>
              <a:t>Estimation: </a:t>
            </a:r>
          </a:p>
          <a:p>
            <a:r>
              <a:rPr lang="en" altLang="zh-CN" dirty="0"/>
              <a:t>Evidence Lower Bound (ELBO)</a:t>
            </a:r>
          </a:p>
          <a:p>
            <a:endParaRPr lang="en" altLang="zh-CN" dirty="0"/>
          </a:p>
          <a:p>
            <a:pPr lvl="1"/>
            <a:r>
              <a:rPr lang="en" altLang="zh-CN" dirty="0"/>
              <a:t>VAE</a:t>
            </a:r>
          </a:p>
          <a:p>
            <a:pPr lvl="1"/>
            <a:r>
              <a:rPr lang="en" altLang="zh-CN" dirty="0"/>
              <a:t>VQ-VAE / VQ-VAE 2</a:t>
            </a:r>
          </a:p>
          <a:p>
            <a:pPr lvl="1"/>
            <a:r>
              <a:rPr lang="en" altLang="zh-CN" dirty="0"/>
              <a:t>VGAE / DVNE / </a:t>
            </a:r>
            <a:r>
              <a:rPr lang="en" altLang="zh-CN" dirty="0" err="1"/>
              <a:t>vGraph</a:t>
            </a:r>
            <a:endParaRPr lang="en" altLang="zh-CN" dirty="0"/>
          </a:p>
          <a:p>
            <a:pPr lvl="1"/>
            <a:endParaRPr lang="en" altLang="zh-CN" dirty="0"/>
          </a:p>
          <a:p>
            <a:endParaRPr lang="en-GB" dirty="0"/>
          </a:p>
        </p:txBody>
      </p:sp>
      <p:pic>
        <p:nvPicPr>
          <p:cNvPr id="4" name="图片 3">
            <a:extLst>
              <a:ext uri="{FF2B5EF4-FFF2-40B4-BE49-F238E27FC236}">
                <a16:creationId xmlns:a16="http://schemas.microsoft.com/office/drawing/2014/main" id="{5FECDE1D-B891-4342-B79E-2B35D6D3E8A1}"/>
              </a:ext>
            </a:extLst>
          </p:cNvPr>
          <p:cNvPicPr>
            <a:picLocks noChangeAspect="1"/>
          </p:cNvPicPr>
          <p:nvPr/>
        </p:nvPicPr>
        <p:blipFill>
          <a:blip r:embed="rId2"/>
          <a:stretch>
            <a:fillRect/>
          </a:stretch>
        </p:blipFill>
        <p:spPr>
          <a:xfrm>
            <a:off x="3656856" y="2492896"/>
            <a:ext cx="2160240" cy="298454"/>
          </a:xfrm>
          <a:prstGeom prst="rect">
            <a:avLst/>
          </a:prstGeom>
        </p:spPr>
      </p:pic>
      <p:pic>
        <p:nvPicPr>
          <p:cNvPr id="5" name="图片 4">
            <a:extLst>
              <a:ext uri="{FF2B5EF4-FFF2-40B4-BE49-F238E27FC236}">
                <a16:creationId xmlns:a16="http://schemas.microsoft.com/office/drawing/2014/main" id="{15647860-E614-D045-AA55-9D7CA4C63430}"/>
              </a:ext>
            </a:extLst>
          </p:cNvPr>
          <p:cNvPicPr>
            <a:picLocks noChangeAspect="1"/>
          </p:cNvPicPr>
          <p:nvPr/>
        </p:nvPicPr>
        <p:blipFill>
          <a:blip r:embed="rId3"/>
          <a:stretch>
            <a:fillRect/>
          </a:stretch>
        </p:blipFill>
        <p:spPr>
          <a:xfrm>
            <a:off x="2504728" y="2791350"/>
            <a:ext cx="2016224" cy="392044"/>
          </a:xfrm>
          <a:prstGeom prst="rect">
            <a:avLst/>
          </a:prstGeom>
        </p:spPr>
      </p:pic>
      <p:pic>
        <p:nvPicPr>
          <p:cNvPr id="6" name="图片 5">
            <a:extLst>
              <a:ext uri="{FF2B5EF4-FFF2-40B4-BE49-F238E27FC236}">
                <a16:creationId xmlns:a16="http://schemas.microsoft.com/office/drawing/2014/main" id="{740485F6-AEE3-7040-BEA0-6FCB215B0502}"/>
              </a:ext>
            </a:extLst>
          </p:cNvPr>
          <p:cNvPicPr>
            <a:picLocks noChangeAspect="1"/>
          </p:cNvPicPr>
          <p:nvPr/>
        </p:nvPicPr>
        <p:blipFill>
          <a:blip r:embed="rId4"/>
          <a:stretch>
            <a:fillRect/>
          </a:stretch>
        </p:blipFill>
        <p:spPr>
          <a:xfrm>
            <a:off x="2101726" y="3661569"/>
            <a:ext cx="5270500" cy="533400"/>
          </a:xfrm>
          <a:prstGeom prst="rect">
            <a:avLst/>
          </a:prstGeom>
        </p:spPr>
      </p:pic>
    </p:spTree>
    <p:extLst>
      <p:ext uri="{BB962C8B-B14F-4D97-AF65-F5344CB8AC3E}">
        <p14:creationId xmlns:p14="http://schemas.microsoft.com/office/powerpoint/2010/main" val="651017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8A2F17-BD59-9541-A6E6-B7B40903D21B}"/>
              </a:ext>
            </a:extLst>
          </p:cNvPr>
          <p:cNvSpPr>
            <a:spLocks noGrp="1"/>
          </p:cNvSpPr>
          <p:nvPr>
            <p:ph type="title"/>
          </p:nvPr>
        </p:nvSpPr>
        <p:spPr/>
        <p:txBody>
          <a:bodyPr/>
          <a:lstStyle/>
          <a:p>
            <a:r>
              <a:rPr lang="en-GB" dirty="0"/>
              <a:t>VAE / VQ-VAE (CV)</a:t>
            </a:r>
          </a:p>
        </p:txBody>
      </p:sp>
      <p:sp>
        <p:nvSpPr>
          <p:cNvPr id="3" name="内容占位符 2">
            <a:extLst>
              <a:ext uri="{FF2B5EF4-FFF2-40B4-BE49-F238E27FC236}">
                <a16:creationId xmlns:a16="http://schemas.microsoft.com/office/drawing/2014/main" id="{1B08A225-0DCB-B547-9FF1-770CF25505FC}"/>
              </a:ext>
            </a:extLst>
          </p:cNvPr>
          <p:cNvSpPr>
            <a:spLocks noGrp="1"/>
          </p:cNvSpPr>
          <p:nvPr>
            <p:ph idx="1"/>
          </p:nvPr>
        </p:nvSpPr>
        <p:spPr/>
        <p:txBody>
          <a:bodyPr/>
          <a:lstStyle/>
          <a:p>
            <a:r>
              <a:rPr lang="en" altLang="zh-CN" dirty="0"/>
              <a:t>Auto-encoding variational </a:t>
            </a:r>
            <a:r>
              <a:rPr lang="en" altLang="zh-CN" dirty="0" err="1"/>
              <a:t>bayes</a:t>
            </a:r>
            <a:r>
              <a:rPr lang="en" altLang="zh-CN" dirty="0"/>
              <a:t>. (2013, </a:t>
            </a:r>
            <a:r>
              <a:rPr lang="en" altLang="zh-CN" dirty="0" err="1"/>
              <a:t>Kingma</a:t>
            </a:r>
            <a:r>
              <a:rPr lang="en" altLang="zh-CN" dirty="0"/>
              <a:t> et al.)</a:t>
            </a:r>
          </a:p>
          <a:p>
            <a:pPr lvl="1"/>
            <a:r>
              <a:rPr lang="en" altLang="zh-CN" dirty="0"/>
              <a:t>Assume continuous latent variables</a:t>
            </a:r>
          </a:p>
          <a:p>
            <a:pPr lvl="1"/>
            <a:r>
              <a:rPr lang="en" altLang="zh-CN" dirty="0"/>
              <a:t>Assume latent distribution conforms to normal distribution</a:t>
            </a:r>
          </a:p>
          <a:p>
            <a:r>
              <a:rPr lang="en" altLang="zh-CN" dirty="0"/>
              <a:t>Neural discrete representation learning </a:t>
            </a:r>
            <a:r>
              <a:rPr lang="en-GB" altLang="zh-CN" dirty="0"/>
              <a:t>(NIPS 2017, Oord et al.)</a:t>
            </a:r>
          </a:p>
          <a:p>
            <a:pPr lvl="1"/>
            <a:r>
              <a:rPr lang="en" altLang="zh-CN" dirty="0"/>
              <a:t>Learn discrete latent variables</a:t>
            </a:r>
            <a:r>
              <a:rPr lang="en-US" altLang="zh-CN" dirty="0"/>
              <a:t>: </a:t>
            </a:r>
            <a:r>
              <a:rPr lang="en" altLang="zh-CN" dirty="0"/>
              <a:t>many modalities are inherently discrete </a:t>
            </a:r>
          </a:p>
          <a:p>
            <a:pPr lvl="1"/>
            <a:r>
              <a:rPr lang="en" altLang="zh-CN" dirty="0"/>
              <a:t>Vector Quantization (VQ): the discrete latent variables are calculated by the nearest neighbor lookup using a shared, learnable embedding table </a:t>
            </a:r>
          </a:p>
          <a:p>
            <a:pPr lvl="1"/>
            <a:endParaRPr lang="en" altLang="zh-CN" dirty="0"/>
          </a:p>
          <a:p>
            <a:pPr lvl="1"/>
            <a:endParaRPr lang="en" altLang="zh-CN" dirty="0"/>
          </a:p>
        </p:txBody>
      </p:sp>
      <p:pic>
        <p:nvPicPr>
          <p:cNvPr id="4" name="图片 3">
            <a:extLst>
              <a:ext uri="{FF2B5EF4-FFF2-40B4-BE49-F238E27FC236}">
                <a16:creationId xmlns:a16="http://schemas.microsoft.com/office/drawing/2014/main" id="{97FF5D30-1206-B340-BD63-67F03A604A10}"/>
              </a:ext>
            </a:extLst>
          </p:cNvPr>
          <p:cNvPicPr>
            <a:picLocks noChangeAspect="1"/>
          </p:cNvPicPr>
          <p:nvPr/>
        </p:nvPicPr>
        <p:blipFill>
          <a:blip r:embed="rId2"/>
          <a:stretch>
            <a:fillRect/>
          </a:stretch>
        </p:blipFill>
        <p:spPr>
          <a:xfrm>
            <a:off x="1720416" y="3909203"/>
            <a:ext cx="6465168" cy="361723"/>
          </a:xfrm>
          <a:prstGeom prst="rect">
            <a:avLst/>
          </a:prstGeom>
        </p:spPr>
      </p:pic>
      <p:pic>
        <p:nvPicPr>
          <p:cNvPr id="6" name="图片 5">
            <a:extLst>
              <a:ext uri="{FF2B5EF4-FFF2-40B4-BE49-F238E27FC236}">
                <a16:creationId xmlns:a16="http://schemas.microsoft.com/office/drawing/2014/main" id="{2953EA19-9285-F345-912C-41197CA27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675" y="4438427"/>
            <a:ext cx="5576649" cy="2230660"/>
          </a:xfrm>
          <a:prstGeom prst="rect">
            <a:avLst/>
          </a:prstGeom>
        </p:spPr>
      </p:pic>
    </p:spTree>
    <p:extLst>
      <p:ext uri="{BB962C8B-B14F-4D97-AF65-F5344CB8AC3E}">
        <p14:creationId xmlns:p14="http://schemas.microsoft.com/office/powerpoint/2010/main" val="3812175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GB" dirty="0"/>
              <a:t>VQ-VAE 2 (CV)</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p:txBody>
          <a:bodyPr/>
          <a:lstStyle/>
          <a:p>
            <a:r>
              <a:rPr lang="en" dirty="0"/>
              <a:t>Generating diverse</a:t>
            </a:r>
            <a:r>
              <a:rPr lang="zh-CN" altLang="en-US" dirty="0"/>
              <a:t> </a:t>
            </a:r>
            <a:r>
              <a:rPr lang="en" dirty="0"/>
              <a:t>high-fidelity images with vq-vae-2</a:t>
            </a:r>
            <a:r>
              <a:rPr lang="zh-CN" altLang="en-US" dirty="0"/>
              <a:t> </a:t>
            </a:r>
            <a:r>
              <a:rPr lang="en-US" altLang="zh-CN" dirty="0"/>
              <a:t>(NIPS 2019, </a:t>
            </a:r>
            <a:r>
              <a:rPr lang="en-US" altLang="zh-CN" dirty="0" err="1"/>
              <a:t>Razavi</a:t>
            </a:r>
            <a:r>
              <a:rPr lang="en-US" altLang="zh-CN" dirty="0"/>
              <a:t> et al.)</a:t>
            </a:r>
          </a:p>
          <a:p>
            <a:pPr lvl="1"/>
            <a:r>
              <a:rPr lang="en-US" dirty="0"/>
              <a:t>Using a </a:t>
            </a:r>
            <a:r>
              <a:rPr lang="en" altLang="zh-CN" dirty="0"/>
              <a:t>powerful </a:t>
            </a:r>
            <a:r>
              <a:rPr lang="en" altLang="zh-CN" dirty="0" err="1"/>
              <a:t>PixelCNN</a:t>
            </a:r>
            <a:r>
              <a:rPr lang="en" altLang="zh-CN" dirty="0"/>
              <a:t> prior (rather than normal distribution)</a:t>
            </a:r>
          </a:p>
          <a:p>
            <a:pPr lvl="1"/>
            <a:r>
              <a:rPr lang="en" altLang="zh-CN" dirty="0"/>
              <a:t>multi-scale hierarchical organization for local and global information</a:t>
            </a:r>
          </a:p>
          <a:p>
            <a:pPr lvl="1"/>
            <a:endParaRPr lang="en" altLang="zh-CN" dirty="0"/>
          </a:p>
        </p:txBody>
      </p:sp>
      <p:pic>
        <p:nvPicPr>
          <p:cNvPr id="4" name="图片 3">
            <a:extLst>
              <a:ext uri="{FF2B5EF4-FFF2-40B4-BE49-F238E27FC236}">
                <a16:creationId xmlns:a16="http://schemas.microsoft.com/office/drawing/2014/main" id="{3A8C34B0-DAFF-6346-A44F-2B2774A97790}"/>
              </a:ext>
            </a:extLst>
          </p:cNvPr>
          <p:cNvPicPr>
            <a:picLocks noChangeAspect="1"/>
          </p:cNvPicPr>
          <p:nvPr/>
        </p:nvPicPr>
        <p:blipFill>
          <a:blip r:embed="rId2"/>
          <a:stretch>
            <a:fillRect/>
          </a:stretch>
        </p:blipFill>
        <p:spPr>
          <a:xfrm>
            <a:off x="927100" y="3068960"/>
            <a:ext cx="8051800" cy="2806700"/>
          </a:xfrm>
          <a:prstGeom prst="rect">
            <a:avLst/>
          </a:prstGeom>
        </p:spPr>
      </p:pic>
    </p:spTree>
    <p:extLst>
      <p:ext uri="{BB962C8B-B14F-4D97-AF65-F5344CB8AC3E}">
        <p14:creationId xmlns:p14="http://schemas.microsoft.com/office/powerpoint/2010/main" val="266280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GB" dirty="0"/>
              <a:t>VGAE / DVNE / </a:t>
            </a:r>
            <a:r>
              <a:rPr lang="en-US" altLang="zh-CN" dirty="0" err="1"/>
              <a:t>vGraph</a:t>
            </a:r>
            <a:r>
              <a:rPr lang="en-US" altLang="zh-CN" dirty="0"/>
              <a:t> (Graph)</a:t>
            </a:r>
            <a:endParaRPr lang="en-GB"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GB" altLang="zh-CN" dirty="0"/>
              <a:t>VGAE: </a:t>
            </a:r>
            <a:r>
              <a:rPr lang="fr-FR" altLang="zh-CN" dirty="0" err="1"/>
              <a:t>Variational</a:t>
            </a:r>
            <a:r>
              <a:rPr lang="fr-FR" altLang="zh-CN" dirty="0"/>
              <a:t> graph auto-</a:t>
            </a:r>
            <a:r>
              <a:rPr lang="fr-FR" altLang="zh-CN" dirty="0" err="1"/>
              <a:t>encoders</a:t>
            </a:r>
            <a:r>
              <a:rPr lang="fr-FR" altLang="zh-CN" dirty="0"/>
              <a:t> (2016, </a:t>
            </a:r>
            <a:r>
              <a:rPr lang="en-US" altLang="zh-CN" dirty="0" err="1"/>
              <a:t>Kipf</a:t>
            </a:r>
            <a:r>
              <a:rPr lang="en-US" altLang="zh-CN" dirty="0"/>
              <a:t> et al.)</a:t>
            </a:r>
            <a:r>
              <a:rPr lang="fr-FR" altLang="zh-CN" dirty="0"/>
              <a:t> </a:t>
            </a:r>
            <a:endParaRPr lang="en-US" altLang="zh-CN" dirty="0"/>
          </a:p>
          <a:p>
            <a:pPr lvl="1"/>
            <a:r>
              <a:rPr lang="en-US" dirty="0"/>
              <a:t>Using </a:t>
            </a:r>
            <a:r>
              <a:rPr lang="en-US" altLang="zh-CN" dirty="0"/>
              <a:t>the same </a:t>
            </a:r>
            <a:r>
              <a:rPr lang="en-US" altLang="zh-CN" dirty="0" err="1"/>
              <a:t>variational</a:t>
            </a:r>
            <a:r>
              <a:rPr lang="en-US" altLang="zh-CN" dirty="0"/>
              <a:t> inference technique as VAE with graph</a:t>
            </a:r>
            <a:br>
              <a:rPr lang="en-US" altLang="zh-CN" dirty="0"/>
            </a:br>
            <a:r>
              <a:rPr lang="en-US" altLang="zh-CN" dirty="0"/>
              <a:t>convolutional networks (GCN) as the encoder </a:t>
            </a:r>
            <a:endParaRPr lang="en" altLang="zh-CN" dirty="0"/>
          </a:p>
          <a:p>
            <a:pPr lvl="1"/>
            <a:r>
              <a:rPr lang="en-US" altLang="zh-CN" dirty="0"/>
              <a:t>The objective is to reconstruct the adjacency matrix of the graph by measuring node proximity</a:t>
            </a:r>
          </a:p>
          <a:p>
            <a:r>
              <a:rPr lang="en-GB" altLang="zh-CN" dirty="0"/>
              <a:t>DVNE: </a:t>
            </a:r>
            <a:r>
              <a:rPr lang="en-US" altLang="zh-CN" dirty="0"/>
              <a:t>Deep </a:t>
            </a:r>
            <a:r>
              <a:rPr lang="en-US" altLang="zh-CN" dirty="0" err="1"/>
              <a:t>variational</a:t>
            </a:r>
            <a:r>
              <a:rPr lang="en-US" altLang="zh-CN" dirty="0"/>
              <a:t> </a:t>
            </a:r>
            <a:r>
              <a:rPr lang="en-US" altLang="zh-CN" dirty="0" err="1"/>
              <a:t>networkembedding</a:t>
            </a:r>
            <a:r>
              <a:rPr lang="en-US" altLang="zh-CN" dirty="0"/>
              <a:t> in </a:t>
            </a:r>
            <a:r>
              <a:rPr lang="en-US" altLang="zh-CN" dirty="0" err="1"/>
              <a:t>wasserstein</a:t>
            </a:r>
            <a:r>
              <a:rPr lang="en-US" altLang="zh-CN" dirty="0"/>
              <a:t> space. </a:t>
            </a:r>
            <a:r>
              <a:rPr lang="fr-FR" altLang="zh-CN" dirty="0"/>
              <a:t>(SIGKDD,2016, </a:t>
            </a:r>
            <a:r>
              <a:rPr lang="en-US" altLang="zh-CN" dirty="0" err="1"/>
              <a:t>Kipf</a:t>
            </a:r>
            <a:r>
              <a:rPr lang="en-US" altLang="zh-CN" dirty="0"/>
              <a:t> et al.)</a:t>
            </a:r>
            <a:r>
              <a:rPr lang="fr-FR" altLang="zh-CN" dirty="0"/>
              <a:t> </a:t>
            </a:r>
            <a:endParaRPr lang="en-US" altLang="zh-CN" dirty="0"/>
          </a:p>
          <a:p>
            <a:pPr lvl="1"/>
            <a:r>
              <a:rPr lang="en-US" altLang="zh-CN" dirty="0"/>
              <a:t>Learning Gaussian node embedding to model the uncertainty of nodes</a:t>
            </a:r>
          </a:p>
          <a:p>
            <a:pPr lvl="1"/>
            <a:r>
              <a:rPr lang="en-US" altLang="zh-CN" dirty="0"/>
              <a:t>Using 2-Wasserstein distance to measure the similarity between the distributions for its effectiveness in preserving network transitivity</a:t>
            </a:r>
          </a:p>
          <a:p>
            <a:r>
              <a:rPr lang="en-GB" altLang="zh-CN" dirty="0" err="1"/>
              <a:t>vGraph</a:t>
            </a:r>
            <a:r>
              <a:rPr lang="en-GB" altLang="zh-CN" dirty="0"/>
              <a:t>: </a:t>
            </a:r>
            <a:r>
              <a:rPr lang="en-US" altLang="zh-CN" dirty="0"/>
              <a:t>Deep </a:t>
            </a:r>
            <a:r>
              <a:rPr lang="en-US" altLang="zh-CN" dirty="0" err="1"/>
              <a:t>variational</a:t>
            </a:r>
            <a:r>
              <a:rPr lang="en-US" altLang="zh-CN" dirty="0"/>
              <a:t> </a:t>
            </a:r>
            <a:r>
              <a:rPr lang="en-US" altLang="zh-CN" dirty="0" err="1"/>
              <a:t>networkembedding</a:t>
            </a:r>
            <a:r>
              <a:rPr lang="en-US" altLang="zh-CN" dirty="0"/>
              <a:t> in </a:t>
            </a:r>
            <a:r>
              <a:rPr lang="en-US" altLang="zh-CN" dirty="0" err="1"/>
              <a:t>wasserstein</a:t>
            </a:r>
            <a:r>
              <a:rPr lang="en-US" altLang="zh-CN" dirty="0"/>
              <a:t> space. </a:t>
            </a:r>
            <a:r>
              <a:rPr lang="fr-FR" altLang="zh-CN" dirty="0"/>
              <a:t>(SIGKDD,2016, </a:t>
            </a:r>
            <a:r>
              <a:rPr lang="en-US" altLang="zh-CN" dirty="0" err="1"/>
              <a:t>Kipf</a:t>
            </a:r>
            <a:r>
              <a:rPr lang="en-US" altLang="zh-CN" dirty="0"/>
              <a:t> et al.)</a:t>
            </a:r>
            <a:r>
              <a:rPr lang="fr-FR" altLang="zh-CN" dirty="0"/>
              <a:t> </a:t>
            </a:r>
          </a:p>
          <a:p>
            <a:pPr lvl="1"/>
            <a:r>
              <a:rPr lang="en-US" altLang="zh-CN" dirty="0"/>
              <a:t>Performing node representation learning and community detection collaboratively through a generative </a:t>
            </a:r>
            <a:r>
              <a:rPr lang="en-US" altLang="zh-CN" dirty="0" err="1"/>
              <a:t>variational</a:t>
            </a:r>
            <a:r>
              <a:rPr lang="en-US" altLang="zh-CN" dirty="0"/>
              <a:t> inference framework </a:t>
            </a:r>
            <a:br>
              <a:rPr lang="en-US" altLang="zh-CN" dirty="0"/>
            </a:br>
            <a:endParaRPr lang="en-US" altLang="zh-CN" dirty="0"/>
          </a:p>
        </p:txBody>
      </p:sp>
    </p:spTree>
    <p:extLst>
      <p:ext uri="{BB962C8B-B14F-4D97-AF65-F5344CB8AC3E}">
        <p14:creationId xmlns:p14="http://schemas.microsoft.com/office/powerpoint/2010/main" val="368558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p:txBody>
          <a:bodyPr/>
          <a:lstStyle/>
          <a:p>
            <a:r>
              <a:rPr lang="en-GB" dirty="0"/>
              <a:t>Hybrid Generative Models</a:t>
            </a:r>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US" altLang="zh-CN" dirty="0"/>
              <a:t>C</a:t>
            </a:r>
            <a:r>
              <a:rPr lang="en" altLang="zh-CN" dirty="0"/>
              <a:t>ombine the advantages of different models</a:t>
            </a:r>
          </a:p>
          <a:p>
            <a:pPr lvl="1"/>
            <a:r>
              <a:rPr lang="en" altLang="zh-CN" dirty="0"/>
              <a:t>Combining AR and AE Model</a:t>
            </a:r>
          </a:p>
          <a:p>
            <a:pPr lvl="1"/>
            <a:r>
              <a:rPr lang="en" altLang="zh-CN" dirty="0"/>
              <a:t>Combining AE and Flow-based Models</a:t>
            </a:r>
          </a:p>
          <a:p>
            <a:pPr lvl="2"/>
            <a:endParaRPr lang="en" altLang="zh-CN" dirty="0"/>
          </a:p>
        </p:txBody>
      </p:sp>
    </p:spTree>
    <p:extLst>
      <p:ext uri="{BB962C8B-B14F-4D97-AF65-F5344CB8AC3E}">
        <p14:creationId xmlns:p14="http://schemas.microsoft.com/office/powerpoint/2010/main" val="374392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DC6B38-C2FB-644C-AC13-6A951716B446}"/>
              </a:ext>
            </a:extLst>
          </p:cNvPr>
          <p:cNvSpPr>
            <a:spLocks noGrp="1"/>
          </p:cNvSpPr>
          <p:nvPr>
            <p:ph type="title"/>
          </p:nvPr>
        </p:nvSpPr>
        <p:spPr/>
        <p:txBody>
          <a:bodyPr/>
          <a:lstStyle/>
          <a:p>
            <a:pPr lvl="1"/>
            <a:r>
              <a:rPr lang="en" altLang="zh-CN" dirty="0"/>
              <a:t>Combining AR and AE Model</a:t>
            </a:r>
          </a:p>
        </p:txBody>
      </p:sp>
      <p:sp>
        <p:nvSpPr>
          <p:cNvPr id="3" name="内容占位符 2">
            <a:extLst>
              <a:ext uri="{FF2B5EF4-FFF2-40B4-BE49-F238E27FC236}">
                <a16:creationId xmlns:a16="http://schemas.microsoft.com/office/drawing/2014/main" id="{FECA7CEF-C8C6-E84A-A1C0-38566FCB7E70}"/>
              </a:ext>
            </a:extLst>
          </p:cNvPr>
          <p:cNvSpPr>
            <a:spLocks noGrp="1"/>
          </p:cNvSpPr>
          <p:nvPr>
            <p:ph idx="1"/>
          </p:nvPr>
        </p:nvSpPr>
        <p:spPr/>
        <p:txBody>
          <a:bodyPr/>
          <a:lstStyle/>
          <a:p>
            <a:r>
              <a:rPr lang="en-US" altLang="zh-CN" dirty="0"/>
              <a:t>Intuition: combine the advantages of both AR and AE</a:t>
            </a:r>
          </a:p>
          <a:p>
            <a:pPr lvl="1"/>
            <a:r>
              <a:rPr lang="en-US" altLang="zh-CN" dirty="0"/>
              <a:t>MADE</a:t>
            </a:r>
          </a:p>
          <a:p>
            <a:pPr lvl="1"/>
            <a:r>
              <a:rPr lang="en-US" altLang="zh-CN" dirty="0" err="1"/>
              <a:t>XLNet</a:t>
            </a:r>
            <a:r>
              <a:rPr lang="en-US" altLang="zh-CN" dirty="0"/>
              <a:t> </a:t>
            </a:r>
            <a:endParaRPr lang="en" altLang="zh-CN" dirty="0"/>
          </a:p>
        </p:txBody>
      </p:sp>
    </p:spTree>
    <p:extLst>
      <p:ext uri="{BB962C8B-B14F-4D97-AF65-F5344CB8AC3E}">
        <p14:creationId xmlns:p14="http://schemas.microsoft.com/office/powerpoint/2010/main" val="424465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1. Introduction</a:t>
            </a:r>
          </a:p>
        </p:txBody>
      </p:sp>
    </p:spTree>
    <p:extLst>
      <p:ext uri="{BB962C8B-B14F-4D97-AF65-F5344CB8AC3E}">
        <p14:creationId xmlns:p14="http://schemas.microsoft.com/office/powerpoint/2010/main" val="3014261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US" dirty="0"/>
              <a:t>MADE (CV)</a:t>
            </a:r>
            <a:endParaRPr lang="en-GB"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GB" altLang="zh-CN" dirty="0"/>
              <a:t>MADE: </a:t>
            </a:r>
            <a:r>
              <a:rPr lang="en-US" altLang="zh-CN" dirty="0"/>
              <a:t>Masked </a:t>
            </a:r>
            <a:r>
              <a:rPr lang="en-US" altLang="zh-CN" dirty="0" err="1"/>
              <a:t>autoencoder</a:t>
            </a:r>
            <a:r>
              <a:rPr lang="en-US" altLang="zh-CN" dirty="0"/>
              <a:t> for distribution estimation </a:t>
            </a:r>
            <a:r>
              <a:rPr lang="fr-FR" altLang="zh-CN" dirty="0"/>
              <a:t>(2015, </a:t>
            </a:r>
            <a:r>
              <a:rPr lang="en-US" altLang="zh-CN" dirty="0"/>
              <a:t>Mathieu et al.)</a:t>
            </a:r>
            <a:r>
              <a:rPr lang="fr-FR" altLang="zh-CN" dirty="0"/>
              <a:t> </a:t>
            </a:r>
            <a:endParaRPr lang="en-US" altLang="zh-CN" dirty="0"/>
          </a:p>
          <a:p>
            <a:pPr lvl="1"/>
            <a:r>
              <a:rPr lang="en-US" altLang="zh-CN" dirty="0"/>
              <a:t>Masking the </a:t>
            </a:r>
            <a:r>
              <a:rPr lang="en-US" altLang="zh-CN" dirty="0" err="1"/>
              <a:t>autoencoder’s</a:t>
            </a:r>
            <a:r>
              <a:rPr lang="en-US" altLang="zh-CN" dirty="0"/>
              <a:t> parameters to respect auto-regressive constraints </a:t>
            </a:r>
          </a:p>
          <a:p>
            <a:pPr lvl="1"/>
            <a:r>
              <a:rPr lang="en-US" altLang="zh-CN" dirty="0"/>
              <a:t>Can be easily parallelized on conditional computations, and can get direct and cheap estimates of high-dimensional joint probabilities</a:t>
            </a: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2000672" y="3212976"/>
            <a:ext cx="5277935" cy="3456384"/>
          </a:xfrm>
          <a:prstGeom prst="rect">
            <a:avLst/>
          </a:prstGeom>
        </p:spPr>
      </p:pic>
    </p:spTree>
    <p:extLst>
      <p:ext uri="{BB962C8B-B14F-4D97-AF65-F5344CB8AC3E}">
        <p14:creationId xmlns:p14="http://schemas.microsoft.com/office/powerpoint/2010/main" val="161691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US" dirty="0" err="1"/>
              <a:t>XLNet</a:t>
            </a:r>
            <a:r>
              <a:rPr lang="en-US" dirty="0"/>
              <a:t> (NLP)</a:t>
            </a:r>
            <a:endParaRPr lang="en-GB"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GB" altLang="zh-CN" dirty="0" err="1"/>
              <a:t>XLNet</a:t>
            </a:r>
            <a:r>
              <a:rPr lang="en-GB" altLang="zh-CN" dirty="0"/>
              <a:t>: </a:t>
            </a:r>
            <a:r>
              <a:rPr lang="en-US" altLang="zh-CN" dirty="0"/>
              <a:t>Generalized autoregressive </a:t>
            </a:r>
            <a:r>
              <a:rPr lang="en-US" altLang="zh-CN" dirty="0" err="1"/>
              <a:t>pretraining</a:t>
            </a:r>
            <a:r>
              <a:rPr lang="en-US" altLang="zh-CN" dirty="0"/>
              <a:t> for language understanding </a:t>
            </a:r>
            <a:r>
              <a:rPr lang="fr-FR" altLang="zh-CN" dirty="0"/>
              <a:t>(NIPS 2019, </a:t>
            </a:r>
            <a:r>
              <a:rPr lang="en-US" altLang="zh-CN" dirty="0"/>
              <a:t>Yang et al.)</a:t>
            </a:r>
            <a:r>
              <a:rPr lang="fr-FR" altLang="zh-CN" dirty="0"/>
              <a:t> </a:t>
            </a:r>
            <a:endParaRPr lang="en-US" altLang="zh-CN" dirty="0"/>
          </a:p>
          <a:p>
            <a:pPr lvl="1"/>
            <a:r>
              <a:rPr lang="en-US" altLang="zh-CN" dirty="0"/>
              <a:t>PLM: Permutation Language Model</a:t>
            </a:r>
          </a:p>
          <a:p>
            <a:pPr lvl="2"/>
            <a:r>
              <a:rPr lang="en-US" altLang="zh-CN" dirty="0"/>
              <a:t>Based-on AR model</a:t>
            </a:r>
          </a:p>
          <a:p>
            <a:pPr lvl="2"/>
            <a:r>
              <a:rPr lang="en-US" altLang="zh-CN" dirty="0"/>
              <a:t>learning bidirectional contexts by permutation</a:t>
            </a:r>
          </a:p>
          <a:p>
            <a:pPr lvl="2"/>
            <a:r>
              <a:rPr lang="en-US" altLang="zh-CN" dirty="0"/>
              <a:t>reparameterization and a special two-stream self-attention for target-aware prediction</a:t>
            </a:r>
          </a:p>
          <a:p>
            <a:pPr lvl="1"/>
            <a:r>
              <a:rPr lang="en-US" altLang="zh-CN" dirty="0"/>
              <a:t>Transformer-XL: Extra Long Transformer</a:t>
            </a:r>
          </a:p>
          <a:p>
            <a:pPr lvl="2"/>
            <a:r>
              <a:rPr lang="en-US" altLang="zh-CN" dirty="0"/>
              <a:t>segment recurrence mechanism + relative encoding scheme</a:t>
            </a:r>
          </a:p>
        </p:txBody>
      </p:sp>
      <p:pic>
        <p:nvPicPr>
          <p:cNvPr id="6" name="内容占位符 4">
            <a:extLst>
              <a:ext uri="{FF2B5EF4-FFF2-40B4-BE49-F238E27FC236}">
                <a16:creationId xmlns:a16="http://schemas.microsoft.com/office/drawing/2014/main" id="{B5EAC510-9E91-7349-B84F-89A9CEF0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075855" y="4293096"/>
            <a:ext cx="5754290" cy="225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08192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DC6B38-C2FB-644C-AC13-6A951716B446}"/>
              </a:ext>
            </a:extLst>
          </p:cNvPr>
          <p:cNvSpPr>
            <a:spLocks noGrp="1"/>
          </p:cNvSpPr>
          <p:nvPr>
            <p:ph type="title"/>
          </p:nvPr>
        </p:nvSpPr>
        <p:spPr/>
        <p:txBody>
          <a:bodyPr/>
          <a:lstStyle/>
          <a:p>
            <a:pPr lvl="1"/>
            <a:r>
              <a:rPr lang="en" altLang="zh-CN" dirty="0"/>
              <a:t>Combining AE and </a:t>
            </a:r>
            <a:r>
              <a:rPr lang="en-US" altLang="zh-CN" dirty="0"/>
              <a:t>Flow-based</a:t>
            </a:r>
            <a:r>
              <a:rPr lang="en" altLang="zh-CN" dirty="0"/>
              <a:t> Models</a:t>
            </a:r>
          </a:p>
        </p:txBody>
      </p:sp>
      <p:sp>
        <p:nvSpPr>
          <p:cNvPr id="3" name="内容占位符 2">
            <a:extLst>
              <a:ext uri="{FF2B5EF4-FFF2-40B4-BE49-F238E27FC236}">
                <a16:creationId xmlns:a16="http://schemas.microsoft.com/office/drawing/2014/main" id="{FECA7CEF-C8C6-E84A-A1C0-38566FCB7E70}"/>
              </a:ext>
            </a:extLst>
          </p:cNvPr>
          <p:cNvSpPr>
            <a:spLocks noGrp="1"/>
          </p:cNvSpPr>
          <p:nvPr>
            <p:ph idx="1"/>
          </p:nvPr>
        </p:nvSpPr>
        <p:spPr/>
        <p:txBody>
          <a:bodyPr/>
          <a:lstStyle/>
          <a:p>
            <a:r>
              <a:rPr lang="en-US" altLang="zh-CN" dirty="0"/>
              <a:t>Intuition: combine the advantages of both AE and Flow-based models</a:t>
            </a:r>
          </a:p>
          <a:p>
            <a:pPr lvl="1"/>
            <a:r>
              <a:rPr lang="en-US" altLang="zh-CN" dirty="0" err="1"/>
              <a:t>GraphAF</a:t>
            </a:r>
            <a:endParaRPr lang="en" altLang="zh-CN" dirty="0"/>
          </a:p>
        </p:txBody>
      </p:sp>
    </p:spTree>
    <p:extLst>
      <p:ext uri="{BB962C8B-B14F-4D97-AF65-F5344CB8AC3E}">
        <p14:creationId xmlns:p14="http://schemas.microsoft.com/office/powerpoint/2010/main" val="89262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US" dirty="0" err="1"/>
              <a:t>GraphAF</a:t>
            </a:r>
            <a:r>
              <a:rPr lang="en-US" dirty="0"/>
              <a:t> (Graph)</a:t>
            </a:r>
            <a:endParaRPr lang="en-GB"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err="1"/>
              <a:t>GraphAF</a:t>
            </a:r>
            <a:r>
              <a:rPr lang="en-US" altLang="zh-CN" dirty="0"/>
              <a:t>: a flow-based autoregressive model for molecular graph generation </a:t>
            </a:r>
            <a:r>
              <a:rPr lang="fr-FR" altLang="zh-CN" dirty="0"/>
              <a:t>(2020, </a:t>
            </a:r>
            <a:r>
              <a:rPr lang="en-US" altLang="zh-CN" dirty="0"/>
              <a:t>Shi et al.)</a:t>
            </a:r>
            <a:r>
              <a:rPr lang="fr-FR" altLang="zh-CN" dirty="0"/>
              <a:t> </a:t>
            </a:r>
            <a:endParaRPr lang="en-US" altLang="zh-CN" dirty="0"/>
          </a:p>
          <a:p>
            <a:pPr lvl="1"/>
            <a:r>
              <a:rPr lang="en-US" altLang="zh-CN" dirty="0"/>
              <a:t>a flow-based autoregressive model for the molecule graph generation  </a:t>
            </a:r>
          </a:p>
          <a:p>
            <a:pPr lvl="1"/>
            <a:r>
              <a:rPr lang="en-US" altLang="zh-CN" dirty="0"/>
              <a:t>incorporates detailed domain knowledge into the reward design  </a:t>
            </a:r>
          </a:p>
          <a:p>
            <a:pPr lvl="1"/>
            <a:r>
              <a:rPr lang="en-US" altLang="zh-CN" dirty="0"/>
              <a:t>defines an invertible transformation from a base distribution (e.g., multivariate Gaussian) to a molecular graph structure</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920552" y="3434249"/>
            <a:ext cx="7606804" cy="3400871"/>
          </a:xfrm>
          <a:prstGeom prst="rect">
            <a:avLst/>
          </a:prstGeom>
        </p:spPr>
      </p:pic>
    </p:spTree>
    <p:extLst>
      <p:ext uri="{BB962C8B-B14F-4D97-AF65-F5344CB8AC3E}">
        <p14:creationId xmlns:p14="http://schemas.microsoft.com/office/powerpoint/2010/main" val="2262539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3. Contrastive Self-supervised Learning</a:t>
            </a:r>
          </a:p>
        </p:txBody>
      </p:sp>
    </p:spTree>
    <p:extLst>
      <p:ext uri="{BB962C8B-B14F-4D97-AF65-F5344CB8AC3E}">
        <p14:creationId xmlns:p14="http://schemas.microsoft.com/office/powerpoint/2010/main" val="1932429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35651-F510-8246-9612-4C710550719E}"/>
              </a:ext>
            </a:extLst>
          </p:cNvPr>
          <p:cNvSpPr>
            <a:spLocks noGrp="1"/>
          </p:cNvSpPr>
          <p:nvPr>
            <p:ph type="title"/>
          </p:nvPr>
        </p:nvSpPr>
        <p:spPr/>
        <p:txBody>
          <a:bodyPr/>
          <a:lstStyle/>
          <a:p>
            <a:r>
              <a:rPr lang="en-GB" dirty="0"/>
              <a:t>Contrastive Self-supervised Learning</a:t>
            </a:r>
          </a:p>
        </p:txBody>
      </p:sp>
      <p:sp>
        <p:nvSpPr>
          <p:cNvPr id="3" name="内容占位符 2">
            <a:extLst>
              <a:ext uri="{FF2B5EF4-FFF2-40B4-BE49-F238E27FC236}">
                <a16:creationId xmlns:a16="http://schemas.microsoft.com/office/drawing/2014/main" id="{B8FF68B1-C26C-DE4A-87C0-C03B100BBA59}"/>
              </a:ext>
            </a:extLst>
          </p:cNvPr>
          <p:cNvSpPr>
            <a:spLocks noGrp="1"/>
          </p:cNvSpPr>
          <p:nvPr>
            <p:ph idx="1"/>
          </p:nvPr>
        </p:nvSpPr>
        <p:spPr/>
        <p:txBody>
          <a:bodyPr/>
          <a:lstStyle/>
          <a:p>
            <a:pPr marL="514350" indent="-514350">
              <a:buFont typeface="+mj-lt"/>
              <a:buAutoNum type="arabicPeriod"/>
            </a:pPr>
            <a:r>
              <a:rPr lang="en-GB" dirty="0"/>
              <a:t>Context-Instance Contrast</a:t>
            </a:r>
          </a:p>
          <a:p>
            <a:pPr marL="514350" indent="-514350">
              <a:buFont typeface="+mj-lt"/>
              <a:buAutoNum type="arabicPeriod"/>
            </a:pPr>
            <a:r>
              <a:rPr lang="en-GB" dirty="0"/>
              <a:t>Context-Context Contrast</a:t>
            </a:r>
          </a:p>
          <a:p>
            <a:pPr marL="514350" indent="-514350">
              <a:buFont typeface="+mj-lt"/>
              <a:buAutoNum type="arabicPeriod"/>
            </a:pPr>
            <a:r>
              <a:rPr lang="en-GB" dirty="0"/>
              <a:t>Self-supervised Contrastive Pre-training for Semi-supervised Self-training</a:t>
            </a:r>
          </a:p>
        </p:txBody>
      </p:sp>
    </p:spTree>
    <p:extLst>
      <p:ext uri="{BB962C8B-B14F-4D97-AF65-F5344CB8AC3E}">
        <p14:creationId xmlns:p14="http://schemas.microsoft.com/office/powerpoint/2010/main" val="3320060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4824B-7349-3A43-A322-B1F5474612D4}"/>
              </a:ext>
            </a:extLst>
          </p:cNvPr>
          <p:cNvSpPr>
            <a:spLocks noGrp="1"/>
          </p:cNvSpPr>
          <p:nvPr>
            <p:ph type="title"/>
          </p:nvPr>
        </p:nvSpPr>
        <p:spPr/>
        <p:txBody>
          <a:bodyPr/>
          <a:lstStyle/>
          <a:p>
            <a:r>
              <a:rPr lang="en-GB" dirty="0"/>
              <a:t>Boost in contrastive pre-training</a:t>
            </a:r>
          </a:p>
        </p:txBody>
      </p:sp>
      <p:pic>
        <p:nvPicPr>
          <p:cNvPr id="5" name="内容占位符 4">
            <a:extLst>
              <a:ext uri="{FF2B5EF4-FFF2-40B4-BE49-F238E27FC236}">
                <a16:creationId xmlns:a16="http://schemas.microsoft.com/office/drawing/2014/main" id="{5A9DDDA7-4FEB-3846-B389-E63131BF64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656" y="1412776"/>
            <a:ext cx="5887888" cy="4415916"/>
          </a:xfrm>
        </p:spPr>
      </p:pic>
    </p:spTree>
    <p:extLst>
      <p:ext uri="{BB962C8B-B14F-4D97-AF65-F5344CB8AC3E}">
        <p14:creationId xmlns:p14="http://schemas.microsoft.com/office/powerpoint/2010/main" val="1488333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dirty="0"/>
              <a:t>Context-Instance Contrast</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The context-instance contrast, or so-called </a:t>
            </a:r>
            <a:r>
              <a:rPr lang="en-US" altLang="zh-CN" i="1" dirty="0"/>
              <a:t>global-local </a:t>
            </a:r>
            <a:r>
              <a:rPr lang="en-US" altLang="zh-CN" dirty="0"/>
              <a:t>contrast, focuses on modeling the belonging relationship between the local feature of a sample and its global context representation.</a:t>
            </a:r>
          </a:p>
          <a:p>
            <a:pPr lvl="1"/>
            <a:r>
              <a:rPr lang="en-US" altLang="zh-CN" dirty="0"/>
              <a:t>Predict Relative Position (PRP)</a:t>
            </a:r>
          </a:p>
          <a:p>
            <a:pPr lvl="1"/>
            <a:r>
              <a:rPr lang="en-US" altLang="zh-CN" dirty="0"/>
              <a:t>Maximize Mutual Information (MI) </a:t>
            </a: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3670882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p:txBody>
          <a:bodyPr/>
          <a:lstStyle/>
          <a:p>
            <a:r>
              <a:rPr lang="en-US" altLang="zh-CN" dirty="0"/>
              <a:t>Predict Relative Position</a:t>
            </a:r>
            <a:endParaRPr lang="en-GB" dirty="0"/>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US" dirty="0"/>
              <a:t>Focuses on learning relative positions between local components.</a:t>
            </a:r>
          </a:p>
          <a:p>
            <a:r>
              <a:rPr lang="en-US" altLang="zh-CN" dirty="0"/>
              <a:t>The global context serves as an implicit requirement for predicting these relations </a:t>
            </a:r>
            <a:endParaRPr lang="en" altLang="zh-CN" dirty="0"/>
          </a:p>
          <a:p>
            <a:pPr lvl="1"/>
            <a:r>
              <a:rPr lang="en" altLang="zh-CN" dirty="0" err="1"/>
              <a:t>RotNet</a:t>
            </a:r>
            <a:r>
              <a:rPr lang="en" altLang="zh-CN" dirty="0"/>
              <a:t> / Jigsaw / PIRL</a:t>
            </a:r>
          </a:p>
          <a:p>
            <a:pPr lvl="1"/>
            <a:r>
              <a:rPr lang="en" altLang="zh-CN" dirty="0"/>
              <a:t>ALBERT</a:t>
            </a:r>
          </a:p>
        </p:txBody>
      </p:sp>
    </p:spTree>
    <p:extLst>
      <p:ext uri="{BB962C8B-B14F-4D97-AF65-F5344CB8AC3E}">
        <p14:creationId xmlns:p14="http://schemas.microsoft.com/office/powerpoint/2010/main" val="3739921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8C992-845B-1D40-AB8D-8626E6C60755}"/>
              </a:ext>
            </a:extLst>
          </p:cNvPr>
          <p:cNvSpPr>
            <a:spLocks noGrp="1"/>
          </p:cNvSpPr>
          <p:nvPr>
            <p:ph type="title"/>
          </p:nvPr>
        </p:nvSpPr>
        <p:spPr/>
        <p:txBody>
          <a:bodyPr/>
          <a:lstStyle/>
          <a:p>
            <a:r>
              <a:rPr lang="en-GB" dirty="0" err="1"/>
              <a:t>RotNET</a:t>
            </a:r>
            <a:r>
              <a:rPr lang="en-GB" dirty="0"/>
              <a:t> / Jigsaw / PIRL (CV)</a:t>
            </a:r>
          </a:p>
        </p:txBody>
      </p:sp>
      <p:pic>
        <p:nvPicPr>
          <p:cNvPr id="5" name="内容占位符 4">
            <a:extLst>
              <a:ext uri="{FF2B5EF4-FFF2-40B4-BE49-F238E27FC236}">
                <a16:creationId xmlns:a16="http://schemas.microsoft.com/office/drawing/2014/main" id="{3717F53C-62B0-864F-ACC8-683D088D9F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006" y="1004451"/>
            <a:ext cx="7881987" cy="2246980"/>
          </a:xfrm>
        </p:spPr>
      </p:pic>
      <p:pic>
        <p:nvPicPr>
          <p:cNvPr id="6" name="图片 5">
            <a:extLst>
              <a:ext uri="{FF2B5EF4-FFF2-40B4-BE49-F238E27FC236}">
                <a16:creationId xmlns:a16="http://schemas.microsoft.com/office/drawing/2014/main" id="{7272CBF2-9AE4-704D-A3BB-2A531F64E7A1}"/>
              </a:ext>
            </a:extLst>
          </p:cNvPr>
          <p:cNvPicPr>
            <a:picLocks noChangeAspect="1"/>
          </p:cNvPicPr>
          <p:nvPr/>
        </p:nvPicPr>
        <p:blipFill>
          <a:blip r:embed="rId3"/>
          <a:stretch>
            <a:fillRect/>
          </a:stretch>
        </p:blipFill>
        <p:spPr>
          <a:xfrm>
            <a:off x="4520952" y="4365104"/>
            <a:ext cx="4475357" cy="2016224"/>
          </a:xfrm>
          <a:prstGeom prst="rect">
            <a:avLst/>
          </a:prstGeom>
        </p:spPr>
      </p:pic>
      <p:sp>
        <p:nvSpPr>
          <p:cNvPr id="8" name="文本框 7">
            <a:extLst>
              <a:ext uri="{FF2B5EF4-FFF2-40B4-BE49-F238E27FC236}">
                <a16:creationId xmlns:a16="http://schemas.microsoft.com/office/drawing/2014/main" id="{83C8735F-BC76-F741-BF1A-F2D40DF56F43}"/>
              </a:ext>
            </a:extLst>
          </p:cNvPr>
          <p:cNvSpPr txBox="1"/>
          <p:nvPr/>
        </p:nvSpPr>
        <p:spPr>
          <a:xfrm>
            <a:off x="416496" y="3349756"/>
            <a:ext cx="9073008" cy="1384995"/>
          </a:xfrm>
          <a:prstGeom prst="rect">
            <a:avLst/>
          </a:prstGeom>
          <a:noFill/>
        </p:spPr>
        <p:txBody>
          <a:bodyPr wrap="square" rtlCol="0">
            <a:spAutoFit/>
          </a:bodyPr>
          <a:lstStyle/>
          <a:p>
            <a:pPr marL="285750" indent="-285750">
              <a:buFont typeface="Arial" panose="020B0604020202020204" pitchFamily="34" charset="0"/>
              <a:buChar char="•"/>
            </a:pPr>
            <a:r>
              <a:rPr lang="en-GB" sz="2400" dirty="0"/>
              <a:t>Self-Supervised Learning of Pretext-Invariant Representations (CVPR 2019, </a:t>
            </a:r>
            <a:r>
              <a:rPr lang="en-GB" sz="2400" dirty="0" err="1"/>
              <a:t>Misra</a:t>
            </a:r>
            <a:r>
              <a:rPr lang="en-GB" sz="2400" dirty="0"/>
              <a:t> et al.)</a:t>
            </a:r>
          </a:p>
          <a:p>
            <a:pPr marL="742950" lvl="1" indent="-285750">
              <a:buFont typeface="Arial" panose="020B0604020202020204" pitchFamily="34" charset="0"/>
              <a:buChar char="•"/>
            </a:pPr>
            <a:r>
              <a:rPr lang="en-GB" dirty="0"/>
              <a:t>PIRL for short</a:t>
            </a:r>
          </a:p>
          <a:p>
            <a:pPr marL="742950" lvl="1" indent="-285750">
              <a:buFont typeface="Arial" panose="020B0604020202020204" pitchFamily="34" charset="0"/>
              <a:buChar char="•"/>
            </a:pPr>
            <a:r>
              <a:rPr lang="en-GB" dirty="0"/>
              <a:t>Use jigsaw pretext task</a:t>
            </a:r>
          </a:p>
        </p:txBody>
      </p:sp>
    </p:spTree>
    <p:extLst>
      <p:ext uri="{BB962C8B-B14F-4D97-AF65-F5344CB8AC3E}">
        <p14:creationId xmlns:p14="http://schemas.microsoft.com/office/powerpoint/2010/main" val="133616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DA84F-EE0C-6B4F-B2FC-49871BA765D4}"/>
              </a:ext>
            </a:extLst>
          </p:cNvPr>
          <p:cNvSpPr>
            <a:spLocks noGrp="1"/>
          </p:cNvSpPr>
          <p:nvPr>
            <p:ph type="title"/>
          </p:nvPr>
        </p:nvSpPr>
        <p:spPr/>
        <p:txBody>
          <a:bodyPr/>
          <a:lstStyle/>
          <a:p>
            <a:r>
              <a:rPr lang="en-GB" dirty="0"/>
              <a:t>What is self-supervised learning</a:t>
            </a:r>
          </a:p>
        </p:txBody>
      </p:sp>
      <p:pic>
        <p:nvPicPr>
          <p:cNvPr id="15" name="内容占位符 14">
            <a:extLst>
              <a:ext uri="{FF2B5EF4-FFF2-40B4-BE49-F238E27FC236}">
                <a16:creationId xmlns:a16="http://schemas.microsoft.com/office/drawing/2014/main" id="{C3BE7A1B-2851-5347-ADAA-6B44B55F6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664" y="1340768"/>
            <a:ext cx="5832648" cy="3168855"/>
          </a:xfrm>
        </p:spPr>
      </p:pic>
      <p:sp>
        <p:nvSpPr>
          <p:cNvPr id="16" name="文本框 15">
            <a:extLst>
              <a:ext uri="{FF2B5EF4-FFF2-40B4-BE49-F238E27FC236}">
                <a16:creationId xmlns:a16="http://schemas.microsoft.com/office/drawing/2014/main" id="{E47162F5-EC82-0B46-BEBD-0D0FCDEE1926}"/>
              </a:ext>
            </a:extLst>
          </p:cNvPr>
          <p:cNvSpPr txBox="1"/>
          <p:nvPr/>
        </p:nvSpPr>
        <p:spPr>
          <a:xfrm>
            <a:off x="1008173" y="4869316"/>
            <a:ext cx="7889653" cy="1200329"/>
          </a:xfrm>
          <a:prstGeom prst="rect">
            <a:avLst/>
          </a:prstGeom>
          <a:noFill/>
        </p:spPr>
        <p:txBody>
          <a:bodyPr wrap="square" rtlCol="0">
            <a:spAutoFit/>
          </a:bodyPr>
          <a:lstStyle/>
          <a:p>
            <a:r>
              <a:rPr lang="en" dirty="0"/>
              <a:t>An illustration to distinguish the supervised, unsupervised and self-supervised learning framework. In self-supervised learning, the ``related information'' could be another modality, parts of inputs, or another form of the inputs.</a:t>
            </a:r>
            <a:endParaRPr lang="en-GB" dirty="0"/>
          </a:p>
        </p:txBody>
      </p:sp>
    </p:spTree>
    <p:extLst>
      <p:ext uri="{BB962C8B-B14F-4D97-AF65-F5344CB8AC3E}">
        <p14:creationId xmlns:p14="http://schemas.microsoft.com/office/powerpoint/2010/main" val="2992579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r>
              <a:rPr lang="en-US" dirty="0"/>
              <a:t>ALBERT (NLP)</a:t>
            </a:r>
            <a:endParaRPr lang="en-GB"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ALBERT: A lite </a:t>
            </a:r>
            <a:r>
              <a:rPr lang="en-US" altLang="zh-CN" dirty="0" err="1"/>
              <a:t>bert</a:t>
            </a:r>
            <a:r>
              <a:rPr lang="en-US" altLang="zh-CN" dirty="0"/>
              <a:t> for self-supervised learning of language representations </a:t>
            </a:r>
            <a:r>
              <a:rPr lang="fr-FR" altLang="zh-CN" dirty="0"/>
              <a:t>(2019, </a:t>
            </a:r>
            <a:r>
              <a:rPr lang="en-US" altLang="zh-CN" dirty="0"/>
              <a:t>Lan et al.)</a:t>
            </a:r>
            <a:r>
              <a:rPr lang="fr-FR" altLang="zh-CN" dirty="0"/>
              <a:t> </a:t>
            </a:r>
            <a:endParaRPr lang="en-US" altLang="zh-CN" dirty="0"/>
          </a:p>
          <a:p>
            <a:pPr lvl="1"/>
            <a:r>
              <a:rPr lang="en-US" altLang="zh-CN" dirty="0"/>
              <a:t>proposes Sentence Order Prediction (SOP) task to replace Next Sentence Prediction (NSP) </a:t>
            </a:r>
          </a:p>
          <a:p>
            <a:pPr lvl="1"/>
            <a:r>
              <a:rPr lang="en-US" altLang="zh-CN" dirty="0"/>
              <a:t>in NSP, the negative next sentence is sampled from other passages that may have different topics with the current one, turning the NSP into a far easier topic model problem. </a:t>
            </a:r>
          </a:p>
          <a:p>
            <a:pPr lvl="1"/>
            <a:r>
              <a:rPr lang="en-US" altLang="zh-CN" dirty="0"/>
              <a:t>in SOP, two sentences that exchange their position are regarded as a negative sample, making the model concentrate on the coherence of the semantic meaning.</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136114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a:xfrm>
            <a:off x="238918" y="435333"/>
            <a:ext cx="9363075" cy="792162"/>
          </a:xfrm>
        </p:spPr>
        <p:txBody>
          <a:bodyPr/>
          <a:lstStyle/>
          <a:p>
            <a:r>
              <a:rPr lang="en-US" altLang="zh-CN" dirty="0"/>
              <a:t>Maximize Mutual Information (MI) </a:t>
            </a:r>
            <a:br>
              <a:rPr lang="en-US" altLang="zh-CN" dirty="0"/>
            </a:br>
            <a:endParaRPr lang="en-GB" dirty="0"/>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US" altLang="zh-CN" dirty="0"/>
              <a:t>focuses on learning the explicit belonging relationships between local parts and global context. The relative positions between local parts are ignored. </a:t>
            </a:r>
          </a:p>
          <a:p>
            <a:r>
              <a:rPr lang="en-US" altLang="zh-CN" dirty="0"/>
              <a:t>Generally, this kind of models optimize</a:t>
            </a:r>
          </a:p>
          <a:p>
            <a:pPr marL="0" indent="0">
              <a:buNone/>
            </a:pPr>
            <a:br>
              <a:rPr lang="en-US" altLang="zh-CN" dirty="0"/>
            </a:br>
            <a:endParaRPr lang="en" altLang="zh-CN" dirty="0"/>
          </a:p>
          <a:p>
            <a:pPr lvl="1"/>
            <a:endParaRPr lang="en" altLang="zh-CN" dirty="0"/>
          </a:p>
          <a:p>
            <a:pPr lvl="1"/>
            <a:endParaRPr lang="en" altLang="zh-CN" dirty="0"/>
          </a:p>
          <a:p>
            <a:pPr lvl="1"/>
            <a:r>
              <a:rPr lang="en-US" altLang="zh-CN" dirty="0"/>
              <a:t>Deep </a:t>
            </a:r>
            <a:r>
              <a:rPr lang="en-US" altLang="zh-CN" dirty="0" err="1"/>
              <a:t>InfoMax</a:t>
            </a:r>
            <a:r>
              <a:rPr lang="en-US" altLang="zh-CN" dirty="0"/>
              <a:t> / CPC </a:t>
            </a:r>
          </a:p>
          <a:p>
            <a:pPr lvl="1"/>
            <a:r>
              <a:rPr lang="en-US" altLang="zh-CN" dirty="0"/>
              <a:t>AMDIM / CMC</a:t>
            </a:r>
          </a:p>
          <a:p>
            <a:pPr lvl="1"/>
            <a:r>
              <a:rPr lang="en-US" altLang="zh-CN" dirty="0" err="1"/>
              <a:t>InfoWord</a:t>
            </a:r>
            <a:r>
              <a:rPr lang="en-US" altLang="zh-CN" dirty="0"/>
              <a:t> </a:t>
            </a:r>
          </a:p>
          <a:p>
            <a:pPr lvl="1"/>
            <a:r>
              <a:rPr lang="en-US" altLang="zh-CN" dirty="0"/>
              <a:t>Deep Graph </a:t>
            </a:r>
            <a:r>
              <a:rPr lang="en-US" altLang="zh-CN" dirty="0" err="1"/>
              <a:t>InfoMax</a:t>
            </a:r>
            <a:r>
              <a:rPr lang="en-US" altLang="zh-CN" dirty="0"/>
              <a:t> (DGI) /  </a:t>
            </a:r>
            <a:r>
              <a:rPr lang="en-US" altLang="zh-CN" dirty="0" err="1"/>
              <a:t>InfoGraph</a:t>
            </a:r>
            <a:endParaRPr lang="en-US" altLang="zh-CN" dirty="0"/>
          </a:p>
          <a:p>
            <a:pPr lvl="1"/>
            <a:r>
              <a:rPr lang="en-US" altLang="zh-CN" dirty="0"/>
              <a:t>S</a:t>
            </a:r>
            <a:r>
              <a:rPr lang="en-US" altLang="zh-CN" baseline="30000" dirty="0"/>
              <a:t>2</a:t>
            </a:r>
            <a:r>
              <a:rPr lang="en-US" altLang="zh-CN" dirty="0"/>
              <a:t>GRL</a:t>
            </a:r>
            <a:br>
              <a:rPr lang="en-US" altLang="zh-CN" dirty="0"/>
            </a:br>
            <a:endParaRPr lang="en" altLang="zh-CN" dirty="0"/>
          </a:p>
        </p:txBody>
      </p:sp>
      <p:pic>
        <p:nvPicPr>
          <p:cNvPr id="5" name="图片 4">
            <a:extLst>
              <a:ext uri="{FF2B5EF4-FFF2-40B4-BE49-F238E27FC236}">
                <a16:creationId xmlns:a16="http://schemas.microsoft.com/office/drawing/2014/main" id="{6C21297F-A4B8-7B46-AF89-179D1CC0A365}"/>
              </a:ext>
            </a:extLst>
          </p:cNvPr>
          <p:cNvPicPr>
            <a:picLocks noChangeAspect="1"/>
          </p:cNvPicPr>
          <p:nvPr/>
        </p:nvPicPr>
        <p:blipFill>
          <a:blip r:embed="rId2"/>
          <a:stretch>
            <a:fillRect/>
          </a:stretch>
        </p:blipFill>
        <p:spPr>
          <a:xfrm>
            <a:off x="2288704" y="3190717"/>
            <a:ext cx="5184576" cy="693895"/>
          </a:xfrm>
          <a:prstGeom prst="rect">
            <a:avLst/>
          </a:prstGeom>
        </p:spPr>
      </p:pic>
    </p:spTree>
    <p:extLst>
      <p:ext uri="{BB962C8B-B14F-4D97-AF65-F5344CB8AC3E}">
        <p14:creationId xmlns:p14="http://schemas.microsoft.com/office/powerpoint/2010/main" val="4268661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Deep </a:t>
            </a:r>
            <a:r>
              <a:rPr lang="en-US" altLang="zh-CN" dirty="0" err="1"/>
              <a:t>InfoMax</a:t>
            </a:r>
            <a:r>
              <a:rPr lang="en-US" altLang="zh-CN" dirty="0"/>
              <a:t> (CV) </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Deep </a:t>
            </a:r>
            <a:r>
              <a:rPr lang="en-US" altLang="zh-CN" dirty="0" err="1"/>
              <a:t>InfoMax</a:t>
            </a:r>
            <a:r>
              <a:rPr lang="en-US" altLang="zh-CN" dirty="0"/>
              <a:t>: Learning deep representations by mutual information estimation and maximization </a:t>
            </a:r>
            <a:r>
              <a:rPr lang="fr-FR" altLang="zh-CN" dirty="0"/>
              <a:t>(2018, </a:t>
            </a:r>
            <a:r>
              <a:rPr lang="en-US" altLang="zh-CN" dirty="0" err="1"/>
              <a:t>Hjelm</a:t>
            </a:r>
            <a:r>
              <a:rPr lang="en-US" altLang="zh-CN" dirty="0"/>
              <a:t> et al.)</a:t>
            </a:r>
            <a:r>
              <a:rPr lang="fr-FR" altLang="zh-CN" dirty="0"/>
              <a:t> </a:t>
            </a:r>
            <a:endParaRPr lang="en-US" altLang="zh-CN" dirty="0"/>
          </a:p>
          <a:p>
            <a:pPr lvl="1"/>
            <a:r>
              <a:rPr lang="en-US" altLang="zh-CN" dirty="0"/>
              <a:t>the first one to explicitly model mutual information through a contrastive learning task, which maximize the MI between a local patch and its global context.</a:t>
            </a:r>
          </a:p>
          <a:p>
            <a:pPr lvl="1"/>
            <a:r>
              <a:rPr lang="en-US" altLang="zh-CN" dirty="0"/>
              <a:t>provides us with a new paradigm and boosts the development of self-supervised learning. </a:t>
            </a:r>
          </a:p>
        </p:txBody>
      </p:sp>
      <p:pic>
        <p:nvPicPr>
          <p:cNvPr id="4" name="图片 3">
            <a:extLst>
              <a:ext uri="{FF2B5EF4-FFF2-40B4-BE49-F238E27FC236}">
                <a16:creationId xmlns:a16="http://schemas.microsoft.com/office/drawing/2014/main" id="{462B1A10-AA58-3747-BC6E-8E4CEA4CEBAB}"/>
              </a:ext>
            </a:extLst>
          </p:cNvPr>
          <p:cNvPicPr>
            <a:picLocks noChangeAspect="1"/>
          </p:cNvPicPr>
          <p:nvPr/>
        </p:nvPicPr>
        <p:blipFill>
          <a:blip r:embed="rId2"/>
          <a:stretch>
            <a:fillRect/>
          </a:stretch>
        </p:blipFill>
        <p:spPr>
          <a:xfrm>
            <a:off x="2864768" y="3645024"/>
            <a:ext cx="4176464" cy="2908268"/>
          </a:xfrm>
          <a:prstGeom prst="rect">
            <a:avLst/>
          </a:prstGeom>
        </p:spPr>
      </p:pic>
    </p:spTree>
    <p:extLst>
      <p:ext uri="{BB962C8B-B14F-4D97-AF65-F5344CB8AC3E}">
        <p14:creationId xmlns:p14="http://schemas.microsoft.com/office/powerpoint/2010/main" val="714849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25AEEA-A837-7342-A4B4-88E87E89F623}"/>
              </a:ext>
            </a:extLst>
          </p:cNvPr>
          <p:cNvSpPr>
            <a:spLocks noGrp="1"/>
          </p:cNvSpPr>
          <p:nvPr>
            <p:ph type="title"/>
          </p:nvPr>
        </p:nvSpPr>
        <p:spPr/>
        <p:txBody>
          <a:bodyPr/>
          <a:lstStyle/>
          <a:p>
            <a:r>
              <a:rPr lang="en-US" altLang="zh-CN" dirty="0"/>
              <a:t>CPC (Audio / CV) </a:t>
            </a:r>
            <a:endParaRPr lang="en-GB" dirty="0"/>
          </a:p>
        </p:txBody>
      </p:sp>
      <p:sp>
        <p:nvSpPr>
          <p:cNvPr id="3" name="内容占位符 2">
            <a:extLst>
              <a:ext uri="{FF2B5EF4-FFF2-40B4-BE49-F238E27FC236}">
                <a16:creationId xmlns:a16="http://schemas.microsoft.com/office/drawing/2014/main" id="{82A5C559-A2EF-1B44-A0B0-1E681FE17BAF}"/>
              </a:ext>
            </a:extLst>
          </p:cNvPr>
          <p:cNvSpPr>
            <a:spLocks noGrp="1"/>
          </p:cNvSpPr>
          <p:nvPr>
            <p:ph idx="1"/>
          </p:nvPr>
        </p:nvSpPr>
        <p:spPr/>
        <p:txBody>
          <a:bodyPr/>
          <a:lstStyle/>
          <a:p>
            <a:r>
              <a:rPr lang="en-US" altLang="zh-CN" dirty="0"/>
              <a:t>CPC: Representation learning with contrastive predictive coding. </a:t>
            </a:r>
            <a:r>
              <a:rPr lang="fr-FR" altLang="zh-CN" dirty="0"/>
              <a:t>(2018, </a:t>
            </a:r>
            <a:r>
              <a:rPr lang="en-US" altLang="zh-CN" dirty="0"/>
              <a:t>Oord et al.)</a:t>
            </a:r>
            <a:r>
              <a:rPr lang="fr-FR" altLang="zh-CN" dirty="0"/>
              <a:t> </a:t>
            </a:r>
            <a:endParaRPr lang="en-US" altLang="zh-CN" dirty="0"/>
          </a:p>
          <a:p>
            <a:pPr lvl="1"/>
            <a:r>
              <a:rPr lang="en-US" altLang="zh-CN" dirty="0"/>
              <a:t>a follower of Deep </a:t>
            </a:r>
            <a:r>
              <a:rPr lang="en-US" altLang="zh-CN" dirty="0" err="1"/>
              <a:t>InfoMax</a:t>
            </a:r>
            <a:r>
              <a:rPr lang="en-US" altLang="zh-CN" dirty="0"/>
              <a:t> for speech recognition</a:t>
            </a:r>
          </a:p>
          <a:p>
            <a:pPr lvl="1"/>
            <a:r>
              <a:rPr lang="en-US" altLang="zh-CN" dirty="0"/>
              <a:t>maximize the association between a segment of audio and its context audio and its context audio</a:t>
            </a:r>
          </a:p>
          <a:p>
            <a:pPr lvl="1"/>
            <a:r>
              <a:rPr lang="en-US" dirty="0"/>
              <a:t>also being applied to CV</a:t>
            </a:r>
            <a:endParaRPr lang="en-GB" dirty="0"/>
          </a:p>
        </p:txBody>
      </p:sp>
      <p:pic>
        <p:nvPicPr>
          <p:cNvPr id="5" name="图片 4">
            <a:extLst>
              <a:ext uri="{FF2B5EF4-FFF2-40B4-BE49-F238E27FC236}">
                <a16:creationId xmlns:a16="http://schemas.microsoft.com/office/drawing/2014/main" id="{ED1177B8-3398-8448-860E-B9B64F2780E5}"/>
              </a:ext>
            </a:extLst>
          </p:cNvPr>
          <p:cNvPicPr>
            <a:picLocks noChangeAspect="1"/>
          </p:cNvPicPr>
          <p:nvPr/>
        </p:nvPicPr>
        <p:blipFill>
          <a:blip r:embed="rId2"/>
          <a:stretch>
            <a:fillRect/>
          </a:stretch>
        </p:blipFill>
        <p:spPr>
          <a:xfrm>
            <a:off x="1689720" y="3661569"/>
            <a:ext cx="6461472" cy="2944468"/>
          </a:xfrm>
          <a:prstGeom prst="rect">
            <a:avLst/>
          </a:prstGeom>
        </p:spPr>
      </p:pic>
    </p:spTree>
    <p:extLst>
      <p:ext uri="{BB962C8B-B14F-4D97-AF65-F5344CB8AC3E}">
        <p14:creationId xmlns:p14="http://schemas.microsoft.com/office/powerpoint/2010/main" val="3579612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AMDIM (CV)</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AMDIM: Learning representations by maximizing mutual information across views </a:t>
            </a:r>
            <a:r>
              <a:rPr lang="fr-FR" altLang="zh-CN" dirty="0"/>
              <a:t>(NIPS 2019, </a:t>
            </a:r>
            <a:r>
              <a:rPr lang="en-US" altLang="zh-CN" dirty="0"/>
              <a:t>Bachman et al.)</a:t>
            </a:r>
            <a:r>
              <a:rPr lang="fr-FR" altLang="zh-CN" dirty="0"/>
              <a:t> </a:t>
            </a:r>
            <a:endParaRPr lang="en-US" altLang="zh-CN" dirty="0"/>
          </a:p>
          <a:p>
            <a:pPr lvl="1"/>
            <a:r>
              <a:rPr lang="en-US" altLang="zh-CN" dirty="0"/>
              <a:t>enhances the positive association between a local feature and its context</a:t>
            </a:r>
          </a:p>
          <a:p>
            <a:r>
              <a:rPr lang="en-US" altLang="zh-CN" dirty="0"/>
              <a:t>CMC: Contrastive multi-view coding </a:t>
            </a:r>
            <a:r>
              <a:rPr lang="fr-FR" altLang="zh-CN" dirty="0"/>
              <a:t>(2019, </a:t>
            </a:r>
            <a:r>
              <a:rPr lang="en-US" altLang="zh-CN" dirty="0"/>
              <a:t>Tian et al.)</a:t>
            </a:r>
            <a:r>
              <a:rPr lang="fr-FR" altLang="zh-CN" dirty="0"/>
              <a:t> </a:t>
            </a:r>
            <a:endParaRPr lang="en-US" altLang="zh-CN" dirty="0"/>
          </a:p>
          <a:p>
            <a:pPr lvl="1"/>
            <a:r>
              <a:rPr lang="en-US" altLang="zh-CN" dirty="0"/>
              <a:t>extends single enhanced positive view to multi-view</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6" name="Picture 5"/>
          <p:cNvPicPr>
            <a:picLocks noChangeAspect="1"/>
          </p:cNvPicPr>
          <p:nvPr/>
        </p:nvPicPr>
        <p:blipFill>
          <a:blip r:embed="rId2"/>
          <a:stretch>
            <a:fillRect/>
          </a:stretch>
        </p:blipFill>
        <p:spPr>
          <a:xfrm>
            <a:off x="2504728" y="3429000"/>
            <a:ext cx="4464496" cy="3275962"/>
          </a:xfrm>
          <a:prstGeom prst="rect">
            <a:avLst/>
          </a:prstGeom>
        </p:spPr>
      </p:pic>
    </p:spTree>
    <p:extLst>
      <p:ext uri="{BB962C8B-B14F-4D97-AF65-F5344CB8AC3E}">
        <p14:creationId xmlns:p14="http://schemas.microsoft.com/office/powerpoint/2010/main" val="732508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InfoWord</a:t>
            </a:r>
            <a:endParaRPr lang="en-US"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A mutual information maximization perspective of language representation learning </a:t>
            </a:r>
            <a:r>
              <a:rPr lang="fr-FR" altLang="zh-CN" dirty="0"/>
              <a:t>(2019, </a:t>
            </a:r>
            <a:r>
              <a:rPr lang="en-US" altLang="zh-CN" dirty="0"/>
              <a:t>Kong et al.)</a:t>
            </a:r>
            <a:r>
              <a:rPr lang="fr-FR" altLang="zh-CN" dirty="0"/>
              <a:t> </a:t>
            </a:r>
            <a:endParaRPr lang="en-US" altLang="zh-CN" dirty="0"/>
          </a:p>
          <a:p>
            <a:pPr lvl="1"/>
            <a:r>
              <a:rPr lang="en-US" altLang="zh-CN" dirty="0"/>
              <a:t>proposes to maximize the mutual information between a global representation of a sentence and </a:t>
            </a:r>
            <a:r>
              <a:rPr lang="en-US" altLang="zh-CN" i="1" dirty="0"/>
              <a:t>n-grams </a:t>
            </a:r>
            <a:r>
              <a:rPr lang="en-US" altLang="zh-CN" dirty="0"/>
              <a:t>in it </a:t>
            </a:r>
          </a:p>
          <a:p>
            <a:pPr lvl="1"/>
            <a:r>
              <a:rPr lang="en-US" altLang="zh-CN" dirty="0"/>
              <a:t>The context is induced from the sentence with selected n-grams being masked, and the negative contexts are randomly picked out from the corpus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2389649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Deep Graph </a:t>
            </a:r>
            <a:r>
              <a:rPr lang="en-US" altLang="zh-CN" dirty="0" err="1"/>
              <a:t>InfoMax</a:t>
            </a:r>
            <a:r>
              <a:rPr lang="en-US" altLang="zh-CN" dirty="0"/>
              <a:t> (Graph)</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Deep graph </a:t>
            </a:r>
            <a:r>
              <a:rPr lang="en-US" altLang="zh-CN" dirty="0" err="1"/>
              <a:t>infomax</a:t>
            </a:r>
            <a:r>
              <a:rPr lang="en-US" altLang="zh-CN" dirty="0"/>
              <a:t> </a:t>
            </a:r>
            <a:r>
              <a:rPr lang="fr-FR" altLang="zh-CN" dirty="0"/>
              <a:t>(2018, </a:t>
            </a:r>
            <a:r>
              <a:rPr lang="en-US" altLang="zh-CN" dirty="0" err="1"/>
              <a:t>Velickovic</a:t>
            </a:r>
            <a:r>
              <a:rPr lang="en-US" altLang="zh-CN" dirty="0"/>
              <a:t>  et al.)</a:t>
            </a:r>
            <a:r>
              <a:rPr lang="fr-FR" altLang="zh-CN" dirty="0"/>
              <a:t> </a:t>
            </a:r>
            <a:endParaRPr lang="en-US" altLang="zh-CN" dirty="0"/>
          </a:p>
          <a:p>
            <a:pPr lvl="1"/>
            <a:r>
              <a:rPr lang="en-US" altLang="zh-CN" dirty="0"/>
              <a:t>considers a node’s representation as the local feature and the average of randomly samples 2-hop neighbors as the context</a:t>
            </a:r>
          </a:p>
          <a:p>
            <a:pPr lvl="1"/>
            <a:r>
              <a:rPr lang="en-US" altLang="zh-CN" dirty="0"/>
              <a:t>To generate negative contexts, DGI proposes to corrupt the original context by keeping the sub-graph structure and permuting the node features</a:t>
            </a:r>
          </a:p>
        </p:txBody>
      </p:sp>
      <p:pic>
        <p:nvPicPr>
          <p:cNvPr id="5" name="图片 4">
            <a:extLst>
              <a:ext uri="{FF2B5EF4-FFF2-40B4-BE49-F238E27FC236}">
                <a16:creationId xmlns:a16="http://schemas.microsoft.com/office/drawing/2014/main" id="{FF284CBF-18E1-274B-8D6E-5545ECAFA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500" y="3461029"/>
            <a:ext cx="6223000" cy="2349500"/>
          </a:xfrm>
          <a:prstGeom prst="rect">
            <a:avLst/>
          </a:prstGeom>
        </p:spPr>
      </p:pic>
    </p:spTree>
    <p:extLst>
      <p:ext uri="{BB962C8B-B14F-4D97-AF65-F5344CB8AC3E}">
        <p14:creationId xmlns:p14="http://schemas.microsoft.com/office/powerpoint/2010/main" val="1248089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396E99-3487-8C40-966D-F8F9BCF4FAD5}"/>
              </a:ext>
            </a:extLst>
          </p:cNvPr>
          <p:cNvSpPr>
            <a:spLocks noGrp="1"/>
          </p:cNvSpPr>
          <p:nvPr>
            <p:ph type="title"/>
          </p:nvPr>
        </p:nvSpPr>
        <p:spPr/>
        <p:txBody>
          <a:bodyPr/>
          <a:lstStyle/>
          <a:p>
            <a:r>
              <a:rPr lang="en-GB" dirty="0" err="1"/>
              <a:t>InfoGraph</a:t>
            </a:r>
            <a:r>
              <a:rPr lang="en-GB" dirty="0"/>
              <a:t> (Graph)</a:t>
            </a:r>
          </a:p>
        </p:txBody>
      </p:sp>
      <p:sp>
        <p:nvSpPr>
          <p:cNvPr id="3" name="内容占位符 2">
            <a:extLst>
              <a:ext uri="{FF2B5EF4-FFF2-40B4-BE49-F238E27FC236}">
                <a16:creationId xmlns:a16="http://schemas.microsoft.com/office/drawing/2014/main" id="{DC8B1EAC-8211-F642-B8D9-AFCE2F47ABAD}"/>
              </a:ext>
            </a:extLst>
          </p:cNvPr>
          <p:cNvSpPr>
            <a:spLocks noGrp="1"/>
          </p:cNvSpPr>
          <p:nvPr>
            <p:ph idx="1"/>
          </p:nvPr>
        </p:nvSpPr>
        <p:spPr/>
        <p:txBody>
          <a:bodyPr/>
          <a:lstStyle/>
          <a:p>
            <a:r>
              <a:rPr lang="en-US" altLang="zh-CN" dirty="0" err="1"/>
              <a:t>Infograph</a:t>
            </a:r>
            <a:r>
              <a:rPr lang="en-US" altLang="zh-CN" dirty="0"/>
              <a:t>: Unsupervised and semi-supervised graph-level representation learning via mutual information maximization </a:t>
            </a:r>
            <a:br>
              <a:rPr lang="en-US" altLang="zh-CN" dirty="0"/>
            </a:br>
            <a:r>
              <a:rPr lang="fr-FR" altLang="zh-CN" dirty="0"/>
              <a:t>(2019, </a:t>
            </a:r>
            <a:r>
              <a:rPr lang="en-US" altLang="zh-CN" dirty="0"/>
              <a:t>Sun et al.)</a:t>
            </a:r>
            <a:r>
              <a:rPr lang="fr-FR" altLang="zh-CN" dirty="0"/>
              <a:t> </a:t>
            </a:r>
            <a:endParaRPr lang="en-US" altLang="zh-CN" dirty="0"/>
          </a:p>
          <a:p>
            <a:pPr lvl="1"/>
            <a:r>
              <a:rPr lang="en-US" altLang="zh-CN" dirty="0"/>
              <a:t>targets at learning graph-level representation rather than node level, maximizing the mutual information between graph-level representation and substructures at different levels</a:t>
            </a:r>
            <a:br>
              <a:rPr lang="en-US" altLang="zh-CN" dirty="0"/>
            </a:br>
            <a:endParaRPr lang="en-GB" dirty="0"/>
          </a:p>
        </p:txBody>
      </p:sp>
      <p:pic>
        <p:nvPicPr>
          <p:cNvPr id="4" name="图片 3">
            <a:extLst>
              <a:ext uri="{FF2B5EF4-FFF2-40B4-BE49-F238E27FC236}">
                <a16:creationId xmlns:a16="http://schemas.microsoft.com/office/drawing/2014/main" id="{80F559A0-7DCC-194A-B7F1-E7999A6719C7}"/>
              </a:ext>
            </a:extLst>
          </p:cNvPr>
          <p:cNvPicPr>
            <a:picLocks noChangeAspect="1"/>
          </p:cNvPicPr>
          <p:nvPr/>
        </p:nvPicPr>
        <p:blipFill>
          <a:blip r:embed="rId2"/>
          <a:stretch>
            <a:fillRect/>
          </a:stretch>
        </p:blipFill>
        <p:spPr>
          <a:xfrm>
            <a:off x="1676983" y="3861048"/>
            <a:ext cx="6552034" cy="2387966"/>
          </a:xfrm>
          <a:prstGeom prst="rect">
            <a:avLst/>
          </a:prstGeom>
        </p:spPr>
      </p:pic>
    </p:spTree>
    <p:extLst>
      <p:ext uri="{BB962C8B-B14F-4D97-AF65-F5344CB8AC3E}">
        <p14:creationId xmlns:p14="http://schemas.microsoft.com/office/powerpoint/2010/main" val="1434632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Strategies Pre-train GNN / S</a:t>
            </a:r>
            <a:r>
              <a:rPr lang="en-US" altLang="zh-CN" baseline="30000" dirty="0"/>
              <a:t>2</a:t>
            </a:r>
            <a:r>
              <a:rPr lang="en-US" altLang="zh-CN" dirty="0"/>
              <a:t>GRL (Graph)</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 altLang="zh-CN" dirty="0"/>
              <a:t>Strategies for Pre-graining Graph Neural Networks (ICLR 2020, Hu et al.)</a:t>
            </a:r>
          </a:p>
          <a:p>
            <a:pPr lvl="1"/>
            <a:r>
              <a:rPr lang="en" altLang="zh-CN" dirty="0"/>
              <a:t>Context prediction: MI-based contrastive objective</a:t>
            </a:r>
          </a:p>
          <a:p>
            <a:pPr lvl="1"/>
            <a:r>
              <a:rPr lang="en" altLang="zh-CN" dirty="0"/>
              <a:t>Attribute masking: DAE-based generative objective</a:t>
            </a:r>
          </a:p>
          <a:p>
            <a:pPr lvl="1"/>
            <a:endParaRPr lang="en" altLang="zh-CN" dirty="0"/>
          </a:p>
          <a:p>
            <a:pPr lvl="1"/>
            <a:endParaRPr lang="en" altLang="zh-CN" dirty="0"/>
          </a:p>
          <a:p>
            <a:pPr lvl="1"/>
            <a:endParaRPr lang="en" altLang="zh-CN" dirty="0"/>
          </a:p>
          <a:p>
            <a:pPr lvl="1"/>
            <a:endParaRPr lang="en" altLang="zh-CN" dirty="0"/>
          </a:p>
          <a:p>
            <a:pPr lvl="1"/>
            <a:endParaRPr lang="en" altLang="zh-CN" dirty="0"/>
          </a:p>
          <a:p>
            <a:pPr lvl="1"/>
            <a:endParaRPr lang="en" altLang="zh-CN" dirty="0"/>
          </a:p>
          <a:p>
            <a:r>
              <a:rPr lang="en" altLang="zh-CN" dirty="0"/>
              <a:t>Self-Supervised Graph Representation Learning via Global Context Prediction (2020, Peng et al.)</a:t>
            </a:r>
          </a:p>
          <a:p>
            <a:pPr lvl="1"/>
            <a:r>
              <a:rPr lang="en" altLang="zh-CN" dirty="0"/>
              <a:t>K-hop context prediction</a:t>
            </a:r>
            <a:endParaRPr lang="en-US" altLang="zh-CN" dirty="0"/>
          </a:p>
        </p:txBody>
      </p:sp>
      <p:pic>
        <p:nvPicPr>
          <p:cNvPr id="4" name="图片 3">
            <a:extLst>
              <a:ext uri="{FF2B5EF4-FFF2-40B4-BE49-F238E27FC236}">
                <a16:creationId xmlns:a16="http://schemas.microsoft.com/office/drawing/2014/main" id="{2E39823A-FCCA-D047-8887-D5BA831E0954}"/>
              </a:ext>
            </a:extLst>
          </p:cNvPr>
          <p:cNvPicPr>
            <a:picLocks noChangeAspect="1"/>
          </p:cNvPicPr>
          <p:nvPr/>
        </p:nvPicPr>
        <p:blipFill>
          <a:blip r:embed="rId2"/>
          <a:stretch>
            <a:fillRect/>
          </a:stretch>
        </p:blipFill>
        <p:spPr>
          <a:xfrm>
            <a:off x="676300" y="2708920"/>
            <a:ext cx="8553400" cy="2020282"/>
          </a:xfrm>
          <a:prstGeom prst="rect">
            <a:avLst/>
          </a:prstGeom>
        </p:spPr>
      </p:pic>
    </p:spTree>
    <p:extLst>
      <p:ext uri="{BB962C8B-B14F-4D97-AF65-F5344CB8AC3E}">
        <p14:creationId xmlns:p14="http://schemas.microsoft.com/office/powerpoint/2010/main" val="3353555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dirty="0"/>
              <a:t>Context-Context Contrast</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Recently, </a:t>
            </a:r>
            <a:r>
              <a:rPr lang="en-US" altLang="zh-CN" dirty="0" err="1"/>
              <a:t>MoCo</a:t>
            </a:r>
            <a:r>
              <a:rPr lang="en-US" altLang="zh-CN" dirty="0"/>
              <a:t> and </a:t>
            </a:r>
            <a:r>
              <a:rPr lang="en-US" altLang="zh-CN" dirty="0" err="1"/>
              <a:t>SimCLR</a:t>
            </a:r>
            <a:r>
              <a:rPr lang="en-US" altLang="zh-CN" dirty="0"/>
              <a:t> outperform the context-instance-based methods and achieve a competitive result to supervised methods under the linear classification protocol, through a context-to-context level direct comparison. </a:t>
            </a:r>
          </a:p>
          <a:p>
            <a:pPr lvl="1"/>
            <a:r>
              <a:rPr lang="en-US" altLang="zh-CN" i="1" dirty="0"/>
              <a:t>Cluster-based Discrimination</a:t>
            </a:r>
            <a:r>
              <a:rPr lang="en-US" altLang="zh-CN" dirty="0"/>
              <a:t> </a:t>
            </a:r>
          </a:p>
          <a:p>
            <a:pPr lvl="1"/>
            <a:r>
              <a:rPr lang="en-US" altLang="zh-CN" i="1" dirty="0"/>
              <a:t>Instance Discrimination</a:t>
            </a:r>
            <a:r>
              <a:rPr lang="en-US" altLang="zh-CN" dirty="0"/>
              <a:t> </a:t>
            </a: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129278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DA84F-EE0C-6B4F-B2FC-49871BA765D4}"/>
              </a:ext>
            </a:extLst>
          </p:cNvPr>
          <p:cNvSpPr>
            <a:spLocks noGrp="1"/>
          </p:cNvSpPr>
          <p:nvPr>
            <p:ph type="title"/>
          </p:nvPr>
        </p:nvSpPr>
        <p:spPr/>
        <p:txBody>
          <a:bodyPr/>
          <a:lstStyle/>
          <a:p>
            <a:r>
              <a:rPr lang="en-GB" dirty="0"/>
              <a:t>What is self-supervised learning</a:t>
            </a:r>
          </a:p>
        </p:txBody>
      </p:sp>
      <p:sp>
        <p:nvSpPr>
          <p:cNvPr id="4" name="内容占位符 3">
            <a:extLst>
              <a:ext uri="{FF2B5EF4-FFF2-40B4-BE49-F238E27FC236}">
                <a16:creationId xmlns:a16="http://schemas.microsoft.com/office/drawing/2014/main" id="{27BBFD7A-9605-4C48-A0C1-2FC85BAEC33A}"/>
              </a:ext>
            </a:extLst>
          </p:cNvPr>
          <p:cNvSpPr>
            <a:spLocks noGrp="1"/>
          </p:cNvSpPr>
          <p:nvPr>
            <p:ph idx="1"/>
          </p:nvPr>
        </p:nvSpPr>
        <p:spPr/>
        <p:txBody>
          <a:bodyPr/>
          <a:lstStyle/>
          <a:p>
            <a:r>
              <a:rPr lang="en" altLang="zh-CN" dirty="0"/>
              <a:t>Jitendra Malik: "Supervision is the opium of the AI researcher"</a:t>
            </a:r>
          </a:p>
          <a:p>
            <a:r>
              <a:rPr lang="en" altLang="zh-CN" dirty="0"/>
              <a:t>Alyosha </a:t>
            </a:r>
            <a:r>
              <a:rPr lang="en" altLang="zh-CN" dirty="0" err="1"/>
              <a:t>Efros</a:t>
            </a:r>
            <a:r>
              <a:rPr lang="en" altLang="zh-CN" dirty="0"/>
              <a:t>: "The AI revolution will not be supervised"</a:t>
            </a:r>
          </a:p>
          <a:p>
            <a:r>
              <a:rPr lang="en" altLang="zh-CN" dirty="0"/>
              <a:t>Yann </a:t>
            </a:r>
            <a:r>
              <a:rPr lang="en" altLang="zh-CN" dirty="0" err="1"/>
              <a:t>LeCun</a:t>
            </a:r>
            <a:r>
              <a:rPr lang="en" altLang="zh-CN" dirty="0"/>
              <a:t>: "self-supervised learning is the cake, supervised learning is the icing on the cake, reinforcement learning is the cherry on the cake"</a:t>
            </a:r>
          </a:p>
        </p:txBody>
      </p:sp>
    </p:spTree>
    <p:extLst>
      <p:ext uri="{BB962C8B-B14F-4D97-AF65-F5344CB8AC3E}">
        <p14:creationId xmlns:p14="http://schemas.microsoft.com/office/powerpoint/2010/main" val="3977682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p:txBody>
          <a:bodyPr/>
          <a:lstStyle/>
          <a:p>
            <a:r>
              <a:rPr lang="en-US" altLang="zh-CN" dirty="0"/>
              <a:t>Cluster-based Discrimination</a:t>
            </a:r>
            <a:endParaRPr lang="en-GB" dirty="0"/>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US" dirty="0"/>
              <a:t>Context-context contrast is first studied in clustering-based methods</a:t>
            </a:r>
            <a:endParaRPr lang="en" altLang="zh-CN" dirty="0"/>
          </a:p>
          <a:p>
            <a:pPr lvl="1"/>
            <a:r>
              <a:rPr lang="en" altLang="zh-CN" dirty="0"/>
              <a:t>Deep Cluster</a:t>
            </a:r>
          </a:p>
          <a:p>
            <a:pPr lvl="1"/>
            <a:r>
              <a:rPr lang="en-US" altLang="zh-CN" dirty="0"/>
              <a:t>Local Aggregation </a:t>
            </a:r>
          </a:p>
          <a:p>
            <a:pPr lvl="1"/>
            <a:r>
              <a:rPr lang="en-US" altLang="zh-CN" dirty="0" err="1"/>
              <a:t>ClusterFit</a:t>
            </a:r>
            <a:r>
              <a:rPr lang="en-US" altLang="zh-CN" dirty="0"/>
              <a:t> </a:t>
            </a:r>
            <a:br>
              <a:rPr lang="en-US" altLang="zh-CN" dirty="0"/>
            </a:br>
            <a:endParaRPr lang="en" altLang="zh-CN" dirty="0"/>
          </a:p>
        </p:txBody>
      </p:sp>
    </p:spTree>
    <p:extLst>
      <p:ext uri="{BB962C8B-B14F-4D97-AF65-F5344CB8AC3E}">
        <p14:creationId xmlns:p14="http://schemas.microsoft.com/office/powerpoint/2010/main" val="1824276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 altLang="zh-CN" dirty="0"/>
              <a:t>Deep Cluster</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Deep clustering for unsupervised learning of visual features </a:t>
            </a:r>
            <a:r>
              <a:rPr lang="fr-FR" altLang="zh-CN" dirty="0"/>
              <a:t>(ECCV 2018, </a:t>
            </a:r>
            <a:r>
              <a:rPr lang="en-US" altLang="zh-CN" dirty="0"/>
              <a:t>Caron et al.)</a:t>
            </a:r>
            <a:r>
              <a:rPr lang="fr-FR" altLang="zh-CN" dirty="0"/>
              <a:t> </a:t>
            </a:r>
            <a:endParaRPr lang="en-US" altLang="zh-CN" dirty="0"/>
          </a:p>
          <a:p>
            <a:pPr lvl="1"/>
            <a:r>
              <a:rPr lang="en-US" altLang="zh-CN" dirty="0"/>
              <a:t>Image classification asks the model to categorize images correctly, and the representation of images in the same category should be similar. Therefore, the motivation is to draw similar images near in the embedding space</a:t>
            </a:r>
          </a:p>
          <a:p>
            <a:pPr lvl="1"/>
            <a:r>
              <a:rPr lang="en-US" altLang="zh-CN" dirty="0"/>
              <a:t>In self-supervised learning, to solve the label problem, the model proposes to leverage clustering to yield pseudo labels and asks a discriminator to predict on images’ label </a:t>
            </a:r>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3976784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Local Aggregation</a:t>
            </a:r>
            <a:endParaRPr lang="en"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Local aggregation for unsupervised learning of visual </a:t>
            </a:r>
            <a:r>
              <a:rPr lang="en-US" altLang="zh-CN" dirty="0" err="1"/>
              <a:t>embeddings</a:t>
            </a:r>
            <a:r>
              <a:rPr lang="en-US" altLang="zh-CN" dirty="0"/>
              <a:t> </a:t>
            </a:r>
            <a:r>
              <a:rPr lang="fr-FR" altLang="zh-CN" dirty="0"/>
              <a:t>(IEEE ICCV 2019, </a:t>
            </a:r>
            <a:r>
              <a:rPr lang="en-US" altLang="zh-CN" dirty="0"/>
              <a:t>Zhuang et al.)</a:t>
            </a:r>
            <a:r>
              <a:rPr lang="fr-FR" altLang="zh-CN" dirty="0"/>
              <a:t> </a:t>
            </a:r>
            <a:endParaRPr lang="en-US" altLang="zh-CN" dirty="0"/>
          </a:p>
          <a:p>
            <a:pPr lvl="1"/>
            <a:r>
              <a:rPr lang="en-US" altLang="zh-CN" dirty="0"/>
              <a:t>Identifies neighbors separately for each example</a:t>
            </a:r>
          </a:p>
          <a:p>
            <a:pPr lvl="1"/>
            <a:r>
              <a:rPr lang="en-US" altLang="zh-CN" dirty="0"/>
              <a:t>employs an objective function that directly optimizes a local soft-clustering metric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1136576" y="3140968"/>
            <a:ext cx="6727745" cy="3427859"/>
          </a:xfrm>
          <a:prstGeom prst="rect">
            <a:avLst/>
          </a:prstGeom>
        </p:spPr>
      </p:pic>
    </p:spTree>
    <p:extLst>
      <p:ext uri="{BB962C8B-B14F-4D97-AF65-F5344CB8AC3E}">
        <p14:creationId xmlns:p14="http://schemas.microsoft.com/office/powerpoint/2010/main" val="4081035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ClusterFit</a:t>
            </a:r>
            <a:r>
              <a:rPr lang="en-US" altLang="zh-CN" dirty="0"/>
              <a:t> </a:t>
            </a:r>
            <a:endParaRPr lang="en"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err="1"/>
              <a:t>Clusterfit</a:t>
            </a:r>
            <a:r>
              <a:rPr lang="en-US" altLang="zh-CN" dirty="0"/>
              <a:t>: Improving generalization of visual representations </a:t>
            </a:r>
            <a:r>
              <a:rPr lang="fr-FR" altLang="zh-CN" dirty="0"/>
              <a:t>(2019, </a:t>
            </a:r>
            <a:r>
              <a:rPr lang="en-US" altLang="zh-CN" dirty="0"/>
              <a:t>Yan et al.)</a:t>
            </a:r>
            <a:r>
              <a:rPr lang="fr-FR" altLang="zh-CN" dirty="0"/>
              <a:t> </a:t>
            </a:r>
            <a:endParaRPr lang="en-US" altLang="zh-CN" dirty="0"/>
          </a:p>
          <a:p>
            <a:pPr lvl="1"/>
            <a:r>
              <a:rPr lang="en-US" altLang="zh-CN" dirty="0"/>
              <a:t>introduces a cluster prediction fine-tuning stage similar to </a:t>
            </a:r>
            <a:r>
              <a:rPr lang="en-US" altLang="zh-CN" dirty="0" err="1"/>
              <a:t>DeepCluster</a:t>
            </a:r>
            <a:r>
              <a:rPr lang="en-US" altLang="zh-CN" dirty="0"/>
              <a:t> between the above two stages, which improves the representation’s performance on downstream classification evaluation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图片 3">
            <a:extLst>
              <a:ext uri="{FF2B5EF4-FFF2-40B4-BE49-F238E27FC236}">
                <a16:creationId xmlns:a16="http://schemas.microsoft.com/office/drawing/2014/main" id="{3509C305-F6D6-8247-96B2-06231FA5D1EF}"/>
              </a:ext>
            </a:extLst>
          </p:cNvPr>
          <p:cNvPicPr>
            <a:picLocks noChangeAspect="1"/>
          </p:cNvPicPr>
          <p:nvPr/>
        </p:nvPicPr>
        <p:blipFill>
          <a:blip r:embed="rId2"/>
          <a:stretch>
            <a:fillRect/>
          </a:stretch>
        </p:blipFill>
        <p:spPr>
          <a:xfrm>
            <a:off x="2036676" y="3173257"/>
            <a:ext cx="5832648" cy="2882803"/>
          </a:xfrm>
          <a:prstGeom prst="rect">
            <a:avLst/>
          </a:prstGeom>
        </p:spPr>
      </p:pic>
    </p:spTree>
    <p:extLst>
      <p:ext uri="{BB962C8B-B14F-4D97-AF65-F5344CB8AC3E}">
        <p14:creationId xmlns:p14="http://schemas.microsoft.com/office/powerpoint/2010/main" val="3792175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F5DB1-90AB-CB4D-BEA8-7B0078B9A623}"/>
              </a:ext>
            </a:extLst>
          </p:cNvPr>
          <p:cNvSpPr>
            <a:spLocks noGrp="1"/>
          </p:cNvSpPr>
          <p:nvPr>
            <p:ph type="title"/>
          </p:nvPr>
        </p:nvSpPr>
        <p:spPr/>
        <p:txBody>
          <a:bodyPr/>
          <a:lstStyle/>
          <a:p>
            <a:r>
              <a:rPr lang="en-US" altLang="zh-CN" dirty="0"/>
              <a:t>Instance Discrimination</a:t>
            </a:r>
            <a:endParaRPr lang="en-GB" dirty="0"/>
          </a:p>
        </p:txBody>
      </p:sp>
      <p:sp>
        <p:nvSpPr>
          <p:cNvPr id="3" name="内容占位符 2">
            <a:extLst>
              <a:ext uri="{FF2B5EF4-FFF2-40B4-BE49-F238E27FC236}">
                <a16:creationId xmlns:a16="http://schemas.microsoft.com/office/drawing/2014/main" id="{49C20B25-1B25-884D-B75A-B0238072E985}"/>
              </a:ext>
            </a:extLst>
          </p:cNvPr>
          <p:cNvSpPr>
            <a:spLocks noGrp="1"/>
          </p:cNvSpPr>
          <p:nvPr>
            <p:ph idx="1"/>
          </p:nvPr>
        </p:nvSpPr>
        <p:spPr/>
        <p:txBody>
          <a:bodyPr/>
          <a:lstStyle/>
          <a:p>
            <a:r>
              <a:rPr lang="en-US" dirty="0"/>
              <a:t>The prototype of leveraging instance discrimination as a pretext task is </a:t>
            </a:r>
            <a:r>
              <a:rPr lang="en-US" dirty="0" err="1"/>
              <a:t>InstDisc</a:t>
            </a:r>
            <a:r>
              <a:rPr lang="en-US" dirty="0"/>
              <a:t>.</a:t>
            </a:r>
          </a:p>
          <a:p>
            <a:pPr lvl="1"/>
            <a:r>
              <a:rPr lang="en-US" altLang="zh-CN" dirty="0" err="1"/>
              <a:t>Moco</a:t>
            </a:r>
            <a:endParaRPr lang="en-US" altLang="zh-CN" dirty="0"/>
          </a:p>
          <a:p>
            <a:pPr lvl="1"/>
            <a:r>
              <a:rPr lang="en-US" altLang="zh-CN" dirty="0" err="1"/>
              <a:t>SimCLR</a:t>
            </a:r>
            <a:endParaRPr lang="en-US" altLang="zh-CN" dirty="0"/>
          </a:p>
          <a:p>
            <a:pPr lvl="1"/>
            <a:r>
              <a:rPr lang="en-US" altLang="zh-CN" dirty="0" err="1"/>
              <a:t>InfoMin</a:t>
            </a:r>
            <a:r>
              <a:rPr lang="en-US" altLang="zh-CN" dirty="0"/>
              <a:t> </a:t>
            </a:r>
          </a:p>
          <a:p>
            <a:pPr lvl="1"/>
            <a:r>
              <a:rPr lang="en-US" altLang="zh-CN" dirty="0"/>
              <a:t>BYOL </a:t>
            </a:r>
          </a:p>
          <a:p>
            <a:pPr lvl="1"/>
            <a:r>
              <a:rPr lang="en-US" altLang="zh-CN" dirty="0"/>
              <a:t>GCC</a:t>
            </a:r>
            <a:br>
              <a:rPr lang="en-US" altLang="zh-CN" dirty="0"/>
            </a:br>
            <a:br>
              <a:rPr lang="en-US" altLang="zh-CN" dirty="0"/>
            </a:br>
            <a:endParaRPr lang="en" altLang="zh-CN" dirty="0"/>
          </a:p>
        </p:txBody>
      </p:sp>
    </p:spTree>
    <p:extLst>
      <p:ext uri="{BB962C8B-B14F-4D97-AF65-F5344CB8AC3E}">
        <p14:creationId xmlns:p14="http://schemas.microsoft.com/office/powerpoint/2010/main" val="2023953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42F11C-032C-314A-9B02-CD415EAD0689}"/>
              </a:ext>
            </a:extLst>
          </p:cNvPr>
          <p:cNvSpPr>
            <a:spLocks noGrp="1"/>
          </p:cNvSpPr>
          <p:nvPr>
            <p:ph type="title"/>
          </p:nvPr>
        </p:nvSpPr>
        <p:spPr/>
        <p:txBody>
          <a:bodyPr/>
          <a:lstStyle/>
          <a:p>
            <a:r>
              <a:rPr lang="en-US" altLang="zh-CN" dirty="0"/>
              <a:t>CMC (CV)</a:t>
            </a:r>
            <a:endParaRPr lang="en-GB" dirty="0"/>
          </a:p>
        </p:txBody>
      </p:sp>
      <p:sp>
        <p:nvSpPr>
          <p:cNvPr id="3" name="内容占位符 2">
            <a:extLst>
              <a:ext uri="{FF2B5EF4-FFF2-40B4-BE49-F238E27FC236}">
                <a16:creationId xmlns:a16="http://schemas.microsoft.com/office/drawing/2014/main" id="{6A9D417A-DC25-5E46-9ED9-A057F85D8068}"/>
              </a:ext>
            </a:extLst>
          </p:cNvPr>
          <p:cNvSpPr>
            <a:spLocks noGrp="1"/>
          </p:cNvSpPr>
          <p:nvPr>
            <p:ph idx="1"/>
          </p:nvPr>
        </p:nvSpPr>
        <p:spPr/>
        <p:txBody>
          <a:bodyPr/>
          <a:lstStyle/>
          <a:p>
            <a:r>
              <a:rPr lang="en-US" altLang="zh-CN" dirty="0"/>
              <a:t>CMC: Contrastive multi-view coding </a:t>
            </a:r>
            <a:r>
              <a:rPr lang="fr-FR" altLang="zh-CN" dirty="0"/>
              <a:t>(2019, </a:t>
            </a:r>
            <a:r>
              <a:rPr lang="en-US" altLang="zh-CN" dirty="0"/>
              <a:t>Tian et al.)</a:t>
            </a:r>
            <a:r>
              <a:rPr lang="fr-FR" altLang="zh-CN" dirty="0"/>
              <a:t> </a:t>
            </a:r>
            <a:endParaRPr lang="en-US" altLang="zh-CN" dirty="0"/>
          </a:p>
          <a:p>
            <a:pPr lvl="1"/>
            <a:r>
              <a:rPr lang="en-US" altLang="zh-CN" dirty="0"/>
              <a:t>proposes to measure the context-context similarity rather than context-instance similarity</a:t>
            </a:r>
            <a:endParaRPr lang="en-GB" dirty="0"/>
          </a:p>
        </p:txBody>
      </p:sp>
      <p:pic>
        <p:nvPicPr>
          <p:cNvPr id="4" name="图片 3">
            <a:extLst>
              <a:ext uri="{FF2B5EF4-FFF2-40B4-BE49-F238E27FC236}">
                <a16:creationId xmlns:a16="http://schemas.microsoft.com/office/drawing/2014/main" id="{79D700EC-5E02-8943-BEA0-67FE99504434}"/>
              </a:ext>
            </a:extLst>
          </p:cNvPr>
          <p:cNvPicPr>
            <a:picLocks noChangeAspect="1"/>
          </p:cNvPicPr>
          <p:nvPr/>
        </p:nvPicPr>
        <p:blipFill>
          <a:blip r:embed="rId2"/>
          <a:stretch>
            <a:fillRect/>
          </a:stretch>
        </p:blipFill>
        <p:spPr>
          <a:xfrm>
            <a:off x="1695115" y="2529870"/>
            <a:ext cx="6450682" cy="3812193"/>
          </a:xfrm>
          <a:prstGeom prst="rect">
            <a:avLst/>
          </a:prstGeom>
        </p:spPr>
      </p:pic>
    </p:spTree>
    <p:extLst>
      <p:ext uri="{BB962C8B-B14F-4D97-AF65-F5344CB8AC3E}">
        <p14:creationId xmlns:p14="http://schemas.microsoft.com/office/powerpoint/2010/main" val="3538734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 altLang="zh-CN" dirty="0" err="1"/>
              <a:t>MoCo</a:t>
            </a:r>
            <a:r>
              <a:rPr lang="en" altLang="zh-CN" dirty="0"/>
              <a:t> / </a:t>
            </a:r>
            <a:r>
              <a:rPr lang="en" altLang="zh-CN" dirty="0" err="1"/>
              <a:t>MoCo</a:t>
            </a:r>
            <a:r>
              <a:rPr lang="en" altLang="zh-CN" dirty="0"/>
              <a:t> v2 (CV)</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Momentum contrast for unsupervised visual representation learning </a:t>
            </a:r>
            <a:r>
              <a:rPr lang="fr-FR" altLang="zh-CN" dirty="0"/>
              <a:t>(2019, </a:t>
            </a:r>
            <a:r>
              <a:rPr lang="en-US" altLang="zh-CN" dirty="0"/>
              <a:t>He et al.)</a:t>
            </a:r>
            <a:r>
              <a:rPr lang="fr-FR" altLang="zh-CN" dirty="0"/>
              <a:t> </a:t>
            </a:r>
            <a:endParaRPr lang="en-US" altLang="zh-CN" dirty="0"/>
          </a:p>
          <a:p>
            <a:pPr lvl="1"/>
            <a:r>
              <a:rPr lang="en-US" altLang="zh-CN" dirty="0"/>
              <a:t>leveraging instance discrimination via momentum contrast</a:t>
            </a:r>
          </a:p>
          <a:p>
            <a:pPr lvl="1"/>
            <a:r>
              <a:rPr lang="en-US" altLang="zh-CN" dirty="0"/>
              <a:t>optimize the following objective </a:t>
            </a:r>
          </a:p>
          <a:p>
            <a:pPr lvl="1"/>
            <a:endParaRPr lang="en-US" altLang="zh-CN" dirty="0"/>
          </a:p>
          <a:p>
            <a:pPr marL="457200" lvl="1" indent="0">
              <a:buNone/>
            </a:pPr>
            <a:endParaRPr lang="en-US" altLang="zh-CN" dirty="0"/>
          </a:p>
          <a:p>
            <a:pPr lvl="1"/>
            <a:r>
              <a:rPr lang="en-US" altLang="zh-CN" dirty="0"/>
              <a:t>designs the momentum contrast learning with two encoders</a:t>
            </a:r>
          </a:p>
          <a:p>
            <a:pPr lvl="1"/>
            <a:r>
              <a:rPr lang="en-US" altLang="zh-CN" dirty="0"/>
              <a:t>employs a queue to save the recently encoded batches as negative samples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5" name="Picture 4"/>
          <p:cNvPicPr>
            <a:picLocks noChangeAspect="1"/>
          </p:cNvPicPr>
          <p:nvPr/>
        </p:nvPicPr>
        <p:blipFill>
          <a:blip r:embed="rId2"/>
          <a:stretch>
            <a:fillRect/>
          </a:stretch>
        </p:blipFill>
        <p:spPr>
          <a:xfrm>
            <a:off x="2720752" y="2636912"/>
            <a:ext cx="3744416" cy="819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80" y="4293096"/>
            <a:ext cx="6408712" cy="2316402"/>
          </a:xfrm>
          <a:prstGeom prst="rect">
            <a:avLst/>
          </a:prstGeom>
        </p:spPr>
      </p:pic>
    </p:spTree>
    <p:extLst>
      <p:ext uri="{BB962C8B-B14F-4D97-AF65-F5344CB8AC3E}">
        <p14:creationId xmlns:p14="http://schemas.microsoft.com/office/powerpoint/2010/main" val="1789710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 altLang="zh-CN" dirty="0"/>
              <a:t>S</a:t>
            </a:r>
            <a:r>
              <a:rPr lang="en-US" altLang="zh-CN" dirty="0" err="1"/>
              <a:t>imCLR</a:t>
            </a:r>
            <a:endParaRPr lang="en"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A simple framework for contrastive learning of visual representations </a:t>
            </a:r>
            <a:r>
              <a:rPr lang="fr-FR" altLang="zh-CN" dirty="0"/>
              <a:t>(2020, </a:t>
            </a:r>
            <a:r>
              <a:rPr lang="en-US" altLang="zh-CN" dirty="0"/>
              <a:t>Chen et al.)</a:t>
            </a:r>
            <a:r>
              <a:rPr lang="fr-FR" altLang="zh-CN" dirty="0"/>
              <a:t> </a:t>
            </a:r>
            <a:endParaRPr lang="en-US" altLang="zh-CN" dirty="0"/>
          </a:p>
          <a:p>
            <a:pPr lvl="1"/>
            <a:r>
              <a:rPr lang="en-US" altLang="zh-CN" dirty="0"/>
              <a:t>further illustrate the importance of a hard positive sample strategy by introducing data augmentation in 10 forms</a:t>
            </a:r>
          </a:p>
          <a:p>
            <a:pPr lvl="1"/>
            <a:r>
              <a:rPr lang="en-US" altLang="zh-CN" dirty="0"/>
              <a:t>use the pairwise contrastive loss NT-</a:t>
            </a:r>
            <a:r>
              <a:rPr lang="en-US" altLang="zh-CN" dirty="0" err="1"/>
              <a:t>Xent</a:t>
            </a:r>
            <a:r>
              <a:rPr lang="en-US" altLang="zh-CN" dirty="0"/>
              <a:t> loss </a:t>
            </a:r>
          </a:p>
          <a:p>
            <a:pPr lvl="1"/>
            <a:endParaRPr lang="en-US" altLang="zh-CN" dirty="0"/>
          </a:p>
          <a:p>
            <a:pPr lvl="1"/>
            <a:endParaRPr lang="en-US" altLang="zh-CN" dirty="0"/>
          </a:p>
          <a:p>
            <a:pPr lvl="1"/>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204118" y="3118359"/>
            <a:ext cx="5112568" cy="803602"/>
          </a:xfrm>
          <a:prstGeom prst="rect">
            <a:avLst/>
          </a:prstGeom>
        </p:spPr>
      </p:pic>
      <p:pic>
        <p:nvPicPr>
          <p:cNvPr id="7" name="Picture 6"/>
          <p:cNvPicPr>
            <a:picLocks noChangeAspect="1"/>
          </p:cNvPicPr>
          <p:nvPr/>
        </p:nvPicPr>
        <p:blipFill>
          <a:blip r:embed="rId3"/>
          <a:stretch>
            <a:fillRect/>
          </a:stretch>
        </p:blipFill>
        <p:spPr>
          <a:xfrm>
            <a:off x="5595725" y="3118359"/>
            <a:ext cx="3911664" cy="88150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624" y="4041006"/>
            <a:ext cx="6120680" cy="2752251"/>
          </a:xfrm>
          <a:prstGeom prst="rect">
            <a:avLst/>
          </a:prstGeom>
        </p:spPr>
      </p:pic>
    </p:spTree>
    <p:extLst>
      <p:ext uri="{BB962C8B-B14F-4D97-AF65-F5344CB8AC3E}">
        <p14:creationId xmlns:p14="http://schemas.microsoft.com/office/powerpoint/2010/main" val="1895651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InfoMin</a:t>
            </a:r>
            <a:r>
              <a:rPr lang="en-US" altLang="zh-CN" dirty="0"/>
              <a:t> (CV) </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What makes for good views for contrastive learning </a:t>
            </a:r>
            <a:r>
              <a:rPr lang="fr-FR" altLang="zh-CN" dirty="0"/>
              <a:t>(2020, </a:t>
            </a:r>
            <a:r>
              <a:rPr lang="en-US" altLang="zh-CN" dirty="0"/>
              <a:t>Tian et al.)</a:t>
            </a:r>
            <a:r>
              <a:rPr lang="fr-FR" altLang="zh-CN" dirty="0"/>
              <a:t> </a:t>
            </a:r>
            <a:endParaRPr lang="en-US" altLang="zh-CN" dirty="0"/>
          </a:p>
          <a:p>
            <a:pPr lvl="1"/>
            <a:r>
              <a:rPr lang="en-US" altLang="zh-CN" dirty="0"/>
              <a:t>claim that for better augmented views in contrastive learning, we should select those views with less mutual information </a:t>
            </a:r>
          </a:p>
          <a:p>
            <a:pPr lvl="2"/>
            <a:r>
              <a:rPr lang="en-US" altLang="zh-CN" dirty="0"/>
              <a:t>Unsupervised method: reduce MI between views</a:t>
            </a:r>
          </a:p>
          <a:p>
            <a:pPr lvl="2"/>
            <a:r>
              <a:rPr lang="en-US" altLang="zh-CN" dirty="0"/>
              <a:t>Semi-supervised method: reduce MI while preserving label-related information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3567393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BYOL</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Bootstrap your own latent: A new approach to self-supervised</a:t>
            </a:r>
            <a:br>
              <a:rPr lang="en-US" altLang="zh-CN" dirty="0"/>
            </a:br>
            <a:r>
              <a:rPr lang="en-US" altLang="zh-CN" dirty="0"/>
              <a:t>learning </a:t>
            </a:r>
            <a:r>
              <a:rPr lang="fr-FR" altLang="zh-CN" dirty="0"/>
              <a:t>(2020, </a:t>
            </a:r>
            <a:r>
              <a:rPr lang="en-US" altLang="zh-CN" dirty="0"/>
              <a:t>Grill et al.)</a:t>
            </a:r>
            <a:r>
              <a:rPr lang="fr-FR" altLang="zh-CN" dirty="0"/>
              <a:t> </a:t>
            </a:r>
            <a:endParaRPr lang="en-US" altLang="zh-CN" dirty="0"/>
          </a:p>
          <a:p>
            <a:pPr lvl="1"/>
            <a:r>
              <a:rPr lang="en-US" altLang="zh-CN" dirty="0"/>
              <a:t>discards negative sampling in self-supervised learning but achieve an even better result over </a:t>
            </a:r>
            <a:r>
              <a:rPr lang="en-US" altLang="zh-CN" dirty="0" err="1"/>
              <a:t>InfoMin</a:t>
            </a:r>
            <a:endParaRPr lang="en-US" altLang="zh-CN" dirty="0"/>
          </a:p>
          <a:p>
            <a:pPr lvl="1"/>
            <a:r>
              <a:rPr lang="en-US" altLang="zh-CN" dirty="0"/>
              <a:t>regression loss rather than cross-entropy loss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6" name="图片 5">
            <a:extLst>
              <a:ext uri="{FF2B5EF4-FFF2-40B4-BE49-F238E27FC236}">
                <a16:creationId xmlns:a16="http://schemas.microsoft.com/office/drawing/2014/main" id="{D3690B1D-CB99-7F49-B2EF-1A44B8995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48" y="3865136"/>
            <a:ext cx="7689304" cy="2709564"/>
          </a:xfrm>
          <a:prstGeom prst="rect">
            <a:avLst/>
          </a:prstGeom>
        </p:spPr>
      </p:pic>
      <p:pic>
        <p:nvPicPr>
          <p:cNvPr id="7" name="图片 6">
            <a:extLst>
              <a:ext uri="{FF2B5EF4-FFF2-40B4-BE49-F238E27FC236}">
                <a16:creationId xmlns:a16="http://schemas.microsoft.com/office/drawing/2014/main" id="{1C0CC903-B9F5-1D4D-8792-CEC56FA31F71}"/>
              </a:ext>
            </a:extLst>
          </p:cNvPr>
          <p:cNvPicPr>
            <a:picLocks noChangeAspect="1"/>
          </p:cNvPicPr>
          <p:nvPr/>
        </p:nvPicPr>
        <p:blipFill>
          <a:blip r:embed="rId3"/>
          <a:stretch>
            <a:fillRect/>
          </a:stretch>
        </p:blipFill>
        <p:spPr>
          <a:xfrm>
            <a:off x="2404492" y="2992863"/>
            <a:ext cx="5097016" cy="872273"/>
          </a:xfrm>
          <a:prstGeom prst="rect">
            <a:avLst/>
          </a:prstGeom>
        </p:spPr>
      </p:pic>
    </p:spTree>
    <p:extLst>
      <p:ext uri="{BB962C8B-B14F-4D97-AF65-F5344CB8AC3E}">
        <p14:creationId xmlns:p14="http://schemas.microsoft.com/office/powerpoint/2010/main" val="397935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68CB4C-1005-D042-ACD8-6663EACCD62C}"/>
              </a:ext>
            </a:extLst>
          </p:cNvPr>
          <p:cNvSpPr>
            <a:spLocks noGrp="1"/>
          </p:cNvSpPr>
          <p:nvPr>
            <p:ph type="title"/>
          </p:nvPr>
        </p:nvSpPr>
        <p:spPr/>
        <p:txBody>
          <a:bodyPr/>
          <a:lstStyle/>
          <a:p>
            <a:r>
              <a:rPr lang="en-GB" dirty="0"/>
              <a:t>Soar in the SSL</a:t>
            </a:r>
          </a:p>
        </p:txBody>
      </p:sp>
      <p:pic>
        <p:nvPicPr>
          <p:cNvPr id="5" name="内容占位符 4">
            <a:extLst>
              <a:ext uri="{FF2B5EF4-FFF2-40B4-BE49-F238E27FC236}">
                <a16:creationId xmlns:a16="http://schemas.microsoft.com/office/drawing/2014/main" id="{E954A69D-5642-9449-AE20-65283CADE6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687" y="1212529"/>
            <a:ext cx="5640626" cy="3384376"/>
          </a:xfrm>
        </p:spPr>
      </p:pic>
      <p:sp>
        <p:nvSpPr>
          <p:cNvPr id="7" name="文本框 6">
            <a:extLst>
              <a:ext uri="{FF2B5EF4-FFF2-40B4-BE49-F238E27FC236}">
                <a16:creationId xmlns:a16="http://schemas.microsoft.com/office/drawing/2014/main" id="{C382D116-04F2-284B-82F3-F63DD49D91F5}"/>
              </a:ext>
            </a:extLst>
          </p:cNvPr>
          <p:cNvSpPr txBox="1"/>
          <p:nvPr/>
        </p:nvSpPr>
        <p:spPr>
          <a:xfrm>
            <a:off x="992560" y="4581128"/>
            <a:ext cx="8064896" cy="1477328"/>
          </a:xfrm>
          <a:prstGeom prst="rect">
            <a:avLst/>
          </a:prstGeom>
          <a:noFill/>
        </p:spPr>
        <p:txBody>
          <a:bodyPr wrap="square" rtlCol="0">
            <a:spAutoFit/>
          </a:bodyPr>
          <a:lstStyle/>
          <a:p>
            <a:r>
              <a:rPr lang="en" dirty="0"/>
              <a:t>Number of publications and citations on self-supervised learning from 2012-2019. Self-supervised learning is gaining huge attention in recent years. Data from Microsoft Academic Graph. This only includes paper containing the complete keyword ``self-supervised learning'', so the real number should be even larger.</a:t>
            </a:r>
            <a:endParaRPr lang="en-GB" dirty="0"/>
          </a:p>
        </p:txBody>
      </p:sp>
    </p:spTree>
    <p:extLst>
      <p:ext uri="{BB962C8B-B14F-4D97-AF65-F5344CB8AC3E}">
        <p14:creationId xmlns:p14="http://schemas.microsoft.com/office/powerpoint/2010/main" val="397388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Graph Contrastive Coding (GCC)</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err="1"/>
              <a:t>Gcc</a:t>
            </a:r>
            <a:r>
              <a:rPr lang="en-US" altLang="zh-CN" dirty="0"/>
              <a:t>: Graph contrastive coding for graph neural network pre-training</a:t>
            </a:r>
            <a:r>
              <a:rPr lang="fr-FR" altLang="zh-CN" dirty="0"/>
              <a:t>(2020,</a:t>
            </a:r>
            <a:r>
              <a:rPr lang="en-US" altLang="zh-CN" dirty="0" err="1"/>
              <a:t>Qiu</a:t>
            </a:r>
            <a:r>
              <a:rPr lang="en-US" altLang="zh-CN" dirty="0"/>
              <a:t> et al.)</a:t>
            </a:r>
            <a:r>
              <a:rPr lang="fr-FR" altLang="zh-CN" dirty="0"/>
              <a:t> </a:t>
            </a:r>
            <a:endParaRPr lang="en-US" altLang="zh-CN" dirty="0"/>
          </a:p>
          <a:p>
            <a:pPr lvl="1"/>
            <a:r>
              <a:rPr lang="en-US" altLang="zh-CN" dirty="0"/>
              <a:t> a pioneer to leverage instance discrimination as the pretext task for structural information pre-training</a:t>
            </a: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图片 3">
            <a:extLst>
              <a:ext uri="{FF2B5EF4-FFF2-40B4-BE49-F238E27FC236}">
                <a16:creationId xmlns:a16="http://schemas.microsoft.com/office/drawing/2014/main" id="{3606C8C5-D9AC-254B-B52F-10B5C4F7C9C9}"/>
              </a:ext>
            </a:extLst>
          </p:cNvPr>
          <p:cNvPicPr>
            <a:picLocks noChangeAspect="1"/>
          </p:cNvPicPr>
          <p:nvPr/>
        </p:nvPicPr>
        <p:blipFill>
          <a:blip r:embed="rId2"/>
          <a:stretch>
            <a:fillRect/>
          </a:stretch>
        </p:blipFill>
        <p:spPr>
          <a:xfrm>
            <a:off x="1856656" y="2780928"/>
            <a:ext cx="6192688" cy="3692432"/>
          </a:xfrm>
          <a:prstGeom prst="rect">
            <a:avLst/>
          </a:prstGeom>
        </p:spPr>
      </p:pic>
    </p:spTree>
    <p:extLst>
      <p:ext uri="{BB962C8B-B14F-4D97-AF65-F5344CB8AC3E}">
        <p14:creationId xmlns:p14="http://schemas.microsoft.com/office/powerpoint/2010/main" val="1675659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br>
              <a:rPr lang="en-US" dirty="0"/>
            </a:br>
            <a:r>
              <a:rPr lang="en-US" dirty="0"/>
              <a:t>Self-supervised Contrastive Pre-training for Semi-supervised Self-training</a:t>
            </a:r>
            <a:endParaRPr lang="en-GB"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a:xfrm>
            <a:off x="383381" y="1700808"/>
            <a:ext cx="9139237" cy="4929188"/>
          </a:xfrm>
        </p:spPr>
        <p:txBody>
          <a:bodyPr/>
          <a:lstStyle/>
          <a:p>
            <a:r>
              <a:rPr lang="en-US" altLang="zh-CN" dirty="0"/>
              <a:t>No matter how self-supervised learning models improve, they are still only powerful feature extractor, and to transfer to downstream task we still need abundant labels. And to bridge the gap between self </a:t>
            </a:r>
            <a:r>
              <a:rPr lang="en-US" altLang="zh-CN" dirty="0" err="1"/>
              <a:t>pretraining</a:t>
            </a:r>
            <a:r>
              <a:rPr lang="en-US" altLang="zh-CN" dirty="0"/>
              <a:t> and downstream task, semi-supervised learning is exactly what we are looking for. </a:t>
            </a:r>
          </a:p>
          <a:p>
            <a:r>
              <a:rPr lang="en-US" altLang="zh-CN" dirty="0"/>
              <a:t>The success in combining self-supervised contrastive </a:t>
            </a:r>
            <a:r>
              <a:rPr lang="en-US" altLang="zh-CN" dirty="0" err="1"/>
              <a:t>pretraining</a:t>
            </a:r>
            <a:r>
              <a:rPr lang="en-US" altLang="zh-CN" dirty="0"/>
              <a:t> and semi-supervised self-training open up our eyes</a:t>
            </a:r>
            <a:br>
              <a:rPr lang="en-US" altLang="zh-CN" dirty="0"/>
            </a:br>
            <a:r>
              <a:rPr lang="en-US" altLang="zh-CN" dirty="0"/>
              <a:t>for a future data efficient deep learning paradigm. More</a:t>
            </a:r>
            <a:br>
              <a:rPr lang="en-US" altLang="zh-CN" dirty="0"/>
            </a:br>
            <a:r>
              <a:rPr lang="en-US" altLang="zh-CN" dirty="0"/>
              <a:t>work is expected for investigating their latent mechanisms. </a:t>
            </a: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3774968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ABB74-4A89-AE42-B59B-9A21EF732EA7}"/>
              </a:ext>
            </a:extLst>
          </p:cNvPr>
          <p:cNvSpPr>
            <a:spLocks noGrp="1"/>
          </p:cNvSpPr>
          <p:nvPr>
            <p:ph type="title"/>
          </p:nvPr>
        </p:nvSpPr>
        <p:spPr/>
        <p:txBody>
          <a:bodyPr/>
          <a:lstStyle/>
          <a:p>
            <a:r>
              <a:rPr lang="en-GB" dirty="0" err="1"/>
              <a:t>SimCLR</a:t>
            </a:r>
            <a:r>
              <a:rPr lang="en-GB" dirty="0"/>
              <a:t> v2 (CV)</a:t>
            </a:r>
          </a:p>
        </p:txBody>
      </p:sp>
      <p:sp>
        <p:nvSpPr>
          <p:cNvPr id="3" name="内容占位符 2">
            <a:extLst>
              <a:ext uri="{FF2B5EF4-FFF2-40B4-BE49-F238E27FC236}">
                <a16:creationId xmlns:a16="http://schemas.microsoft.com/office/drawing/2014/main" id="{0E32D277-CB4F-F845-8C98-CB811AD7FD94}"/>
              </a:ext>
            </a:extLst>
          </p:cNvPr>
          <p:cNvSpPr>
            <a:spLocks noGrp="1"/>
          </p:cNvSpPr>
          <p:nvPr>
            <p:ph idx="1"/>
          </p:nvPr>
        </p:nvSpPr>
        <p:spPr/>
        <p:txBody>
          <a:bodyPr/>
          <a:lstStyle/>
          <a:p>
            <a:r>
              <a:rPr lang="en" altLang="zh-CN" dirty="0"/>
              <a:t>Big Self-Supervised Models are Strong Semi-Supervised Learners </a:t>
            </a:r>
            <a:r>
              <a:rPr lang="en-GB" altLang="zh-CN" dirty="0"/>
              <a:t>(2020, Ting et al)</a:t>
            </a:r>
          </a:p>
          <a:p>
            <a:pPr lvl="1"/>
            <a:r>
              <a:rPr lang="en" altLang="zh-CN" dirty="0"/>
              <a:t>Three-step framework to combine contrastive SSL and self-training semi-supervised learning</a:t>
            </a:r>
          </a:p>
          <a:p>
            <a:pPr marL="1257300" lvl="2" indent="-342900">
              <a:buFont typeface="+mj-lt"/>
              <a:buAutoNum type="arabicPeriod"/>
            </a:pPr>
            <a:r>
              <a:rPr lang="en" altLang="zh-CN" dirty="0"/>
              <a:t>Self-supervised pre-training: the same as </a:t>
            </a:r>
            <a:r>
              <a:rPr lang="en" altLang="zh-CN" dirty="0" err="1"/>
              <a:t>SimCLR</a:t>
            </a:r>
            <a:r>
              <a:rPr lang="en" altLang="zh-CN" dirty="0"/>
              <a:t>.</a:t>
            </a:r>
          </a:p>
          <a:p>
            <a:pPr marL="1257300" lvl="2" indent="-342900">
              <a:buFont typeface="+mj-lt"/>
              <a:buAutoNum type="arabicPeriod"/>
            </a:pPr>
            <a:r>
              <a:rPr lang="en" altLang="zh-CN" dirty="0"/>
              <a:t>Fine-tuning with 1% or 10% of ImageNet labels.</a:t>
            </a:r>
          </a:p>
          <a:p>
            <a:pPr marL="1257300" lvl="2" indent="-342900">
              <a:buFont typeface="+mj-lt"/>
              <a:buAutoNum type="arabicPeriod"/>
            </a:pPr>
            <a:r>
              <a:rPr lang="en" altLang="zh-CN" dirty="0"/>
              <a:t>Self-training: used fine-tuned model as teacher network to yield labels on unlabeled data to train a smaller student network</a:t>
            </a:r>
          </a:p>
          <a:p>
            <a:pPr marL="857250" lvl="1" indent="-342900"/>
            <a:r>
              <a:rPr lang="en" altLang="zh-CN" dirty="0"/>
              <a:t>Other architecture modifications</a:t>
            </a:r>
          </a:p>
          <a:p>
            <a:pPr marL="857250" lvl="1" indent="-342900"/>
            <a:r>
              <a:rPr lang="en" altLang="zh-CN" dirty="0"/>
              <a:t>Outperform supervised learning with only 10% of original labels</a:t>
            </a:r>
          </a:p>
        </p:txBody>
      </p:sp>
    </p:spTree>
    <p:extLst>
      <p:ext uri="{BB962C8B-B14F-4D97-AF65-F5344CB8AC3E}">
        <p14:creationId xmlns:p14="http://schemas.microsoft.com/office/powerpoint/2010/main" val="1543767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BB977-3421-DA46-BCA4-7EFF2222361E}"/>
              </a:ext>
            </a:extLst>
          </p:cNvPr>
          <p:cNvSpPr>
            <a:spLocks noGrp="1"/>
          </p:cNvSpPr>
          <p:nvPr>
            <p:ph type="title"/>
          </p:nvPr>
        </p:nvSpPr>
        <p:spPr>
          <a:xfrm>
            <a:off x="271463" y="188913"/>
            <a:ext cx="9363075" cy="792162"/>
          </a:xfrm>
        </p:spPr>
        <p:txBody>
          <a:bodyPr/>
          <a:lstStyle/>
          <a:p>
            <a:r>
              <a:rPr lang="en-GB" dirty="0" err="1"/>
              <a:t>SimCLR</a:t>
            </a:r>
            <a:r>
              <a:rPr lang="en-GB" dirty="0"/>
              <a:t> v2 (CV)</a:t>
            </a:r>
          </a:p>
        </p:txBody>
      </p:sp>
      <p:pic>
        <p:nvPicPr>
          <p:cNvPr id="5" name="图片 4">
            <a:extLst>
              <a:ext uri="{FF2B5EF4-FFF2-40B4-BE49-F238E27FC236}">
                <a16:creationId xmlns:a16="http://schemas.microsoft.com/office/drawing/2014/main" id="{F2C96A02-AAD2-F64E-BABC-98EE207DC9D8}"/>
              </a:ext>
            </a:extLst>
          </p:cNvPr>
          <p:cNvPicPr>
            <a:picLocks noChangeAspect="1"/>
          </p:cNvPicPr>
          <p:nvPr/>
        </p:nvPicPr>
        <p:blipFill>
          <a:blip r:embed="rId2"/>
          <a:stretch>
            <a:fillRect/>
          </a:stretch>
        </p:blipFill>
        <p:spPr>
          <a:xfrm>
            <a:off x="2000672" y="1484784"/>
            <a:ext cx="5101042" cy="2699559"/>
          </a:xfrm>
          <a:prstGeom prst="rect">
            <a:avLst/>
          </a:prstGeom>
        </p:spPr>
      </p:pic>
      <p:pic>
        <p:nvPicPr>
          <p:cNvPr id="6" name="图片 5">
            <a:extLst>
              <a:ext uri="{FF2B5EF4-FFF2-40B4-BE49-F238E27FC236}">
                <a16:creationId xmlns:a16="http://schemas.microsoft.com/office/drawing/2014/main" id="{BB0DC561-724B-0B4F-9F07-AE568A45A87E}"/>
              </a:ext>
            </a:extLst>
          </p:cNvPr>
          <p:cNvPicPr>
            <a:picLocks noChangeAspect="1"/>
          </p:cNvPicPr>
          <p:nvPr/>
        </p:nvPicPr>
        <p:blipFill>
          <a:blip r:embed="rId3"/>
          <a:stretch>
            <a:fillRect/>
          </a:stretch>
        </p:blipFill>
        <p:spPr>
          <a:xfrm>
            <a:off x="1410928" y="4293096"/>
            <a:ext cx="7084143" cy="2185044"/>
          </a:xfrm>
          <a:prstGeom prst="rect">
            <a:avLst/>
          </a:prstGeom>
        </p:spPr>
      </p:pic>
    </p:spTree>
    <p:extLst>
      <p:ext uri="{BB962C8B-B14F-4D97-AF65-F5344CB8AC3E}">
        <p14:creationId xmlns:p14="http://schemas.microsoft.com/office/powerpoint/2010/main" val="1045315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1323439"/>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4. Generative-Contrastive (Adversarial) Self-supervised Learning </a:t>
            </a:r>
          </a:p>
        </p:txBody>
      </p:sp>
    </p:spTree>
    <p:extLst>
      <p:ext uri="{BB962C8B-B14F-4D97-AF65-F5344CB8AC3E}">
        <p14:creationId xmlns:p14="http://schemas.microsoft.com/office/powerpoint/2010/main" val="559399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35651-F510-8246-9612-4C710550719E}"/>
              </a:ext>
            </a:extLst>
          </p:cNvPr>
          <p:cNvSpPr>
            <a:spLocks noGrp="1"/>
          </p:cNvSpPr>
          <p:nvPr>
            <p:ph type="title"/>
          </p:nvPr>
        </p:nvSpPr>
        <p:spPr>
          <a:xfrm>
            <a:off x="271461" y="260648"/>
            <a:ext cx="9363075" cy="792162"/>
          </a:xfrm>
        </p:spPr>
        <p:txBody>
          <a:bodyPr/>
          <a:lstStyle/>
          <a:p>
            <a:r>
              <a:rPr lang="en-GB" dirty="0"/>
              <a:t>Generative-Contrastive (Adversarial) Self-supervised Learning</a:t>
            </a:r>
          </a:p>
        </p:txBody>
      </p:sp>
      <p:sp>
        <p:nvSpPr>
          <p:cNvPr id="3" name="内容占位符 2">
            <a:extLst>
              <a:ext uri="{FF2B5EF4-FFF2-40B4-BE49-F238E27FC236}">
                <a16:creationId xmlns:a16="http://schemas.microsoft.com/office/drawing/2014/main" id="{B8FF68B1-C26C-DE4A-87C0-C03B100BBA59}"/>
              </a:ext>
            </a:extLst>
          </p:cNvPr>
          <p:cNvSpPr>
            <a:spLocks noGrp="1"/>
          </p:cNvSpPr>
          <p:nvPr>
            <p:ph idx="1"/>
          </p:nvPr>
        </p:nvSpPr>
        <p:spPr>
          <a:xfrm>
            <a:off x="383381" y="1412776"/>
            <a:ext cx="9139237" cy="4929188"/>
          </a:xfrm>
        </p:spPr>
        <p:txBody>
          <a:bodyPr/>
          <a:lstStyle/>
          <a:p>
            <a:pPr marL="514350" indent="-514350">
              <a:buFont typeface="+mj-lt"/>
              <a:buAutoNum type="arabicPeriod"/>
            </a:pPr>
            <a:r>
              <a:rPr lang="en-GB" dirty="0"/>
              <a:t>Why Generative-Contrastive (Adversarial)? </a:t>
            </a:r>
          </a:p>
          <a:p>
            <a:pPr marL="514350" indent="-514350">
              <a:buFont typeface="+mj-lt"/>
              <a:buAutoNum type="arabicPeriod"/>
            </a:pPr>
            <a:r>
              <a:rPr lang="en-GB" dirty="0"/>
              <a:t>Generate with Complete Input </a:t>
            </a:r>
          </a:p>
          <a:p>
            <a:pPr marL="514350" indent="-514350">
              <a:buFont typeface="+mj-lt"/>
              <a:buAutoNum type="arabicPeriod"/>
            </a:pPr>
            <a:r>
              <a:rPr lang="en-GB" dirty="0"/>
              <a:t>Recover with Partial Input</a:t>
            </a:r>
          </a:p>
          <a:p>
            <a:pPr marL="514350" indent="-514350">
              <a:buFont typeface="+mj-lt"/>
              <a:buAutoNum type="arabicPeriod"/>
            </a:pPr>
            <a:r>
              <a:rPr lang="en-GB" dirty="0"/>
              <a:t>Pre-trained Language Model</a:t>
            </a:r>
          </a:p>
          <a:p>
            <a:pPr marL="514350" indent="-514350">
              <a:buFont typeface="+mj-lt"/>
              <a:buAutoNum type="arabicPeriod"/>
            </a:pPr>
            <a:r>
              <a:rPr lang="en-GB" dirty="0"/>
              <a:t>Graph Learning</a:t>
            </a:r>
          </a:p>
          <a:p>
            <a:pPr marL="514350" indent="-514350">
              <a:buFont typeface="+mj-lt"/>
              <a:buAutoNum type="arabicPeriod"/>
            </a:pPr>
            <a:r>
              <a:rPr lang="en-US" dirty="0"/>
              <a:t>Domain Adaptation and Multi-modality Representation</a:t>
            </a:r>
            <a:endParaRPr lang="en-GB" dirty="0"/>
          </a:p>
        </p:txBody>
      </p:sp>
    </p:spTree>
    <p:extLst>
      <p:ext uri="{BB962C8B-B14F-4D97-AF65-F5344CB8AC3E}">
        <p14:creationId xmlns:p14="http://schemas.microsoft.com/office/powerpoint/2010/main" val="65223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dirty="0"/>
              <a:t>Why Generative-Contrastive (Adversarial)? </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Generative SSL: maximum likelihood estimation (MLE)</a:t>
            </a:r>
          </a:p>
          <a:p>
            <a:pPr lvl="1"/>
            <a:r>
              <a:rPr lang="en-US" altLang="zh-CN" dirty="0"/>
              <a:t>Two fatal problems</a:t>
            </a:r>
          </a:p>
          <a:p>
            <a:pPr lvl="2"/>
            <a:r>
              <a:rPr lang="en-US" altLang="zh-CN" dirty="0"/>
              <a:t>sensitive and conservative distribution</a:t>
            </a:r>
          </a:p>
          <a:p>
            <a:pPr lvl="2"/>
            <a:r>
              <a:rPr lang="en-US" altLang="zh-CN" dirty="0"/>
              <a:t>low-level abstraction </a:t>
            </a:r>
          </a:p>
          <a:p>
            <a:r>
              <a:rPr lang="en-US" altLang="zh-CN" dirty="0"/>
              <a:t>Discriminative and contrastive objectives can solve</a:t>
            </a:r>
          </a:p>
          <a:p>
            <a:pPr lvl="1"/>
            <a:r>
              <a:rPr lang="en-US" altLang="zh-CN" dirty="0"/>
              <a:t>adversarial methods absorb merits from both generative and contrastive methods together with some drawbacks.</a:t>
            </a: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2576736" y="3933056"/>
            <a:ext cx="4661657" cy="2808312"/>
          </a:xfrm>
          <a:prstGeom prst="rect">
            <a:avLst/>
          </a:prstGeom>
        </p:spPr>
      </p:pic>
    </p:spTree>
    <p:extLst>
      <p:ext uri="{BB962C8B-B14F-4D97-AF65-F5344CB8AC3E}">
        <p14:creationId xmlns:p14="http://schemas.microsoft.com/office/powerpoint/2010/main" val="1363657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dirty="0"/>
              <a:t>Generate with Complete Input </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The inception of adversarial representation learning should be attributed to Generative Adversarial Networks (GAN), which proposes the adversarial training framework. </a:t>
            </a:r>
          </a:p>
          <a:p>
            <a:r>
              <a:rPr lang="en-US" altLang="zh-CN" dirty="0"/>
              <a:t>Follow GAN, many variants emerge and reshape people’s understanding of deep learning’s potential. </a:t>
            </a:r>
          </a:p>
          <a:p>
            <a:pPr lvl="1"/>
            <a:r>
              <a:rPr lang="en-US" altLang="zh-CN" dirty="0"/>
              <a:t>GAN</a:t>
            </a:r>
          </a:p>
          <a:p>
            <a:pPr lvl="1"/>
            <a:r>
              <a:rPr lang="en-US" altLang="zh-CN" dirty="0"/>
              <a:t>AAE</a:t>
            </a:r>
          </a:p>
          <a:p>
            <a:pPr lvl="1"/>
            <a:r>
              <a:rPr lang="en-US" altLang="zh-CN" dirty="0" err="1"/>
              <a:t>BiGAN</a:t>
            </a:r>
            <a:r>
              <a:rPr lang="en-US" altLang="zh-CN" dirty="0"/>
              <a:t> / ALI</a:t>
            </a: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3429354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GAN</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Unsupervised representation learning with deep convolutional generative adversarial networks </a:t>
            </a:r>
            <a:r>
              <a:rPr lang="fr-FR" altLang="zh-CN" dirty="0"/>
              <a:t>(2015, </a:t>
            </a:r>
            <a:r>
              <a:rPr lang="en-US" altLang="zh-CN" dirty="0"/>
              <a:t>Radford et al.)</a:t>
            </a:r>
            <a:r>
              <a:rPr lang="fr-FR" altLang="zh-CN" dirty="0"/>
              <a:t> </a:t>
            </a:r>
            <a:endParaRPr lang="en-US" altLang="zh-CN" dirty="0"/>
          </a:p>
          <a:p>
            <a:pPr lvl="1"/>
            <a:r>
              <a:rPr lang="en-US" altLang="zh-CN" dirty="0"/>
              <a:t>optimize this min-max game </a:t>
            </a:r>
          </a:p>
          <a:p>
            <a:pPr lvl="1"/>
            <a:endParaRPr lang="en-US" altLang="zh-CN" dirty="0"/>
          </a:p>
          <a:p>
            <a:pPr lvl="1"/>
            <a:endParaRPr lang="en-US" altLang="zh-CN" dirty="0"/>
          </a:p>
          <a:p>
            <a:pPr lvl="1"/>
            <a:r>
              <a:rPr lang="en-US" altLang="zh-CN" dirty="0"/>
              <a:t>However, there is a gap between generation and representation. Compared to </a:t>
            </a:r>
            <a:r>
              <a:rPr lang="en-US" altLang="zh-CN" dirty="0" err="1"/>
              <a:t>autoencoder’s</a:t>
            </a:r>
            <a:r>
              <a:rPr lang="en-US" altLang="zh-CN" dirty="0"/>
              <a:t> explicit latent sample distribution </a:t>
            </a:r>
            <a:r>
              <a:rPr lang="en-US" altLang="zh-CN" i="1" dirty="0" err="1"/>
              <a:t>p</a:t>
            </a:r>
            <a:r>
              <a:rPr lang="en-US" altLang="zh-CN" i="1" baseline="-25000" dirty="0" err="1"/>
              <a:t>z</a:t>
            </a:r>
            <a:r>
              <a:rPr lang="en-US" altLang="zh-CN" i="1" dirty="0"/>
              <a:t>(z)</a:t>
            </a:r>
            <a:r>
              <a:rPr lang="en-US" altLang="zh-CN" dirty="0"/>
              <a:t>, GAN’s latent distribution </a:t>
            </a:r>
            <a:r>
              <a:rPr lang="en-US" altLang="zh-CN" i="1" dirty="0" err="1"/>
              <a:t>p</a:t>
            </a:r>
            <a:r>
              <a:rPr lang="en-US" altLang="zh-CN" i="1" baseline="-25000" dirty="0" err="1"/>
              <a:t>z</a:t>
            </a:r>
            <a:r>
              <a:rPr lang="en-US" altLang="zh-CN" i="1" dirty="0"/>
              <a:t>(z)</a:t>
            </a:r>
            <a:r>
              <a:rPr lang="en-US" altLang="zh-CN" dirty="0"/>
              <a:t> is implicitly modeled. We need to extract this implicit distribution out.</a:t>
            </a:r>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992560" y="2348880"/>
            <a:ext cx="6848475" cy="561975"/>
          </a:xfrm>
          <a:prstGeom prst="rect">
            <a:avLst/>
          </a:prstGeom>
        </p:spPr>
      </p:pic>
    </p:spTree>
    <p:extLst>
      <p:ext uri="{BB962C8B-B14F-4D97-AF65-F5344CB8AC3E}">
        <p14:creationId xmlns:p14="http://schemas.microsoft.com/office/powerpoint/2010/main" val="1605345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AAE</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96196" y="981075"/>
            <a:ext cx="9139237" cy="4929188"/>
          </a:xfrm>
        </p:spPr>
        <p:txBody>
          <a:bodyPr/>
          <a:lstStyle/>
          <a:p>
            <a:r>
              <a:rPr lang="en-US" altLang="zh-CN" dirty="0"/>
              <a:t>Adversarial </a:t>
            </a:r>
            <a:r>
              <a:rPr lang="en-US" altLang="zh-CN" dirty="0" err="1"/>
              <a:t>autoencoders</a:t>
            </a:r>
            <a:r>
              <a:rPr lang="en-US" altLang="zh-CN" dirty="0"/>
              <a:t>. </a:t>
            </a:r>
            <a:r>
              <a:rPr lang="fr-FR" altLang="zh-CN" dirty="0"/>
              <a:t>(2015, </a:t>
            </a:r>
            <a:r>
              <a:rPr lang="en-US" altLang="zh-CN" dirty="0" err="1"/>
              <a:t>Makhzani</a:t>
            </a:r>
            <a:r>
              <a:rPr lang="en-US" altLang="zh-CN" dirty="0"/>
              <a:t> et al.)</a:t>
            </a:r>
            <a:r>
              <a:rPr lang="fr-FR" altLang="zh-CN" dirty="0"/>
              <a:t> </a:t>
            </a:r>
          </a:p>
          <a:p>
            <a:pPr lvl="1"/>
            <a:r>
              <a:rPr lang="en-US" altLang="zh-CN" dirty="0"/>
              <a:t>To bridge the gap of the GAN, AAE first proposes a solution to</a:t>
            </a:r>
            <a:br>
              <a:rPr lang="en-US" altLang="zh-CN" dirty="0"/>
            </a:br>
            <a:r>
              <a:rPr lang="en-US" altLang="zh-CN" dirty="0"/>
              <a:t>follow the natural idea of the </a:t>
            </a:r>
            <a:r>
              <a:rPr lang="en-US" altLang="zh-CN" dirty="0" err="1"/>
              <a:t>autoencoder</a:t>
            </a:r>
            <a:r>
              <a:rPr lang="en-US" altLang="zh-CN" dirty="0"/>
              <a:t>. </a:t>
            </a:r>
          </a:p>
          <a:p>
            <a:pPr lvl="1"/>
            <a:r>
              <a:rPr lang="en-US" altLang="zh-CN" dirty="0"/>
              <a:t>replace the generator with an explicit </a:t>
            </a:r>
            <a:r>
              <a:rPr lang="en-US" altLang="zh-CN" dirty="0" err="1"/>
              <a:t>variational</a:t>
            </a:r>
            <a:r>
              <a:rPr lang="en-US" altLang="zh-CN" dirty="0"/>
              <a:t> </a:t>
            </a:r>
            <a:r>
              <a:rPr lang="en-US" altLang="zh-CN" dirty="0" err="1"/>
              <a:t>autoencoder</a:t>
            </a:r>
            <a:r>
              <a:rPr lang="en-US" altLang="zh-CN" dirty="0"/>
              <a:t> (VAE). </a:t>
            </a:r>
          </a:p>
          <a:p>
            <a:pPr lvl="1"/>
            <a:r>
              <a:rPr lang="en-US" altLang="zh-CN" dirty="0"/>
              <a:t>substitutes the KL divergence function to a discriminative loss</a:t>
            </a:r>
          </a:p>
          <a:p>
            <a:pPr lvl="1"/>
            <a:r>
              <a:rPr lang="en-US" altLang="zh-CN" dirty="0"/>
              <a:t>However, AAE still preserves the reconstruction error, which contradicts with GAN’s core idea. </a:t>
            </a:r>
            <a:br>
              <a:rPr lang="en-US" altLang="zh-CN" dirty="0"/>
            </a:br>
            <a:br>
              <a:rPr lang="en-US" altLang="zh-CN" dirty="0"/>
            </a:br>
            <a:br>
              <a:rPr lang="en-US" altLang="zh-CN" dirty="0"/>
            </a:br>
            <a:br>
              <a:rPr lang="en-US" altLang="zh-CN" dirty="0"/>
            </a:br>
            <a:endParaRPr lang="en-US" altLang="zh-CN" dirty="0"/>
          </a:p>
          <a:p>
            <a:pPr lvl="1"/>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10" name="Picture 9"/>
          <p:cNvPicPr>
            <a:picLocks noChangeAspect="1"/>
          </p:cNvPicPr>
          <p:nvPr/>
        </p:nvPicPr>
        <p:blipFill>
          <a:blip r:embed="rId2"/>
          <a:stretch>
            <a:fillRect/>
          </a:stretch>
        </p:blipFill>
        <p:spPr>
          <a:xfrm>
            <a:off x="1568624" y="3573016"/>
            <a:ext cx="6976078" cy="3284984"/>
          </a:xfrm>
          <a:prstGeom prst="rect">
            <a:avLst/>
          </a:prstGeom>
        </p:spPr>
      </p:pic>
    </p:spTree>
    <p:extLst>
      <p:ext uri="{BB962C8B-B14F-4D97-AF65-F5344CB8AC3E}">
        <p14:creationId xmlns:p14="http://schemas.microsoft.com/office/powerpoint/2010/main" val="336349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707886"/>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2. Generative SSL</a:t>
            </a:r>
          </a:p>
        </p:txBody>
      </p:sp>
    </p:spTree>
    <p:extLst>
      <p:ext uri="{BB962C8B-B14F-4D97-AF65-F5344CB8AC3E}">
        <p14:creationId xmlns:p14="http://schemas.microsoft.com/office/powerpoint/2010/main" val="4457159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BiGAN</a:t>
            </a:r>
            <a:r>
              <a:rPr lang="en-US" altLang="zh-CN" dirty="0"/>
              <a:t> / ALI</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96196" y="981075"/>
            <a:ext cx="9139237" cy="4929188"/>
          </a:xfrm>
        </p:spPr>
        <p:txBody>
          <a:bodyPr/>
          <a:lstStyle/>
          <a:p>
            <a:r>
              <a:rPr lang="en-US" altLang="zh-CN" dirty="0" err="1"/>
              <a:t>BiGAN</a:t>
            </a:r>
            <a:r>
              <a:rPr lang="en-US" altLang="zh-CN" dirty="0"/>
              <a:t>: Adversarial feature learning </a:t>
            </a:r>
            <a:r>
              <a:rPr lang="fr-FR" altLang="zh-CN" dirty="0"/>
              <a:t>(2016, </a:t>
            </a:r>
            <a:r>
              <a:rPr lang="en-US" altLang="zh-CN" dirty="0"/>
              <a:t>Donahue et al.)</a:t>
            </a:r>
            <a:r>
              <a:rPr lang="fr-FR" altLang="zh-CN" dirty="0"/>
              <a:t> </a:t>
            </a:r>
          </a:p>
          <a:p>
            <a:r>
              <a:rPr lang="en-US" altLang="zh-CN" dirty="0"/>
              <a:t>ALI: </a:t>
            </a:r>
            <a:r>
              <a:rPr lang="en-US" altLang="zh-CN" dirty="0" err="1"/>
              <a:t>Adversarially</a:t>
            </a:r>
            <a:r>
              <a:rPr lang="en-US" altLang="zh-CN" dirty="0"/>
              <a:t> learned inference </a:t>
            </a:r>
            <a:r>
              <a:rPr lang="fr-FR" altLang="zh-CN" dirty="0"/>
              <a:t>(2016, </a:t>
            </a:r>
            <a:r>
              <a:rPr lang="en-US" altLang="zh-CN" dirty="0" err="1"/>
              <a:t>Dumoulin</a:t>
            </a:r>
            <a:r>
              <a:rPr lang="en-US" altLang="zh-CN" dirty="0"/>
              <a:t> et al.)</a:t>
            </a:r>
            <a:r>
              <a:rPr lang="fr-FR" altLang="zh-CN" dirty="0"/>
              <a:t> </a:t>
            </a:r>
          </a:p>
          <a:p>
            <a:pPr lvl="1"/>
            <a:r>
              <a:rPr lang="en-US" altLang="zh-CN" dirty="0"/>
              <a:t>embrace adversarial learning without reservation and put forward a new framework. </a:t>
            </a:r>
          </a:p>
          <a:p>
            <a:pPr lvl="1"/>
            <a:r>
              <a:rPr lang="en-US" altLang="zh-CN" dirty="0"/>
              <a:t>The training goal is that encoder should learn to “convert” generator. The distribution does not make any assumption about the data itself. The distribution is shaped by the discriminator, which captures the semantic-level difference </a:t>
            </a:r>
            <a:br>
              <a:rPr lang="en-US" altLang="zh-CN" dirty="0"/>
            </a:br>
            <a:endParaRPr lang="en-US" altLang="zh-CN" dirty="0"/>
          </a:p>
          <a:p>
            <a:pPr marL="457200" lvl="1" indent="0">
              <a:buNone/>
            </a:pPr>
            <a:br>
              <a:rPr lang="en-US" altLang="zh-CN" dirty="0"/>
            </a:br>
            <a:r>
              <a:rPr lang="en-US" altLang="zh-CN" dirty="0"/>
              <a:t>v</a:t>
            </a:r>
            <a:br>
              <a:rPr lang="en-US" altLang="zh-CN" dirty="0"/>
            </a:br>
            <a:br>
              <a:rPr lang="en-US" altLang="zh-CN" dirty="0"/>
            </a:br>
            <a:br>
              <a:rPr lang="en-US" altLang="zh-CN" dirty="0"/>
            </a:br>
            <a:endParaRPr lang="en-US" altLang="zh-CN" dirty="0"/>
          </a:p>
          <a:p>
            <a:pPr lvl="1"/>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161746" y="4149080"/>
            <a:ext cx="4791254" cy="2016261"/>
          </a:xfrm>
          <a:prstGeom prst="rect">
            <a:avLst/>
          </a:prstGeom>
        </p:spPr>
      </p:pic>
      <p:pic>
        <p:nvPicPr>
          <p:cNvPr id="5" name="Picture 4"/>
          <p:cNvPicPr>
            <a:picLocks noChangeAspect="1"/>
          </p:cNvPicPr>
          <p:nvPr/>
        </p:nvPicPr>
        <p:blipFill>
          <a:blip r:embed="rId3"/>
          <a:stretch>
            <a:fillRect/>
          </a:stretch>
        </p:blipFill>
        <p:spPr>
          <a:xfrm>
            <a:off x="5271617" y="4551620"/>
            <a:ext cx="4450703" cy="1522186"/>
          </a:xfrm>
          <a:prstGeom prst="rect">
            <a:avLst/>
          </a:prstGeom>
        </p:spPr>
      </p:pic>
    </p:spTree>
    <p:extLst>
      <p:ext uri="{BB962C8B-B14F-4D97-AF65-F5344CB8AC3E}">
        <p14:creationId xmlns:p14="http://schemas.microsoft.com/office/powerpoint/2010/main" val="29653825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Recover with Partial Input</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GAN’s architecture is not born for representation learning, and modification is needed to apply its framework. </a:t>
            </a:r>
          </a:p>
          <a:p>
            <a:pPr lvl="1"/>
            <a:r>
              <a:rPr lang="en-US" altLang="zh-CN" dirty="0"/>
              <a:t>colorization </a:t>
            </a:r>
          </a:p>
          <a:p>
            <a:pPr lvl="1"/>
            <a:r>
              <a:rPr lang="en-US" altLang="zh-CN" dirty="0" err="1"/>
              <a:t>inpainting</a:t>
            </a:r>
            <a:r>
              <a:rPr lang="en-US" altLang="zh-CN" dirty="0"/>
              <a:t> </a:t>
            </a:r>
          </a:p>
          <a:p>
            <a:pPr lvl="1"/>
            <a:r>
              <a:rPr lang="en-US" altLang="zh-CN" dirty="0"/>
              <a:t>super-resolution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97" y="3624659"/>
            <a:ext cx="9052578" cy="2697485"/>
          </a:xfrm>
          <a:prstGeom prst="rect">
            <a:avLst/>
          </a:prstGeom>
        </p:spPr>
      </p:pic>
    </p:spTree>
    <p:extLst>
      <p:ext uri="{BB962C8B-B14F-4D97-AF65-F5344CB8AC3E}">
        <p14:creationId xmlns:p14="http://schemas.microsoft.com/office/powerpoint/2010/main" val="3001357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Colorization (CV) </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Colorful image colorization </a:t>
            </a:r>
            <a:r>
              <a:rPr lang="fr-FR" altLang="zh-CN" dirty="0"/>
              <a:t>(ECCV 2016, </a:t>
            </a:r>
            <a:r>
              <a:rPr lang="en-US" altLang="zh-CN" dirty="0"/>
              <a:t>Zhang et al.)</a:t>
            </a:r>
            <a:r>
              <a:rPr lang="fr-FR" altLang="zh-CN" dirty="0"/>
              <a:t> </a:t>
            </a:r>
          </a:p>
          <a:p>
            <a:pPr lvl="1"/>
            <a:r>
              <a:rPr lang="en-US" altLang="zh-CN" dirty="0"/>
              <a:t>the problem can be described as given one color channel</a:t>
            </a:r>
            <a:r>
              <a:rPr lang="en-US" altLang="zh-CN" i="1" dirty="0"/>
              <a:t> </a:t>
            </a:r>
            <a:r>
              <a:rPr lang="en-US" altLang="zh-CN" dirty="0"/>
              <a:t>in an image</a:t>
            </a:r>
            <a:br>
              <a:rPr lang="en-US" altLang="zh-CN" dirty="0"/>
            </a:br>
            <a:r>
              <a:rPr lang="en-US" altLang="zh-CN" dirty="0"/>
              <a:t>and to predict the value of two other channels</a:t>
            </a:r>
          </a:p>
          <a:p>
            <a:pPr lvl="1"/>
            <a:r>
              <a:rPr lang="en-US" altLang="zh-CN" dirty="0"/>
              <a:t>the encoder and decoder networks can be set to any form of convolutional neural networks</a:t>
            </a:r>
          </a:p>
          <a:p>
            <a:pPr lvl="1"/>
            <a:r>
              <a:rPr lang="en-US" altLang="zh-CN" dirty="0"/>
              <a:t>transforms the generation task into a classification one</a:t>
            </a:r>
            <a:br>
              <a:rPr lang="en-US" altLang="zh-CN" dirty="0"/>
            </a:b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3168100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Inpainting (CV) </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Globally and locally consistent image completion </a:t>
            </a:r>
            <a:r>
              <a:rPr lang="fr-FR" altLang="zh-CN" dirty="0"/>
              <a:t>(ACM </a:t>
            </a:r>
            <a:r>
              <a:rPr lang="fr-FR" altLang="zh-CN" dirty="0" err="1"/>
              <a:t>ToG</a:t>
            </a:r>
            <a:r>
              <a:rPr lang="fr-FR" altLang="zh-CN" dirty="0"/>
              <a:t> 2017, </a:t>
            </a:r>
            <a:r>
              <a:rPr lang="en-US" altLang="zh-CN" dirty="0" err="1"/>
              <a:t>Iizuka</a:t>
            </a:r>
            <a:r>
              <a:rPr lang="en-US" altLang="zh-CN" dirty="0"/>
              <a:t> et al.)</a:t>
            </a:r>
            <a:r>
              <a:rPr lang="fr-FR" altLang="zh-CN" dirty="0"/>
              <a:t> </a:t>
            </a:r>
          </a:p>
          <a:p>
            <a:r>
              <a:rPr lang="en-US" altLang="zh-CN" dirty="0"/>
              <a:t>Context encoders: Feature learning by </a:t>
            </a:r>
            <a:r>
              <a:rPr lang="en-US" altLang="zh-CN" dirty="0" err="1"/>
              <a:t>inpainting</a:t>
            </a:r>
            <a:r>
              <a:rPr lang="en-US" altLang="zh-CN" dirty="0"/>
              <a:t> (CVPR 2016, Pathak et al.)</a:t>
            </a:r>
            <a:endParaRPr lang="fr-FR" altLang="zh-CN" dirty="0"/>
          </a:p>
          <a:p>
            <a:pPr lvl="1"/>
            <a:r>
              <a:rPr lang="en-US" altLang="zh-CN" dirty="0"/>
              <a:t>ask the model to predict an arbitrary part of an image given the rest of it</a:t>
            </a:r>
          </a:p>
          <a:p>
            <a:pPr lvl="1"/>
            <a:r>
              <a:rPr lang="en-US" altLang="zh-CN" dirty="0"/>
              <a:t>a discriminator is employed to distinguish the </a:t>
            </a:r>
            <a:r>
              <a:rPr lang="en-US" altLang="zh-CN" dirty="0" err="1"/>
              <a:t>inpainted</a:t>
            </a:r>
            <a:r>
              <a:rPr lang="en-US" altLang="zh-CN" dirty="0"/>
              <a:t> image with the original one</a:t>
            </a:r>
            <a:br>
              <a:rPr lang="en-US" altLang="zh-CN" dirty="0"/>
            </a:b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4182051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Super-resolution (CV) </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Photo-realistic single image super-resolution using a generative adversarial network </a:t>
            </a:r>
            <a:r>
              <a:rPr lang="fr-FR" altLang="zh-CN" dirty="0"/>
              <a:t>(CVPR 2017, </a:t>
            </a:r>
            <a:r>
              <a:rPr lang="en-US" altLang="zh-CN" dirty="0" err="1"/>
              <a:t>Ledig</a:t>
            </a:r>
            <a:r>
              <a:rPr lang="en-US" altLang="zh-CN" dirty="0"/>
              <a:t> et al.)</a:t>
            </a:r>
            <a:r>
              <a:rPr lang="fr-FR" altLang="zh-CN" dirty="0"/>
              <a:t> </a:t>
            </a:r>
          </a:p>
          <a:p>
            <a:pPr lvl="1"/>
            <a:r>
              <a:rPr lang="en-US" altLang="zh-CN" dirty="0"/>
              <a:t>recover high-resolution images from blurred low-resolution ones in the adversarial setting</a:t>
            </a:r>
            <a:br>
              <a:rPr lang="en-US" altLang="zh-CN" dirty="0"/>
            </a:b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2920819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Pre-trained Language Model</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For a long time, the pre-trained language model (PTM) focuses on maximum likelihood estimation based pretext task, because discriminative objectives are thought to be helpless due to languages’ vibrant patterns. However, recently some work shows excellent performance and sheds light on contrastive objectives’ potential in PTM.</a:t>
            </a:r>
          </a:p>
          <a:p>
            <a:pPr lvl="1"/>
            <a:r>
              <a:rPr lang="en-US" altLang="zh-CN" dirty="0"/>
              <a:t>ELECTRA</a:t>
            </a:r>
          </a:p>
          <a:p>
            <a:pPr lvl="1"/>
            <a:r>
              <a:rPr lang="en-US" altLang="zh-CN" dirty="0"/>
              <a:t>WKLM / REALM</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3404187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ELECTRA</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ELECTRA: </a:t>
            </a:r>
            <a:r>
              <a:rPr lang="en-US" altLang="zh-CN" dirty="0" err="1"/>
              <a:t>Pretraining</a:t>
            </a:r>
            <a:r>
              <a:rPr lang="en-US" altLang="zh-CN" dirty="0"/>
              <a:t> text encoders as discriminators rather than generators </a:t>
            </a:r>
            <a:r>
              <a:rPr lang="fr-FR" altLang="zh-CN" dirty="0"/>
              <a:t>(2020, </a:t>
            </a:r>
            <a:r>
              <a:rPr lang="en-US" altLang="zh-CN" dirty="0"/>
              <a:t>Clark et al.)</a:t>
            </a:r>
            <a:r>
              <a:rPr lang="fr-FR" altLang="zh-CN" dirty="0"/>
              <a:t> </a:t>
            </a:r>
          </a:p>
          <a:p>
            <a:pPr lvl="1"/>
            <a:r>
              <a:rPr lang="en-US" altLang="zh-CN" dirty="0"/>
              <a:t>ELECTRA proposes Replaced Token Detection (RTD) and leverages GAN’s structure to pre-train a language model</a:t>
            </a:r>
          </a:p>
          <a:p>
            <a:pPr lvl="1"/>
            <a:r>
              <a:rPr lang="en-US" altLang="zh-CN" dirty="0"/>
              <a:t>The final objective could be written as</a:t>
            </a:r>
          </a:p>
          <a:p>
            <a:pPr lvl="1"/>
            <a:endParaRPr lang="en-US" altLang="zh-CN" dirty="0"/>
          </a:p>
          <a:p>
            <a:pPr marL="457200" lvl="1" indent="0">
              <a:buNone/>
            </a:pPr>
            <a:endParaRPr lang="en-US" altLang="zh-CN" dirty="0"/>
          </a:p>
          <a:p>
            <a:pPr marL="457200" lvl="1" indent="0">
              <a:buNone/>
            </a:pP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stretch>
            <a:fillRect/>
          </a:stretch>
        </p:blipFill>
        <p:spPr>
          <a:xfrm>
            <a:off x="2144688" y="2996952"/>
            <a:ext cx="5472608" cy="833471"/>
          </a:xfrm>
          <a:prstGeom prst="rect">
            <a:avLst/>
          </a:prstGeom>
        </p:spPr>
      </p:pic>
      <p:pic>
        <p:nvPicPr>
          <p:cNvPr id="5" name="Picture 4"/>
          <p:cNvPicPr>
            <a:picLocks noChangeAspect="1"/>
          </p:cNvPicPr>
          <p:nvPr/>
        </p:nvPicPr>
        <p:blipFill>
          <a:blip r:embed="rId3"/>
          <a:stretch>
            <a:fillRect/>
          </a:stretch>
        </p:blipFill>
        <p:spPr>
          <a:xfrm>
            <a:off x="1152843" y="3973212"/>
            <a:ext cx="7600314" cy="2080720"/>
          </a:xfrm>
          <a:prstGeom prst="rect">
            <a:avLst/>
          </a:prstGeom>
        </p:spPr>
      </p:pic>
    </p:spTree>
    <p:extLst>
      <p:ext uri="{BB962C8B-B14F-4D97-AF65-F5344CB8AC3E}">
        <p14:creationId xmlns:p14="http://schemas.microsoft.com/office/powerpoint/2010/main" val="23836754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WKLM / REALM</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WKLM: </a:t>
            </a:r>
            <a:r>
              <a:rPr lang="en-US" altLang="zh-CN" dirty="0" err="1"/>
              <a:t>Pretrained</a:t>
            </a:r>
            <a:r>
              <a:rPr lang="en-US" altLang="zh-CN" dirty="0"/>
              <a:t> encyclopedia: Weakly supervised knowledge-</a:t>
            </a:r>
            <a:r>
              <a:rPr lang="en-US" altLang="zh-CN" dirty="0" err="1"/>
              <a:t>pretrained</a:t>
            </a:r>
            <a:r>
              <a:rPr lang="en-US" altLang="zh-CN" dirty="0"/>
              <a:t> language model </a:t>
            </a:r>
            <a:r>
              <a:rPr lang="fr-FR" altLang="zh-CN" dirty="0"/>
              <a:t>(2019, </a:t>
            </a:r>
            <a:r>
              <a:rPr lang="en-US" altLang="zh-CN" dirty="0" err="1"/>
              <a:t>Xiong</a:t>
            </a:r>
            <a:r>
              <a:rPr lang="en-US" altLang="zh-CN" dirty="0"/>
              <a:t> et al.)</a:t>
            </a:r>
            <a:r>
              <a:rPr lang="fr-FR" altLang="zh-CN" dirty="0"/>
              <a:t> </a:t>
            </a:r>
          </a:p>
          <a:p>
            <a:pPr lvl="1"/>
            <a:r>
              <a:rPr lang="en-US" altLang="zh-CN" dirty="0"/>
              <a:t>For entities in Wikipedia paragraphs, WKLM replaced them with similar entities and trained the language model to distinguish them in a similar discriminative objective as ELECTRA, performing quite well in downstream tasks like question answering</a:t>
            </a:r>
          </a:p>
          <a:p>
            <a:r>
              <a:rPr lang="en-US" altLang="zh-CN" dirty="0"/>
              <a:t>Realm: Retrieval-augmented language model pre-training </a:t>
            </a:r>
            <a:r>
              <a:rPr lang="fr-FR" altLang="zh-CN" dirty="0"/>
              <a:t>(2020, </a:t>
            </a:r>
            <a:r>
              <a:rPr lang="en-US" altLang="zh-CN" dirty="0" err="1"/>
              <a:t>Guu</a:t>
            </a:r>
            <a:r>
              <a:rPr lang="en-US" altLang="zh-CN" dirty="0"/>
              <a:t> et al.)</a:t>
            </a:r>
            <a:r>
              <a:rPr lang="fr-FR" altLang="zh-CN" dirty="0"/>
              <a:t> </a:t>
            </a:r>
          </a:p>
          <a:p>
            <a:pPr lvl="1"/>
            <a:r>
              <a:rPr lang="en-US" altLang="zh-CN" dirty="0"/>
              <a:t>conducts higher article-level retrieval augmentation to the language model. </a:t>
            </a:r>
          </a:p>
          <a:p>
            <a:pPr lvl="1"/>
            <a:r>
              <a:rPr lang="en-US" altLang="zh-CN" dirty="0"/>
              <a:t>not using the discriminative objective.</a:t>
            </a:r>
          </a:p>
          <a:p>
            <a:pPr marL="457200" lvl="1" indent="0">
              <a:buNone/>
            </a:pPr>
            <a:endParaRPr lang="en-US" altLang="zh-CN" dirty="0"/>
          </a:p>
          <a:p>
            <a:pPr marL="457200" lvl="1" indent="0">
              <a:buNone/>
            </a:pP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spTree>
    <p:extLst>
      <p:ext uri="{BB962C8B-B14F-4D97-AF65-F5344CB8AC3E}">
        <p14:creationId xmlns:p14="http://schemas.microsoft.com/office/powerpoint/2010/main" val="2180968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Graph Learning</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In graph learning, there are also attempts to utilize adversarial learning. Interestingly, their ideas are quite different from each other.</a:t>
            </a:r>
          </a:p>
          <a:p>
            <a:pPr lvl="1"/>
            <a:r>
              <a:rPr lang="en-US" altLang="zh-CN" dirty="0"/>
              <a:t>Adversarial Network Embedding (ANE)</a:t>
            </a:r>
          </a:p>
          <a:p>
            <a:pPr lvl="1"/>
            <a:r>
              <a:rPr lang="en-US" altLang="zh-CN" dirty="0" err="1"/>
              <a:t>GraphGAN</a:t>
            </a:r>
            <a:r>
              <a:rPr lang="en-US" altLang="zh-CN" dirty="0"/>
              <a:t> </a:t>
            </a:r>
          </a:p>
          <a:p>
            <a:pPr lvl="1"/>
            <a:r>
              <a:rPr lang="en-US" altLang="zh-CN" dirty="0" err="1"/>
              <a:t>GraphSGAN</a:t>
            </a:r>
            <a:r>
              <a:rPr lang="en-US" altLang="zh-CN" dirty="0"/>
              <a:t>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4199037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a:t>Adversarial Network Embedding (ANE)</a:t>
            </a:r>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Adversarial network embedding </a:t>
            </a:r>
            <a:r>
              <a:rPr lang="fr-FR" altLang="zh-CN" dirty="0"/>
              <a:t>(AAAI 2018, </a:t>
            </a:r>
            <a:r>
              <a:rPr lang="en-US" altLang="zh-CN" dirty="0"/>
              <a:t>Dai et al.)</a:t>
            </a:r>
            <a:r>
              <a:rPr lang="fr-FR" altLang="zh-CN" dirty="0"/>
              <a:t> </a:t>
            </a:r>
          </a:p>
          <a:p>
            <a:pPr lvl="1"/>
            <a:r>
              <a:rPr lang="en-US" altLang="zh-CN" dirty="0"/>
              <a:t>designs a generator </a:t>
            </a:r>
            <a:r>
              <a:rPr lang="en-US" altLang="zh-CN" i="1" dirty="0"/>
              <a:t>G </a:t>
            </a:r>
            <a:r>
              <a:rPr lang="en-US" altLang="zh-CN" dirty="0"/>
              <a:t>that is updated in two stages: 1) </a:t>
            </a:r>
            <a:r>
              <a:rPr lang="en-US" altLang="zh-CN" i="1" dirty="0"/>
              <a:t>G </a:t>
            </a:r>
            <a:r>
              <a:rPr lang="en-US" altLang="zh-CN" dirty="0"/>
              <a:t>encodes sampled graph into target embedding and computes traditional NCE with</a:t>
            </a:r>
            <a:br>
              <a:rPr lang="en-US" altLang="zh-CN" dirty="0"/>
            </a:br>
            <a:r>
              <a:rPr lang="en-US" altLang="zh-CN" dirty="0"/>
              <a:t>a context encoder </a:t>
            </a:r>
            <a:r>
              <a:rPr lang="en-US" altLang="zh-CN" i="1" dirty="0"/>
              <a:t>F </a:t>
            </a:r>
            <a:r>
              <a:rPr lang="en-US" altLang="zh-CN" dirty="0"/>
              <a:t>like Skip-gram, 2) discriminator </a:t>
            </a:r>
            <a:r>
              <a:rPr lang="en-US" altLang="zh-CN" i="1" dirty="0"/>
              <a:t>D </a:t>
            </a:r>
            <a:r>
              <a:rPr lang="en-US" altLang="zh-CN" dirty="0"/>
              <a:t>is asked to distinguish embedding from </a:t>
            </a:r>
            <a:r>
              <a:rPr lang="en-US" altLang="zh-CN" i="1" dirty="0"/>
              <a:t>G </a:t>
            </a:r>
            <a:r>
              <a:rPr lang="en-US" altLang="zh-CN" dirty="0"/>
              <a:t>and a sampled one from a prior distribution. </a:t>
            </a:r>
          </a:p>
          <a:p>
            <a:pPr lvl="1"/>
            <a:r>
              <a:rPr lang="en-US" altLang="zh-CN" dirty="0"/>
              <a:t>The optimized objective is a sum of the above two objectives, and the generator </a:t>
            </a:r>
            <a:r>
              <a:rPr lang="en-US" altLang="zh-CN" i="1" dirty="0"/>
              <a:t>G </a:t>
            </a:r>
            <a:r>
              <a:rPr lang="en-US" altLang="zh-CN" dirty="0"/>
              <a:t>could yield better node representation for the classification task. </a:t>
            </a:r>
            <a:br>
              <a:rPr lang="en-US" altLang="zh-CN" dirty="0"/>
            </a:br>
            <a:endParaRPr lang="en-US" altLang="zh-CN" dirty="0"/>
          </a:p>
          <a:p>
            <a:pPr marL="457200" lvl="1" indent="0">
              <a:buNone/>
            </a:pPr>
            <a:br>
              <a:rPr lang="en-US" altLang="zh-CN" dirty="0"/>
            </a:br>
            <a:endParaRPr lang="en-US" altLang="zh-CN" dirty="0"/>
          </a:p>
          <a:p>
            <a:pPr lvl="1"/>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6" name="Picture 5"/>
          <p:cNvPicPr>
            <a:picLocks noChangeAspect="1"/>
          </p:cNvPicPr>
          <p:nvPr/>
        </p:nvPicPr>
        <p:blipFill>
          <a:blip r:embed="rId2"/>
          <a:stretch>
            <a:fillRect/>
          </a:stretch>
        </p:blipFill>
        <p:spPr>
          <a:xfrm>
            <a:off x="2288704" y="3933056"/>
            <a:ext cx="4578199" cy="2845702"/>
          </a:xfrm>
          <a:prstGeom prst="rect">
            <a:avLst/>
          </a:prstGeom>
        </p:spPr>
      </p:pic>
    </p:spTree>
    <p:extLst>
      <p:ext uri="{BB962C8B-B14F-4D97-AF65-F5344CB8AC3E}">
        <p14:creationId xmlns:p14="http://schemas.microsoft.com/office/powerpoint/2010/main" val="385710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35651-F510-8246-9612-4C710550719E}"/>
              </a:ext>
            </a:extLst>
          </p:cNvPr>
          <p:cNvSpPr>
            <a:spLocks noGrp="1"/>
          </p:cNvSpPr>
          <p:nvPr>
            <p:ph type="title"/>
          </p:nvPr>
        </p:nvSpPr>
        <p:spPr/>
        <p:txBody>
          <a:bodyPr/>
          <a:lstStyle/>
          <a:p>
            <a:r>
              <a:rPr lang="en-GB" dirty="0"/>
              <a:t>Generative SSL category</a:t>
            </a:r>
          </a:p>
        </p:txBody>
      </p:sp>
      <p:sp>
        <p:nvSpPr>
          <p:cNvPr id="3" name="内容占位符 2">
            <a:extLst>
              <a:ext uri="{FF2B5EF4-FFF2-40B4-BE49-F238E27FC236}">
                <a16:creationId xmlns:a16="http://schemas.microsoft.com/office/drawing/2014/main" id="{B8FF68B1-C26C-DE4A-87C0-C03B100BBA59}"/>
              </a:ext>
            </a:extLst>
          </p:cNvPr>
          <p:cNvSpPr>
            <a:spLocks noGrp="1"/>
          </p:cNvSpPr>
          <p:nvPr>
            <p:ph idx="1"/>
          </p:nvPr>
        </p:nvSpPr>
        <p:spPr/>
        <p:txBody>
          <a:bodyPr/>
          <a:lstStyle/>
          <a:p>
            <a:pPr marL="514350" indent="-514350">
              <a:buFont typeface="+mj-lt"/>
              <a:buAutoNum type="arabicPeriod"/>
            </a:pPr>
            <a:r>
              <a:rPr lang="en-GB" dirty="0"/>
              <a:t>Auto-regressive (AR) model</a:t>
            </a:r>
          </a:p>
          <a:p>
            <a:pPr marL="514350" indent="-514350">
              <a:buFont typeface="+mj-lt"/>
              <a:buAutoNum type="arabicPeriod"/>
            </a:pPr>
            <a:r>
              <a:rPr lang="en-GB" dirty="0"/>
              <a:t>Flow-based model</a:t>
            </a:r>
          </a:p>
          <a:p>
            <a:pPr marL="514350" indent="-514350">
              <a:buFont typeface="+mj-lt"/>
              <a:buAutoNum type="arabicPeriod"/>
            </a:pPr>
            <a:r>
              <a:rPr lang="en-GB" dirty="0"/>
              <a:t>Auto-encoding (AE) model</a:t>
            </a:r>
          </a:p>
          <a:p>
            <a:pPr marL="514350" indent="-514350">
              <a:buFont typeface="+mj-lt"/>
              <a:buAutoNum type="arabicPeriod"/>
            </a:pPr>
            <a:r>
              <a:rPr lang="en-GB" dirty="0"/>
              <a:t>Hybrid Generative models</a:t>
            </a:r>
          </a:p>
        </p:txBody>
      </p:sp>
    </p:spTree>
    <p:extLst>
      <p:ext uri="{BB962C8B-B14F-4D97-AF65-F5344CB8AC3E}">
        <p14:creationId xmlns:p14="http://schemas.microsoft.com/office/powerpoint/2010/main" val="816680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GraphGAN</a:t>
            </a:r>
            <a:endParaRPr lang="en-US"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err="1"/>
              <a:t>Graphgan</a:t>
            </a:r>
            <a:r>
              <a:rPr lang="en-US" altLang="zh-CN" dirty="0"/>
              <a:t>: Graph representation learning with generative adversarial nets </a:t>
            </a:r>
            <a:r>
              <a:rPr lang="fr-FR" altLang="zh-CN" dirty="0"/>
              <a:t>(AAAI 2018, </a:t>
            </a:r>
            <a:r>
              <a:rPr lang="en-US" altLang="zh-CN" dirty="0"/>
              <a:t>Wang et al.)</a:t>
            </a:r>
            <a:r>
              <a:rPr lang="fr-FR" altLang="zh-CN" dirty="0"/>
              <a:t> </a:t>
            </a:r>
          </a:p>
          <a:p>
            <a:pPr lvl="1"/>
            <a:r>
              <a:rPr lang="en-US" altLang="zh-CN" dirty="0"/>
              <a:t>considers to model the link prediction task and follow the original GAN style discriminative objective to distinguish directly at node-level rather than representation-level.</a:t>
            </a:r>
            <a:br>
              <a:rPr lang="en-US" altLang="zh-CN" dirty="0"/>
            </a:br>
            <a:endParaRPr lang="en-US" altLang="zh-CN" dirty="0"/>
          </a:p>
          <a:p>
            <a:pPr marL="457200" lvl="1" indent="0">
              <a:buNone/>
            </a:pPr>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616" y="3068960"/>
            <a:ext cx="6491382" cy="3339861"/>
          </a:xfrm>
          <a:prstGeom prst="rect">
            <a:avLst/>
          </a:prstGeom>
        </p:spPr>
      </p:pic>
    </p:spTree>
    <p:extLst>
      <p:ext uri="{BB962C8B-B14F-4D97-AF65-F5344CB8AC3E}">
        <p14:creationId xmlns:p14="http://schemas.microsoft.com/office/powerpoint/2010/main" val="3360510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4A5F2-43A4-4041-AE6F-ECBC34A4B3B9}"/>
              </a:ext>
            </a:extLst>
          </p:cNvPr>
          <p:cNvSpPr>
            <a:spLocks noGrp="1"/>
          </p:cNvSpPr>
          <p:nvPr>
            <p:ph type="title"/>
          </p:nvPr>
        </p:nvSpPr>
        <p:spPr/>
        <p:txBody>
          <a:bodyPr/>
          <a:lstStyle/>
          <a:p>
            <a:pPr lvl="1"/>
            <a:r>
              <a:rPr lang="en-US" altLang="zh-CN" dirty="0" err="1"/>
              <a:t>GraphSGAN</a:t>
            </a:r>
            <a:endParaRPr lang="en-US" altLang="zh-CN" dirty="0"/>
          </a:p>
        </p:txBody>
      </p:sp>
      <p:sp>
        <p:nvSpPr>
          <p:cNvPr id="3" name="内容占位符 2">
            <a:extLst>
              <a:ext uri="{FF2B5EF4-FFF2-40B4-BE49-F238E27FC236}">
                <a16:creationId xmlns:a16="http://schemas.microsoft.com/office/drawing/2014/main" id="{17E9A257-A379-1A4C-8622-B8A53DFFD772}"/>
              </a:ext>
            </a:extLst>
          </p:cNvPr>
          <p:cNvSpPr>
            <a:spLocks noGrp="1"/>
          </p:cNvSpPr>
          <p:nvPr>
            <p:ph idx="1"/>
          </p:nvPr>
        </p:nvSpPr>
        <p:spPr>
          <a:xfrm>
            <a:off x="271463" y="1124744"/>
            <a:ext cx="9139237" cy="4929188"/>
          </a:xfrm>
        </p:spPr>
        <p:txBody>
          <a:bodyPr/>
          <a:lstStyle/>
          <a:p>
            <a:r>
              <a:rPr lang="en-US" altLang="zh-CN" dirty="0"/>
              <a:t>Semi-supervised learning on graphs with generative adversarial nets </a:t>
            </a:r>
            <a:r>
              <a:rPr lang="fr-FR" altLang="zh-CN" dirty="0"/>
              <a:t>(ACM CIKM 2018, </a:t>
            </a:r>
            <a:r>
              <a:rPr lang="en-US" altLang="zh-CN" dirty="0"/>
              <a:t>Ding et al.)</a:t>
            </a:r>
            <a:r>
              <a:rPr lang="fr-FR" altLang="zh-CN" dirty="0"/>
              <a:t> </a:t>
            </a:r>
          </a:p>
          <a:p>
            <a:pPr lvl="1"/>
            <a:r>
              <a:rPr lang="en-US" altLang="zh-CN" dirty="0"/>
              <a:t>applies the adversarial method in </a:t>
            </a:r>
            <a:r>
              <a:rPr lang="en-US" altLang="zh-CN" dirty="0" err="1"/>
              <a:t>semisupervised</a:t>
            </a:r>
            <a:r>
              <a:rPr lang="en-US" altLang="zh-CN" dirty="0"/>
              <a:t> graph learning with the motivation that most classification errors in the graph are caused by marginal nodes</a:t>
            </a:r>
          </a:p>
          <a:p>
            <a:pPr lvl="1"/>
            <a:endParaRPr lang="en-US" altLang="zh-CN" dirty="0"/>
          </a:p>
          <a:p>
            <a:pPr marL="457200" lvl="1" indent="0">
              <a:buNone/>
            </a:pPr>
            <a:endParaRPr lang="en-US"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US" altLang="zh-C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453" y="3273036"/>
            <a:ext cx="5867093" cy="2780896"/>
          </a:xfrm>
          <a:prstGeom prst="rect">
            <a:avLst/>
          </a:prstGeom>
        </p:spPr>
      </p:pic>
    </p:spTree>
    <p:extLst>
      <p:ext uri="{BB962C8B-B14F-4D97-AF65-F5344CB8AC3E}">
        <p14:creationId xmlns:p14="http://schemas.microsoft.com/office/powerpoint/2010/main" val="436529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a:xfrm>
            <a:off x="271461" y="404664"/>
            <a:ext cx="9363075" cy="792162"/>
          </a:xfrm>
        </p:spPr>
        <p:txBody>
          <a:bodyPr/>
          <a:lstStyle/>
          <a:p>
            <a:r>
              <a:rPr lang="en-US" altLang="zh-CN" dirty="0"/>
              <a:t>Domain Adaptation and Multi-modality Representation</a:t>
            </a:r>
            <a:endParaRPr lang="en-GB"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a:xfrm>
            <a:off x="383381" y="1628800"/>
            <a:ext cx="9139237" cy="4929188"/>
          </a:xfrm>
        </p:spPr>
        <p:txBody>
          <a:bodyPr/>
          <a:lstStyle/>
          <a:p>
            <a:r>
              <a:rPr lang="en-US" altLang="zh-CN" dirty="0"/>
              <a:t>Essentially, the discriminator in adversarial learning serves to match the discrepancy between latent representation distribution and data distribution.</a:t>
            </a:r>
          </a:p>
          <a:p>
            <a:r>
              <a:rPr lang="en-US" altLang="zh-CN" dirty="0"/>
              <a:t>This function naturally relates to domain adaptation and multi-modality representation problems, which aim at aligning different representation distribution.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760991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81000" y="3429000"/>
            <a:ext cx="9144000" cy="1323439"/>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5. Theory behind Self-supervised Learning </a:t>
            </a:r>
          </a:p>
        </p:txBody>
      </p:sp>
    </p:spTree>
    <p:extLst>
      <p:ext uri="{BB962C8B-B14F-4D97-AF65-F5344CB8AC3E}">
        <p14:creationId xmlns:p14="http://schemas.microsoft.com/office/powerpoint/2010/main" val="17001369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35651-F510-8246-9612-4C710550719E}"/>
              </a:ext>
            </a:extLst>
          </p:cNvPr>
          <p:cNvSpPr>
            <a:spLocks noGrp="1"/>
          </p:cNvSpPr>
          <p:nvPr>
            <p:ph type="title"/>
          </p:nvPr>
        </p:nvSpPr>
        <p:spPr>
          <a:xfrm>
            <a:off x="271461" y="260648"/>
            <a:ext cx="9363075" cy="792162"/>
          </a:xfrm>
        </p:spPr>
        <p:txBody>
          <a:bodyPr/>
          <a:lstStyle/>
          <a:p>
            <a:pPr>
              <a:spcBef>
                <a:spcPct val="50000"/>
              </a:spcBef>
            </a:pPr>
            <a:r>
              <a:rPr lang="en-US" altLang="zh-CN" dirty="0">
                <a:sym typeface="Wingdings" pitchFamily="2" charset="2"/>
              </a:rPr>
              <a:t>Theory behind Self-supervised Learning </a:t>
            </a:r>
          </a:p>
        </p:txBody>
      </p:sp>
      <p:sp>
        <p:nvSpPr>
          <p:cNvPr id="3" name="内容占位符 2">
            <a:extLst>
              <a:ext uri="{FF2B5EF4-FFF2-40B4-BE49-F238E27FC236}">
                <a16:creationId xmlns:a16="http://schemas.microsoft.com/office/drawing/2014/main" id="{B8FF68B1-C26C-DE4A-87C0-C03B100BBA59}"/>
              </a:ext>
            </a:extLst>
          </p:cNvPr>
          <p:cNvSpPr>
            <a:spLocks noGrp="1"/>
          </p:cNvSpPr>
          <p:nvPr>
            <p:ph idx="1"/>
          </p:nvPr>
        </p:nvSpPr>
        <p:spPr>
          <a:xfrm>
            <a:off x="383381" y="1412776"/>
            <a:ext cx="9139237" cy="4929188"/>
          </a:xfrm>
        </p:spPr>
        <p:txBody>
          <a:bodyPr/>
          <a:lstStyle/>
          <a:p>
            <a:pPr marL="514350" indent="-514350">
              <a:buFont typeface="+mj-lt"/>
              <a:buAutoNum type="arabicPeriod"/>
            </a:pPr>
            <a:r>
              <a:rPr lang="en-GB" dirty="0"/>
              <a:t>GAN</a:t>
            </a:r>
          </a:p>
          <a:p>
            <a:pPr marL="514350" indent="-514350">
              <a:buFont typeface="+mj-lt"/>
              <a:buAutoNum type="arabicPeriod"/>
            </a:pPr>
            <a:r>
              <a:rPr lang="en-GB" dirty="0"/>
              <a:t>Maximizing Lower Bound</a:t>
            </a:r>
          </a:p>
          <a:p>
            <a:pPr marL="514350" indent="-514350">
              <a:buFont typeface="+mj-lt"/>
              <a:buAutoNum type="arabicPeriod"/>
            </a:pPr>
            <a:r>
              <a:rPr lang="en-GB" dirty="0"/>
              <a:t>Contrastive Self-supervised Representation Learning</a:t>
            </a:r>
          </a:p>
        </p:txBody>
      </p:sp>
    </p:spTree>
    <p:extLst>
      <p:ext uri="{BB962C8B-B14F-4D97-AF65-F5344CB8AC3E}">
        <p14:creationId xmlns:p14="http://schemas.microsoft.com/office/powerpoint/2010/main" val="2317705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GAN</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As generative models, GANs pays attention to the difference between real data distribution and generated data distribution.</a:t>
            </a:r>
          </a:p>
          <a:p>
            <a:r>
              <a:rPr lang="en-US" altLang="zh-CN" dirty="0"/>
              <a:t>An important drawback of supervised learning is that it easily get trapped into spurious information. As an alternative, GAN show its superior potential in learning disentangled features empirically and theoretically.</a:t>
            </a:r>
            <a:endParaRPr lang="zh-CN" altLang="zh-CN" dirty="0"/>
          </a:p>
          <a:p>
            <a:pPr lvl="1"/>
            <a:r>
              <a:rPr lang="en-US" altLang="zh-CN" dirty="0"/>
              <a:t>Divergence Matching </a:t>
            </a:r>
          </a:p>
          <a:p>
            <a:pPr lvl="1"/>
            <a:r>
              <a:rPr lang="en-US" altLang="zh-CN" dirty="0"/>
              <a:t>Disentangled Representation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5335130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Divergence Matching </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Different divergence functions leads to different GAN variants.</a:t>
            </a:r>
          </a:p>
          <a:p>
            <a:pPr lvl="1"/>
            <a:r>
              <a:rPr lang="en-US" altLang="zh-CN" dirty="0"/>
              <a:t>f-GAN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7892744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f-GAN</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f-</a:t>
            </a:r>
            <a:r>
              <a:rPr lang="en-US" altLang="zh-CN" dirty="0" err="1"/>
              <a:t>gan</a:t>
            </a:r>
            <a:r>
              <a:rPr lang="en-US" altLang="zh-CN" dirty="0"/>
              <a:t>: Training generative neural samplers using </a:t>
            </a:r>
            <a:r>
              <a:rPr lang="en-US" altLang="zh-CN" dirty="0" err="1"/>
              <a:t>variational</a:t>
            </a:r>
            <a:r>
              <a:rPr lang="en-US" altLang="zh-CN" dirty="0"/>
              <a:t> divergence minimization (NIPS 2016, </a:t>
            </a:r>
            <a:r>
              <a:rPr lang="en-US" altLang="zh-CN" dirty="0" err="1"/>
              <a:t>Nowozin</a:t>
            </a:r>
            <a:r>
              <a:rPr lang="en-US" altLang="zh-CN" dirty="0"/>
              <a:t> et al)</a:t>
            </a:r>
          </a:p>
          <a:p>
            <a:pPr lvl="1"/>
            <a:r>
              <a:rPr lang="en-US" altLang="zh-CN" dirty="0"/>
              <a:t>shows that the generative-adversarial approach is a special case of an </a:t>
            </a:r>
            <a:r>
              <a:rPr lang="en-US" altLang="zh-CN" dirty="0" err="1"/>
              <a:t>exsiting</a:t>
            </a:r>
            <a:r>
              <a:rPr lang="en-US" altLang="zh-CN" dirty="0"/>
              <a:t> more general </a:t>
            </a:r>
            <a:r>
              <a:rPr lang="en-US" altLang="zh-CN" dirty="0" err="1"/>
              <a:t>variational</a:t>
            </a:r>
            <a:r>
              <a:rPr lang="en-US" altLang="zh-CN" dirty="0"/>
              <a:t> divergence estimation problem and uses f-divergence to train the generative models </a:t>
            </a:r>
          </a:p>
          <a:p>
            <a:pPr lvl="1"/>
            <a:r>
              <a:rPr lang="en-US" altLang="zh-CN" dirty="0"/>
              <a:t>the optimization target of the </a:t>
            </a:r>
            <a:r>
              <a:rPr lang="en-US" altLang="zh-CN" dirty="0" err="1"/>
              <a:t>minmax</a:t>
            </a:r>
            <a:r>
              <a:rPr lang="en-US" altLang="zh-CN" dirty="0"/>
              <a:t> GAN is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938776" y="3501008"/>
            <a:ext cx="8551299" cy="670948"/>
          </a:xfrm>
          <a:prstGeom prst="rect">
            <a:avLst/>
          </a:prstGeom>
        </p:spPr>
      </p:pic>
    </p:spTree>
    <p:extLst>
      <p:ext uri="{BB962C8B-B14F-4D97-AF65-F5344CB8AC3E}">
        <p14:creationId xmlns:p14="http://schemas.microsoft.com/office/powerpoint/2010/main" val="11414384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Divergence Matching </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GAN show its superior potential in learning disentangled features empirically and theoretically.</a:t>
            </a:r>
          </a:p>
          <a:p>
            <a:pPr lvl="1"/>
            <a:r>
              <a:rPr lang="en-US" altLang="zh-CN" dirty="0" err="1"/>
              <a:t>InfoGAN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76" y="2492896"/>
            <a:ext cx="6984776" cy="3134815"/>
          </a:xfrm>
          <a:prstGeom prst="rect">
            <a:avLst/>
          </a:prstGeom>
        </p:spPr>
      </p:pic>
    </p:spTree>
    <p:extLst>
      <p:ext uri="{BB962C8B-B14F-4D97-AF65-F5344CB8AC3E}">
        <p14:creationId xmlns:p14="http://schemas.microsoft.com/office/powerpoint/2010/main" val="39521971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err="1"/>
              <a:t>InfoGAN</a:t>
            </a:r>
            <a:endParaRPr lang="en-US"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err="1"/>
              <a:t>Infogan</a:t>
            </a:r>
            <a:r>
              <a:rPr lang="en-US" altLang="zh-CN" dirty="0"/>
              <a:t>: Interpretable representation learning by information maximizing generative adversarial nets (NIPS 2016, Chen et al)</a:t>
            </a:r>
          </a:p>
          <a:p>
            <a:pPr lvl="1"/>
            <a:r>
              <a:rPr lang="en-US" altLang="zh-CN" dirty="0"/>
              <a:t>first proposes to learn disentangled representation with DCGAN</a:t>
            </a:r>
          </a:p>
          <a:p>
            <a:pPr lvl="1"/>
            <a:r>
              <a:rPr lang="en-US" altLang="zh-CN" dirty="0"/>
              <a:t>Since mutual information is notoriously hard to compute, the authors leverage the </a:t>
            </a:r>
            <a:r>
              <a:rPr lang="en-US" altLang="zh-CN" dirty="0" err="1"/>
              <a:t>variational</a:t>
            </a:r>
            <a:r>
              <a:rPr lang="en-US" altLang="zh-CN" dirty="0"/>
              <a:t> inference </a:t>
            </a:r>
            <a:r>
              <a:rPr lang="en-US" altLang="zh-CN" dirty="0" err="1"/>
              <a:t>approcach</a:t>
            </a:r>
            <a:r>
              <a:rPr lang="en-US" altLang="zh-CN" dirty="0"/>
              <a:t> to estimates its lower bound, and the final objective for </a:t>
            </a:r>
            <a:r>
              <a:rPr lang="en-US" altLang="zh-CN" dirty="0" err="1"/>
              <a:t>InfoGAN</a:t>
            </a:r>
            <a:r>
              <a:rPr lang="en-US" altLang="zh-CN" dirty="0"/>
              <a:t> is modified as: </a:t>
            </a:r>
          </a:p>
          <a:p>
            <a:pPr lvl="1"/>
            <a:endParaRPr lang="en-US" altLang="zh-CN" dirty="0"/>
          </a:p>
          <a:p>
            <a:pPr lvl="1"/>
            <a:endParaRPr lang="en-US" altLang="zh-CN" dirty="0"/>
          </a:p>
          <a:p>
            <a:pPr lvl="1"/>
            <a:r>
              <a:rPr lang="en-US" altLang="zh-CN" dirty="0"/>
              <a:t>Experiments show that </a:t>
            </a:r>
            <a:r>
              <a:rPr lang="en-US" altLang="zh-CN" dirty="0" err="1"/>
              <a:t>InfoGAN</a:t>
            </a:r>
            <a:r>
              <a:rPr lang="en-US" altLang="zh-CN" dirty="0"/>
              <a:t> surely learns a good disentangled representation on MNIST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stretch>
            <a:fillRect/>
          </a:stretch>
        </p:blipFill>
        <p:spPr>
          <a:xfrm>
            <a:off x="2000672" y="3371056"/>
            <a:ext cx="5448300" cy="581025"/>
          </a:xfrm>
          <a:prstGeom prst="rect">
            <a:avLst/>
          </a:prstGeom>
        </p:spPr>
      </p:pic>
    </p:spTree>
    <p:extLst>
      <p:ext uri="{BB962C8B-B14F-4D97-AF65-F5344CB8AC3E}">
        <p14:creationId xmlns:p14="http://schemas.microsoft.com/office/powerpoint/2010/main" val="60562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dirty="0"/>
              <a:t>Auto-regressive (AR) model</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 altLang="zh-CN" dirty="0"/>
              <a:t>Auto-regressive (AR) models can be viewed as “Bayes net structure” (directed graph model). The joint distribution can be factorized as a product of conditionals where the probability of each variable is dependent on the previous variables. </a:t>
            </a:r>
          </a:p>
          <a:p>
            <a:pPr lvl="1"/>
            <a:r>
              <a:rPr lang="en" altLang="zh-CN" dirty="0"/>
              <a:t>GPT / GPT-2</a:t>
            </a:r>
          </a:p>
          <a:p>
            <a:pPr lvl="1"/>
            <a:r>
              <a:rPr lang="en" altLang="zh-CN" dirty="0" err="1"/>
              <a:t>PixelCNN</a:t>
            </a:r>
            <a:r>
              <a:rPr lang="en" altLang="zh-CN" dirty="0"/>
              <a:t> / </a:t>
            </a:r>
            <a:r>
              <a:rPr lang="en" altLang="zh-CN" dirty="0" err="1"/>
              <a:t>PixelRNN</a:t>
            </a:r>
            <a:endParaRPr lang="en" altLang="zh-CN" dirty="0"/>
          </a:p>
          <a:p>
            <a:pPr lvl="1"/>
            <a:r>
              <a:rPr lang="en" altLang="zh-CN" dirty="0" err="1"/>
              <a:t>GraphRNN</a:t>
            </a:r>
            <a:r>
              <a:rPr lang="en" altLang="zh-CN" dirty="0"/>
              <a:t> / MRNN / GCPN</a:t>
            </a:r>
          </a:p>
          <a:p>
            <a:endParaRPr lang="en" altLang="zh-CN" dirty="0"/>
          </a:p>
          <a:p>
            <a:endParaRPr lang="en-GB" dirty="0"/>
          </a:p>
        </p:txBody>
      </p:sp>
      <p:pic>
        <p:nvPicPr>
          <p:cNvPr id="4" name="图片 3">
            <a:extLst>
              <a:ext uri="{FF2B5EF4-FFF2-40B4-BE49-F238E27FC236}">
                <a16:creationId xmlns:a16="http://schemas.microsoft.com/office/drawing/2014/main" id="{B9B4EC78-5B17-B645-A60E-5F72AC04F0E8}"/>
              </a:ext>
            </a:extLst>
          </p:cNvPr>
          <p:cNvPicPr>
            <a:picLocks noChangeAspect="1"/>
          </p:cNvPicPr>
          <p:nvPr/>
        </p:nvPicPr>
        <p:blipFill>
          <a:blip r:embed="rId2"/>
          <a:stretch>
            <a:fillRect/>
          </a:stretch>
        </p:blipFill>
        <p:spPr>
          <a:xfrm>
            <a:off x="2332484" y="4221088"/>
            <a:ext cx="5241032" cy="1147804"/>
          </a:xfrm>
          <a:prstGeom prst="rect">
            <a:avLst/>
          </a:prstGeom>
        </p:spPr>
      </p:pic>
    </p:spTree>
    <p:extLst>
      <p:ext uri="{BB962C8B-B14F-4D97-AF65-F5344CB8AC3E}">
        <p14:creationId xmlns:p14="http://schemas.microsoft.com/office/powerpoint/2010/main" val="4095406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r>
              <a:rPr lang="en-GB" altLang="zh-CN" dirty="0"/>
              <a:t>Maximizing Lower Bound</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GB" altLang="zh-CN" dirty="0"/>
              <a:t>Maximizing Lower Bound</a:t>
            </a:r>
            <a:endParaRPr lang="en-US" altLang="zh-CN" dirty="0"/>
          </a:p>
          <a:p>
            <a:pPr lvl="1"/>
            <a:r>
              <a:rPr lang="en-US" altLang="zh-CN" dirty="0"/>
              <a:t>Evidence Lower Bound</a:t>
            </a:r>
          </a:p>
          <a:p>
            <a:pPr lvl="1"/>
            <a:r>
              <a:rPr lang="en-US" altLang="zh-CN" dirty="0"/>
              <a:t>Mutual Information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27410049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Evidence Lower Bound</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VAE learns the representation through learning a distribution </a:t>
            </a:r>
            <a:r>
              <a:rPr lang="en-US" altLang="zh-CN" i="1" dirty="0" err="1"/>
              <a:t>qφ</a:t>
            </a:r>
            <a:r>
              <a:rPr lang="en-US" altLang="zh-CN" dirty="0"/>
              <a:t>(</a:t>
            </a:r>
            <a:r>
              <a:rPr lang="en-US" altLang="zh-CN" i="1" dirty="0" err="1"/>
              <a:t>z|x</a:t>
            </a:r>
            <a:r>
              <a:rPr lang="en-US" altLang="zh-CN" dirty="0"/>
              <a:t>) to approximate the posteriori distribution </a:t>
            </a:r>
            <a:r>
              <a:rPr lang="en-US" altLang="zh-CN" i="1" dirty="0" err="1"/>
              <a:t>pθ</a:t>
            </a:r>
            <a:r>
              <a:rPr lang="en-US" altLang="zh-CN" dirty="0"/>
              <a:t>(</a:t>
            </a:r>
            <a:r>
              <a:rPr lang="en-US" altLang="zh-CN" i="1" dirty="0" err="1"/>
              <a:t>z|x</a:t>
            </a:r>
            <a:r>
              <a:rPr lang="en-US" altLang="zh-CN" dirty="0"/>
              <a:t>):</a:t>
            </a:r>
          </a:p>
          <a:p>
            <a:endParaRPr lang="zh-CN" altLang="zh-CN" dirty="0"/>
          </a:p>
          <a:p>
            <a:endParaRPr lang="en-US" altLang="zh-CN" dirty="0"/>
          </a:p>
          <a:p>
            <a:endParaRPr lang="en-US" altLang="zh-CN" dirty="0"/>
          </a:p>
          <a:p>
            <a:r>
              <a:rPr lang="en-US" altLang="zh-CN" dirty="0"/>
              <a:t>VAE maximizes the </a:t>
            </a:r>
            <a:r>
              <a:rPr lang="en-US" altLang="zh-CN" i="1" dirty="0"/>
              <a:t>ELBO </a:t>
            </a:r>
            <a:r>
              <a:rPr lang="en-US" altLang="zh-CN" dirty="0"/>
              <a:t>to minimize the difference between </a:t>
            </a:r>
            <a:r>
              <a:rPr lang="en-US" altLang="zh-CN" i="1" dirty="0" err="1"/>
              <a:t>qφ</a:t>
            </a:r>
            <a:r>
              <a:rPr lang="en-US" altLang="zh-CN" dirty="0"/>
              <a:t>(</a:t>
            </a:r>
            <a:r>
              <a:rPr lang="en-US" altLang="zh-CN" i="1" dirty="0" err="1"/>
              <a:t>z|x</a:t>
            </a:r>
            <a:r>
              <a:rPr lang="en-US" altLang="zh-CN" dirty="0"/>
              <a:t>) and </a:t>
            </a:r>
            <a:r>
              <a:rPr lang="en-US" altLang="zh-CN" i="1" dirty="0" err="1"/>
              <a:t>pθ</a:t>
            </a:r>
            <a:r>
              <a:rPr lang="en-US" altLang="zh-CN" dirty="0"/>
              <a:t>(</a:t>
            </a:r>
            <a:r>
              <a:rPr lang="en-US" altLang="zh-CN" i="1" dirty="0" err="1"/>
              <a:t>z|x</a:t>
            </a:r>
            <a:r>
              <a:rPr lang="en-US" altLang="zh-CN" dirty="0"/>
              <a:t>)</a:t>
            </a:r>
            <a:endParaRPr lang="zh-CN" altLang="zh-CN" dirty="0"/>
          </a:p>
          <a:p>
            <a:pPr marL="0"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1640632" y="2204864"/>
            <a:ext cx="5810250" cy="1009650"/>
          </a:xfrm>
          <a:prstGeom prst="rect">
            <a:avLst/>
          </a:prstGeom>
        </p:spPr>
      </p:pic>
      <p:pic>
        <p:nvPicPr>
          <p:cNvPr id="5" name="Picture 4"/>
          <p:cNvPicPr>
            <a:picLocks noChangeAspect="1"/>
          </p:cNvPicPr>
          <p:nvPr/>
        </p:nvPicPr>
        <p:blipFill>
          <a:blip r:embed="rId3"/>
          <a:stretch>
            <a:fillRect/>
          </a:stretch>
        </p:blipFill>
        <p:spPr>
          <a:xfrm>
            <a:off x="1136576" y="4213138"/>
            <a:ext cx="6181725" cy="457200"/>
          </a:xfrm>
          <a:prstGeom prst="rect">
            <a:avLst/>
          </a:prstGeom>
        </p:spPr>
      </p:pic>
    </p:spTree>
    <p:extLst>
      <p:ext uri="{BB962C8B-B14F-4D97-AF65-F5344CB8AC3E}">
        <p14:creationId xmlns:p14="http://schemas.microsoft.com/office/powerpoint/2010/main" val="2407074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Mutual Information</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Most of current contrastive learning methods aim to maximize the MI of the input and its representation with joint density </a:t>
            </a:r>
            <a:r>
              <a:rPr lang="en-US" altLang="zh-CN" i="1" dirty="0"/>
              <a:t>p</a:t>
            </a:r>
            <a:r>
              <a:rPr lang="en-US" altLang="zh-CN" dirty="0"/>
              <a:t>(</a:t>
            </a:r>
            <a:r>
              <a:rPr lang="en-US" altLang="zh-CN" i="1" dirty="0"/>
              <a:t>x| y</a:t>
            </a:r>
            <a:r>
              <a:rPr lang="en-US" altLang="zh-CN" dirty="0"/>
              <a:t>) and marginal densities </a:t>
            </a:r>
            <a:r>
              <a:rPr lang="en-US" altLang="zh-CN" i="1" dirty="0"/>
              <a:t>p</a:t>
            </a:r>
            <a:r>
              <a:rPr lang="en-US" altLang="zh-CN" dirty="0"/>
              <a:t>(</a:t>
            </a:r>
            <a:r>
              <a:rPr lang="en-US" altLang="zh-CN" i="1" dirty="0"/>
              <a:t>x</a:t>
            </a:r>
            <a:r>
              <a:rPr lang="en-US" altLang="zh-CN" dirty="0"/>
              <a:t>) and </a:t>
            </a:r>
            <a:r>
              <a:rPr lang="en-US" altLang="zh-CN" i="1" dirty="0"/>
              <a:t>p</a:t>
            </a:r>
            <a:r>
              <a:rPr lang="en-US" altLang="zh-CN" dirty="0"/>
              <a:t>(</a:t>
            </a:r>
            <a:r>
              <a:rPr lang="en-US" altLang="zh-CN" i="1" dirty="0"/>
              <a:t>y</a:t>
            </a:r>
            <a:r>
              <a:rPr lang="en-US" altLang="zh-CN" dirty="0"/>
              <a:t>):</a:t>
            </a:r>
            <a:endParaRPr lang="zh-CN" altLang="zh-CN" dirty="0"/>
          </a:p>
          <a:p>
            <a:endParaRPr lang="en-US" altLang="zh-CN" dirty="0"/>
          </a:p>
          <a:p>
            <a:pPr marL="0" indent="0">
              <a:buNone/>
            </a:pPr>
            <a:endParaRPr lang="en-US" altLang="zh-CN" dirty="0"/>
          </a:p>
          <a:p>
            <a:pPr lvl="1"/>
            <a:endParaRPr lang="en-US" altLang="zh-CN" dirty="0"/>
          </a:p>
          <a:p>
            <a:pPr lvl="1"/>
            <a:r>
              <a:rPr lang="en-US" altLang="zh-CN" dirty="0"/>
              <a:t>Deep </a:t>
            </a:r>
            <a:r>
              <a:rPr lang="en-US" altLang="zh-CN" dirty="0" err="1"/>
              <a:t>Infomax</a:t>
            </a:r>
            <a:endParaRPr lang="en-US" altLang="zh-CN" dirty="0"/>
          </a:p>
          <a:p>
            <a:pPr lvl="1"/>
            <a:r>
              <a:rPr lang="en-US" altLang="zh-CN" dirty="0" err="1"/>
              <a:t>InfoNCE</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2986087" y="2348880"/>
            <a:ext cx="3933825" cy="1190625"/>
          </a:xfrm>
          <a:prstGeom prst="rect">
            <a:avLst/>
          </a:prstGeom>
        </p:spPr>
      </p:pic>
    </p:spTree>
    <p:extLst>
      <p:ext uri="{BB962C8B-B14F-4D97-AF65-F5344CB8AC3E}">
        <p14:creationId xmlns:p14="http://schemas.microsoft.com/office/powerpoint/2010/main" val="778460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Deep </a:t>
            </a:r>
            <a:r>
              <a:rPr lang="en-US" altLang="zh-CN" dirty="0" err="1"/>
              <a:t>Infomax</a:t>
            </a:r>
            <a:endParaRPr lang="en-US"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Learning deep representations by mutual information estimation and maximization (2018, </a:t>
            </a:r>
            <a:r>
              <a:rPr lang="en-US" altLang="zh-CN" dirty="0" err="1"/>
              <a:t>Hjelm</a:t>
            </a:r>
            <a:r>
              <a:rPr lang="en-US" altLang="zh-CN" dirty="0"/>
              <a:t> et al)</a:t>
            </a:r>
          </a:p>
          <a:p>
            <a:pPr lvl="1"/>
            <a:r>
              <a:rPr lang="en-US" altLang="zh-CN" dirty="0"/>
              <a:t>maximizes the MI of local and global features and replaces KL-divergence with JS-divergence</a:t>
            </a:r>
          </a:p>
          <a:p>
            <a:pPr lvl="1"/>
            <a:r>
              <a:rPr lang="en-US" altLang="zh-CN" dirty="0"/>
              <a:t>the optimization target is </a:t>
            </a:r>
          </a:p>
          <a:p>
            <a:pPr lvl="1"/>
            <a:endParaRPr lang="en-US" altLang="zh-CN" dirty="0"/>
          </a:p>
          <a:p>
            <a:pPr lvl="1"/>
            <a:endParaRPr lang="en-US" altLang="zh-CN" dirty="0"/>
          </a:p>
          <a:p>
            <a:pPr lvl="1"/>
            <a:r>
              <a:rPr lang="en-US" altLang="zh-CN" dirty="0"/>
              <a:t>From a probability point of view, GAN and Deep </a:t>
            </a:r>
            <a:r>
              <a:rPr lang="en-US" altLang="zh-CN" dirty="0" err="1"/>
              <a:t>InfoMax</a:t>
            </a:r>
            <a:r>
              <a:rPr lang="en-US" altLang="zh-CN" dirty="0"/>
              <a:t> are derived from the same process but for a different learning target</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stretch>
            <a:fillRect/>
          </a:stretch>
        </p:blipFill>
        <p:spPr>
          <a:xfrm>
            <a:off x="2019300" y="3152775"/>
            <a:ext cx="5867400" cy="552450"/>
          </a:xfrm>
          <a:prstGeom prst="rect">
            <a:avLst/>
          </a:prstGeom>
        </p:spPr>
      </p:pic>
    </p:spTree>
    <p:extLst>
      <p:ext uri="{BB962C8B-B14F-4D97-AF65-F5344CB8AC3E}">
        <p14:creationId xmlns:p14="http://schemas.microsoft.com/office/powerpoint/2010/main" val="13228430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err="1"/>
              <a:t>InfoNCE</a:t>
            </a:r>
            <a:endParaRPr lang="en-US"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Representation learning with contrastive predictive coding (2018, Oord et al)</a:t>
            </a:r>
          </a:p>
          <a:p>
            <a:pPr lvl="1"/>
            <a:r>
              <a:rPr lang="en-US" altLang="zh-CN" dirty="0"/>
              <a:t>Instance Discrimination directly optimizes the proportion of gap of positive pairs and negative pairs. One of the commonly used estimators is </a:t>
            </a:r>
            <a:r>
              <a:rPr lang="en-US" altLang="zh-CN" dirty="0" err="1"/>
              <a:t>InfoNCE</a:t>
            </a:r>
            <a:r>
              <a:rPr lang="en-US" altLang="zh-CN" dirty="0"/>
              <a:t>:</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marL="457200" lvl="1" indent="0">
              <a:buNone/>
            </a:pPr>
            <a:endParaRPr lang="en-US" altLang="zh-CN" dirty="0"/>
          </a:p>
          <a:p>
            <a:pPr lvl="1"/>
            <a:endParaRPr lang="en-US" altLang="zh-CN" dirty="0"/>
          </a:p>
          <a:p>
            <a:pPr lvl="1"/>
            <a:r>
              <a:rPr lang="en-US" altLang="zh-CN" dirty="0"/>
              <a:t>Therefore the MI </a:t>
            </a:r>
            <a:r>
              <a:rPr lang="en-US" altLang="zh-CN" i="1" dirty="0"/>
              <a:t>I</a:t>
            </a:r>
            <a:r>
              <a:rPr lang="en-US" altLang="zh-CN" dirty="0"/>
              <a:t>(</a:t>
            </a:r>
            <a:r>
              <a:rPr lang="en-US" altLang="zh-CN" i="1" dirty="0"/>
              <a:t>x| y</a:t>
            </a:r>
            <a:r>
              <a:rPr lang="en-US" altLang="zh-CN" dirty="0"/>
              <a:t>) </a:t>
            </a:r>
            <a:r>
              <a:rPr lang="en-US" altLang="zh-CN" i="1" dirty="0"/>
              <a:t>≥ </a:t>
            </a:r>
            <a:r>
              <a:rPr lang="en-US" altLang="zh-CN" dirty="0"/>
              <a:t>log(</a:t>
            </a:r>
            <a:r>
              <a:rPr lang="en-US" altLang="zh-CN" i="1" dirty="0"/>
              <a:t>N</a:t>
            </a:r>
            <a:r>
              <a:rPr lang="en-US" altLang="zh-CN" dirty="0"/>
              <a:t>) </a:t>
            </a:r>
            <a:r>
              <a:rPr lang="en-US" altLang="zh-CN" i="1" dirty="0"/>
              <a:t>- L</a:t>
            </a:r>
            <a:r>
              <a:rPr lang="en-US" altLang="zh-CN" dirty="0"/>
              <a:t>. The approximation becomes increasingly accurate, and </a:t>
            </a:r>
            <a:r>
              <a:rPr lang="en-US" altLang="zh-CN" i="1" dirty="0"/>
              <a:t>I</a:t>
            </a:r>
            <a:r>
              <a:rPr lang="en-US" altLang="zh-CN" dirty="0"/>
              <a:t>(</a:t>
            </a:r>
            <a:r>
              <a:rPr lang="en-US" altLang="zh-CN" i="1" dirty="0"/>
              <a:t>x| y</a:t>
            </a:r>
            <a:r>
              <a:rPr lang="en-US" altLang="zh-CN" dirty="0"/>
              <a:t>) also increases as N grows.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2432720" y="2924944"/>
            <a:ext cx="5224961" cy="2808312"/>
          </a:xfrm>
          <a:prstGeom prst="rect">
            <a:avLst/>
          </a:prstGeom>
        </p:spPr>
      </p:pic>
    </p:spTree>
    <p:extLst>
      <p:ext uri="{BB962C8B-B14F-4D97-AF65-F5344CB8AC3E}">
        <p14:creationId xmlns:p14="http://schemas.microsoft.com/office/powerpoint/2010/main" val="650828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err="1"/>
              <a:t>InfoNCE</a:t>
            </a:r>
            <a:endParaRPr lang="en-US" altLang="zh-CN" dirty="0"/>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Representation learning with contrastive predictive coding (2018, Oord et al)</a:t>
            </a:r>
          </a:p>
          <a:p>
            <a:pPr lvl="1"/>
            <a:r>
              <a:rPr lang="en-US" altLang="zh-CN" dirty="0"/>
              <a:t>MI maximization can also be analyzed from the metric learning view. By connecting </a:t>
            </a:r>
            <a:r>
              <a:rPr lang="en-US" altLang="zh-CN" dirty="0" err="1"/>
              <a:t>InfoNCE</a:t>
            </a:r>
            <a:r>
              <a:rPr lang="en-US" altLang="zh-CN" dirty="0"/>
              <a:t> to the triplet (k-</a:t>
            </a:r>
            <a:r>
              <a:rPr lang="en-US" altLang="zh-CN" dirty="0" err="1"/>
              <a:t>plet</a:t>
            </a:r>
            <a:r>
              <a:rPr lang="en-US" altLang="zh-CN" dirty="0"/>
              <a:t>) loss in deep learning community. The </a:t>
            </a:r>
            <a:r>
              <a:rPr lang="en-US" altLang="zh-CN" dirty="0" err="1"/>
              <a:t>InfoNCE</a:t>
            </a:r>
            <a:r>
              <a:rPr lang="en-US" altLang="zh-CN" dirty="0"/>
              <a:t> can be </a:t>
            </a:r>
            <a:r>
              <a:rPr lang="en-US" altLang="zh-CN" dirty="0" err="1"/>
              <a:t>rewriten</a:t>
            </a:r>
            <a:r>
              <a:rPr lang="en-US" altLang="zh-CN" dirty="0"/>
              <a:t> as follows: </a:t>
            </a:r>
          </a:p>
          <a:p>
            <a:pPr lvl="1"/>
            <a:endParaRPr lang="en-US" altLang="zh-CN" dirty="0"/>
          </a:p>
          <a:p>
            <a:pPr lvl="1"/>
            <a:endParaRPr lang="en-US" altLang="zh-CN" dirty="0"/>
          </a:p>
          <a:p>
            <a:pPr lvl="1"/>
            <a:endParaRPr lang="en-US" altLang="zh-CN" dirty="0"/>
          </a:p>
          <a:p>
            <a:pPr marL="457200" lvl="1" indent="0">
              <a:buNone/>
            </a:pPr>
            <a:endParaRPr lang="en-US" altLang="zh-CN" dirty="0"/>
          </a:p>
          <a:p>
            <a:pPr lvl="1"/>
            <a:r>
              <a:rPr lang="en-US" altLang="zh-CN" dirty="0"/>
              <a:t>In particular </a:t>
            </a:r>
            <a:r>
              <a:rPr lang="en-US" altLang="zh-CN" i="1" dirty="0"/>
              <a:t>f </a:t>
            </a:r>
            <a:r>
              <a:rPr lang="en-US" altLang="zh-CN" dirty="0"/>
              <a:t>is </a:t>
            </a:r>
            <a:r>
              <a:rPr lang="en-US" altLang="zh-CN" dirty="0" err="1"/>
              <a:t>contrained</a:t>
            </a:r>
            <a:r>
              <a:rPr lang="en-US" altLang="zh-CN" dirty="0"/>
              <a:t> to the form </a:t>
            </a:r>
            <a:r>
              <a:rPr lang="en-US" altLang="zh-CN" i="1" dirty="0"/>
              <a:t>f</a:t>
            </a:r>
            <a:r>
              <a:rPr lang="en-US" altLang="zh-CN" dirty="0"/>
              <a:t>(</a:t>
            </a:r>
            <a:r>
              <a:rPr lang="en-US" altLang="zh-CN" i="1" dirty="0"/>
              <a:t>x; y</a:t>
            </a:r>
            <a:r>
              <a:rPr lang="en-US" altLang="zh-CN" dirty="0"/>
              <a:t>) =</a:t>
            </a:r>
            <a:r>
              <a:rPr lang="en-US" altLang="zh-CN" i="1" dirty="0"/>
              <a:t>φ</a:t>
            </a:r>
            <a:r>
              <a:rPr lang="en-US" altLang="zh-CN" dirty="0"/>
              <a:t>(</a:t>
            </a:r>
            <a:r>
              <a:rPr lang="en-US" altLang="zh-CN" i="1" dirty="0"/>
              <a:t>x</a:t>
            </a:r>
            <a:r>
              <a:rPr lang="en-US" altLang="zh-CN" dirty="0"/>
              <a:t>)</a:t>
            </a:r>
            <a:r>
              <a:rPr lang="en-US" altLang="zh-CN" i="1" baseline="30000" dirty="0"/>
              <a:t>T</a:t>
            </a:r>
            <a:r>
              <a:rPr lang="en-US" altLang="zh-CN" i="1" dirty="0"/>
              <a:t> φ</a:t>
            </a:r>
            <a:r>
              <a:rPr lang="en-US" altLang="zh-CN" dirty="0"/>
              <a:t>(</a:t>
            </a:r>
            <a:r>
              <a:rPr lang="en-US" altLang="zh-CN" i="1" dirty="0"/>
              <a:t>y</a:t>
            </a:r>
            <a:r>
              <a:rPr lang="en-US" altLang="zh-CN" dirty="0"/>
              <a:t>) for a certain function </a:t>
            </a:r>
            <a:r>
              <a:rPr lang="en-US" altLang="zh-CN" i="1" dirty="0"/>
              <a:t>φ</a:t>
            </a:r>
            <a:r>
              <a:rPr lang="en-US" altLang="zh-CN" dirty="0"/>
              <a:t>. Then the </a:t>
            </a:r>
            <a:r>
              <a:rPr lang="en-US" altLang="zh-CN" dirty="0" err="1"/>
              <a:t>InfoNCE</a:t>
            </a:r>
            <a:r>
              <a:rPr lang="en-US" altLang="zh-CN" dirty="0"/>
              <a:t> is corresponding to the expectation of the </a:t>
            </a:r>
            <a:r>
              <a:rPr lang="en-US" altLang="zh-CN" i="1" dirty="0"/>
              <a:t>multi-class k-pair </a:t>
            </a:r>
            <a:r>
              <a:rPr lang="en-US" altLang="zh-CN" dirty="0"/>
              <a:t>loss:</a:t>
            </a:r>
            <a:endParaRPr lang="zh-CN" altLang="zh-CN" dirty="0"/>
          </a:p>
          <a:p>
            <a:pPr marL="457200" lvl="1" indent="0">
              <a:buNone/>
            </a:pP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stretch>
            <a:fillRect/>
          </a:stretch>
        </p:blipFill>
        <p:spPr>
          <a:xfrm>
            <a:off x="1847850" y="3140968"/>
            <a:ext cx="6210300" cy="1247775"/>
          </a:xfrm>
          <a:prstGeom prst="rect">
            <a:avLst/>
          </a:prstGeom>
        </p:spPr>
      </p:pic>
      <p:pic>
        <p:nvPicPr>
          <p:cNvPr id="7" name="Picture 6"/>
          <p:cNvPicPr>
            <a:picLocks noChangeAspect="1"/>
          </p:cNvPicPr>
          <p:nvPr/>
        </p:nvPicPr>
        <p:blipFill>
          <a:blip r:embed="rId3"/>
          <a:stretch>
            <a:fillRect/>
          </a:stretch>
        </p:blipFill>
        <p:spPr>
          <a:xfrm>
            <a:off x="1657350" y="5503193"/>
            <a:ext cx="6400800" cy="628650"/>
          </a:xfrm>
          <a:prstGeom prst="rect">
            <a:avLst/>
          </a:prstGeom>
        </p:spPr>
      </p:pic>
    </p:spTree>
    <p:extLst>
      <p:ext uri="{BB962C8B-B14F-4D97-AF65-F5344CB8AC3E}">
        <p14:creationId xmlns:p14="http://schemas.microsoft.com/office/powerpoint/2010/main" val="3219906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a:xfrm>
            <a:off x="238916" y="548680"/>
            <a:ext cx="9363075" cy="792162"/>
          </a:xfrm>
        </p:spPr>
        <p:txBody>
          <a:bodyPr/>
          <a:lstStyle/>
          <a:p>
            <a:r>
              <a:rPr lang="en-GB" altLang="zh-CN" dirty="0"/>
              <a:t>Contrastive Self-supervised Representation Learning</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a:xfrm>
            <a:off x="350836" y="1628800"/>
            <a:ext cx="9139237" cy="4929188"/>
          </a:xfrm>
        </p:spPr>
        <p:txBody>
          <a:bodyPr/>
          <a:lstStyle/>
          <a:p>
            <a:pPr lvl="1"/>
            <a:r>
              <a:rPr lang="en-US" altLang="zh-CN" dirty="0"/>
              <a:t>Relationship with Supervised Learning</a:t>
            </a:r>
          </a:p>
          <a:p>
            <a:pPr lvl="1"/>
            <a:r>
              <a:rPr lang="en-US" altLang="zh-CN" dirty="0"/>
              <a:t>Understand Contrastive Loss</a:t>
            </a:r>
          </a:p>
          <a:p>
            <a:pPr lvl="1"/>
            <a:r>
              <a:rPr lang="en-US" altLang="zh-CN" dirty="0"/>
              <a:t>Generalization</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spTree>
    <p:extLst>
      <p:ext uri="{BB962C8B-B14F-4D97-AF65-F5344CB8AC3E}">
        <p14:creationId xmlns:p14="http://schemas.microsoft.com/office/powerpoint/2010/main" val="35241300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Relationship with Supervised Learning</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reaches higher accuracy with fewer labels but plateaus to the same accuracy as baseline, and converges to baseline performance before accuracy plateaus</a:t>
            </a:r>
          </a:p>
          <a:p>
            <a:r>
              <a:rPr lang="en-US" altLang="zh-CN" dirty="0"/>
              <a:t>cannot help on improving accuracy</a:t>
            </a:r>
          </a:p>
          <a:p>
            <a:r>
              <a:rPr lang="en-US" altLang="zh-CN" dirty="0"/>
              <a:t>self-supervised trained neural networks are more robust and stable</a:t>
            </a:r>
          </a:p>
          <a:p>
            <a:r>
              <a:rPr lang="en-US" altLang="zh-CN" dirty="0"/>
              <a:t>Outperform supervised distribution in out-of-distribution detection on difficult, near-distribution outliers</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132" y="4397711"/>
            <a:ext cx="5832648" cy="2460289"/>
          </a:xfrm>
          <a:prstGeom prst="rect">
            <a:avLst/>
          </a:prstGeom>
        </p:spPr>
      </p:pic>
    </p:spTree>
    <p:extLst>
      <p:ext uri="{BB962C8B-B14F-4D97-AF65-F5344CB8AC3E}">
        <p14:creationId xmlns:p14="http://schemas.microsoft.com/office/powerpoint/2010/main" val="1738688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Understand Contrastive Loss</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theoretical analysis on functions of contrastive loss, and split it into two terms: </a:t>
            </a:r>
          </a:p>
          <a:p>
            <a:endParaRPr lang="en-US" altLang="zh-CN" dirty="0"/>
          </a:p>
          <a:p>
            <a:endParaRPr lang="en-US" altLang="zh-CN" dirty="0"/>
          </a:p>
          <a:p>
            <a:pPr marL="0" indent="0">
              <a:buNone/>
            </a:pPr>
            <a:endParaRPr lang="en-US" altLang="zh-CN" dirty="0"/>
          </a:p>
          <a:p>
            <a:endParaRPr lang="en-US" altLang="zh-CN" dirty="0"/>
          </a:p>
          <a:p>
            <a:r>
              <a:rPr lang="en-US" altLang="zh-CN" dirty="0"/>
              <a:t>directly optimize </a:t>
            </a:r>
            <a:r>
              <a:rPr lang="en-US" altLang="zh-CN" i="1" dirty="0"/>
              <a:t>alignment </a:t>
            </a:r>
            <a:r>
              <a:rPr lang="en-US" altLang="zh-CN" dirty="0"/>
              <a:t>and </a:t>
            </a:r>
            <a:r>
              <a:rPr lang="en-US" altLang="zh-CN" i="1" dirty="0"/>
              <a:t>uniformity </a:t>
            </a:r>
            <a:r>
              <a:rPr lang="en-US" altLang="zh-CN" dirty="0"/>
              <a:t>loss as:</a:t>
            </a:r>
          </a:p>
          <a:p>
            <a:endParaRPr lang="en-US" altLang="zh-CN" dirty="0"/>
          </a:p>
          <a:p>
            <a:pPr marL="0" indent="0">
              <a:buNone/>
            </a:pPr>
            <a:r>
              <a:rPr lang="en-US" altLang="zh-CN" dirty="0"/>
              <a:t> </a:t>
            </a:r>
          </a:p>
          <a:p>
            <a:r>
              <a:rPr lang="en-US" altLang="zh-CN" dirty="0"/>
              <a:t>The success of BYOL raises doubt that whether alignment and</a:t>
            </a:r>
            <a:br>
              <a:rPr lang="en-US" altLang="zh-CN" dirty="0"/>
            </a:br>
            <a:r>
              <a:rPr lang="en-US" altLang="zh-CN" dirty="0"/>
              <a:t>uniformity are necessarily in the form of upper two losses. This illustrates us that we may still achieve uniformity via other techniques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4" name="Picture 3"/>
          <p:cNvPicPr>
            <a:picLocks noChangeAspect="1"/>
          </p:cNvPicPr>
          <p:nvPr/>
        </p:nvPicPr>
        <p:blipFill>
          <a:blip r:embed="rId2"/>
          <a:stretch>
            <a:fillRect/>
          </a:stretch>
        </p:blipFill>
        <p:spPr>
          <a:xfrm>
            <a:off x="2070660" y="1954429"/>
            <a:ext cx="5764679" cy="1787886"/>
          </a:xfrm>
          <a:prstGeom prst="rect">
            <a:avLst/>
          </a:prstGeom>
        </p:spPr>
      </p:pic>
      <p:pic>
        <p:nvPicPr>
          <p:cNvPr id="6" name="Picture 5"/>
          <p:cNvPicPr>
            <a:picLocks noChangeAspect="1"/>
          </p:cNvPicPr>
          <p:nvPr/>
        </p:nvPicPr>
        <p:blipFill>
          <a:blip r:embed="rId3"/>
          <a:stretch>
            <a:fillRect/>
          </a:stretch>
        </p:blipFill>
        <p:spPr>
          <a:xfrm>
            <a:off x="2288704" y="4149080"/>
            <a:ext cx="5040560" cy="940668"/>
          </a:xfrm>
          <a:prstGeom prst="rect">
            <a:avLst/>
          </a:prstGeom>
        </p:spPr>
      </p:pic>
    </p:spTree>
    <p:extLst>
      <p:ext uri="{BB962C8B-B14F-4D97-AF65-F5344CB8AC3E}">
        <p14:creationId xmlns:p14="http://schemas.microsoft.com/office/powerpoint/2010/main" val="94718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11DC6-0A6A-8944-B77A-E147E18F0E5F}"/>
              </a:ext>
            </a:extLst>
          </p:cNvPr>
          <p:cNvSpPr>
            <a:spLocks noGrp="1"/>
          </p:cNvSpPr>
          <p:nvPr>
            <p:ph type="title"/>
          </p:nvPr>
        </p:nvSpPr>
        <p:spPr/>
        <p:txBody>
          <a:bodyPr/>
          <a:lstStyle/>
          <a:p>
            <a:pPr lvl="1"/>
            <a:r>
              <a:rPr lang="en-US" altLang="zh-CN" dirty="0"/>
              <a:t>Generalization</a:t>
            </a:r>
          </a:p>
        </p:txBody>
      </p:sp>
      <p:sp>
        <p:nvSpPr>
          <p:cNvPr id="3" name="内容占位符 2">
            <a:extLst>
              <a:ext uri="{FF2B5EF4-FFF2-40B4-BE49-F238E27FC236}">
                <a16:creationId xmlns:a16="http://schemas.microsoft.com/office/drawing/2014/main" id="{61361F37-B664-E64C-A1C8-B739F730FD1B}"/>
              </a:ext>
            </a:extLst>
          </p:cNvPr>
          <p:cNvSpPr>
            <a:spLocks noGrp="1"/>
          </p:cNvSpPr>
          <p:nvPr>
            <p:ph idx="1"/>
          </p:nvPr>
        </p:nvSpPr>
        <p:spPr/>
        <p:txBody>
          <a:bodyPr/>
          <a:lstStyle/>
          <a:p>
            <a:r>
              <a:rPr lang="en-US" altLang="zh-CN" dirty="0"/>
              <a:t>Contrastive learning assumes that similar data pair (x, x+) comes from a distribution </a:t>
            </a:r>
            <a:r>
              <a:rPr lang="en-US" altLang="zh-CN" dirty="0" err="1"/>
              <a:t>D</a:t>
            </a:r>
            <a:r>
              <a:rPr lang="en-US" altLang="zh-CN" baseline="-25000" dirty="0" err="1"/>
              <a:t>sim</a:t>
            </a:r>
            <a:r>
              <a:rPr lang="en-US" altLang="zh-CN" dirty="0"/>
              <a:t> and negative sample (x</a:t>
            </a:r>
            <a:r>
              <a:rPr lang="en-US" altLang="zh-CN" baseline="-25000" dirty="0"/>
              <a:t>1</a:t>
            </a:r>
            <a:r>
              <a:rPr lang="en-US" altLang="zh-CN" baseline="30000" dirty="0"/>
              <a:t>-</a:t>
            </a:r>
            <a:r>
              <a:rPr lang="en-US" altLang="zh-CN" dirty="0"/>
              <a:t>,</a:t>
            </a:r>
            <a:r>
              <a:rPr lang="zh-CN" altLang="zh-CN" dirty="0"/>
              <a:t>…</a:t>
            </a:r>
            <a:r>
              <a:rPr lang="en-US" altLang="zh-CN" dirty="0"/>
              <a:t>, </a:t>
            </a:r>
            <a:r>
              <a:rPr lang="en-US" altLang="zh-CN" dirty="0" err="1"/>
              <a:t>x</a:t>
            </a:r>
            <a:r>
              <a:rPr lang="en-US" altLang="zh-CN" baseline="-25000" dirty="0" err="1"/>
              <a:t>k</a:t>
            </a:r>
            <a:r>
              <a:rPr lang="en-US" altLang="zh-CN" baseline="30000" dirty="0"/>
              <a:t>-</a:t>
            </a:r>
            <a:r>
              <a:rPr lang="en-US" altLang="zh-CN" dirty="0"/>
              <a:t>) from a </a:t>
            </a:r>
            <a:r>
              <a:rPr lang="en-US" altLang="zh-CN" dirty="0" err="1"/>
              <a:t>dstribution</a:t>
            </a:r>
            <a:r>
              <a:rPr lang="en-US" altLang="zh-CN" dirty="0"/>
              <a:t> </a:t>
            </a:r>
            <a:r>
              <a:rPr lang="en-US" altLang="zh-CN" dirty="0" err="1"/>
              <a:t>D</a:t>
            </a:r>
            <a:r>
              <a:rPr lang="en-US" altLang="zh-CN" baseline="-25000" dirty="0" err="1"/>
              <a:t>neg</a:t>
            </a:r>
            <a:r>
              <a:rPr lang="en-US" altLang="zh-CN" dirty="0"/>
              <a:t> that is presumably unrelated to x. Under the hypothesis that semantically similar points are sampled from the same latent class, the unsupervised loss can be expressed as:</a:t>
            </a:r>
          </a:p>
          <a:p>
            <a:endParaRPr lang="zh-CN" altLang="zh-CN" dirty="0"/>
          </a:p>
          <a:p>
            <a:pPr marL="0" indent="0">
              <a:buNone/>
            </a:pPr>
            <a:endParaRPr lang="en-US" altLang="zh-CN" dirty="0"/>
          </a:p>
          <a:p>
            <a:r>
              <a:rPr lang="en-US" altLang="zh-CN" dirty="0"/>
              <a:t>to find a </a:t>
            </a:r>
            <a:r>
              <a:rPr lang="en-US" altLang="zh-CN" dirty="0" err="1"/>
              <a:t>funtion</a:t>
            </a:r>
            <a:r>
              <a:rPr lang="en-US" altLang="zh-CN" dirty="0"/>
              <a:t> that minimizes the empirical unsupervised loss within the capacity of the used encoder</a:t>
            </a:r>
          </a:p>
          <a:p>
            <a:r>
              <a:rPr lang="en-US" altLang="zh-CN" dirty="0"/>
              <a:t>not always pick the best supervised representation function</a:t>
            </a:r>
          </a:p>
          <a:p>
            <a:r>
              <a:rPr lang="en-US" altLang="zh-CN" dirty="0"/>
              <a:t>is theoretically proved to benefit the downstream classification tasks </a:t>
            </a: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endParaRPr lang="en" altLang="zh-CN" dirty="0"/>
          </a:p>
          <a:p>
            <a:endParaRPr lang="en-GB" dirty="0"/>
          </a:p>
        </p:txBody>
      </p:sp>
      <p:pic>
        <p:nvPicPr>
          <p:cNvPr id="5" name="Picture 4"/>
          <p:cNvPicPr>
            <a:picLocks noChangeAspect="1"/>
          </p:cNvPicPr>
          <p:nvPr/>
        </p:nvPicPr>
        <p:blipFill>
          <a:blip r:embed="rId2"/>
          <a:stretch>
            <a:fillRect/>
          </a:stretch>
        </p:blipFill>
        <p:spPr>
          <a:xfrm>
            <a:off x="1784648" y="3501008"/>
            <a:ext cx="5886450" cy="781050"/>
          </a:xfrm>
          <a:prstGeom prst="rect">
            <a:avLst/>
          </a:prstGeom>
        </p:spPr>
      </p:pic>
    </p:spTree>
    <p:extLst>
      <p:ext uri="{BB962C8B-B14F-4D97-AF65-F5344CB8AC3E}">
        <p14:creationId xmlns:p14="http://schemas.microsoft.com/office/powerpoint/2010/main" val="40333091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15449</TotalTime>
  <Words>11234</Words>
  <Application>Microsoft Macintosh PowerPoint</Application>
  <PresentationFormat>A4 纸张(210x297 毫米)</PresentationFormat>
  <Paragraphs>898</Paragraphs>
  <Slides>142</Slides>
  <Notes>9</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142</vt:i4>
      </vt:variant>
    </vt:vector>
  </HeadingPairs>
  <TitlesOfParts>
    <vt:vector size="145" baseType="lpstr">
      <vt:lpstr>Arial</vt:lpstr>
      <vt:lpstr>Times New Roman</vt:lpstr>
      <vt:lpstr>Default Design</vt:lpstr>
      <vt:lpstr>Self-supervised Learning  Generative or Contrastive （Outline)</vt:lpstr>
      <vt:lpstr>Index</vt:lpstr>
      <vt:lpstr>PowerPoint 演示文稿</vt:lpstr>
      <vt:lpstr>What is self-supervised learning</vt:lpstr>
      <vt:lpstr>What is self-supervised learning</vt:lpstr>
      <vt:lpstr>Soar in the SSL</vt:lpstr>
      <vt:lpstr>PowerPoint 演示文稿</vt:lpstr>
      <vt:lpstr>Generative SSL category</vt:lpstr>
      <vt:lpstr>Auto-regressive (AR) model</vt:lpstr>
      <vt:lpstr>GPT/GPT-2 (NLP)</vt:lpstr>
      <vt:lpstr>PixelCNN / PixelRNN (CV)</vt:lpstr>
      <vt:lpstr>GraphRNN (Graph)</vt:lpstr>
      <vt:lpstr>MRNN / GCPN (Graph)</vt:lpstr>
      <vt:lpstr>Flow-based Model</vt:lpstr>
      <vt:lpstr>NICE / RealNVP / Glow (CV)</vt:lpstr>
      <vt:lpstr>Auto-encoding (AE) Model</vt:lpstr>
      <vt:lpstr>Basic AE Model</vt:lpstr>
      <vt:lpstr>Context Prediction Model (CPM)</vt:lpstr>
      <vt:lpstr>Word2vec: CBOW / SkipGram (NLP)</vt:lpstr>
      <vt:lpstr>Deepwalk / LINE (Graph)</vt:lpstr>
      <vt:lpstr>Denoising AE: BERT (NLP)</vt:lpstr>
      <vt:lpstr>SpanBERT / ERNIE (NLP)</vt:lpstr>
      <vt:lpstr>GPT-GNN (Graph)</vt:lpstr>
      <vt:lpstr>Variational AE</vt:lpstr>
      <vt:lpstr>VAE / VQ-VAE (CV)</vt:lpstr>
      <vt:lpstr>VQ-VAE 2 (CV)</vt:lpstr>
      <vt:lpstr>VGAE / DVNE / vGraph (Graph)</vt:lpstr>
      <vt:lpstr>Hybrid Generative Models</vt:lpstr>
      <vt:lpstr>Combining AR and AE Model</vt:lpstr>
      <vt:lpstr>MADE (CV)</vt:lpstr>
      <vt:lpstr>XLNet (NLP)</vt:lpstr>
      <vt:lpstr>Combining AE and Flow-based Models</vt:lpstr>
      <vt:lpstr>GraphAF (Graph)</vt:lpstr>
      <vt:lpstr>PowerPoint 演示文稿</vt:lpstr>
      <vt:lpstr>Contrastive Self-supervised Learning</vt:lpstr>
      <vt:lpstr>Boost in contrastive pre-training</vt:lpstr>
      <vt:lpstr>Context-Instance Contrast</vt:lpstr>
      <vt:lpstr>Predict Relative Position</vt:lpstr>
      <vt:lpstr>RotNET / Jigsaw / PIRL (CV)</vt:lpstr>
      <vt:lpstr>ALBERT (NLP)</vt:lpstr>
      <vt:lpstr>Maximize Mutual Information (MI)  </vt:lpstr>
      <vt:lpstr>Deep InfoMax (CV) </vt:lpstr>
      <vt:lpstr>CPC (Audio / CV) </vt:lpstr>
      <vt:lpstr>AMDIM (CV)</vt:lpstr>
      <vt:lpstr>InfoWord</vt:lpstr>
      <vt:lpstr>Deep Graph InfoMax (Graph)</vt:lpstr>
      <vt:lpstr>InfoGraph (Graph)</vt:lpstr>
      <vt:lpstr>Strategies Pre-train GNN / S2GRL (Graph)</vt:lpstr>
      <vt:lpstr>Context-Context Contrast</vt:lpstr>
      <vt:lpstr>Cluster-based Discrimination</vt:lpstr>
      <vt:lpstr>Deep Cluster</vt:lpstr>
      <vt:lpstr>Local Aggregation</vt:lpstr>
      <vt:lpstr>ClusterFit </vt:lpstr>
      <vt:lpstr>Instance Discrimination</vt:lpstr>
      <vt:lpstr>CMC (CV)</vt:lpstr>
      <vt:lpstr>MoCo / MoCo v2 (CV)</vt:lpstr>
      <vt:lpstr>SimCLR</vt:lpstr>
      <vt:lpstr>InfoMin (CV) </vt:lpstr>
      <vt:lpstr>BYOL</vt:lpstr>
      <vt:lpstr>Graph Contrastive Coding (GCC)</vt:lpstr>
      <vt:lpstr> Self-supervised Contrastive Pre-training for Semi-supervised Self-training</vt:lpstr>
      <vt:lpstr>SimCLR v2 (CV)</vt:lpstr>
      <vt:lpstr>SimCLR v2 (CV)</vt:lpstr>
      <vt:lpstr>PowerPoint 演示文稿</vt:lpstr>
      <vt:lpstr>Generative-Contrastive (Adversarial) Self-supervised Learning</vt:lpstr>
      <vt:lpstr>Why Generative-Contrastive (Adversarial)? </vt:lpstr>
      <vt:lpstr>Generate with Complete Input </vt:lpstr>
      <vt:lpstr>GAN</vt:lpstr>
      <vt:lpstr>AAE</vt:lpstr>
      <vt:lpstr>BiGAN / ALI</vt:lpstr>
      <vt:lpstr>Recover with Partial Input</vt:lpstr>
      <vt:lpstr>Colorization (CV) </vt:lpstr>
      <vt:lpstr>Inpainting (CV) </vt:lpstr>
      <vt:lpstr>Super-resolution (CV) </vt:lpstr>
      <vt:lpstr>Pre-trained Language Model</vt:lpstr>
      <vt:lpstr>ELECTRA</vt:lpstr>
      <vt:lpstr>WKLM / REALM</vt:lpstr>
      <vt:lpstr>Graph Learning</vt:lpstr>
      <vt:lpstr>Adversarial Network Embedding (ANE)</vt:lpstr>
      <vt:lpstr>GraphGAN</vt:lpstr>
      <vt:lpstr>GraphSGAN</vt:lpstr>
      <vt:lpstr>Domain Adaptation and Multi-modality Representation</vt:lpstr>
      <vt:lpstr>PowerPoint 演示文稿</vt:lpstr>
      <vt:lpstr>Theory behind Self-supervised Learning </vt:lpstr>
      <vt:lpstr>GAN</vt:lpstr>
      <vt:lpstr>Divergence Matching </vt:lpstr>
      <vt:lpstr>f-GAN</vt:lpstr>
      <vt:lpstr>Divergence Matching </vt:lpstr>
      <vt:lpstr>InfoGAN</vt:lpstr>
      <vt:lpstr>Maximizing Lower Bound</vt:lpstr>
      <vt:lpstr>Evidence Lower Bound</vt:lpstr>
      <vt:lpstr>Mutual Information</vt:lpstr>
      <vt:lpstr>Deep Infomax</vt:lpstr>
      <vt:lpstr>InfoNCE</vt:lpstr>
      <vt:lpstr>InfoNCE</vt:lpstr>
      <vt:lpstr>Contrastive Self-supervised Representation Learning</vt:lpstr>
      <vt:lpstr>Relationship with Supervised Learning</vt:lpstr>
      <vt:lpstr>Understand Contrastive Loss</vt:lpstr>
      <vt:lpstr>Generalization</vt:lpstr>
      <vt:lpstr>PowerPoint 演示文稿</vt:lpstr>
      <vt:lpstr>Discussions and Future Directions</vt:lpstr>
      <vt:lpstr>Theoretical Foundation</vt:lpstr>
      <vt:lpstr>Transferring to downstream tasks</vt:lpstr>
      <vt:lpstr>Transferring across datasets</vt:lpstr>
      <vt:lpstr>Exploring potential of sampling strategies</vt:lpstr>
      <vt:lpstr>Early Degeneration for Contrastive Learning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GCNs: Neighborhood Aggregation and Network Sampling</dc:title>
  <dc:creator>Microsoft Office 用户</dc:creator>
  <cp:lastModifiedBy>shawliu9@gmail.com</cp:lastModifiedBy>
  <cp:revision>1203</cp:revision>
  <cp:lastPrinted>2014-11-13T11:02:21Z</cp:lastPrinted>
  <dcterms:created xsi:type="dcterms:W3CDTF">2019-03-09T02:35:56Z</dcterms:created>
  <dcterms:modified xsi:type="dcterms:W3CDTF">2020-07-20T11:37:05Z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yuxdong@microsoft.com</vt:lpwstr>
  </property>
  <property fmtid="{D5CDD505-2E9C-101B-9397-08002B2CF9AE}" pid="5" name="MSIP_Label_f42aa342-8706-4288-bd11-ebb85995028c_SetDate">
    <vt:lpwstr>2019-07-19T03:32:53.0678133Z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2ac1fe39-aa26-4568-9708-5164b8dc94e2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