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84" r:id="rId3"/>
    <p:sldId id="286" r:id="rId4"/>
    <p:sldId id="285" r:id="rId5"/>
    <p:sldId id="259" r:id="rId6"/>
    <p:sldId id="275" r:id="rId7"/>
    <p:sldId id="270" r:id="rId8"/>
    <p:sldId id="281" r:id="rId9"/>
    <p:sldId id="282" r:id="rId10"/>
    <p:sldId id="283" r:id="rId11"/>
    <p:sldId id="289" r:id="rId12"/>
    <p:sldId id="277" r:id="rId13"/>
    <p:sldId id="288" r:id="rId14"/>
    <p:sldId id="287" r:id="rId15"/>
    <p:sldId id="272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6" autoAdjust="0"/>
    <p:restoredTop sz="74101" autoAdjust="0"/>
  </p:normalViewPr>
  <p:slideViewPr>
    <p:cSldViewPr>
      <p:cViewPr varScale="1">
        <p:scale>
          <a:sx n="55" d="100"/>
          <a:sy n="55" d="100"/>
        </p:scale>
        <p:origin x="181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D5F4B5-1137-4FA1-A83D-66824351B1B6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C3688A4B-02E3-462C-A4E7-7D828E51C862}">
      <dgm:prSet phldrT="[Text]" custT="1"/>
      <dgm:spPr/>
      <dgm:t>
        <a:bodyPr/>
        <a:lstStyle/>
        <a:p>
          <a:r>
            <a:rPr lang="en-US" sz="2000" dirty="0" smtClean="0"/>
            <a:t>Retrieve relevant subnetworks </a:t>
          </a:r>
          <a:endParaRPr lang="en-US" sz="2000" dirty="0"/>
        </a:p>
      </dgm:t>
    </dgm:pt>
    <dgm:pt modelId="{4B3D30B6-E660-4F70-9376-FD624C079086}" type="parTrans" cxnId="{FA51611B-650C-442E-A0A9-3C1545E391B1}">
      <dgm:prSet/>
      <dgm:spPr/>
      <dgm:t>
        <a:bodyPr/>
        <a:lstStyle/>
        <a:p>
          <a:endParaRPr lang="en-US" sz="2000"/>
        </a:p>
      </dgm:t>
    </dgm:pt>
    <dgm:pt modelId="{1E5DADC1-68B5-4F5D-8FC6-52270F9BD219}" type="sibTrans" cxnId="{FA51611B-650C-442E-A0A9-3C1545E391B1}">
      <dgm:prSet custT="1"/>
      <dgm:spPr/>
      <dgm:t>
        <a:bodyPr/>
        <a:lstStyle/>
        <a:p>
          <a:endParaRPr lang="en-US" sz="2000"/>
        </a:p>
      </dgm:t>
    </dgm:pt>
    <dgm:pt modelId="{1E6E3696-F651-4308-8B48-456A4A2044DB}">
      <dgm:prSet phldrT="[Text]" custT="1"/>
      <dgm:spPr/>
      <dgm:t>
        <a:bodyPr/>
        <a:lstStyle/>
        <a:p>
          <a:r>
            <a:rPr lang="en-US" sz="2000" dirty="0" smtClean="0"/>
            <a:t>Calculate similarity between subnetworks</a:t>
          </a:r>
          <a:endParaRPr lang="en-US" sz="2000" dirty="0"/>
        </a:p>
      </dgm:t>
    </dgm:pt>
    <dgm:pt modelId="{4E297D9F-602C-4AC5-889C-A3FE95A54D6A}" type="parTrans" cxnId="{736B3017-0383-4BF7-948D-2B71387EB5B4}">
      <dgm:prSet/>
      <dgm:spPr/>
      <dgm:t>
        <a:bodyPr/>
        <a:lstStyle/>
        <a:p>
          <a:endParaRPr lang="en-US" sz="2000"/>
        </a:p>
      </dgm:t>
    </dgm:pt>
    <dgm:pt modelId="{0E2EA60E-4CA5-4E13-ABA8-01D4E52F01E4}" type="sibTrans" cxnId="{736B3017-0383-4BF7-948D-2B71387EB5B4}">
      <dgm:prSet custT="1"/>
      <dgm:spPr/>
      <dgm:t>
        <a:bodyPr/>
        <a:lstStyle/>
        <a:p>
          <a:endParaRPr lang="en-US" sz="2000"/>
        </a:p>
      </dgm:t>
    </dgm:pt>
    <dgm:pt modelId="{FA9102AA-8E06-41A9-8FC2-142DA5C73612}">
      <dgm:prSet phldrT="[Text]" custT="1"/>
      <dgm:spPr/>
      <dgm:t>
        <a:bodyPr/>
        <a:lstStyle/>
        <a:p>
          <a:r>
            <a:rPr lang="en-US" sz="2000" dirty="0" smtClean="0"/>
            <a:t>Rank outlier subnetworks </a:t>
          </a:r>
          <a:endParaRPr lang="en-US" sz="2000" dirty="0"/>
        </a:p>
      </dgm:t>
    </dgm:pt>
    <dgm:pt modelId="{200443F4-EB1A-40C6-8FF4-AE2DCE31CD18}" type="parTrans" cxnId="{142680D1-9B18-443E-976F-E889DC55CA22}">
      <dgm:prSet/>
      <dgm:spPr/>
      <dgm:t>
        <a:bodyPr/>
        <a:lstStyle/>
        <a:p>
          <a:endParaRPr lang="en-US" sz="2000"/>
        </a:p>
      </dgm:t>
    </dgm:pt>
    <dgm:pt modelId="{6867767D-3A2C-4CBD-821B-7101F8922D33}" type="sibTrans" cxnId="{142680D1-9B18-443E-976F-E889DC55CA22}">
      <dgm:prSet/>
      <dgm:spPr/>
      <dgm:t>
        <a:bodyPr/>
        <a:lstStyle/>
        <a:p>
          <a:endParaRPr lang="en-US" sz="2000"/>
        </a:p>
      </dgm:t>
    </dgm:pt>
    <dgm:pt modelId="{071A2B4A-6CD8-4AD3-93FD-80143DA23E66}" type="pres">
      <dgm:prSet presAssocID="{A4D5F4B5-1137-4FA1-A83D-66824351B1B6}" presName="Name0" presStyleCnt="0">
        <dgm:presLayoutVars>
          <dgm:dir/>
          <dgm:resizeHandles val="exact"/>
        </dgm:presLayoutVars>
      </dgm:prSet>
      <dgm:spPr/>
    </dgm:pt>
    <dgm:pt modelId="{3D0433E1-CE74-462F-B706-C4FF4B22BC2D}" type="pres">
      <dgm:prSet presAssocID="{C3688A4B-02E3-462C-A4E7-7D828E51C8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10E58-DE4E-469C-87CF-EFFCBF979F97}" type="pres">
      <dgm:prSet presAssocID="{1E5DADC1-68B5-4F5D-8FC6-52270F9BD21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07C28D8-EE52-4CC1-B77B-304CA1143C94}" type="pres">
      <dgm:prSet presAssocID="{1E5DADC1-68B5-4F5D-8FC6-52270F9BD21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239D74E-FAB0-41C4-90D6-C4E87FD044AE}" type="pres">
      <dgm:prSet presAssocID="{1E6E3696-F651-4308-8B48-456A4A2044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16303-CB1C-48AE-BE8F-7BE554B06F26}" type="pres">
      <dgm:prSet presAssocID="{0E2EA60E-4CA5-4E13-ABA8-01D4E52F01E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8032FF8-5AD7-49AD-A3A6-BDC8488105FC}" type="pres">
      <dgm:prSet presAssocID="{0E2EA60E-4CA5-4E13-ABA8-01D4E52F01E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36AC022-60AD-4C66-868F-F2E92AD83283}" type="pres">
      <dgm:prSet presAssocID="{FA9102AA-8E06-41A9-8FC2-142DA5C736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9BCE35-CAC1-4C77-8FEB-5B23E55ECA6F}" type="presOf" srcId="{0E2EA60E-4CA5-4E13-ABA8-01D4E52F01E4}" destId="{B5716303-CB1C-48AE-BE8F-7BE554B06F26}" srcOrd="0" destOrd="0" presId="urn:microsoft.com/office/officeart/2005/8/layout/process1"/>
    <dgm:cxn modelId="{7E4A3709-547E-4459-9850-25D31B7BA436}" type="presOf" srcId="{0E2EA60E-4CA5-4E13-ABA8-01D4E52F01E4}" destId="{38032FF8-5AD7-49AD-A3A6-BDC8488105FC}" srcOrd="1" destOrd="0" presId="urn:microsoft.com/office/officeart/2005/8/layout/process1"/>
    <dgm:cxn modelId="{FA51611B-650C-442E-A0A9-3C1545E391B1}" srcId="{A4D5F4B5-1137-4FA1-A83D-66824351B1B6}" destId="{C3688A4B-02E3-462C-A4E7-7D828E51C862}" srcOrd="0" destOrd="0" parTransId="{4B3D30B6-E660-4F70-9376-FD624C079086}" sibTransId="{1E5DADC1-68B5-4F5D-8FC6-52270F9BD219}"/>
    <dgm:cxn modelId="{F88338CD-FEB6-4E5C-B826-3273E59ECDA4}" type="presOf" srcId="{1E6E3696-F651-4308-8B48-456A4A2044DB}" destId="{8239D74E-FAB0-41C4-90D6-C4E87FD044AE}" srcOrd="0" destOrd="0" presId="urn:microsoft.com/office/officeart/2005/8/layout/process1"/>
    <dgm:cxn modelId="{F15D599C-C438-47D1-B0C5-74F535D614ED}" type="presOf" srcId="{1E5DADC1-68B5-4F5D-8FC6-52270F9BD219}" destId="{E8510E58-DE4E-469C-87CF-EFFCBF979F97}" srcOrd="0" destOrd="0" presId="urn:microsoft.com/office/officeart/2005/8/layout/process1"/>
    <dgm:cxn modelId="{E7980C4B-D23D-4313-A3ED-4B5F98237030}" type="presOf" srcId="{A4D5F4B5-1137-4FA1-A83D-66824351B1B6}" destId="{071A2B4A-6CD8-4AD3-93FD-80143DA23E66}" srcOrd="0" destOrd="0" presId="urn:microsoft.com/office/officeart/2005/8/layout/process1"/>
    <dgm:cxn modelId="{0F346585-29B0-4736-AB41-2C0FBCC312EC}" type="presOf" srcId="{C3688A4B-02E3-462C-A4E7-7D828E51C862}" destId="{3D0433E1-CE74-462F-B706-C4FF4B22BC2D}" srcOrd="0" destOrd="0" presId="urn:microsoft.com/office/officeart/2005/8/layout/process1"/>
    <dgm:cxn modelId="{DBEF2AD4-D337-422A-8802-45FF0E66455C}" type="presOf" srcId="{FA9102AA-8E06-41A9-8FC2-142DA5C73612}" destId="{136AC022-60AD-4C66-868F-F2E92AD83283}" srcOrd="0" destOrd="0" presId="urn:microsoft.com/office/officeart/2005/8/layout/process1"/>
    <dgm:cxn modelId="{B11A0D21-D23B-410E-9CEE-4D36BD54A5DB}" type="presOf" srcId="{1E5DADC1-68B5-4F5D-8FC6-52270F9BD219}" destId="{407C28D8-EE52-4CC1-B77B-304CA1143C94}" srcOrd="1" destOrd="0" presId="urn:microsoft.com/office/officeart/2005/8/layout/process1"/>
    <dgm:cxn modelId="{142680D1-9B18-443E-976F-E889DC55CA22}" srcId="{A4D5F4B5-1137-4FA1-A83D-66824351B1B6}" destId="{FA9102AA-8E06-41A9-8FC2-142DA5C73612}" srcOrd="2" destOrd="0" parTransId="{200443F4-EB1A-40C6-8FF4-AE2DCE31CD18}" sibTransId="{6867767D-3A2C-4CBD-821B-7101F8922D33}"/>
    <dgm:cxn modelId="{736B3017-0383-4BF7-948D-2B71387EB5B4}" srcId="{A4D5F4B5-1137-4FA1-A83D-66824351B1B6}" destId="{1E6E3696-F651-4308-8B48-456A4A2044DB}" srcOrd="1" destOrd="0" parTransId="{4E297D9F-602C-4AC5-889C-A3FE95A54D6A}" sibTransId="{0E2EA60E-4CA5-4E13-ABA8-01D4E52F01E4}"/>
    <dgm:cxn modelId="{142E21FC-93F0-407A-8334-2E4437D6874A}" type="presParOf" srcId="{071A2B4A-6CD8-4AD3-93FD-80143DA23E66}" destId="{3D0433E1-CE74-462F-B706-C4FF4B22BC2D}" srcOrd="0" destOrd="0" presId="urn:microsoft.com/office/officeart/2005/8/layout/process1"/>
    <dgm:cxn modelId="{D2736071-9B4F-46D4-8827-B816EC10C105}" type="presParOf" srcId="{071A2B4A-6CD8-4AD3-93FD-80143DA23E66}" destId="{E8510E58-DE4E-469C-87CF-EFFCBF979F97}" srcOrd="1" destOrd="0" presId="urn:microsoft.com/office/officeart/2005/8/layout/process1"/>
    <dgm:cxn modelId="{1B76C020-EB11-45B0-9F3A-9E670404C8E9}" type="presParOf" srcId="{E8510E58-DE4E-469C-87CF-EFFCBF979F97}" destId="{407C28D8-EE52-4CC1-B77B-304CA1143C94}" srcOrd="0" destOrd="0" presId="urn:microsoft.com/office/officeart/2005/8/layout/process1"/>
    <dgm:cxn modelId="{260E6BEA-1E6A-4E5D-8ACB-BCA44822FEF8}" type="presParOf" srcId="{071A2B4A-6CD8-4AD3-93FD-80143DA23E66}" destId="{8239D74E-FAB0-41C4-90D6-C4E87FD044AE}" srcOrd="2" destOrd="0" presId="urn:microsoft.com/office/officeart/2005/8/layout/process1"/>
    <dgm:cxn modelId="{C24E2458-43CE-4C90-93BA-7B677DDB6C6F}" type="presParOf" srcId="{071A2B4A-6CD8-4AD3-93FD-80143DA23E66}" destId="{B5716303-CB1C-48AE-BE8F-7BE554B06F26}" srcOrd="3" destOrd="0" presId="urn:microsoft.com/office/officeart/2005/8/layout/process1"/>
    <dgm:cxn modelId="{5654E7AA-D47F-4C93-8625-B048003B22EE}" type="presParOf" srcId="{B5716303-CB1C-48AE-BE8F-7BE554B06F26}" destId="{38032FF8-5AD7-49AD-A3A6-BDC8488105FC}" srcOrd="0" destOrd="0" presId="urn:microsoft.com/office/officeart/2005/8/layout/process1"/>
    <dgm:cxn modelId="{EEE06476-82E3-4E1B-B4B3-F64190178FC5}" type="presParOf" srcId="{071A2B4A-6CD8-4AD3-93FD-80143DA23E66}" destId="{136AC022-60AD-4C66-868F-F2E92AD8328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433E1-CE74-462F-B706-C4FF4B22BC2D}">
      <dsp:nvSpPr>
        <dsp:cNvPr id="0" name=""/>
        <dsp:cNvSpPr/>
      </dsp:nvSpPr>
      <dsp:spPr>
        <a:xfrm>
          <a:off x="9786" y="0"/>
          <a:ext cx="1879796" cy="1193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Retrieve relevant subnetworks </a:t>
          </a:r>
          <a:endParaRPr lang="en-US" sz="2000" kern="1200" dirty="0"/>
        </a:p>
      </dsp:txBody>
      <dsp:txXfrm>
        <a:off x="44751" y="34965"/>
        <a:ext cx="1809866" cy="1123870"/>
      </dsp:txXfrm>
    </dsp:sp>
    <dsp:sp modelId="{E8510E58-DE4E-469C-87CF-EFFCBF979F97}">
      <dsp:nvSpPr>
        <dsp:cNvPr id="0" name=""/>
        <dsp:cNvSpPr/>
      </dsp:nvSpPr>
      <dsp:spPr>
        <a:xfrm>
          <a:off x="2077562" y="363805"/>
          <a:ext cx="398516" cy="46618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077562" y="457043"/>
        <a:ext cx="278961" cy="279713"/>
      </dsp:txXfrm>
    </dsp:sp>
    <dsp:sp modelId="{8239D74E-FAB0-41C4-90D6-C4E87FD044AE}">
      <dsp:nvSpPr>
        <dsp:cNvPr id="0" name=""/>
        <dsp:cNvSpPr/>
      </dsp:nvSpPr>
      <dsp:spPr>
        <a:xfrm>
          <a:off x="2641501" y="0"/>
          <a:ext cx="1879796" cy="1193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Calculate similarity between subnetworks</a:t>
          </a:r>
          <a:endParaRPr lang="en-US" sz="2000" kern="1200" dirty="0"/>
        </a:p>
      </dsp:txBody>
      <dsp:txXfrm>
        <a:off x="2676466" y="34965"/>
        <a:ext cx="1809866" cy="1123870"/>
      </dsp:txXfrm>
    </dsp:sp>
    <dsp:sp modelId="{B5716303-CB1C-48AE-BE8F-7BE554B06F26}">
      <dsp:nvSpPr>
        <dsp:cNvPr id="0" name=""/>
        <dsp:cNvSpPr/>
      </dsp:nvSpPr>
      <dsp:spPr>
        <a:xfrm>
          <a:off x="4709277" y="363805"/>
          <a:ext cx="398516" cy="46618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09277" y="457043"/>
        <a:ext cx="278961" cy="279713"/>
      </dsp:txXfrm>
    </dsp:sp>
    <dsp:sp modelId="{136AC022-60AD-4C66-868F-F2E92AD83283}">
      <dsp:nvSpPr>
        <dsp:cNvPr id="0" name=""/>
        <dsp:cNvSpPr/>
      </dsp:nvSpPr>
      <dsp:spPr>
        <a:xfrm>
          <a:off x="5273216" y="0"/>
          <a:ext cx="1879796" cy="1193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Rank outlier subnetworks </a:t>
          </a:r>
          <a:endParaRPr lang="en-US" sz="2000" kern="1200" dirty="0"/>
        </a:p>
      </dsp:txBody>
      <dsp:txXfrm>
        <a:off x="5308181" y="34965"/>
        <a:ext cx="1809866" cy="1123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085CB-A764-4CCF-BA42-65B14AF689DE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3A5AB-6CF0-4170-9682-39EE055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6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47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09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97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03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60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79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6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8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5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29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72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77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83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31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A5AB-6CF0-4170-9682-39EE055937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6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5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0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9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6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1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3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8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2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8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DED1-7C03-4491-B7E7-0B76CFB6A32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83A6-3113-46C0-B666-19F72277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5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0.bin"/><Relationship Id="rId26" Type="http://schemas.openxmlformats.org/officeDocument/2006/relationships/image" Target="../media/image28.e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22.bin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1.bin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3.emf"/><Relationship Id="rId24" Type="http://schemas.openxmlformats.org/officeDocument/2006/relationships/image" Target="../media/image27.emf"/><Relationship Id="rId5" Type="http://schemas.openxmlformats.org/officeDocument/2006/relationships/image" Target="../media/image20.emf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3.bin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5.emf"/><Relationship Id="rId31" Type="http://schemas.openxmlformats.org/officeDocument/2006/relationships/image" Target="../media/image29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2.emf"/><Relationship Id="rId14" Type="http://schemas.openxmlformats.org/officeDocument/2006/relationships/image" Target="../media/image24.emf"/><Relationship Id="rId22" Type="http://schemas.openxmlformats.org/officeDocument/2006/relationships/image" Target="../media/image26.emf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361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Mining </a:t>
            </a:r>
            <a:r>
              <a:rPr lang="en-US" dirty="0" smtClean="0"/>
              <a:t>Query-Based </a:t>
            </a:r>
            <a:r>
              <a:rPr lang="en-US" dirty="0"/>
              <a:t>Subnetwork Outliers in Heterogeneous </a:t>
            </a:r>
            <a:r>
              <a:rPr lang="en-US" dirty="0" smtClean="0"/>
              <a:t>Information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887" y="3124200"/>
            <a:ext cx="7265348" cy="106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Honglei</a:t>
            </a:r>
            <a:r>
              <a:rPr lang="en-US" sz="2800" dirty="0" smtClean="0"/>
              <a:t> Zhuang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Jing Zhang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George Brova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</a:t>
            </a:r>
          </a:p>
          <a:p>
            <a:r>
              <a:rPr lang="en-US" sz="2800" dirty="0" err="1" smtClean="0"/>
              <a:t>Jie</a:t>
            </a:r>
            <a:r>
              <a:rPr lang="en-US" sz="2800" dirty="0" smtClean="0"/>
              <a:t> Tang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Hasan Cam</a:t>
            </a:r>
            <a:r>
              <a:rPr lang="en-US" sz="2800" baseline="30000" dirty="0"/>
              <a:t>3</a:t>
            </a:r>
            <a:r>
              <a:rPr lang="en-US" sz="2800" dirty="0" smtClean="0"/>
              <a:t>, </a:t>
            </a:r>
            <a:r>
              <a:rPr lang="en-US" sz="2800" dirty="0" err="1" smtClean="0"/>
              <a:t>Xifeng</a:t>
            </a:r>
            <a:r>
              <a:rPr lang="en-US" sz="2800" dirty="0" smtClean="0"/>
              <a:t> Yan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, </a:t>
            </a:r>
            <a:r>
              <a:rPr lang="en-US" sz="2800" dirty="0" err="1" smtClean="0"/>
              <a:t>Jiawei</a:t>
            </a:r>
            <a:r>
              <a:rPr lang="en-US" sz="2800" dirty="0" smtClean="0"/>
              <a:t> Han</a:t>
            </a:r>
            <a:r>
              <a:rPr lang="en-US" sz="2800" baseline="30000" dirty="0" smtClean="0"/>
              <a:t>1</a:t>
            </a:r>
            <a:endParaRPr lang="en-US" sz="28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994161" y="43434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30000" dirty="0" smtClean="0"/>
              <a:t>1</a:t>
            </a:r>
            <a:r>
              <a:rPr lang="en-US" sz="2400" dirty="0" smtClean="0"/>
              <a:t>University of Illinois at Urbana-Champaign</a:t>
            </a:r>
          </a:p>
          <a:p>
            <a:pPr algn="ctr"/>
            <a:r>
              <a:rPr lang="en-US" sz="2400" baseline="30000" dirty="0" smtClean="0"/>
              <a:t>2</a:t>
            </a:r>
            <a:r>
              <a:rPr lang="en-US" sz="2400" dirty="0" smtClean="0"/>
              <a:t>Tsinghua University</a:t>
            </a:r>
          </a:p>
          <a:p>
            <a:pPr algn="ctr"/>
            <a:r>
              <a:rPr lang="en-US" sz="2400" baseline="30000" dirty="0"/>
              <a:t>3</a:t>
            </a:r>
            <a:r>
              <a:rPr lang="en-US" sz="2400" dirty="0" smtClean="0"/>
              <a:t>US Army Research Lab</a:t>
            </a:r>
          </a:p>
          <a:p>
            <a:pPr algn="ctr"/>
            <a:r>
              <a:rPr lang="en-US" sz="2400" baseline="30000" dirty="0" smtClean="0"/>
              <a:t>4</a:t>
            </a:r>
            <a:r>
              <a:rPr lang="en-US" sz="2400" dirty="0" smtClean="0"/>
              <a:t>University </a:t>
            </a:r>
            <a:r>
              <a:rPr lang="en-US" sz="2400" dirty="0"/>
              <a:t>of California at Santa </a:t>
            </a:r>
            <a:r>
              <a:rPr lang="en-US" sz="2400" dirty="0" smtClean="0"/>
              <a:t>Barbara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6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46"/>
    </mc:Choice>
    <mc:Fallback xmlns="">
      <p:transition spd="slow" advTm="1494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Subnetwork</a:t>
            </a:r>
            <a:r>
              <a:rPr lang="en-US" dirty="0" smtClean="0"/>
              <a:t> Outliers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198"/>
            <a:ext cx="8229600" cy="5178625"/>
          </a:xfrm>
        </p:spPr>
        <p:txBody>
          <a:bodyPr>
            <a:normAutofit/>
          </a:bodyPr>
          <a:lstStyle/>
          <a:p>
            <a:r>
              <a:rPr lang="en-US" b="1" dirty="0" smtClean="0"/>
              <a:t>Intuition:</a:t>
            </a:r>
          </a:p>
          <a:p>
            <a:pPr lvl="1"/>
            <a:r>
              <a:rPr lang="en-US" dirty="0" smtClean="0"/>
              <a:t>Clustering </a:t>
            </a:r>
            <a:r>
              <a:rPr lang="en-US" dirty="0" err="1" smtClean="0"/>
              <a:t>subnetworks</a:t>
            </a:r>
            <a:r>
              <a:rPr lang="en-US" dirty="0" smtClean="0"/>
              <a:t> by either assigning a </a:t>
            </a:r>
            <a:r>
              <a:rPr lang="en-US" dirty="0" err="1" smtClean="0"/>
              <a:t>subnetwork</a:t>
            </a:r>
            <a:r>
              <a:rPr lang="en-US" dirty="0" smtClean="0"/>
              <a:t> with an “</a:t>
            </a:r>
            <a:r>
              <a:rPr lang="en-US" i="1" dirty="0" smtClean="0"/>
              <a:t>exemplar</a:t>
            </a:r>
            <a:r>
              <a:rPr lang="en-US" dirty="0" smtClean="0"/>
              <a:t>” </a:t>
            </a:r>
            <a:r>
              <a:rPr lang="en-US" dirty="0" err="1" smtClean="0"/>
              <a:t>subnetwork</a:t>
            </a:r>
            <a:r>
              <a:rPr lang="en-US" dirty="0" smtClean="0"/>
              <a:t>, or classifying the </a:t>
            </a:r>
            <a:r>
              <a:rPr lang="en-US" dirty="0" err="1" smtClean="0"/>
              <a:t>subnetwork</a:t>
            </a:r>
            <a:r>
              <a:rPr lang="en-US" dirty="0" smtClean="0"/>
              <a:t> as an </a:t>
            </a:r>
            <a:r>
              <a:rPr lang="en-US" i="1" dirty="0" smtClean="0"/>
              <a:t>outlier</a:t>
            </a:r>
          </a:p>
          <a:p>
            <a:r>
              <a:rPr lang="en-US" b="1" dirty="0" smtClean="0"/>
              <a:t>Basic Ideas:</a:t>
            </a:r>
          </a:p>
          <a:p>
            <a:pPr lvl="1"/>
            <a:r>
              <a:rPr lang="en-US" dirty="0" smtClean="0"/>
              <a:t>Calculate the </a:t>
            </a:r>
            <a:r>
              <a:rPr lang="en-US" dirty="0" err="1" smtClean="0"/>
              <a:t>outlierness</a:t>
            </a:r>
            <a:r>
              <a:rPr lang="en-US" dirty="0" smtClean="0"/>
              <a:t> by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Automatically weighting multiple similarity measures instantiated by different meta-paths</a:t>
            </a:r>
          </a:p>
        </p:txBody>
      </p:sp>
      <p:sp>
        <p:nvSpPr>
          <p:cNvPr id="4" name="TextBox 9"/>
          <p:cNvSpPr txBox="1"/>
          <p:nvPr/>
        </p:nvSpPr>
        <p:spPr>
          <a:xfrm>
            <a:off x="228600" y="6397823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</a:t>
            </a:r>
            <a:r>
              <a:rPr lang="en-US" sz="1400" dirty="0"/>
              <a:t>. J. Frey and D. </a:t>
            </a:r>
            <a:r>
              <a:rPr lang="en-US" sz="1400" dirty="0" err="1"/>
              <a:t>Dueck</a:t>
            </a:r>
            <a:r>
              <a:rPr lang="en-US" sz="1400" dirty="0"/>
              <a:t>. Clustering by passing messages </a:t>
            </a:r>
            <a:r>
              <a:rPr lang="en-US" sz="1400" dirty="0" smtClean="0"/>
              <a:t>between data </a:t>
            </a:r>
            <a:r>
              <a:rPr lang="en-US" sz="1400" dirty="0"/>
              <a:t>points. Science, 315(5814):972–976, 2007.</a:t>
            </a:r>
          </a:p>
        </p:txBody>
      </p:sp>
      <p:sp>
        <p:nvSpPr>
          <p:cNvPr id="6" name="椭圆 5"/>
          <p:cNvSpPr/>
          <p:nvPr/>
        </p:nvSpPr>
        <p:spPr>
          <a:xfrm>
            <a:off x="460075" y="304799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3</a:t>
            </a:r>
            <a:endParaRPr lang="en-US" sz="4000" b="1" dirty="0"/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099285"/>
              </p:ext>
            </p:extLst>
          </p:nvPr>
        </p:nvGraphicFramePr>
        <p:xfrm>
          <a:off x="2706688" y="4325938"/>
          <a:ext cx="3689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4" imgW="1917360" imgH="317160" progId="Equation.DSMT4">
                  <p:embed/>
                </p:oleObj>
              </mc:Choice>
              <mc:Fallback>
                <p:oleObj name="Equation" r:id="rId4" imgW="19173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4325938"/>
                        <a:ext cx="36893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11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Subnetwork</a:t>
            </a:r>
            <a:r>
              <a:rPr lang="en-US" dirty="0" smtClean="0"/>
              <a:t> Outliers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198"/>
            <a:ext cx="8229600" cy="5178625"/>
          </a:xfrm>
        </p:spPr>
        <p:txBody>
          <a:bodyPr>
            <a:normAutofit/>
          </a:bodyPr>
          <a:lstStyle/>
          <a:p>
            <a:r>
              <a:rPr lang="en-US" b="1" dirty="0" smtClean="0"/>
              <a:t>Intuition:</a:t>
            </a:r>
          </a:p>
          <a:p>
            <a:pPr lvl="1"/>
            <a:r>
              <a:rPr lang="en-US" dirty="0" smtClean="0"/>
              <a:t>Clustering </a:t>
            </a:r>
            <a:r>
              <a:rPr lang="en-US" dirty="0" err="1" smtClean="0"/>
              <a:t>subnetworks</a:t>
            </a:r>
            <a:r>
              <a:rPr lang="en-US" dirty="0" smtClean="0"/>
              <a:t> by either assigning a </a:t>
            </a:r>
            <a:r>
              <a:rPr lang="en-US" dirty="0" err="1" smtClean="0"/>
              <a:t>subnetwork</a:t>
            </a:r>
            <a:r>
              <a:rPr lang="en-US" dirty="0" smtClean="0"/>
              <a:t> with an “</a:t>
            </a:r>
            <a:r>
              <a:rPr lang="en-US" i="1" dirty="0" smtClean="0"/>
              <a:t>exemplar</a:t>
            </a:r>
            <a:r>
              <a:rPr lang="en-US" dirty="0" smtClean="0"/>
              <a:t>” </a:t>
            </a:r>
            <a:r>
              <a:rPr lang="en-US" dirty="0" err="1" smtClean="0"/>
              <a:t>subnetwork</a:t>
            </a:r>
            <a:r>
              <a:rPr lang="en-US" dirty="0" smtClean="0"/>
              <a:t>, or classifying the </a:t>
            </a:r>
            <a:r>
              <a:rPr lang="en-US" dirty="0" err="1" smtClean="0"/>
              <a:t>subnetwork</a:t>
            </a:r>
            <a:r>
              <a:rPr lang="en-US" dirty="0" smtClean="0"/>
              <a:t> as an </a:t>
            </a:r>
            <a:r>
              <a:rPr lang="en-US" i="1" dirty="0" smtClean="0"/>
              <a:t>outlier</a:t>
            </a:r>
          </a:p>
          <a:p>
            <a:r>
              <a:rPr lang="en-US" b="1" dirty="0" smtClean="0"/>
              <a:t>Basic Ideas:</a:t>
            </a:r>
          </a:p>
          <a:p>
            <a:pPr lvl="1"/>
            <a:r>
              <a:rPr lang="en-US" dirty="0" smtClean="0"/>
              <a:t>Calculate the </a:t>
            </a:r>
            <a:r>
              <a:rPr lang="en-US" dirty="0" err="1" smtClean="0"/>
              <a:t>outlierness</a:t>
            </a:r>
            <a:r>
              <a:rPr lang="en-US" dirty="0" smtClean="0"/>
              <a:t> by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Automatically weighting multiple similarity measures instantiated by different meta-paths</a:t>
            </a:r>
          </a:p>
        </p:txBody>
      </p:sp>
      <p:sp>
        <p:nvSpPr>
          <p:cNvPr id="4" name="TextBox 9"/>
          <p:cNvSpPr txBox="1"/>
          <p:nvPr/>
        </p:nvSpPr>
        <p:spPr>
          <a:xfrm>
            <a:off x="228600" y="6397823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</a:t>
            </a:r>
            <a:r>
              <a:rPr lang="en-US" sz="1400" dirty="0"/>
              <a:t>. J. Frey and D. </a:t>
            </a:r>
            <a:r>
              <a:rPr lang="en-US" sz="1400" dirty="0" err="1"/>
              <a:t>Dueck</a:t>
            </a:r>
            <a:r>
              <a:rPr lang="en-US" sz="1400" dirty="0"/>
              <a:t>. Clustering by passing messages </a:t>
            </a:r>
            <a:r>
              <a:rPr lang="en-US" sz="1400" dirty="0" smtClean="0"/>
              <a:t>between data </a:t>
            </a:r>
            <a:r>
              <a:rPr lang="en-US" sz="1400" dirty="0"/>
              <a:t>points. Science, 315(5814):972–976, 2007.</a:t>
            </a:r>
          </a:p>
        </p:txBody>
      </p:sp>
      <p:sp>
        <p:nvSpPr>
          <p:cNvPr id="6" name="椭圆 5"/>
          <p:cNvSpPr/>
          <p:nvPr/>
        </p:nvSpPr>
        <p:spPr>
          <a:xfrm>
            <a:off x="460075" y="304799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3</a:t>
            </a:r>
            <a:endParaRPr lang="en-US" sz="4000" b="1" dirty="0"/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/>
          </p:nvPr>
        </p:nvGraphicFramePr>
        <p:xfrm>
          <a:off x="2706688" y="4325938"/>
          <a:ext cx="3689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4" imgW="1917360" imgH="317160" progId="Equation.DSMT4">
                  <p:embed/>
                </p:oleObj>
              </mc:Choice>
              <mc:Fallback>
                <p:oleObj name="Equation" r:id="rId4" imgW="19173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4325938"/>
                        <a:ext cx="36893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/>
          <p:nvPr/>
        </p:nvSpPr>
        <p:spPr>
          <a:xfrm>
            <a:off x="4648200" y="4354308"/>
            <a:ext cx="533400" cy="455713"/>
          </a:xfrm>
          <a:prstGeom prst="rect">
            <a:avLst/>
          </a:prstGeom>
          <a:noFill/>
          <a:ln w="412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4"/>
          <p:cNvSpPr txBox="1"/>
          <p:nvPr/>
        </p:nvSpPr>
        <p:spPr>
          <a:xfrm>
            <a:off x="2575854" y="4888467"/>
            <a:ext cx="2758146" cy="37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How good j is an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exempler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373688" y="4326149"/>
            <a:ext cx="874712" cy="483872"/>
          </a:xfrm>
          <a:prstGeom prst="rect">
            <a:avLst/>
          </a:prstGeom>
          <a:noFill/>
          <a:ln w="412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7"/>
          <p:cNvSpPr txBox="1"/>
          <p:nvPr/>
        </p:nvSpPr>
        <p:spPr>
          <a:xfrm>
            <a:off x="5299915" y="4894053"/>
            <a:ext cx="315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Similarity between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and j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2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Synthetic + 2 real world data sets are employed</a:t>
            </a:r>
          </a:p>
          <a:p>
            <a:r>
              <a:rPr lang="en-US" dirty="0" smtClean="0"/>
              <a:t>Bibliography data set are constructed based on DBLP</a:t>
            </a:r>
          </a:p>
          <a:p>
            <a:r>
              <a:rPr lang="en-US" dirty="0" smtClean="0"/>
              <a:t>Patent data set are constructed based on US Patent data</a:t>
            </a:r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671601"/>
              </p:ext>
            </p:extLst>
          </p:nvPr>
        </p:nvGraphicFramePr>
        <p:xfrm>
          <a:off x="473015" y="1737360"/>
          <a:ext cx="8442385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524000"/>
                <a:gridCol w="1889185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#Vertices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#Edges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#Types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Labels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Synthetic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about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33,000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Inserted outliers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Bibliography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3,701,765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24,639,131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Labeled for 5 queries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Patent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2,317,360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11,051,283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N/A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8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Baselines</a:t>
            </a:r>
          </a:p>
          <a:p>
            <a:pPr lvl="1"/>
            <a:r>
              <a:rPr lang="en-US" i="1" dirty="0" err="1"/>
              <a:t>Ind</a:t>
            </a:r>
            <a:r>
              <a:rPr lang="en-US" dirty="0"/>
              <a:t>: sum of individual </a:t>
            </a:r>
            <a:r>
              <a:rPr lang="en-US" dirty="0" err="1"/>
              <a:t>outlierness</a:t>
            </a:r>
            <a:endParaRPr lang="en-US" dirty="0"/>
          </a:p>
          <a:p>
            <a:pPr lvl="1"/>
            <a:r>
              <a:rPr lang="en-US" i="1" dirty="0"/>
              <a:t>NB</a:t>
            </a:r>
            <a:r>
              <a:rPr lang="en-US" dirty="0"/>
              <a:t>: topic modeling with an “outlier” </a:t>
            </a:r>
            <a:r>
              <a:rPr lang="en-US" dirty="0" smtClean="0"/>
              <a:t>topic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78169"/>
              </p:ext>
            </p:extLst>
          </p:nvPr>
        </p:nvGraphicFramePr>
        <p:xfrm>
          <a:off x="457200" y="1828800"/>
          <a:ext cx="8229600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9701"/>
                <a:gridCol w="1011614"/>
                <a:gridCol w="1175657"/>
                <a:gridCol w="1175657"/>
                <a:gridCol w="1175657"/>
                <a:gridCol w="1175657"/>
                <a:gridCol w="1175657"/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Data</a:t>
                      </a:r>
                      <a:r>
                        <a:rPr lang="en-US" sz="2400" b="1" baseline="0" dirty="0" smtClean="0"/>
                        <a:t> set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Synthetic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Bibliography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Measure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P@5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MAP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AUC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P@5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MAP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AUC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/>
                        <a:t>Ind</a:t>
                      </a:r>
                      <a:endParaRPr lang="en-US" sz="2400" i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60.00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66.61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85.00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28.00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24.82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59.91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NB</a:t>
                      </a:r>
                      <a:endParaRPr lang="en-US" sz="2400" i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75.00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75.76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93.68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28.00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30.20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67.87</a:t>
                      </a:r>
                      <a:endParaRPr lang="en-US" sz="2400" dirty="0"/>
                    </a:p>
                  </a:txBody>
                  <a:tcPr anchor="ctr"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Proposed</a:t>
                      </a:r>
                      <a:endParaRPr lang="en-US" sz="2400" i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84.00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92.04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99.50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44.00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45.05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79.55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3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Query: outlier </a:t>
            </a:r>
            <a:r>
              <a:rPr lang="en-US" dirty="0"/>
              <a:t>author </a:t>
            </a:r>
            <a:r>
              <a:rPr lang="en-US" dirty="0" err="1"/>
              <a:t>subnetworks</a:t>
            </a:r>
            <a:r>
              <a:rPr lang="en-US" dirty="0"/>
              <a:t> related to “topic modeling”</a:t>
            </a:r>
          </a:p>
          <a:p>
            <a:endParaRPr lang="en-US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44933"/>
              </p:ext>
            </p:extLst>
          </p:nvPr>
        </p:nvGraphicFramePr>
        <p:xfrm>
          <a:off x="457200" y="2971800"/>
          <a:ext cx="8229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Proposed</a:t>
                      </a:r>
                      <a:r>
                        <a:rPr lang="en-US" b="1" baseline="0" dirty="0" smtClean="0"/>
                        <a:t> Method \ </a:t>
                      </a:r>
                      <a:r>
                        <a:rPr lang="en-US" b="1" baseline="0" dirty="0" err="1" smtClean="0"/>
                        <a:t>Ind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Ind</a:t>
                      </a:r>
                      <a:r>
                        <a:rPr lang="en-US" b="1" baseline="0" dirty="0" smtClean="0"/>
                        <a:t> \ </a:t>
                      </a:r>
                      <a:r>
                        <a:rPr lang="en-US" b="1" dirty="0" smtClean="0"/>
                        <a:t>Proposed</a:t>
                      </a:r>
                      <a:r>
                        <a:rPr lang="en-US" b="1" baseline="0" dirty="0" smtClean="0"/>
                        <a:t> Method</a:t>
                      </a:r>
                      <a:endParaRPr lang="en-US" b="1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28309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Sanjeev</a:t>
                      </a:r>
                      <a:r>
                        <a:rPr lang="en-US" b="1" dirty="0" smtClean="0"/>
                        <a:t> Arora, </a:t>
                      </a:r>
                      <a:r>
                        <a:rPr lang="en-US" b="1" baseline="0" dirty="0" err="1" smtClean="0"/>
                        <a:t>Rong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Ge</a:t>
                      </a:r>
                      <a:r>
                        <a:rPr lang="en-US" b="1" baseline="0" dirty="0" smtClean="0"/>
                        <a:t>, </a:t>
                      </a:r>
                      <a:r>
                        <a:rPr lang="en-US" b="1" dirty="0" err="1" smtClean="0"/>
                        <a:t>Ankur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Moitra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Theory</a:t>
                      </a:r>
                      <a:r>
                        <a:rPr lang="en-US" baseline="0" dirty="0" smtClean="0"/>
                        <a:t> group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err="1" smtClean="0"/>
                        <a:t>Tu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Bao</a:t>
                      </a:r>
                      <a:r>
                        <a:rPr lang="en-US" b="1" baseline="0" dirty="0" smtClean="0"/>
                        <a:t> Ho, </a:t>
                      </a:r>
                      <a:r>
                        <a:rPr lang="en-US" b="1" dirty="0" err="1" smtClean="0"/>
                        <a:t>Khoat</a:t>
                      </a:r>
                      <a:r>
                        <a:rPr lang="en-US" b="1" dirty="0" smtClean="0"/>
                        <a:t> Than</a:t>
                      </a:r>
                      <a:endParaRPr lang="en-US" b="1" baseline="0" dirty="0" smtClean="0"/>
                    </a:p>
                    <a:p>
                      <a:r>
                        <a:rPr lang="en-US" baseline="0" dirty="0" smtClean="0"/>
                        <a:t>Data mining group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Giovanni </a:t>
                      </a:r>
                      <a:r>
                        <a:rPr lang="en-US" b="1" dirty="0" err="1" smtClean="0"/>
                        <a:t>Ponti</a:t>
                      </a:r>
                      <a:r>
                        <a:rPr lang="en-US" b="1" dirty="0" smtClean="0"/>
                        <a:t>, Andrea </a:t>
                      </a:r>
                      <a:r>
                        <a:rPr lang="en-US" b="1" dirty="0" err="1" smtClean="0"/>
                        <a:t>Tagarelli</a:t>
                      </a:r>
                      <a:endParaRPr lang="en-US" b="1" dirty="0" smtClean="0"/>
                    </a:p>
                    <a:p>
                      <a:r>
                        <a:rPr lang="en-US" baseline="0" dirty="0" smtClean="0"/>
                        <a:t>Name ambiguity problem for Giovanni </a:t>
                      </a:r>
                      <a:r>
                        <a:rPr lang="en-US" baseline="0" dirty="0" err="1" smtClean="0"/>
                        <a:t>Ponti</a:t>
                      </a:r>
                      <a:r>
                        <a:rPr lang="en-US" baseline="0" dirty="0" smtClean="0"/>
                        <a:t> – could be an economics researcher or a data mining researcher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Zhixin</a:t>
                      </a:r>
                      <a:r>
                        <a:rPr lang="en-US" b="1" baseline="0" dirty="0" smtClean="0"/>
                        <a:t> Li, </a:t>
                      </a:r>
                      <a:r>
                        <a:rPr lang="en-US" b="1" baseline="0" dirty="0" err="1" smtClean="0"/>
                        <a:t>Huifang</a:t>
                      </a:r>
                      <a:r>
                        <a:rPr lang="en-US" b="1" baseline="0" dirty="0" smtClean="0"/>
                        <a:t> Ma, </a:t>
                      </a:r>
                      <a:r>
                        <a:rPr lang="en-US" b="1" dirty="0" err="1" smtClean="0"/>
                        <a:t>Zhongzhi</a:t>
                      </a:r>
                      <a:r>
                        <a:rPr lang="en-US" b="1" baseline="0" dirty="0" smtClean="0"/>
                        <a:t> Shi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Machine learning and data mining group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7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Study a novel problem of </a:t>
            </a:r>
            <a:r>
              <a:rPr lang="en-US" i="1" dirty="0" smtClean="0"/>
              <a:t>query</a:t>
            </a:r>
            <a:r>
              <a:rPr lang="en-US" dirty="0" smtClean="0"/>
              <a:t>-based </a:t>
            </a:r>
            <a:r>
              <a:rPr lang="en-US" i="1" dirty="0" smtClean="0"/>
              <a:t>subnetwork </a:t>
            </a:r>
            <a:r>
              <a:rPr lang="en-US" dirty="0" smtClean="0"/>
              <a:t>outlier detection in heterogeneous information networks</a:t>
            </a:r>
          </a:p>
          <a:p>
            <a:endParaRPr lang="en-US" dirty="0"/>
          </a:p>
          <a:p>
            <a:r>
              <a:rPr lang="en-US" dirty="0" smtClean="0"/>
              <a:t>Propose a framework to tackle the problem</a:t>
            </a:r>
          </a:p>
          <a:p>
            <a:pPr lvl="1"/>
            <a:r>
              <a:rPr lang="en-US" dirty="0" smtClean="0"/>
              <a:t>Formalize the query</a:t>
            </a:r>
          </a:p>
          <a:p>
            <a:pPr lvl="1"/>
            <a:r>
              <a:rPr lang="en-US" dirty="0" smtClean="0"/>
              <a:t>Propose a </a:t>
            </a:r>
            <a:r>
              <a:rPr lang="en-US" dirty="0" err="1" smtClean="0"/>
              <a:t>subnetwork</a:t>
            </a:r>
            <a:r>
              <a:rPr lang="en-US" dirty="0" smtClean="0"/>
              <a:t> </a:t>
            </a:r>
            <a:r>
              <a:rPr lang="en-US" dirty="0" smtClean="0"/>
              <a:t>similarity</a:t>
            </a:r>
          </a:p>
          <a:p>
            <a:pPr lvl="1"/>
            <a:r>
              <a:rPr lang="en-US" dirty="0" smtClean="0"/>
              <a:t>Rank outlier </a:t>
            </a:r>
            <a:r>
              <a:rPr lang="en-US" dirty="0" err="1" smtClean="0"/>
              <a:t>subnetworks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12/16/2014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Suppose we are given travel information of users, including:</a:t>
            </a:r>
          </a:p>
          <a:p>
            <a:pPr lvl="1"/>
            <a:r>
              <a:rPr lang="en-US" dirty="0" smtClean="0"/>
              <a:t>Flight info,</a:t>
            </a:r>
          </a:p>
          <a:p>
            <a:pPr lvl="1"/>
            <a:r>
              <a:rPr lang="en-US" dirty="0" smtClean="0"/>
              <a:t>Hotel booking info,</a:t>
            </a:r>
          </a:p>
          <a:p>
            <a:pPr lvl="1"/>
            <a:r>
              <a:rPr lang="en-US" dirty="0" smtClean="0"/>
              <a:t>Car rental info, 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How can an analyst identify terrorists ring from the massive information?</a:t>
            </a:r>
          </a:p>
          <a:p>
            <a:r>
              <a:rPr lang="en-US" dirty="0" smtClean="0"/>
              <a:t>This scenario can be naturally extended to a more general problem:  </a:t>
            </a:r>
            <a:r>
              <a:rPr lang="en-US" i="1" dirty="0" smtClean="0"/>
              <a:t>query</a:t>
            </a:r>
            <a:r>
              <a:rPr lang="en-US" dirty="0" smtClean="0"/>
              <a:t>-based </a:t>
            </a:r>
            <a:r>
              <a:rPr lang="en-US" i="1" dirty="0" err="1" smtClean="0"/>
              <a:t>subnetwork</a:t>
            </a:r>
            <a:r>
              <a:rPr lang="en-US" dirty="0" smtClean="0"/>
              <a:t> outlier detection.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Querying </a:t>
            </a:r>
            <a:r>
              <a:rPr lang="en-US" sz="3600" dirty="0" err="1"/>
              <a:t>Subnetwork</a:t>
            </a:r>
            <a:r>
              <a:rPr lang="en-US" sz="3600" dirty="0"/>
              <a:t> Outliers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661153"/>
            <a:ext cx="8229600" cy="713655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User </a:t>
            </a:r>
            <a:r>
              <a:rPr lang="en-US" sz="2400" b="1" dirty="0"/>
              <a:t>poses a query</a:t>
            </a:r>
            <a:r>
              <a:rPr lang="en-US" sz="2400" dirty="0"/>
              <a:t>: </a:t>
            </a:r>
            <a:r>
              <a:rPr lang="en-US" sz="2400" dirty="0" smtClean="0"/>
              <a:t>“</a:t>
            </a:r>
            <a:r>
              <a:rPr lang="en-US" sz="2400" dirty="0"/>
              <a:t>Analyze </a:t>
            </a:r>
            <a:r>
              <a:rPr lang="en-US" sz="2400" dirty="0" smtClean="0"/>
              <a:t>passenger groups flying </a:t>
            </a:r>
            <a:r>
              <a:rPr lang="en-US" sz="2400" dirty="0"/>
              <a:t>to </a:t>
            </a:r>
            <a:r>
              <a:rPr lang="en-US" sz="2400" dirty="0" smtClean="0"/>
              <a:t>Rio, Brazil”</a:t>
            </a:r>
            <a:endParaRPr 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0" y="134774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00" dirty="0" smtClean="0">
                <a:latin typeface="Times New Roman"/>
                <a:cs typeface="Times New Roman"/>
              </a:rPr>
              <a:t>Input: A travel information network, a query</a:t>
            </a:r>
            <a:endParaRPr kumimoji="1" lang="zh-CN" altLang="en-US" sz="1400" dirty="0">
              <a:latin typeface="Times New Roman"/>
              <a:cs typeface="Times New Roman"/>
            </a:endParaRPr>
          </a:p>
        </p:txBody>
      </p:sp>
      <p:pic>
        <p:nvPicPr>
          <p:cNvPr id="86" name="图片 85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681" y="3461376"/>
            <a:ext cx="219429" cy="334482"/>
          </a:xfrm>
          <a:prstGeom prst="rect">
            <a:avLst/>
          </a:prstGeom>
        </p:spPr>
      </p:pic>
      <p:pic>
        <p:nvPicPr>
          <p:cNvPr id="87" name="图片 86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211" y="2520858"/>
            <a:ext cx="219429" cy="334482"/>
          </a:xfrm>
          <a:prstGeom prst="rect">
            <a:avLst/>
          </a:prstGeom>
        </p:spPr>
      </p:pic>
      <p:pic>
        <p:nvPicPr>
          <p:cNvPr id="88" name="图片 87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20" y="2199874"/>
            <a:ext cx="219429" cy="334482"/>
          </a:xfrm>
          <a:prstGeom prst="rect">
            <a:avLst/>
          </a:prstGeom>
        </p:spPr>
      </p:pic>
      <p:pic>
        <p:nvPicPr>
          <p:cNvPr id="89" name="图片 88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499" y="3571639"/>
            <a:ext cx="219429" cy="334482"/>
          </a:xfrm>
          <a:prstGeom prst="rect">
            <a:avLst/>
          </a:prstGeom>
        </p:spPr>
      </p:pic>
      <p:pic>
        <p:nvPicPr>
          <p:cNvPr id="90" name="图片 89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75" y="2508094"/>
            <a:ext cx="219429" cy="334482"/>
          </a:xfrm>
          <a:prstGeom prst="rect">
            <a:avLst/>
          </a:prstGeom>
        </p:spPr>
      </p:pic>
      <p:pic>
        <p:nvPicPr>
          <p:cNvPr id="91" name="图片 90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20" y="2623200"/>
            <a:ext cx="219429" cy="334482"/>
          </a:xfrm>
          <a:prstGeom prst="rect">
            <a:avLst/>
          </a:prstGeom>
        </p:spPr>
      </p:pic>
      <p:pic>
        <p:nvPicPr>
          <p:cNvPr id="92" name="图片 91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824" y="2269280"/>
            <a:ext cx="219429" cy="334482"/>
          </a:xfrm>
          <a:prstGeom prst="rect">
            <a:avLst/>
          </a:prstGeom>
        </p:spPr>
      </p:pic>
      <p:pic>
        <p:nvPicPr>
          <p:cNvPr id="93" name="图片 92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048" y="3023205"/>
            <a:ext cx="219429" cy="334482"/>
          </a:xfrm>
          <a:prstGeom prst="rect">
            <a:avLst/>
          </a:prstGeom>
        </p:spPr>
      </p:pic>
      <p:pic>
        <p:nvPicPr>
          <p:cNvPr id="94" name="图片 93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762" y="3594910"/>
            <a:ext cx="219429" cy="334482"/>
          </a:xfrm>
          <a:prstGeom prst="rect">
            <a:avLst/>
          </a:prstGeom>
        </p:spPr>
      </p:pic>
      <p:pic>
        <p:nvPicPr>
          <p:cNvPr id="95" name="图片 94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819" y="2029348"/>
            <a:ext cx="219429" cy="334482"/>
          </a:xfrm>
          <a:prstGeom prst="rect">
            <a:avLst/>
          </a:prstGeom>
        </p:spPr>
      </p:pic>
      <p:pic>
        <p:nvPicPr>
          <p:cNvPr id="96" name="图片 95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75" y="3313719"/>
            <a:ext cx="219429" cy="334482"/>
          </a:xfrm>
          <a:prstGeom prst="rect">
            <a:avLst/>
          </a:prstGeom>
        </p:spPr>
      </p:pic>
      <p:pic>
        <p:nvPicPr>
          <p:cNvPr id="97" name="图片 96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94" y="2623200"/>
            <a:ext cx="219429" cy="334482"/>
          </a:xfrm>
          <a:prstGeom prst="rect">
            <a:avLst/>
          </a:prstGeom>
        </p:spPr>
      </p:pic>
      <p:pic>
        <p:nvPicPr>
          <p:cNvPr id="98" name="图片 97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50" y="3895956"/>
            <a:ext cx="278406" cy="313437"/>
          </a:xfrm>
          <a:prstGeom prst="rect">
            <a:avLst/>
          </a:prstGeom>
        </p:spPr>
      </p:pic>
      <p:pic>
        <p:nvPicPr>
          <p:cNvPr id="99" name="图片 98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577" y="3103327"/>
            <a:ext cx="278406" cy="313437"/>
          </a:xfrm>
          <a:prstGeom prst="rect">
            <a:avLst/>
          </a:prstGeom>
        </p:spPr>
      </p:pic>
      <p:pic>
        <p:nvPicPr>
          <p:cNvPr id="100" name="图片 99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181" y="3929392"/>
            <a:ext cx="278406" cy="313437"/>
          </a:xfrm>
          <a:prstGeom prst="rect">
            <a:avLst/>
          </a:prstGeom>
        </p:spPr>
      </p:pic>
      <p:pic>
        <p:nvPicPr>
          <p:cNvPr id="101" name="图片 100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8" y="2436520"/>
            <a:ext cx="278406" cy="313437"/>
          </a:xfrm>
          <a:prstGeom prst="rect">
            <a:avLst/>
          </a:prstGeom>
        </p:spPr>
      </p:pic>
      <p:pic>
        <p:nvPicPr>
          <p:cNvPr id="102" name="图片 101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8" y="1992854"/>
            <a:ext cx="278406" cy="313437"/>
          </a:xfrm>
          <a:prstGeom prst="rect">
            <a:avLst/>
          </a:prstGeom>
        </p:spPr>
      </p:pic>
      <p:pic>
        <p:nvPicPr>
          <p:cNvPr id="103" name="图片 102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336" y="1808573"/>
            <a:ext cx="278406" cy="313437"/>
          </a:xfrm>
          <a:prstGeom prst="rect">
            <a:avLst/>
          </a:prstGeom>
        </p:spPr>
      </p:pic>
      <p:cxnSp>
        <p:nvCxnSpPr>
          <p:cNvPr id="104" name="直线连接符 262"/>
          <p:cNvCxnSpPr>
            <a:stCxn id="89" idx="3"/>
            <a:endCxn id="100" idx="1"/>
          </p:cNvCxnSpPr>
          <p:nvPr/>
        </p:nvCxnSpPr>
        <p:spPr>
          <a:xfrm>
            <a:off x="2056928" y="3738880"/>
            <a:ext cx="244253" cy="34723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直线连接符 263"/>
          <p:cNvCxnSpPr>
            <a:endCxn id="86" idx="1"/>
          </p:cNvCxnSpPr>
          <p:nvPr/>
        </p:nvCxnSpPr>
        <p:spPr>
          <a:xfrm>
            <a:off x="1924028" y="3395157"/>
            <a:ext cx="299654" cy="23346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直线连接符 264"/>
          <p:cNvCxnSpPr>
            <a:stCxn id="152" idx="1"/>
            <a:endCxn id="94" idx="2"/>
          </p:cNvCxnSpPr>
          <p:nvPr/>
        </p:nvCxnSpPr>
        <p:spPr>
          <a:xfrm flipH="1" flipV="1">
            <a:off x="1376477" y="3929392"/>
            <a:ext cx="213221" cy="26095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直线连接符 265"/>
          <p:cNvCxnSpPr>
            <a:stCxn id="152" idx="0"/>
            <a:endCxn id="89" idx="2"/>
          </p:cNvCxnSpPr>
          <p:nvPr/>
        </p:nvCxnSpPr>
        <p:spPr>
          <a:xfrm flipV="1">
            <a:off x="1795852" y="3906121"/>
            <a:ext cx="151362" cy="17025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直线连接符 266"/>
          <p:cNvCxnSpPr>
            <a:stCxn id="94" idx="1"/>
            <a:endCxn id="151" idx="3"/>
          </p:cNvCxnSpPr>
          <p:nvPr/>
        </p:nvCxnSpPr>
        <p:spPr>
          <a:xfrm flipH="1" flipV="1">
            <a:off x="847301" y="3731646"/>
            <a:ext cx="419461" cy="3050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直线连接符 267"/>
          <p:cNvCxnSpPr>
            <a:stCxn id="151" idx="3"/>
            <a:endCxn id="96" idx="2"/>
          </p:cNvCxnSpPr>
          <p:nvPr/>
        </p:nvCxnSpPr>
        <p:spPr>
          <a:xfrm flipV="1">
            <a:off x="847301" y="3648201"/>
            <a:ext cx="177888" cy="8344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线连接符 268"/>
          <p:cNvCxnSpPr>
            <a:stCxn id="99" idx="1"/>
            <a:endCxn id="96" idx="3"/>
          </p:cNvCxnSpPr>
          <p:nvPr/>
        </p:nvCxnSpPr>
        <p:spPr>
          <a:xfrm flipH="1">
            <a:off x="1134903" y="3260045"/>
            <a:ext cx="466674" cy="22091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直线连接符 269"/>
          <p:cNvCxnSpPr>
            <a:stCxn id="99" idx="1"/>
            <a:endCxn id="93" idx="3"/>
          </p:cNvCxnSpPr>
          <p:nvPr/>
        </p:nvCxnSpPr>
        <p:spPr>
          <a:xfrm flipH="1" flipV="1">
            <a:off x="1376477" y="3190446"/>
            <a:ext cx="225100" cy="6959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直线连接符 270"/>
          <p:cNvCxnSpPr>
            <a:stCxn id="99" idx="0"/>
            <a:endCxn id="87" idx="2"/>
          </p:cNvCxnSpPr>
          <p:nvPr/>
        </p:nvCxnSpPr>
        <p:spPr>
          <a:xfrm flipH="1" flipV="1">
            <a:off x="1656925" y="2855340"/>
            <a:ext cx="83854" cy="2479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直线连接符 271"/>
          <p:cNvCxnSpPr>
            <a:stCxn id="99" idx="0"/>
            <a:endCxn id="91" idx="1"/>
          </p:cNvCxnSpPr>
          <p:nvPr/>
        </p:nvCxnSpPr>
        <p:spPr>
          <a:xfrm flipV="1">
            <a:off x="1740780" y="2790441"/>
            <a:ext cx="222540" cy="31288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线连接符 272"/>
          <p:cNvCxnSpPr>
            <a:stCxn id="96" idx="1"/>
            <a:endCxn id="150" idx="2"/>
          </p:cNvCxnSpPr>
          <p:nvPr/>
        </p:nvCxnSpPr>
        <p:spPr>
          <a:xfrm flipH="1" flipV="1">
            <a:off x="665586" y="3439883"/>
            <a:ext cx="249889" cy="4107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直线连接符 274"/>
          <p:cNvCxnSpPr>
            <a:stCxn id="150" idx="0"/>
            <a:endCxn id="97" idx="2"/>
          </p:cNvCxnSpPr>
          <p:nvPr/>
        </p:nvCxnSpPr>
        <p:spPr>
          <a:xfrm flipV="1">
            <a:off x="665586" y="2957682"/>
            <a:ext cx="44722" cy="254259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直线连接符 275"/>
          <p:cNvCxnSpPr>
            <a:stCxn id="97" idx="1"/>
            <a:endCxn id="101" idx="3"/>
          </p:cNvCxnSpPr>
          <p:nvPr/>
        </p:nvCxnSpPr>
        <p:spPr>
          <a:xfrm flipH="1" flipV="1">
            <a:off x="434994" y="2593239"/>
            <a:ext cx="165600" cy="19720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直线连接符 276"/>
          <p:cNvCxnSpPr>
            <a:stCxn id="90" idx="0"/>
            <a:endCxn id="149" idx="2"/>
          </p:cNvCxnSpPr>
          <p:nvPr/>
        </p:nvCxnSpPr>
        <p:spPr>
          <a:xfrm flipH="1" flipV="1">
            <a:off x="880061" y="2011703"/>
            <a:ext cx="145129" cy="49639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直线连接符 277"/>
          <p:cNvCxnSpPr>
            <a:stCxn id="149" idx="2"/>
            <a:endCxn id="88" idx="1"/>
          </p:cNvCxnSpPr>
          <p:nvPr/>
        </p:nvCxnSpPr>
        <p:spPr>
          <a:xfrm>
            <a:off x="880061" y="2011703"/>
            <a:ext cx="245259" cy="35541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直线连接符 278"/>
          <p:cNvCxnSpPr>
            <a:stCxn id="148" idx="2"/>
            <a:endCxn id="88" idx="0"/>
          </p:cNvCxnSpPr>
          <p:nvPr/>
        </p:nvCxnSpPr>
        <p:spPr>
          <a:xfrm flipH="1">
            <a:off x="1235035" y="1992854"/>
            <a:ext cx="82012" cy="20702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直线连接符 279"/>
          <p:cNvCxnSpPr>
            <a:stCxn id="88" idx="0"/>
            <a:endCxn id="102" idx="3"/>
          </p:cNvCxnSpPr>
          <p:nvPr/>
        </p:nvCxnSpPr>
        <p:spPr>
          <a:xfrm flipH="1" flipV="1">
            <a:off x="434994" y="2149573"/>
            <a:ext cx="800041" cy="5030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直线连接符 280"/>
          <p:cNvCxnSpPr>
            <a:stCxn id="149" idx="2"/>
            <a:endCxn id="97" idx="0"/>
          </p:cNvCxnSpPr>
          <p:nvPr/>
        </p:nvCxnSpPr>
        <p:spPr>
          <a:xfrm flipH="1">
            <a:off x="710308" y="2011703"/>
            <a:ext cx="169753" cy="61149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直线连接符 282"/>
          <p:cNvCxnSpPr>
            <a:stCxn id="103" idx="3"/>
            <a:endCxn id="95" idx="1"/>
          </p:cNvCxnSpPr>
          <p:nvPr/>
        </p:nvCxnSpPr>
        <p:spPr>
          <a:xfrm>
            <a:off x="2033741" y="1965292"/>
            <a:ext cx="575078" cy="23129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直线连接符 284"/>
          <p:cNvCxnSpPr>
            <a:stCxn id="99" idx="1"/>
            <a:endCxn id="94" idx="0"/>
          </p:cNvCxnSpPr>
          <p:nvPr/>
        </p:nvCxnSpPr>
        <p:spPr>
          <a:xfrm flipH="1">
            <a:off x="1376477" y="3260045"/>
            <a:ext cx="225100" cy="33486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直线连接符 285"/>
          <p:cNvCxnSpPr>
            <a:stCxn id="88" idx="3"/>
            <a:endCxn id="103" idx="1"/>
          </p:cNvCxnSpPr>
          <p:nvPr/>
        </p:nvCxnSpPr>
        <p:spPr>
          <a:xfrm flipV="1">
            <a:off x="1344749" y="1965292"/>
            <a:ext cx="410587" cy="40182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直线连接符 287"/>
          <p:cNvCxnSpPr>
            <a:stCxn id="99" idx="0"/>
            <a:endCxn id="92" idx="2"/>
          </p:cNvCxnSpPr>
          <p:nvPr/>
        </p:nvCxnSpPr>
        <p:spPr>
          <a:xfrm flipV="1">
            <a:off x="1740780" y="2603761"/>
            <a:ext cx="153759" cy="49956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直线连接符 288"/>
          <p:cNvCxnSpPr>
            <a:stCxn id="89" idx="0"/>
            <a:endCxn id="138" idx="5"/>
          </p:cNvCxnSpPr>
          <p:nvPr/>
        </p:nvCxnSpPr>
        <p:spPr>
          <a:xfrm flipH="1" flipV="1">
            <a:off x="1889654" y="3382416"/>
            <a:ext cx="57560" cy="18922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直线连接符 289"/>
          <p:cNvCxnSpPr>
            <a:stCxn id="86" idx="2"/>
            <a:endCxn id="100" idx="1"/>
          </p:cNvCxnSpPr>
          <p:nvPr/>
        </p:nvCxnSpPr>
        <p:spPr>
          <a:xfrm flipH="1">
            <a:off x="2301181" y="3795858"/>
            <a:ext cx="32214" cy="29025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直线连接符 290"/>
          <p:cNvCxnSpPr>
            <a:stCxn id="86" idx="2"/>
            <a:endCxn id="152" idx="0"/>
          </p:cNvCxnSpPr>
          <p:nvPr/>
        </p:nvCxnSpPr>
        <p:spPr>
          <a:xfrm flipH="1">
            <a:off x="1795852" y="3795858"/>
            <a:ext cx="537544" cy="2805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直线连接符 291"/>
          <p:cNvCxnSpPr>
            <a:stCxn id="98" idx="0"/>
            <a:endCxn id="96" idx="2"/>
          </p:cNvCxnSpPr>
          <p:nvPr/>
        </p:nvCxnSpPr>
        <p:spPr>
          <a:xfrm flipH="1" flipV="1">
            <a:off x="1025189" y="3648201"/>
            <a:ext cx="71763" cy="24775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线连接符 292"/>
          <p:cNvCxnSpPr>
            <a:stCxn id="98" idx="0"/>
            <a:endCxn id="94" idx="1"/>
          </p:cNvCxnSpPr>
          <p:nvPr/>
        </p:nvCxnSpPr>
        <p:spPr>
          <a:xfrm flipV="1">
            <a:off x="1096953" y="3762151"/>
            <a:ext cx="169809" cy="13380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线连接符 293"/>
          <p:cNvCxnSpPr>
            <a:stCxn id="93" idx="2"/>
            <a:endCxn id="98" idx="0"/>
          </p:cNvCxnSpPr>
          <p:nvPr/>
        </p:nvCxnSpPr>
        <p:spPr>
          <a:xfrm flipH="1">
            <a:off x="1096953" y="3357687"/>
            <a:ext cx="169810" cy="53826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直线连接符 294"/>
          <p:cNvCxnSpPr>
            <a:endCxn id="93" idx="1"/>
          </p:cNvCxnSpPr>
          <p:nvPr/>
        </p:nvCxnSpPr>
        <p:spPr>
          <a:xfrm flipV="1">
            <a:off x="780874" y="3190446"/>
            <a:ext cx="376174" cy="1645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" name="图片 132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059" y="2356593"/>
            <a:ext cx="278406" cy="313437"/>
          </a:xfrm>
          <a:prstGeom prst="rect">
            <a:avLst/>
          </a:prstGeom>
        </p:spPr>
      </p:pic>
      <p:cxnSp>
        <p:nvCxnSpPr>
          <p:cNvPr id="134" name="直线连接符 296"/>
          <p:cNvCxnSpPr>
            <a:stCxn id="133" idx="1"/>
            <a:endCxn id="92" idx="3"/>
          </p:cNvCxnSpPr>
          <p:nvPr/>
        </p:nvCxnSpPr>
        <p:spPr>
          <a:xfrm flipH="1" flipV="1">
            <a:off x="2004252" y="2436520"/>
            <a:ext cx="242806" cy="7679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直线连接符 297"/>
          <p:cNvCxnSpPr>
            <a:stCxn id="133" idx="1"/>
            <a:endCxn id="91" idx="0"/>
          </p:cNvCxnSpPr>
          <p:nvPr/>
        </p:nvCxnSpPr>
        <p:spPr>
          <a:xfrm flipH="1">
            <a:off x="2073035" y="2513312"/>
            <a:ext cx="174024" cy="1098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直线连接符 298"/>
          <p:cNvCxnSpPr>
            <a:stCxn id="133" idx="1"/>
            <a:endCxn id="87" idx="3"/>
          </p:cNvCxnSpPr>
          <p:nvPr/>
        </p:nvCxnSpPr>
        <p:spPr>
          <a:xfrm flipH="1">
            <a:off x="1766639" y="2513312"/>
            <a:ext cx="480420" cy="1747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线连接符 301"/>
          <p:cNvCxnSpPr>
            <a:stCxn id="133" idx="0"/>
            <a:endCxn id="95" idx="1"/>
          </p:cNvCxnSpPr>
          <p:nvPr/>
        </p:nvCxnSpPr>
        <p:spPr>
          <a:xfrm flipV="1">
            <a:off x="2386262" y="2196589"/>
            <a:ext cx="222557" cy="16000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椭圆 137"/>
          <p:cNvSpPr/>
          <p:nvPr/>
        </p:nvSpPr>
        <p:spPr>
          <a:xfrm>
            <a:off x="1554167" y="3023395"/>
            <a:ext cx="393047" cy="420618"/>
          </a:xfrm>
          <a:prstGeom prst="ellipse">
            <a:avLst/>
          </a:prstGeom>
          <a:noFill/>
          <a:ln w="28575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Times New Roman"/>
              <a:cs typeface="Times New Roman"/>
            </a:endParaRPr>
          </a:p>
        </p:txBody>
      </p:sp>
      <p:pic>
        <p:nvPicPr>
          <p:cNvPr id="139" name="图片 138" descr="arr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02" y="2781309"/>
            <a:ext cx="509612" cy="509612"/>
          </a:xfrm>
          <a:prstGeom prst="rect">
            <a:avLst/>
          </a:prstGeom>
        </p:spPr>
      </p:pic>
      <p:sp>
        <p:nvSpPr>
          <p:cNvPr id="141" name="文本框 140"/>
          <p:cNvSpPr txBox="1"/>
          <p:nvPr/>
        </p:nvSpPr>
        <p:spPr>
          <a:xfrm>
            <a:off x="1962038" y="2945480"/>
            <a:ext cx="103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Flights to </a:t>
            </a:r>
          </a:p>
          <a:p>
            <a:pPr algn="ctr"/>
            <a:r>
              <a:rPr kumimoji="1" lang="en-US" altLang="zh-CN" sz="1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Rio, Brazil</a:t>
            </a:r>
            <a:endParaRPr kumimoji="1" lang="zh-CN" altLang="en-US" sz="1400" b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148" name="图片 147" descr="hotel_bed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893" y="1764911"/>
            <a:ext cx="412307" cy="227943"/>
          </a:xfrm>
          <a:prstGeom prst="rect">
            <a:avLst/>
          </a:prstGeom>
        </p:spPr>
      </p:pic>
      <p:pic>
        <p:nvPicPr>
          <p:cNvPr id="149" name="图片 148" descr="hotel_bed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07" y="1783760"/>
            <a:ext cx="412307" cy="227943"/>
          </a:xfrm>
          <a:prstGeom prst="rect">
            <a:avLst/>
          </a:prstGeom>
        </p:spPr>
      </p:pic>
      <p:pic>
        <p:nvPicPr>
          <p:cNvPr id="150" name="图片 149" descr="hotel_bed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32" y="3211940"/>
            <a:ext cx="412307" cy="227943"/>
          </a:xfrm>
          <a:prstGeom prst="rect">
            <a:avLst/>
          </a:prstGeom>
        </p:spPr>
      </p:pic>
      <p:pic>
        <p:nvPicPr>
          <p:cNvPr id="151" name="图片 150" descr="hotel_bed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94" y="3617674"/>
            <a:ext cx="412307" cy="227943"/>
          </a:xfrm>
          <a:prstGeom prst="rect">
            <a:avLst/>
          </a:prstGeom>
        </p:spPr>
      </p:pic>
      <p:pic>
        <p:nvPicPr>
          <p:cNvPr id="152" name="图片 151" descr="hotel_bed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98" y="4076378"/>
            <a:ext cx="412307" cy="227943"/>
          </a:xfrm>
          <a:prstGeom prst="rect">
            <a:avLst/>
          </a:prstGeom>
        </p:spPr>
      </p:pic>
      <p:grpSp>
        <p:nvGrpSpPr>
          <p:cNvPr id="153" name="组 321"/>
          <p:cNvGrpSpPr/>
          <p:nvPr/>
        </p:nvGrpSpPr>
        <p:grpSpPr>
          <a:xfrm>
            <a:off x="3658499" y="4076378"/>
            <a:ext cx="3325253" cy="356175"/>
            <a:chOff x="5771337" y="3601774"/>
            <a:chExt cx="4122821" cy="441604"/>
          </a:xfrm>
        </p:grpSpPr>
        <p:pic>
          <p:nvPicPr>
            <p:cNvPr id="154" name="图片 153" descr="hotel_bed.pdf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2793" y="3729075"/>
              <a:ext cx="414000" cy="228879"/>
            </a:xfrm>
            <a:prstGeom prst="rect">
              <a:avLst/>
            </a:prstGeom>
          </p:spPr>
        </p:pic>
        <p:pic>
          <p:nvPicPr>
            <p:cNvPr id="155" name="图片 154" descr="person.jpe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4913" y="3673508"/>
              <a:ext cx="220605" cy="344904"/>
            </a:xfrm>
            <a:prstGeom prst="rect">
              <a:avLst/>
            </a:prstGeom>
          </p:spPr>
        </p:pic>
        <p:pic>
          <p:nvPicPr>
            <p:cNvPr id="156" name="图片 155" descr="plane.pdf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1138" y="3699881"/>
              <a:ext cx="251792" cy="283474"/>
            </a:xfrm>
            <a:prstGeom prst="rect">
              <a:avLst/>
            </a:prstGeom>
          </p:spPr>
        </p:pic>
        <p:sp>
          <p:nvSpPr>
            <p:cNvPr id="157" name="矩形 156"/>
            <p:cNvSpPr/>
            <p:nvPr/>
          </p:nvSpPr>
          <p:spPr>
            <a:xfrm>
              <a:off x="5771337" y="3601774"/>
              <a:ext cx="4122821" cy="4293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58" name="文本框 157"/>
            <p:cNvSpPr txBox="1"/>
            <p:nvPr/>
          </p:nvSpPr>
          <p:spPr>
            <a:xfrm>
              <a:off x="6115762" y="3647097"/>
              <a:ext cx="1123988" cy="38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 dirty="0" smtClean="0">
                  <a:latin typeface="Times New Roman"/>
                  <a:cs typeface="Times New Roman"/>
                </a:rPr>
                <a:t>Passenger</a:t>
              </a:r>
              <a:endParaRPr kumimoji="1" lang="zh-CN" altLang="en-US" sz="1400" dirty="0">
                <a:latin typeface="Times New Roman"/>
                <a:cs typeface="Times New Roman"/>
              </a:endParaRPr>
            </a:p>
          </p:txBody>
        </p:sp>
        <p:sp>
          <p:nvSpPr>
            <p:cNvPr id="159" name="文本框 158"/>
            <p:cNvSpPr txBox="1"/>
            <p:nvPr/>
          </p:nvSpPr>
          <p:spPr>
            <a:xfrm>
              <a:off x="7793579" y="3661780"/>
              <a:ext cx="793498" cy="38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 dirty="0" smtClean="0">
                  <a:latin typeface="Times New Roman"/>
                  <a:cs typeface="Times New Roman"/>
                </a:rPr>
                <a:t>Hotel</a:t>
              </a:r>
              <a:endParaRPr kumimoji="1" lang="zh-CN" altLang="en-US" sz="1400" dirty="0">
                <a:latin typeface="Times New Roman"/>
                <a:cs typeface="Times New Roman"/>
              </a:endParaRPr>
            </a:p>
          </p:txBody>
        </p:sp>
        <p:sp>
          <p:nvSpPr>
            <p:cNvPr id="160" name="文本框 159"/>
            <p:cNvSpPr txBox="1"/>
            <p:nvPr/>
          </p:nvSpPr>
          <p:spPr>
            <a:xfrm>
              <a:off x="8988736" y="3650345"/>
              <a:ext cx="808078" cy="38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 dirty="0" smtClean="0">
                  <a:latin typeface="Times New Roman"/>
                  <a:cs typeface="Times New Roman"/>
                </a:rPr>
                <a:t>Flight</a:t>
              </a:r>
              <a:endParaRPr kumimoji="1" lang="zh-CN" altLang="en-US" sz="1400" dirty="0">
                <a:latin typeface="Times New Roman"/>
                <a:cs typeface="Times New Roman"/>
              </a:endParaRPr>
            </a:p>
          </p:txBody>
        </p:sp>
      </p:grpSp>
      <p:pic>
        <p:nvPicPr>
          <p:cNvPr id="161" name="图片 160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750" y="1748961"/>
            <a:ext cx="219429" cy="334482"/>
          </a:xfrm>
          <a:prstGeom prst="rect">
            <a:avLst/>
          </a:prstGeom>
        </p:spPr>
      </p:pic>
      <p:cxnSp>
        <p:nvCxnSpPr>
          <p:cNvPr id="162" name="直线连接符 473"/>
          <p:cNvCxnSpPr>
            <a:stCxn id="103" idx="3"/>
            <a:endCxn id="161" idx="1"/>
          </p:cNvCxnSpPr>
          <p:nvPr/>
        </p:nvCxnSpPr>
        <p:spPr>
          <a:xfrm flipV="1">
            <a:off x="2033741" y="1916202"/>
            <a:ext cx="382009" cy="4909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直线连接符 491"/>
          <p:cNvCxnSpPr>
            <a:stCxn id="90" idx="0"/>
            <a:endCxn id="102" idx="3"/>
          </p:cNvCxnSpPr>
          <p:nvPr/>
        </p:nvCxnSpPr>
        <p:spPr>
          <a:xfrm flipH="1" flipV="1">
            <a:off x="434994" y="2149573"/>
            <a:ext cx="590196" cy="35852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直线连接符 518"/>
          <p:cNvCxnSpPr>
            <a:stCxn id="101" idx="3"/>
            <a:endCxn id="90" idx="0"/>
          </p:cNvCxnSpPr>
          <p:nvPr/>
        </p:nvCxnSpPr>
        <p:spPr>
          <a:xfrm flipV="1">
            <a:off x="434994" y="2508094"/>
            <a:ext cx="590196" cy="8514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直线连接符 544"/>
          <p:cNvCxnSpPr>
            <a:stCxn id="133" idx="0"/>
            <a:endCxn id="161" idx="1"/>
          </p:cNvCxnSpPr>
          <p:nvPr/>
        </p:nvCxnSpPr>
        <p:spPr>
          <a:xfrm flipV="1">
            <a:off x="2386262" y="1916202"/>
            <a:ext cx="29488" cy="44039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0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Querying </a:t>
            </a:r>
            <a:r>
              <a:rPr lang="en-US" sz="3600" dirty="0" err="1"/>
              <a:t>Subnetwork</a:t>
            </a:r>
            <a:r>
              <a:rPr lang="en-US" sz="3600" dirty="0"/>
              <a:t> Outliers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661153"/>
            <a:ext cx="8229600" cy="1090213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User </a:t>
            </a:r>
            <a:r>
              <a:rPr lang="en-US" sz="2400" b="1" dirty="0"/>
              <a:t>poses a query</a:t>
            </a:r>
            <a:r>
              <a:rPr lang="en-US" sz="2400" dirty="0"/>
              <a:t>: </a:t>
            </a:r>
            <a:r>
              <a:rPr lang="en-US" sz="2400" dirty="0" smtClean="0"/>
              <a:t>“</a:t>
            </a:r>
            <a:r>
              <a:rPr lang="en-US" sz="2400" dirty="0"/>
              <a:t>Analyze </a:t>
            </a:r>
            <a:r>
              <a:rPr lang="en-US" sz="2400" dirty="0" smtClean="0"/>
              <a:t>passenger groups flying </a:t>
            </a:r>
            <a:r>
              <a:rPr lang="en-US" sz="2400" dirty="0"/>
              <a:t>to </a:t>
            </a:r>
            <a:r>
              <a:rPr lang="en-US" sz="2400" dirty="0" smtClean="0"/>
              <a:t>Rio, Brazil”</a:t>
            </a:r>
            <a:endParaRPr lang="en-US" sz="2400" dirty="0"/>
          </a:p>
          <a:p>
            <a:r>
              <a:rPr lang="en-US" sz="2400" b="1" dirty="0"/>
              <a:t>Retrieve </a:t>
            </a:r>
            <a:r>
              <a:rPr lang="en-US" sz="2400" b="1" dirty="0" smtClean="0"/>
              <a:t>candidate </a:t>
            </a:r>
            <a:r>
              <a:rPr lang="en-US" sz="2400" b="1" dirty="0" err="1" smtClean="0"/>
              <a:t>subnetworks</a:t>
            </a:r>
            <a:r>
              <a:rPr lang="en-US" sz="2400" dirty="0" smtClean="0"/>
              <a:t>: connected and relevant to query</a:t>
            </a:r>
            <a:endParaRPr lang="en-US" sz="2400" dirty="0"/>
          </a:p>
        </p:txBody>
      </p:sp>
      <p:pic>
        <p:nvPicPr>
          <p:cNvPr id="5" name="图片 4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93" y="3004156"/>
            <a:ext cx="237566" cy="371422"/>
          </a:xfrm>
          <a:prstGeom prst="rect">
            <a:avLst/>
          </a:prstGeom>
        </p:spPr>
      </p:pic>
      <p:pic>
        <p:nvPicPr>
          <p:cNvPr id="7" name="图片 6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68" y="1965292"/>
            <a:ext cx="237566" cy="371422"/>
          </a:xfrm>
          <a:prstGeom prst="rect">
            <a:avLst/>
          </a:prstGeom>
        </p:spPr>
      </p:pic>
      <p:pic>
        <p:nvPicPr>
          <p:cNvPr id="8" name="图片 7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943" y="3212207"/>
            <a:ext cx="237566" cy="371422"/>
          </a:xfrm>
          <a:prstGeom prst="rect">
            <a:avLst/>
          </a:prstGeom>
          <a:ln>
            <a:noFill/>
          </a:ln>
        </p:spPr>
      </p:pic>
      <p:pic>
        <p:nvPicPr>
          <p:cNvPr id="9" name="图片 8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884" y="2184197"/>
            <a:ext cx="237566" cy="371422"/>
          </a:xfrm>
          <a:prstGeom prst="rect">
            <a:avLst/>
          </a:prstGeom>
        </p:spPr>
      </p:pic>
      <p:pic>
        <p:nvPicPr>
          <p:cNvPr id="10" name="图片 9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048" y="1712021"/>
            <a:ext cx="237566" cy="371422"/>
          </a:xfrm>
          <a:prstGeom prst="rect">
            <a:avLst/>
          </a:prstGeom>
        </p:spPr>
      </p:pic>
      <p:pic>
        <p:nvPicPr>
          <p:cNvPr id="11" name="图片 10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467" y="2391600"/>
            <a:ext cx="237566" cy="371422"/>
          </a:xfrm>
          <a:prstGeom prst="rect">
            <a:avLst/>
          </a:prstGeom>
        </p:spPr>
      </p:pic>
      <p:pic>
        <p:nvPicPr>
          <p:cNvPr id="12" name="图片 11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656" y="3209446"/>
            <a:ext cx="237566" cy="371422"/>
          </a:xfrm>
          <a:prstGeom prst="rect">
            <a:avLst/>
          </a:prstGeom>
        </p:spPr>
      </p:pic>
      <p:pic>
        <p:nvPicPr>
          <p:cNvPr id="13" name="图片 12" descr="perso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684" y="2834708"/>
            <a:ext cx="237566" cy="371422"/>
          </a:xfrm>
          <a:prstGeom prst="rect">
            <a:avLst/>
          </a:prstGeom>
        </p:spPr>
      </p:pic>
      <p:pic>
        <p:nvPicPr>
          <p:cNvPr id="14" name="图片 13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946" y="3247632"/>
            <a:ext cx="301418" cy="348053"/>
          </a:xfrm>
          <a:prstGeom prst="rect">
            <a:avLst/>
          </a:prstGeom>
        </p:spPr>
      </p:pic>
      <p:pic>
        <p:nvPicPr>
          <p:cNvPr id="15" name="图片 14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196" y="2698535"/>
            <a:ext cx="301418" cy="348053"/>
          </a:xfrm>
          <a:prstGeom prst="rect">
            <a:avLst/>
          </a:prstGeom>
        </p:spPr>
      </p:pic>
      <p:pic>
        <p:nvPicPr>
          <p:cNvPr id="16" name="图片 15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624" y="3550731"/>
            <a:ext cx="301418" cy="348053"/>
          </a:xfrm>
          <a:prstGeom prst="rect">
            <a:avLst/>
          </a:prstGeom>
        </p:spPr>
      </p:pic>
      <p:cxnSp>
        <p:nvCxnSpPr>
          <p:cNvPr id="17" name="直线连接符 172"/>
          <p:cNvCxnSpPr>
            <a:stCxn id="8" idx="3"/>
            <a:endCxn id="16" idx="0"/>
          </p:cNvCxnSpPr>
          <p:nvPr/>
        </p:nvCxnSpPr>
        <p:spPr>
          <a:xfrm>
            <a:off x="5342509" y="3397917"/>
            <a:ext cx="419824" cy="15281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3"/>
          <p:cNvCxnSpPr>
            <a:stCxn id="15" idx="2"/>
            <a:endCxn id="5" idx="1"/>
          </p:cNvCxnSpPr>
          <p:nvPr/>
        </p:nvCxnSpPr>
        <p:spPr>
          <a:xfrm>
            <a:off x="5033906" y="3046588"/>
            <a:ext cx="397588" cy="14327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74"/>
          <p:cNvCxnSpPr>
            <a:endCxn id="12" idx="3"/>
          </p:cNvCxnSpPr>
          <p:nvPr/>
        </p:nvCxnSpPr>
        <p:spPr>
          <a:xfrm flipH="1" flipV="1">
            <a:off x="4744223" y="3395157"/>
            <a:ext cx="575466" cy="42352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线连接符 175"/>
          <p:cNvCxnSpPr>
            <a:endCxn id="8" idx="2"/>
          </p:cNvCxnSpPr>
          <p:nvPr/>
        </p:nvCxnSpPr>
        <p:spPr>
          <a:xfrm flipH="1" flipV="1">
            <a:off x="5223727" y="3583628"/>
            <a:ext cx="95961" cy="23505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符 176"/>
          <p:cNvCxnSpPr>
            <a:stCxn id="12" idx="1"/>
          </p:cNvCxnSpPr>
          <p:nvPr/>
        </p:nvCxnSpPr>
        <p:spPr>
          <a:xfrm flipH="1" flipV="1">
            <a:off x="3999655" y="3032628"/>
            <a:ext cx="507001" cy="36252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177"/>
          <p:cNvCxnSpPr>
            <a:endCxn id="13" idx="1"/>
          </p:cNvCxnSpPr>
          <p:nvPr/>
        </p:nvCxnSpPr>
        <p:spPr>
          <a:xfrm flipV="1">
            <a:off x="3999655" y="3020418"/>
            <a:ext cx="242028" cy="1221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线连接符 178"/>
          <p:cNvCxnSpPr>
            <a:stCxn id="15" idx="1"/>
            <a:endCxn id="13" idx="3"/>
          </p:cNvCxnSpPr>
          <p:nvPr/>
        </p:nvCxnSpPr>
        <p:spPr>
          <a:xfrm flipH="1">
            <a:off x="4479250" y="2872561"/>
            <a:ext cx="403947" cy="14785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线连接符 179"/>
          <p:cNvCxnSpPr>
            <a:stCxn id="15" idx="1"/>
            <a:endCxn id="11" idx="3"/>
          </p:cNvCxnSpPr>
          <p:nvPr/>
        </p:nvCxnSpPr>
        <p:spPr>
          <a:xfrm flipH="1" flipV="1">
            <a:off x="4598033" y="2577311"/>
            <a:ext cx="285163" cy="29525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180"/>
          <p:cNvCxnSpPr>
            <a:stCxn id="15" idx="0"/>
            <a:endCxn id="7" idx="2"/>
          </p:cNvCxnSpPr>
          <p:nvPr/>
        </p:nvCxnSpPr>
        <p:spPr>
          <a:xfrm flipH="1" flipV="1">
            <a:off x="4834751" y="2336713"/>
            <a:ext cx="199154" cy="3618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线连接符 181"/>
          <p:cNvCxnSpPr>
            <a:stCxn id="15" idx="0"/>
            <a:endCxn id="9" idx="2"/>
          </p:cNvCxnSpPr>
          <p:nvPr/>
        </p:nvCxnSpPr>
        <p:spPr>
          <a:xfrm flipV="1">
            <a:off x="5033906" y="2555619"/>
            <a:ext cx="178762" cy="1429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线连接符 182"/>
          <p:cNvCxnSpPr>
            <a:stCxn id="13" idx="1"/>
          </p:cNvCxnSpPr>
          <p:nvPr/>
        </p:nvCxnSpPr>
        <p:spPr>
          <a:xfrm flipH="1" flipV="1">
            <a:off x="4075422" y="2663061"/>
            <a:ext cx="166262" cy="35735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线连接符 183"/>
          <p:cNvCxnSpPr>
            <a:stCxn id="15" idx="2"/>
          </p:cNvCxnSpPr>
          <p:nvPr/>
        </p:nvCxnSpPr>
        <p:spPr>
          <a:xfrm flipH="1">
            <a:off x="4744223" y="3046588"/>
            <a:ext cx="289683" cy="24178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线连接符 184"/>
          <p:cNvCxnSpPr>
            <a:stCxn id="15" idx="0"/>
            <a:endCxn id="10" idx="2"/>
          </p:cNvCxnSpPr>
          <p:nvPr/>
        </p:nvCxnSpPr>
        <p:spPr>
          <a:xfrm flipV="1">
            <a:off x="5033906" y="2083443"/>
            <a:ext cx="31926" cy="61509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线连接符 185"/>
          <p:cNvCxnSpPr>
            <a:stCxn id="8" idx="0"/>
            <a:endCxn id="15" idx="2"/>
          </p:cNvCxnSpPr>
          <p:nvPr/>
        </p:nvCxnSpPr>
        <p:spPr>
          <a:xfrm flipH="1" flipV="1">
            <a:off x="5033906" y="3046588"/>
            <a:ext cx="189821" cy="16561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线连接符 186"/>
          <p:cNvCxnSpPr>
            <a:stCxn id="5" idx="2"/>
            <a:endCxn id="16" idx="0"/>
          </p:cNvCxnSpPr>
          <p:nvPr/>
        </p:nvCxnSpPr>
        <p:spPr>
          <a:xfrm>
            <a:off x="5550277" y="3375578"/>
            <a:ext cx="212056" cy="17515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线连接符 187"/>
          <p:cNvCxnSpPr>
            <a:stCxn id="5" idx="2"/>
          </p:cNvCxnSpPr>
          <p:nvPr/>
        </p:nvCxnSpPr>
        <p:spPr>
          <a:xfrm flipH="1">
            <a:off x="5319688" y="3375578"/>
            <a:ext cx="230589" cy="44310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线连接符 188"/>
          <p:cNvCxnSpPr>
            <a:stCxn id="14" idx="0"/>
            <a:endCxn id="13" idx="1"/>
          </p:cNvCxnSpPr>
          <p:nvPr/>
        </p:nvCxnSpPr>
        <p:spPr>
          <a:xfrm flipV="1">
            <a:off x="3999655" y="3020418"/>
            <a:ext cx="242028" cy="22721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线连接符 189"/>
          <p:cNvCxnSpPr>
            <a:stCxn id="14" idx="0"/>
            <a:endCxn id="12" idx="1"/>
          </p:cNvCxnSpPr>
          <p:nvPr/>
        </p:nvCxnSpPr>
        <p:spPr>
          <a:xfrm>
            <a:off x="3999655" y="3247632"/>
            <a:ext cx="507001" cy="14752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线连接符 190"/>
          <p:cNvCxnSpPr>
            <a:stCxn id="11" idx="1"/>
            <a:endCxn id="14" idx="0"/>
          </p:cNvCxnSpPr>
          <p:nvPr/>
        </p:nvCxnSpPr>
        <p:spPr>
          <a:xfrm flipH="1">
            <a:off x="3999655" y="2577311"/>
            <a:ext cx="360812" cy="6703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191"/>
          <p:cNvCxnSpPr>
            <a:endCxn id="11" idx="1"/>
          </p:cNvCxnSpPr>
          <p:nvPr/>
        </p:nvCxnSpPr>
        <p:spPr>
          <a:xfrm flipV="1">
            <a:off x="4075422" y="2577311"/>
            <a:ext cx="285045" cy="8575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图片 36" descr="plan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913" y="1885199"/>
            <a:ext cx="301418" cy="348053"/>
          </a:xfrm>
          <a:prstGeom prst="rect">
            <a:avLst/>
          </a:prstGeom>
        </p:spPr>
      </p:pic>
      <p:cxnSp>
        <p:nvCxnSpPr>
          <p:cNvPr id="38" name="直线连接符 193"/>
          <p:cNvCxnSpPr>
            <a:stCxn id="37" idx="1"/>
            <a:endCxn id="10" idx="3"/>
          </p:cNvCxnSpPr>
          <p:nvPr/>
        </p:nvCxnSpPr>
        <p:spPr>
          <a:xfrm flipH="1" flipV="1">
            <a:off x="5184615" y="1897732"/>
            <a:ext cx="409298" cy="16149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线连接符 194"/>
          <p:cNvCxnSpPr>
            <a:stCxn id="37" idx="1"/>
            <a:endCxn id="9" idx="3"/>
          </p:cNvCxnSpPr>
          <p:nvPr/>
        </p:nvCxnSpPr>
        <p:spPr>
          <a:xfrm flipH="1">
            <a:off x="5331450" y="2059225"/>
            <a:ext cx="262463" cy="31068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线连接符 195"/>
          <p:cNvCxnSpPr>
            <a:stCxn id="37" idx="1"/>
            <a:endCxn id="7" idx="3"/>
          </p:cNvCxnSpPr>
          <p:nvPr/>
        </p:nvCxnSpPr>
        <p:spPr>
          <a:xfrm flipH="1">
            <a:off x="4953534" y="2059225"/>
            <a:ext cx="640379" cy="9177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4662753" y="1659979"/>
            <a:ext cx="840187" cy="904900"/>
          </a:xfrm>
          <a:prstGeom prst="ellipse">
            <a:avLst/>
          </a:prstGeom>
          <a:noFill/>
          <a:ln w="28575" cmpd="sng">
            <a:solidFill>
              <a:srgbClr val="00009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Times New Roman"/>
              <a:cs typeface="Times New Roman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4174846" y="2338205"/>
            <a:ext cx="608807" cy="1320936"/>
          </a:xfrm>
          <a:prstGeom prst="ellipse">
            <a:avLst/>
          </a:prstGeom>
          <a:noFill/>
          <a:ln w="28575" cmpd="sng">
            <a:solidFill>
              <a:srgbClr val="00009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Times New Roman"/>
              <a:cs typeface="Times New Roman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4999762" y="2957682"/>
            <a:ext cx="752083" cy="720604"/>
          </a:xfrm>
          <a:prstGeom prst="ellipse">
            <a:avLst/>
          </a:prstGeom>
          <a:noFill/>
          <a:ln w="28575" cmpd="sng">
            <a:solidFill>
              <a:srgbClr val="00009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Times New Roman"/>
              <a:cs typeface="Times New Roman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0" y="134774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00" dirty="0" smtClean="0">
                <a:latin typeface="Times New Roman"/>
                <a:cs typeface="Times New Roman"/>
              </a:rPr>
              <a:t>Input: A travel information network, a query</a:t>
            </a:r>
            <a:endParaRPr kumimoji="1" lang="zh-CN" altLang="en-US" sz="1400" dirty="0">
              <a:latin typeface="Times New Roman"/>
              <a:cs typeface="Times New Roman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725557" y="1355119"/>
            <a:ext cx="252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00" dirty="0" smtClean="0">
                <a:latin typeface="Times New Roman"/>
                <a:cs typeface="Times New Roman"/>
              </a:rPr>
              <a:t>Retrieve relevant </a:t>
            </a:r>
            <a:r>
              <a:rPr kumimoji="1" lang="en-US" altLang="zh-CN" sz="1400" dirty="0" err="1" smtClean="0">
                <a:latin typeface="Times New Roman"/>
                <a:cs typeface="Times New Roman"/>
              </a:rPr>
              <a:t>subnetworks</a:t>
            </a:r>
            <a:endParaRPr kumimoji="1" lang="zh-CN" altLang="en-US" sz="1400" dirty="0">
              <a:latin typeface="Times New Roman"/>
              <a:cs typeface="Times New Roman"/>
            </a:endParaRPr>
          </a:p>
        </p:txBody>
      </p:sp>
      <p:pic>
        <p:nvPicPr>
          <p:cNvPr id="86" name="图片 85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681" y="3461376"/>
            <a:ext cx="219429" cy="334482"/>
          </a:xfrm>
          <a:prstGeom prst="rect">
            <a:avLst/>
          </a:prstGeom>
        </p:spPr>
      </p:pic>
      <p:pic>
        <p:nvPicPr>
          <p:cNvPr id="87" name="图片 86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211" y="2520858"/>
            <a:ext cx="219429" cy="334482"/>
          </a:xfrm>
          <a:prstGeom prst="rect">
            <a:avLst/>
          </a:prstGeom>
        </p:spPr>
      </p:pic>
      <p:pic>
        <p:nvPicPr>
          <p:cNvPr id="88" name="图片 87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20" y="2199874"/>
            <a:ext cx="219429" cy="334482"/>
          </a:xfrm>
          <a:prstGeom prst="rect">
            <a:avLst/>
          </a:prstGeom>
        </p:spPr>
      </p:pic>
      <p:pic>
        <p:nvPicPr>
          <p:cNvPr id="89" name="图片 88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499" y="3571639"/>
            <a:ext cx="219429" cy="334482"/>
          </a:xfrm>
          <a:prstGeom prst="rect">
            <a:avLst/>
          </a:prstGeom>
        </p:spPr>
      </p:pic>
      <p:pic>
        <p:nvPicPr>
          <p:cNvPr id="90" name="图片 89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75" y="2508094"/>
            <a:ext cx="219429" cy="334482"/>
          </a:xfrm>
          <a:prstGeom prst="rect">
            <a:avLst/>
          </a:prstGeom>
        </p:spPr>
      </p:pic>
      <p:pic>
        <p:nvPicPr>
          <p:cNvPr id="91" name="图片 90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20" y="2623200"/>
            <a:ext cx="219429" cy="334482"/>
          </a:xfrm>
          <a:prstGeom prst="rect">
            <a:avLst/>
          </a:prstGeom>
        </p:spPr>
      </p:pic>
      <p:pic>
        <p:nvPicPr>
          <p:cNvPr id="92" name="图片 91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824" y="2269280"/>
            <a:ext cx="219429" cy="334482"/>
          </a:xfrm>
          <a:prstGeom prst="rect">
            <a:avLst/>
          </a:prstGeom>
        </p:spPr>
      </p:pic>
      <p:pic>
        <p:nvPicPr>
          <p:cNvPr id="93" name="图片 92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048" y="3023205"/>
            <a:ext cx="219429" cy="334482"/>
          </a:xfrm>
          <a:prstGeom prst="rect">
            <a:avLst/>
          </a:prstGeom>
        </p:spPr>
      </p:pic>
      <p:pic>
        <p:nvPicPr>
          <p:cNvPr id="94" name="图片 93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762" y="3594910"/>
            <a:ext cx="219429" cy="334482"/>
          </a:xfrm>
          <a:prstGeom prst="rect">
            <a:avLst/>
          </a:prstGeom>
        </p:spPr>
      </p:pic>
      <p:pic>
        <p:nvPicPr>
          <p:cNvPr id="95" name="图片 94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819" y="2029348"/>
            <a:ext cx="219429" cy="334482"/>
          </a:xfrm>
          <a:prstGeom prst="rect">
            <a:avLst/>
          </a:prstGeom>
        </p:spPr>
      </p:pic>
      <p:pic>
        <p:nvPicPr>
          <p:cNvPr id="96" name="图片 95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75" y="3313719"/>
            <a:ext cx="219429" cy="334482"/>
          </a:xfrm>
          <a:prstGeom prst="rect">
            <a:avLst/>
          </a:prstGeom>
        </p:spPr>
      </p:pic>
      <p:pic>
        <p:nvPicPr>
          <p:cNvPr id="97" name="图片 96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94" y="2623200"/>
            <a:ext cx="219429" cy="334482"/>
          </a:xfrm>
          <a:prstGeom prst="rect">
            <a:avLst/>
          </a:prstGeom>
        </p:spPr>
      </p:pic>
      <p:pic>
        <p:nvPicPr>
          <p:cNvPr id="98" name="图片 97" descr="plan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50" y="3895956"/>
            <a:ext cx="278406" cy="313437"/>
          </a:xfrm>
          <a:prstGeom prst="rect">
            <a:avLst/>
          </a:prstGeom>
        </p:spPr>
      </p:pic>
      <p:pic>
        <p:nvPicPr>
          <p:cNvPr id="99" name="图片 98" descr="plan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577" y="3103327"/>
            <a:ext cx="278406" cy="313437"/>
          </a:xfrm>
          <a:prstGeom prst="rect">
            <a:avLst/>
          </a:prstGeom>
        </p:spPr>
      </p:pic>
      <p:pic>
        <p:nvPicPr>
          <p:cNvPr id="100" name="图片 99" descr="plan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181" y="3929392"/>
            <a:ext cx="278406" cy="313437"/>
          </a:xfrm>
          <a:prstGeom prst="rect">
            <a:avLst/>
          </a:prstGeom>
        </p:spPr>
      </p:pic>
      <p:pic>
        <p:nvPicPr>
          <p:cNvPr id="101" name="图片 100" descr="plan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8" y="2436520"/>
            <a:ext cx="278406" cy="313437"/>
          </a:xfrm>
          <a:prstGeom prst="rect">
            <a:avLst/>
          </a:prstGeom>
        </p:spPr>
      </p:pic>
      <p:pic>
        <p:nvPicPr>
          <p:cNvPr id="102" name="图片 101" descr="plan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8" y="1992854"/>
            <a:ext cx="278406" cy="313437"/>
          </a:xfrm>
          <a:prstGeom prst="rect">
            <a:avLst/>
          </a:prstGeom>
        </p:spPr>
      </p:pic>
      <p:pic>
        <p:nvPicPr>
          <p:cNvPr id="103" name="图片 102" descr="plan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336" y="1808573"/>
            <a:ext cx="278406" cy="313437"/>
          </a:xfrm>
          <a:prstGeom prst="rect">
            <a:avLst/>
          </a:prstGeom>
        </p:spPr>
      </p:pic>
      <p:cxnSp>
        <p:nvCxnSpPr>
          <p:cNvPr id="104" name="直线连接符 262"/>
          <p:cNvCxnSpPr>
            <a:stCxn id="89" idx="3"/>
            <a:endCxn id="100" idx="1"/>
          </p:cNvCxnSpPr>
          <p:nvPr/>
        </p:nvCxnSpPr>
        <p:spPr>
          <a:xfrm>
            <a:off x="2056928" y="3738880"/>
            <a:ext cx="244253" cy="34723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直线连接符 263"/>
          <p:cNvCxnSpPr>
            <a:endCxn id="86" idx="1"/>
          </p:cNvCxnSpPr>
          <p:nvPr/>
        </p:nvCxnSpPr>
        <p:spPr>
          <a:xfrm>
            <a:off x="1924028" y="3395157"/>
            <a:ext cx="299654" cy="23346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直线连接符 264"/>
          <p:cNvCxnSpPr>
            <a:stCxn id="152" idx="1"/>
            <a:endCxn id="94" idx="2"/>
          </p:cNvCxnSpPr>
          <p:nvPr/>
        </p:nvCxnSpPr>
        <p:spPr>
          <a:xfrm flipH="1" flipV="1">
            <a:off x="1376477" y="3929392"/>
            <a:ext cx="213221" cy="26095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直线连接符 265"/>
          <p:cNvCxnSpPr>
            <a:stCxn id="152" idx="0"/>
            <a:endCxn id="89" idx="2"/>
          </p:cNvCxnSpPr>
          <p:nvPr/>
        </p:nvCxnSpPr>
        <p:spPr>
          <a:xfrm flipV="1">
            <a:off x="1795852" y="3906121"/>
            <a:ext cx="151362" cy="17025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直线连接符 266"/>
          <p:cNvCxnSpPr>
            <a:stCxn id="94" idx="1"/>
            <a:endCxn id="151" idx="3"/>
          </p:cNvCxnSpPr>
          <p:nvPr/>
        </p:nvCxnSpPr>
        <p:spPr>
          <a:xfrm flipH="1" flipV="1">
            <a:off x="847301" y="3731646"/>
            <a:ext cx="419461" cy="3050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直线连接符 267"/>
          <p:cNvCxnSpPr>
            <a:stCxn id="151" idx="3"/>
            <a:endCxn id="96" idx="2"/>
          </p:cNvCxnSpPr>
          <p:nvPr/>
        </p:nvCxnSpPr>
        <p:spPr>
          <a:xfrm flipV="1">
            <a:off x="847301" y="3648201"/>
            <a:ext cx="177888" cy="8344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线连接符 268"/>
          <p:cNvCxnSpPr>
            <a:stCxn id="99" idx="1"/>
            <a:endCxn id="96" idx="3"/>
          </p:cNvCxnSpPr>
          <p:nvPr/>
        </p:nvCxnSpPr>
        <p:spPr>
          <a:xfrm flipH="1">
            <a:off x="1134903" y="3260045"/>
            <a:ext cx="466674" cy="22091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直线连接符 269"/>
          <p:cNvCxnSpPr>
            <a:stCxn id="99" idx="1"/>
            <a:endCxn id="93" idx="3"/>
          </p:cNvCxnSpPr>
          <p:nvPr/>
        </p:nvCxnSpPr>
        <p:spPr>
          <a:xfrm flipH="1" flipV="1">
            <a:off x="1376477" y="3190446"/>
            <a:ext cx="225100" cy="6959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直线连接符 270"/>
          <p:cNvCxnSpPr>
            <a:stCxn id="99" idx="0"/>
            <a:endCxn id="87" idx="2"/>
          </p:cNvCxnSpPr>
          <p:nvPr/>
        </p:nvCxnSpPr>
        <p:spPr>
          <a:xfrm flipH="1" flipV="1">
            <a:off x="1656925" y="2855340"/>
            <a:ext cx="83854" cy="2479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直线连接符 271"/>
          <p:cNvCxnSpPr>
            <a:stCxn id="99" idx="0"/>
            <a:endCxn id="91" idx="1"/>
          </p:cNvCxnSpPr>
          <p:nvPr/>
        </p:nvCxnSpPr>
        <p:spPr>
          <a:xfrm flipV="1">
            <a:off x="1740780" y="2790441"/>
            <a:ext cx="222540" cy="31288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线连接符 272"/>
          <p:cNvCxnSpPr>
            <a:stCxn id="96" idx="1"/>
            <a:endCxn id="150" idx="2"/>
          </p:cNvCxnSpPr>
          <p:nvPr/>
        </p:nvCxnSpPr>
        <p:spPr>
          <a:xfrm flipH="1" flipV="1">
            <a:off x="665586" y="3439883"/>
            <a:ext cx="249889" cy="4107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直线连接符 274"/>
          <p:cNvCxnSpPr>
            <a:stCxn id="150" idx="0"/>
            <a:endCxn id="97" idx="2"/>
          </p:cNvCxnSpPr>
          <p:nvPr/>
        </p:nvCxnSpPr>
        <p:spPr>
          <a:xfrm flipV="1">
            <a:off x="665586" y="2957682"/>
            <a:ext cx="44722" cy="254259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直线连接符 275"/>
          <p:cNvCxnSpPr>
            <a:stCxn id="97" idx="1"/>
            <a:endCxn id="101" idx="3"/>
          </p:cNvCxnSpPr>
          <p:nvPr/>
        </p:nvCxnSpPr>
        <p:spPr>
          <a:xfrm flipH="1" flipV="1">
            <a:off x="434994" y="2593239"/>
            <a:ext cx="165600" cy="19720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直线连接符 276"/>
          <p:cNvCxnSpPr>
            <a:stCxn id="90" idx="0"/>
            <a:endCxn id="149" idx="2"/>
          </p:cNvCxnSpPr>
          <p:nvPr/>
        </p:nvCxnSpPr>
        <p:spPr>
          <a:xfrm flipH="1" flipV="1">
            <a:off x="880061" y="2011703"/>
            <a:ext cx="145129" cy="49639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直线连接符 277"/>
          <p:cNvCxnSpPr>
            <a:stCxn id="149" idx="2"/>
            <a:endCxn id="88" idx="1"/>
          </p:cNvCxnSpPr>
          <p:nvPr/>
        </p:nvCxnSpPr>
        <p:spPr>
          <a:xfrm>
            <a:off x="880061" y="2011703"/>
            <a:ext cx="245259" cy="35541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直线连接符 278"/>
          <p:cNvCxnSpPr>
            <a:stCxn id="148" idx="2"/>
            <a:endCxn id="88" idx="0"/>
          </p:cNvCxnSpPr>
          <p:nvPr/>
        </p:nvCxnSpPr>
        <p:spPr>
          <a:xfrm flipH="1">
            <a:off x="1235035" y="1992854"/>
            <a:ext cx="82012" cy="20702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直线连接符 279"/>
          <p:cNvCxnSpPr>
            <a:stCxn id="88" idx="0"/>
            <a:endCxn id="102" idx="3"/>
          </p:cNvCxnSpPr>
          <p:nvPr/>
        </p:nvCxnSpPr>
        <p:spPr>
          <a:xfrm flipH="1" flipV="1">
            <a:off x="434994" y="2149573"/>
            <a:ext cx="800041" cy="5030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直线连接符 280"/>
          <p:cNvCxnSpPr>
            <a:stCxn id="149" idx="2"/>
            <a:endCxn id="97" idx="0"/>
          </p:cNvCxnSpPr>
          <p:nvPr/>
        </p:nvCxnSpPr>
        <p:spPr>
          <a:xfrm flipH="1">
            <a:off x="710308" y="2011703"/>
            <a:ext cx="169753" cy="61149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直线连接符 282"/>
          <p:cNvCxnSpPr>
            <a:stCxn id="103" idx="3"/>
            <a:endCxn id="95" idx="1"/>
          </p:cNvCxnSpPr>
          <p:nvPr/>
        </p:nvCxnSpPr>
        <p:spPr>
          <a:xfrm>
            <a:off x="2033741" y="1965292"/>
            <a:ext cx="575078" cy="23129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直线连接符 284"/>
          <p:cNvCxnSpPr>
            <a:stCxn id="99" idx="1"/>
            <a:endCxn id="94" idx="0"/>
          </p:cNvCxnSpPr>
          <p:nvPr/>
        </p:nvCxnSpPr>
        <p:spPr>
          <a:xfrm flipH="1">
            <a:off x="1376477" y="3260045"/>
            <a:ext cx="225100" cy="33486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直线连接符 285"/>
          <p:cNvCxnSpPr>
            <a:stCxn id="88" idx="3"/>
            <a:endCxn id="103" idx="1"/>
          </p:cNvCxnSpPr>
          <p:nvPr/>
        </p:nvCxnSpPr>
        <p:spPr>
          <a:xfrm flipV="1">
            <a:off x="1344749" y="1965292"/>
            <a:ext cx="410587" cy="40182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直线连接符 287"/>
          <p:cNvCxnSpPr>
            <a:stCxn id="99" idx="0"/>
            <a:endCxn id="92" idx="2"/>
          </p:cNvCxnSpPr>
          <p:nvPr/>
        </p:nvCxnSpPr>
        <p:spPr>
          <a:xfrm flipV="1">
            <a:off x="1740780" y="2603761"/>
            <a:ext cx="153759" cy="49956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直线连接符 288"/>
          <p:cNvCxnSpPr>
            <a:stCxn id="89" idx="0"/>
            <a:endCxn id="138" idx="5"/>
          </p:cNvCxnSpPr>
          <p:nvPr/>
        </p:nvCxnSpPr>
        <p:spPr>
          <a:xfrm flipH="1" flipV="1">
            <a:off x="1889654" y="3382416"/>
            <a:ext cx="57560" cy="18922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直线连接符 289"/>
          <p:cNvCxnSpPr>
            <a:stCxn id="86" idx="2"/>
            <a:endCxn id="100" idx="1"/>
          </p:cNvCxnSpPr>
          <p:nvPr/>
        </p:nvCxnSpPr>
        <p:spPr>
          <a:xfrm flipH="1">
            <a:off x="2301181" y="3795858"/>
            <a:ext cx="32214" cy="29025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直线连接符 290"/>
          <p:cNvCxnSpPr>
            <a:stCxn id="86" idx="2"/>
            <a:endCxn id="152" idx="0"/>
          </p:cNvCxnSpPr>
          <p:nvPr/>
        </p:nvCxnSpPr>
        <p:spPr>
          <a:xfrm flipH="1">
            <a:off x="1795852" y="3795858"/>
            <a:ext cx="537544" cy="2805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直线连接符 291"/>
          <p:cNvCxnSpPr>
            <a:stCxn id="98" idx="0"/>
            <a:endCxn id="96" idx="2"/>
          </p:cNvCxnSpPr>
          <p:nvPr/>
        </p:nvCxnSpPr>
        <p:spPr>
          <a:xfrm flipH="1" flipV="1">
            <a:off x="1025189" y="3648201"/>
            <a:ext cx="71763" cy="24775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线连接符 292"/>
          <p:cNvCxnSpPr>
            <a:stCxn id="98" idx="0"/>
            <a:endCxn id="94" idx="1"/>
          </p:cNvCxnSpPr>
          <p:nvPr/>
        </p:nvCxnSpPr>
        <p:spPr>
          <a:xfrm flipV="1">
            <a:off x="1096953" y="3762151"/>
            <a:ext cx="169809" cy="13380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线连接符 293"/>
          <p:cNvCxnSpPr>
            <a:stCxn id="93" idx="2"/>
            <a:endCxn id="98" idx="0"/>
          </p:cNvCxnSpPr>
          <p:nvPr/>
        </p:nvCxnSpPr>
        <p:spPr>
          <a:xfrm flipH="1">
            <a:off x="1096953" y="3357687"/>
            <a:ext cx="169810" cy="53826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直线连接符 294"/>
          <p:cNvCxnSpPr>
            <a:endCxn id="93" idx="1"/>
          </p:cNvCxnSpPr>
          <p:nvPr/>
        </p:nvCxnSpPr>
        <p:spPr>
          <a:xfrm flipV="1">
            <a:off x="780874" y="3190446"/>
            <a:ext cx="376174" cy="1645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" name="图片 132" descr="plan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059" y="2356593"/>
            <a:ext cx="278406" cy="313437"/>
          </a:xfrm>
          <a:prstGeom prst="rect">
            <a:avLst/>
          </a:prstGeom>
        </p:spPr>
      </p:pic>
      <p:cxnSp>
        <p:nvCxnSpPr>
          <p:cNvPr id="134" name="直线连接符 296"/>
          <p:cNvCxnSpPr>
            <a:stCxn id="133" idx="1"/>
            <a:endCxn id="92" idx="3"/>
          </p:cNvCxnSpPr>
          <p:nvPr/>
        </p:nvCxnSpPr>
        <p:spPr>
          <a:xfrm flipH="1" flipV="1">
            <a:off x="2004252" y="2436520"/>
            <a:ext cx="242806" cy="7679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直线连接符 297"/>
          <p:cNvCxnSpPr>
            <a:stCxn id="133" idx="1"/>
            <a:endCxn id="91" idx="0"/>
          </p:cNvCxnSpPr>
          <p:nvPr/>
        </p:nvCxnSpPr>
        <p:spPr>
          <a:xfrm flipH="1">
            <a:off x="2073035" y="2513312"/>
            <a:ext cx="174024" cy="1098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直线连接符 298"/>
          <p:cNvCxnSpPr>
            <a:stCxn id="133" idx="1"/>
            <a:endCxn id="87" idx="3"/>
          </p:cNvCxnSpPr>
          <p:nvPr/>
        </p:nvCxnSpPr>
        <p:spPr>
          <a:xfrm flipH="1">
            <a:off x="1766639" y="2513312"/>
            <a:ext cx="480420" cy="1747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线连接符 301"/>
          <p:cNvCxnSpPr>
            <a:stCxn id="133" idx="0"/>
            <a:endCxn id="95" idx="1"/>
          </p:cNvCxnSpPr>
          <p:nvPr/>
        </p:nvCxnSpPr>
        <p:spPr>
          <a:xfrm flipV="1">
            <a:off x="2386262" y="2196589"/>
            <a:ext cx="222557" cy="16000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椭圆 137"/>
          <p:cNvSpPr/>
          <p:nvPr/>
        </p:nvSpPr>
        <p:spPr>
          <a:xfrm>
            <a:off x="1554167" y="3023395"/>
            <a:ext cx="393047" cy="420618"/>
          </a:xfrm>
          <a:prstGeom prst="ellipse">
            <a:avLst/>
          </a:prstGeom>
          <a:noFill/>
          <a:ln w="28575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Times New Roman"/>
              <a:cs typeface="Times New Roman"/>
            </a:endParaRPr>
          </a:p>
        </p:txBody>
      </p:sp>
      <p:pic>
        <p:nvPicPr>
          <p:cNvPr id="139" name="图片 138" descr="arro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02" y="2781309"/>
            <a:ext cx="509612" cy="509612"/>
          </a:xfrm>
          <a:prstGeom prst="rect">
            <a:avLst/>
          </a:prstGeom>
        </p:spPr>
      </p:pic>
      <p:pic>
        <p:nvPicPr>
          <p:cNvPr id="140" name="图片 139" descr="arrow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555" y="2777710"/>
            <a:ext cx="509612" cy="509612"/>
          </a:xfrm>
          <a:prstGeom prst="rect">
            <a:avLst/>
          </a:prstGeom>
        </p:spPr>
      </p:pic>
      <p:sp>
        <p:nvSpPr>
          <p:cNvPr id="141" name="文本框 140"/>
          <p:cNvSpPr txBox="1"/>
          <p:nvPr/>
        </p:nvSpPr>
        <p:spPr>
          <a:xfrm>
            <a:off x="1962038" y="2945480"/>
            <a:ext cx="103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Flights to </a:t>
            </a:r>
          </a:p>
          <a:p>
            <a:pPr algn="ctr"/>
            <a:r>
              <a:rPr kumimoji="1" lang="en-US" altLang="zh-CN" sz="1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Rio, Brazil</a:t>
            </a:r>
            <a:endParaRPr kumimoji="1" lang="zh-CN" altLang="en-US" sz="1400" b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142" name="图片 141" descr="hotel_bed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290" y="2521790"/>
            <a:ext cx="412307" cy="227943"/>
          </a:xfrm>
          <a:prstGeom prst="rect">
            <a:avLst/>
          </a:prstGeom>
        </p:spPr>
      </p:pic>
      <p:pic>
        <p:nvPicPr>
          <p:cNvPr id="143" name="图片 142" descr="hotel_bed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4" y="2892693"/>
            <a:ext cx="412307" cy="227943"/>
          </a:xfrm>
          <a:prstGeom prst="rect">
            <a:avLst/>
          </a:prstGeom>
        </p:spPr>
      </p:pic>
      <p:pic>
        <p:nvPicPr>
          <p:cNvPr id="144" name="图片 143" descr="hotel_bed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689" y="3755670"/>
            <a:ext cx="412307" cy="227943"/>
          </a:xfrm>
          <a:prstGeom prst="rect">
            <a:avLst/>
          </a:prstGeom>
        </p:spPr>
      </p:pic>
      <p:pic>
        <p:nvPicPr>
          <p:cNvPr id="148" name="图片 147" descr="hotel_bed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893" y="1764911"/>
            <a:ext cx="412307" cy="227943"/>
          </a:xfrm>
          <a:prstGeom prst="rect">
            <a:avLst/>
          </a:prstGeom>
        </p:spPr>
      </p:pic>
      <p:pic>
        <p:nvPicPr>
          <p:cNvPr id="149" name="图片 148" descr="hotel_bed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07" y="1783760"/>
            <a:ext cx="412307" cy="227943"/>
          </a:xfrm>
          <a:prstGeom prst="rect">
            <a:avLst/>
          </a:prstGeom>
        </p:spPr>
      </p:pic>
      <p:pic>
        <p:nvPicPr>
          <p:cNvPr id="150" name="图片 149" descr="hotel_bed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32" y="3211940"/>
            <a:ext cx="412307" cy="227943"/>
          </a:xfrm>
          <a:prstGeom prst="rect">
            <a:avLst/>
          </a:prstGeom>
        </p:spPr>
      </p:pic>
      <p:pic>
        <p:nvPicPr>
          <p:cNvPr id="151" name="图片 150" descr="hotel_bed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94" y="3617674"/>
            <a:ext cx="412307" cy="227943"/>
          </a:xfrm>
          <a:prstGeom prst="rect">
            <a:avLst/>
          </a:prstGeom>
        </p:spPr>
      </p:pic>
      <p:pic>
        <p:nvPicPr>
          <p:cNvPr id="152" name="图片 151" descr="hotel_bed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98" y="4076378"/>
            <a:ext cx="412307" cy="227943"/>
          </a:xfrm>
          <a:prstGeom prst="rect">
            <a:avLst/>
          </a:prstGeom>
        </p:spPr>
      </p:pic>
      <p:grpSp>
        <p:nvGrpSpPr>
          <p:cNvPr id="153" name="组 321"/>
          <p:cNvGrpSpPr/>
          <p:nvPr/>
        </p:nvGrpSpPr>
        <p:grpSpPr>
          <a:xfrm>
            <a:off x="3658499" y="4076378"/>
            <a:ext cx="3325253" cy="356175"/>
            <a:chOff x="5771337" y="3601774"/>
            <a:chExt cx="4122821" cy="441604"/>
          </a:xfrm>
        </p:grpSpPr>
        <p:pic>
          <p:nvPicPr>
            <p:cNvPr id="154" name="图片 153" descr="hotel_bed.pdf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2793" y="3729075"/>
              <a:ext cx="414000" cy="228879"/>
            </a:xfrm>
            <a:prstGeom prst="rect">
              <a:avLst/>
            </a:prstGeom>
          </p:spPr>
        </p:pic>
        <p:pic>
          <p:nvPicPr>
            <p:cNvPr id="155" name="图片 154" descr="person.jpe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4913" y="3673508"/>
              <a:ext cx="220605" cy="344904"/>
            </a:xfrm>
            <a:prstGeom prst="rect">
              <a:avLst/>
            </a:prstGeom>
          </p:spPr>
        </p:pic>
        <p:pic>
          <p:nvPicPr>
            <p:cNvPr id="156" name="图片 155" descr="plane.pdf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1138" y="3699881"/>
              <a:ext cx="251792" cy="283474"/>
            </a:xfrm>
            <a:prstGeom prst="rect">
              <a:avLst/>
            </a:prstGeom>
          </p:spPr>
        </p:pic>
        <p:sp>
          <p:nvSpPr>
            <p:cNvPr id="157" name="矩形 156"/>
            <p:cNvSpPr/>
            <p:nvPr/>
          </p:nvSpPr>
          <p:spPr>
            <a:xfrm>
              <a:off x="5771337" y="3601774"/>
              <a:ext cx="4122821" cy="4293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58" name="文本框 157"/>
            <p:cNvSpPr txBox="1"/>
            <p:nvPr/>
          </p:nvSpPr>
          <p:spPr>
            <a:xfrm>
              <a:off x="6115762" y="3647097"/>
              <a:ext cx="1123988" cy="38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 dirty="0" smtClean="0">
                  <a:latin typeface="Times New Roman"/>
                  <a:cs typeface="Times New Roman"/>
                </a:rPr>
                <a:t>Passenger</a:t>
              </a:r>
              <a:endParaRPr kumimoji="1" lang="zh-CN" altLang="en-US" sz="1400" dirty="0">
                <a:latin typeface="Times New Roman"/>
                <a:cs typeface="Times New Roman"/>
              </a:endParaRPr>
            </a:p>
          </p:txBody>
        </p:sp>
        <p:sp>
          <p:nvSpPr>
            <p:cNvPr id="159" name="文本框 158"/>
            <p:cNvSpPr txBox="1"/>
            <p:nvPr/>
          </p:nvSpPr>
          <p:spPr>
            <a:xfrm>
              <a:off x="7793579" y="3661780"/>
              <a:ext cx="793498" cy="38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 dirty="0" smtClean="0">
                  <a:latin typeface="Times New Roman"/>
                  <a:cs typeface="Times New Roman"/>
                </a:rPr>
                <a:t>Hotel</a:t>
              </a:r>
              <a:endParaRPr kumimoji="1" lang="zh-CN" altLang="en-US" sz="1400" dirty="0">
                <a:latin typeface="Times New Roman"/>
                <a:cs typeface="Times New Roman"/>
              </a:endParaRPr>
            </a:p>
          </p:txBody>
        </p:sp>
        <p:sp>
          <p:nvSpPr>
            <p:cNvPr id="160" name="文本框 159"/>
            <p:cNvSpPr txBox="1"/>
            <p:nvPr/>
          </p:nvSpPr>
          <p:spPr>
            <a:xfrm>
              <a:off x="8988736" y="3650345"/>
              <a:ext cx="808078" cy="38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 dirty="0" smtClean="0">
                  <a:latin typeface="Times New Roman"/>
                  <a:cs typeface="Times New Roman"/>
                </a:rPr>
                <a:t>Flight</a:t>
              </a:r>
              <a:endParaRPr kumimoji="1" lang="zh-CN" altLang="en-US" sz="1400" dirty="0">
                <a:latin typeface="Times New Roman"/>
                <a:cs typeface="Times New Roman"/>
              </a:endParaRPr>
            </a:p>
          </p:txBody>
        </p:sp>
      </p:grpSp>
      <p:pic>
        <p:nvPicPr>
          <p:cNvPr id="161" name="图片 160" descr="pers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750" y="1748961"/>
            <a:ext cx="219429" cy="334482"/>
          </a:xfrm>
          <a:prstGeom prst="rect">
            <a:avLst/>
          </a:prstGeom>
        </p:spPr>
      </p:pic>
      <p:cxnSp>
        <p:nvCxnSpPr>
          <p:cNvPr id="162" name="直线连接符 473"/>
          <p:cNvCxnSpPr>
            <a:stCxn id="103" idx="3"/>
            <a:endCxn id="161" idx="1"/>
          </p:cNvCxnSpPr>
          <p:nvPr/>
        </p:nvCxnSpPr>
        <p:spPr>
          <a:xfrm flipV="1">
            <a:off x="2033741" y="1916202"/>
            <a:ext cx="382009" cy="4909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直线连接符 491"/>
          <p:cNvCxnSpPr>
            <a:stCxn id="90" idx="0"/>
            <a:endCxn id="102" idx="3"/>
          </p:cNvCxnSpPr>
          <p:nvPr/>
        </p:nvCxnSpPr>
        <p:spPr>
          <a:xfrm flipH="1" flipV="1">
            <a:off x="434994" y="2149573"/>
            <a:ext cx="590196" cy="35852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直线连接符 518"/>
          <p:cNvCxnSpPr>
            <a:stCxn id="101" idx="3"/>
            <a:endCxn id="90" idx="0"/>
          </p:cNvCxnSpPr>
          <p:nvPr/>
        </p:nvCxnSpPr>
        <p:spPr>
          <a:xfrm flipV="1">
            <a:off x="434994" y="2508094"/>
            <a:ext cx="590196" cy="8514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直线连接符 544"/>
          <p:cNvCxnSpPr>
            <a:stCxn id="133" idx="0"/>
            <a:endCxn id="161" idx="1"/>
          </p:cNvCxnSpPr>
          <p:nvPr/>
        </p:nvCxnSpPr>
        <p:spPr>
          <a:xfrm flipV="1">
            <a:off x="2386262" y="1916202"/>
            <a:ext cx="29488" cy="44039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2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Querying </a:t>
            </a:r>
            <a:r>
              <a:rPr lang="en-US" sz="3600" dirty="0" err="1"/>
              <a:t>Subnetwork</a:t>
            </a:r>
            <a:r>
              <a:rPr lang="en-US" sz="3600" dirty="0"/>
              <a:t> Outliers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661153"/>
            <a:ext cx="8229600" cy="1739647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User </a:t>
            </a:r>
            <a:r>
              <a:rPr lang="en-US" sz="2400" b="1" dirty="0"/>
              <a:t>poses a query</a:t>
            </a:r>
            <a:r>
              <a:rPr lang="en-US" sz="2400" dirty="0"/>
              <a:t>: </a:t>
            </a:r>
            <a:r>
              <a:rPr lang="en-US" sz="2400" dirty="0" smtClean="0"/>
              <a:t>“</a:t>
            </a:r>
            <a:r>
              <a:rPr lang="en-US" sz="2400" dirty="0"/>
              <a:t>Analyze </a:t>
            </a:r>
            <a:r>
              <a:rPr lang="en-US" sz="2400" dirty="0" smtClean="0"/>
              <a:t>passenger groups flying </a:t>
            </a:r>
            <a:r>
              <a:rPr lang="en-US" sz="2400" dirty="0"/>
              <a:t>to </a:t>
            </a:r>
            <a:r>
              <a:rPr lang="en-US" sz="2400" dirty="0" smtClean="0"/>
              <a:t>Rio, Brazil”</a:t>
            </a:r>
            <a:endParaRPr lang="en-US" sz="2400" dirty="0"/>
          </a:p>
          <a:p>
            <a:r>
              <a:rPr lang="en-US" sz="2400" b="1" dirty="0"/>
              <a:t>Retrieve </a:t>
            </a:r>
            <a:r>
              <a:rPr lang="en-US" sz="2400" b="1" dirty="0" smtClean="0"/>
              <a:t>candidate </a:t>
            </a:r>
            <a:r>
              <a:rPr lang="en-US" sz="2400" b="1" dirty="0" err="1" smtClean="0"/>
              <a:t>subnetworks</a:t>
            </a:r>
            <a:r>
              <a:rPr lang="en-US" sz="2400" dirty="0" smtClean="0"/>
              <a:t>: connected and relevant to query</a:t>
            </a:r>
            <a:endParaRPr lang="en-US" sz="2400" dirty="0"/>
          </a:p>
          <a:p>
            <a:r>
              <a:rPr lang="en-US" sz="2400" b="1" dirty="0"/>
              <a:t>Identify outlier </a:t>
            </a:r>
            <a:r>
              <a:rPr lang="en-US" sz="2400" b="1" dirty="0" err="1"/>
              <a:t>subnetworks</a:t>
            </a:r>
            <a:r>
              <a:rPr lang="en-US" sz="2400" b="1" dirty="0" smtClean="0"/>
              <a:t>: </a:t>
            </a:r>
            <a:r>
              <a:rPr lang="en-US" sz="2400" dirty="0" smtClean="0"/>
              <a:t>deviating significantly from others</a:t>
            </a:r>
            <a:endParaRPr lang="en-US" sz="2400" dirty="0"/>
          </a:p>
        </p:txBody>
      </p:sp>
      <p:grpSp>
        <p:nvGrpSpPr>
          <p:cNvPr id="3" name="组合 2"/>
          <p:cNvGrpSpPr/>
          <p:nvPr/>
        </p:nvGrpSpPr>
        <p:grpSpPr>
          <a:xfrm>
            <a:off x="0" y="1347743"/>
            <a:ext cx="9166289" cy="3084810"/>
            <a:chOff x="-1186245" y="182961"/>
            <a:chExt cx="11364840" cy="3824708"/>
          </a:xfrm>
        </p:grpSpPr>
        <p:pic>
          <p:nvPicPr>
            <p:cNvPr id="5" name="图片 4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8002" y="2236668"/>
              <a:ext cx="294547" cy="460508"/>
            </a:xfrm>
            <a:prstGeom prst="rect">
              <a:avLst/>
            </a:prstGeom>
          </p:spPr>
        </p:pic>
        <p:pic>
          <p:nvPicPr>
            <p:cNvPr id="7" name="图片 6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0856" y="948630"/>
              <a:ext cx="294547" cy="460508"/>
            </a:xfrm>
            <a:prstGeom prst="rect">
              <a:avLst/>
            </a:prstGeom>
          </p:spPr>
        </p:pic>
        <p:pic>
          <p:nvPicPr>
            <p:cNvPr id="8" name="图片 7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3128" y="2494620"/>
              <a:ext cx="294547" cy="460508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图片 8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9416" y="1220040"/>
              <a:ext cx="294547" cy="460508"/>
            </a:xfrm>
            <a:prstGeom prst="rect">
              <a:avLst/>
            </a:prstGeom>
          </p:spPr>
        </p:pic>
        <p:pic>
          <p:nvPicPr>
            <p:cNvPr id="10" name="图片 9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362" y="634612"/>
              <a:ext cx="294547" cy="460508"/>
            </a:xfrm>
            <a:prstGeom prst="rect">
              <a:avLst/>
            </a:prstGeom>
          </p:spPr>
        </p:pic>
        <p:pic>
          <p:nvPicPr>
            <p:cNvPr id="11" name="图片 10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0088" y="1477189"/>
              <a:ext cx="294547" cy="460508"/>
            </a:xfrm>
            <a:prstGeom prst="rect">
              <a:avLst/>
            </a:prstGeom>
          </p:spPr>
        </p:pic>
        <p:pic>
          <p:nvPicPr>
            <p:cNvPr id="12" name="图片 11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1341" y="2491197"/>
              <a:ext cx="294547" cy="460508"/>
            </a:xfrm>
            <a:prstGeom prst="rect">
              <a:avLst/>
            </a:prstGeom>
          </p:spPr>
        </p:pic>
        <p:pic>
          <p:nvPicPr>
            <p:cNvPr id="13" name="图片 12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2814" y="2026577"/>
              <a:ext cx="294547" cy="460508"/>
            </a:xfrm>
            <a:prstGeom prst="rect">
              <a:avLst/>
            </a:prstGeom>
          </p:spPr>
        </p:pic>
        <p:pic>
          <p:nvPicPr>
            <p:cNvPr id="14" name="图片 13" descr="plane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5878" y="2538542"/>
              <a:ext cx="373714" cy="431534"/>
            </a:xfrm>
            <a:prstGeom prst="rect">
              <a:avLst/>
            </a:prstGeom>
          </p:spPr>
        </p:pic>
        <p:pic>
          <p:nvPicPr>
            <p:cNvPr id="15" name="图片 14" descr="plane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8195" y="1857743"/>
              <a:ext cx="373714" cy="431534"/>
            </a:xfrm>
            <a:prstGeom prst="rect">
              <a:avLst/>
            </a:prstGeom>
          </p:spPr>
        </p:pic>
        <p:pic>
          <p:nvPicPr>
            <p:cNvPr id="16" name="图片 15" descr="plane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1337" y="2914340"/>
              <a:ext cx="373714" cy="431534"/>
            </a:xfrm>
            <a:prstGeom prst="rect">
              <a:avLst/>
            </a:prstGeom>
          </p:spPr>
        </p:pic>
        <p:cxnSp>
          <p:nvCxnSpPr>
            <p:cNvPr id="17" name="直线连接符 172"/>
            <p:cNvCxnSpPr>
              <a:stCxn id="8" idx="3"/>
              <a:endCxn id="16" idx="0"/>
            </p:cNvCxnSpPr>
            <p:nvPr/>
          </p:nvCxnSpPr>
          <p:spPr>
            <a:xfrm>
              <a:off x="5437675" y="2724874"/>
              <a:ext cx="520519" cy="18946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3"/>
            <p:cNvCxnSpPr>
              <a:stCxn id="15" idx="2"/>
              <a:endCxn id="5" idx="1"/>
            </p:cNvCxnSpPr>
            <p:nvPr/>
          </p:nvCxnSpPr>
          <p:spPr>
            <a:xfrm>
              <a:off x="5055052" y="2289277"/>
              <a:ext cx="492950" cy="17764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174"/>
            <p:cNvCxnSpPr>
              <a:endCxn id="12" idx="3"/>
            </p:cNvCxnSpPr>
            <p:nvPr/>
          </p:nvCxnSpPr>
          <p:spPr>
            <a:xfrm flipH="1" flipV="1">
              <a:off x="4695888" y="2721451"/>
              <a:ext cx="713492" cy="52511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75"/>
            <p:cNvCxnSpPr>
              <a:endCxn id="8" idx="2"/>
            </p:cNvCxnSpPr>
            <p:nvPr/>
          </p:nvCxnSpPr>
          <p:spPr>
            <a:xfrm flipH="1" flipV="1">
              <a:off x="5290402" y="2955128"/>
              <a:ext cx="118978" cy="29143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176"/>
            <p:cNvCxnSpPr>
              <a:stCxn id="12" idx="1"/>
            </p:cNvCxnSpPr>
            <p:nvPr/>
          </p:nvCxnSpPr>
          <p:spPr>
            <a:xfrm flipH="1" flipV="1">
              <a:off x="3772735" y="2271969"/>
              <a:ext cx="628606" cy="449482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177"/>
            <p:cNvCxnSpPr>
              <a:endCxn id="13" idx="1"/>
            </p:cNvCxnSpPr>
            <p:nvPr/>
          </p:nvCxnSpPr>
          <p:spPr>
            <a:xfrm flipV="1">
              <a:off x="3772735" y="2256831"/>
              <a:ext cx="300079" cy="1513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连接符 178"/>
            <p:cNvCxnSpPr>
              <a:stCxn id="15" idx="1"/>
              <a:endCxn id="13" idx="3"/>
            </p:cNvCxnSpPr>
            <p:nvPr/>
          </p:nvCxnSpPr>
          <p:spPr>
            <a:xfrm flipH="1">
              <a:off x="4367361" y="2073510"/>
              <a:ext cx="500834" cy="18332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179"/>
            <p:cNvCxnSpPr>
              <a:stCxn id="15" idx="1"/>
              <a:endCxn id="11" idx="3"/>
            </p:cNvCxnSpPr>
            <p:nvPr/>
          </p:nvCxnSpPr>
          <p:spPr>
            <a:xfrm flipH="1" flipV="1">
              <a:off x="4514635" y="1707443"/>
              <a:ext cx="353560" cy="366067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180"/>
            <p:cNvCxnSpPr>
              <a:stCxn id="15" idx="0"/>
              <a:endCxn id="7" idx="2"/>
            </p:cNvCxnSpPr>
            <p:nvPr/>
          </p:nvCxnSpPr>
          <p:spPr>
            <a:xfrm flipH="1" flipV="1">
              <a:off x="4808130" y="1409138"/>
              <a:ext cx="246922" cy="44860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181"/>
            <p:cNvCxnSpPr>
              <a:stCxn id="15" idx="0"/>
              <a:endCxn id="9" idx="2"/>
            </p:cNvCxnSpPr>
            <p:nvPr/>
          </p:nvCxnSpPr>
          <p:spPr>
            <a:xfrm flipV="1">
              <a:off x="5055052" y="1680548"/>
              <a:ext cx="221638" cy="17719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182"/>
            <p:cNvCxnSpPr>
              <a:stCxn id="13" idx="1"/>
            </p:cNvCxnSpPr>
            <p:nvPr/>
          </p:nvCxnSpPr>
          <p:spPr>
            <a:xfrm flipH="1" flipV="1">
              <a:off x="3866674" y="1813761"/>
              <a:ext cx="206140" cy="44307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183"/>
            <p:cNvCxnSpPr>
              <a:stCxn id="15" idx="2"/>
            </p:cNvCxnSpPr>
            <p:nvPr/>
          </p:nvCxnSpPr>
          <p:spPr>
            <a:xfrm flipH="1">
              <a:off x="4695888" y="2289277"/>
              <a:ext cx="359164" cy="29977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184"/>
            <p:cNvCxnSpPr>
              <a:stCxn id="15" idx="0"/>
              <a:endCxn id="10" idx="2"/>
            </p:cNvCxnSpPr>
            <p:nvPr/>
          </p:nvCxnSpPr>
          <p:spPr>
            <a:xfrm flipV="1">
              <a:off x="5055052" y="1095120"/>
              <a:ext cx="39584" cy="762623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185"/>
            <p:cNvCxnSpPr>
              <a:stCxn id="8" idx="0"/>
              <a:endCxn id="15" idx="2"/>
            </p:cNvCxnSpPr>
            <p:nvPr/>
          </p:nvCxnSpPr>
          <p:spPr>
            <a:xfrm flipH="1" flipV="1">
              <a:off x="5055052" y="2289277"/>
              <a:ext cx="235350" cy="205343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186"/>
            <p:cNvCxnSpPr>
              <a:stCxn id="5" idx="2"/>
              <a:endCxn id="16" idx="0"/>
            </p:cNvCxnSpPr>
            <p:nvPr/>
          </p:nvCxnSpPr>
          <p:spPr>
            <a:xfrm>
              <a:off x="5695276" y="2697176"/>
              <a:ext cx="262918" cy="21716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187"/>
            <p:cNvCxnSpPr>
              <a:stCxn id="5" idx="2"/>
            </p:cNvCxnSpPr>
            <p:nvPr/>
          </p:nvCxnSpPr>
          <p:spPr>
            <a:xfrm flipH="1">
              <a:off x="5409380" y="2697176"/>
              <a:ext cx="285896" cy="54938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188"/>
            <p:cNvCxnSpPr>
              <a:stCxn id="14" idx="0"/>
              <a:endCxn id="13" idx="1"/>
            </p:cNvCxnSpPr>
            <p:nvPr/>
          </p:nvCxnSpPr>
          <p:spPr>
            <a:xfrm flipV="1">
              <a:off x="3772735" y="2256831"/>
              <a:ext cx="300079" cy="28171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189"/>
            <p:cNvCxnSpPr>
              <a:stCxn id="14" idx="0"/>
              <a:endCxn id="12" idx="1"/>
            </p:cNvCxnSpPr>
            <p:nvPr/>
          </p:nvCxnSpPr>
          <p:spPr>
            <a:xfrm>
              <a:off x="3772735" y="2538542"/>
              <a:ext cx="628606" cy="182909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190"/>
            <p:cNvCxnSpPr>
              <a:stCxn id="11" idx="1"/>
              <a:endCxn id="14" idx="0"/>
            </p:cNvCxnSpPr>
            <p:nvPr/>
          </p:nvCxnSpPr>
          <p:spPr>
            <a:xfrm flipH="1">
              <a:off x="3772735" y="1707443"/>
              <a:ext cx="447353" cy="831099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191"/>
            <p:cNvCxnSpPr>
              <a:endCxn id="11" idx="1"/>
            </p:cNvCxnSpPr>
            <p:nvPr/>
          </p:nvCxnSpPr>
          <p:spPr>
            <a:xfrm flipV="1">
              <a:off x="3866674" y="1707443"/>
              <a:ext cx="353414" cy="10631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图片 36" descr="plane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9378" y="849327"/>
              <a:ext cx="373714" cy="431534"/>
            </a:xfrm>
            <a:prstGeom prst="rect">
              <a:avLst/>
            </a:prstGeom>
          </p:spPr>
        </p:pic>
        <p:cxnSp>
          <p:nvCxnSpPr>
            <p:cNvPr id="38" name="直线连接符 193"/>
            <p:cNvCxnSpPr>
              <a:stCxn id="37" idx="1"/>
              <a:endCxn id="10" idx="3"/>
            </p:cNvCxnSpPr>
            <p:nvPr/>
          </p:nvCxnSpPr>
          <p:spPr>
            <a:xfrm flipH="1" flipV="1">
              <a:off x="5241909" y="864866"/>
              <a:ext cx="507469" cy="20022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连接符 194"/>
            <p:cNvCxnSpPr>
              <a:stCxn id="37" idx="1"/>
              <a:endCxn id="9" idx="3"/>
            </p:cNvCxnSpPr>
            <p:nvPr/>
          </p:nvCxnSpPr>
          <p:spPr>
            <a:xfrm flipH="1">
              <a:off x="5423963" y="1065094"/>
              <a:ext cx="325415" cy="38520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线连接符 195"/>
            <p:cNvCxnSpPr>
              <a:stCxn id="37" idx="1"/>
              <a:endCxn id="7" idx="3"/>
            </p:cNvCxnSpPr>
            <p:nvPr/>
          </p:nvCxnSpPr>
          <p:spPr>
            <a:xfrm flipH="1">
              <a:off x="4955403" y="1065094"/>
              <a:ext cx="793975" cy="11379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椭圆 40"/>
            <p:cNvSpPr/>
            <p:nvPr/>
          </p:nvSpPr>
          <p:spPr>
            <a:xfrm>
              <a:off x="4594878" y="570088"/>
              <a:ext cx="1041707" cy="1121942"/>
            </a:xfrm>
            <a:prstGeom prst="ellipse">
              <a:avLst/>
            </a:prstGeom>
            <a:noFill/>
            <a:ln w="28575" cmpd="sng">
              <a:solidFill>
                <a:srgbClr val="00009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989945" y="1410987"/>
              <a:ext cx="754831" cy="1637765"/>
            </a:xfrm>
            <a:prstGeom prst="ellipse">
              <a:avLst/>
            </a:prstGeom>
            <a:noFill/>
            <a:ln w="28575" cmpd="sng">
              <a:solidFill>
                <a:srgbClr val="00009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5012719" y="2179047"/>
              <a:ext cx="932472" cy="893442"/>
            </a:xfrm>
            <a:prstGeom prst="ellipse">
              <a:avLst/>
            </a:prstGeom>
            <a:noFill/>
            <a:ln w="28575" cmpd="sng">
              <a:solidFill>
                <a:srgbClr val="00009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-1186245" y="182961"/>
              <a:ext cx="4251452" cy="38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400" dirty="0" smtClean="0">
                  <a:latin typeface="Times New Roman"/>
                  <a:cs typeface="Times New Roman"/>
                </a:rPr>
                <a:t>Input: A travel information network, a query</a:t>
              </a:r>
              <a:endParaRPr kumimoji="1" lang="zh-CN" altLang="en-US" sz="1400" dirty="0">
                <a:latin typeface="Times New Roman"/>
                <a:cs typeface="Times New Roman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432894" y="192106"/>
              <a:ext cx="3124563" cy="38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400" dirty="0" smtClean="0">
                  <a:latin typeface="Times New Roman"/>
                  <a:cs typeface="Times New Roman"/>
                </a:rPr>
                <a:t>Retrieve relevant </a:t>
              </a:r>
              <a:r>
                <a:rPr kumimoji="1" lang="en-US" altLang="zh-CN" sz="1400" dirty="0" err="1" smtClean="0">
                  <a:latin typeface="Times New Roman"/>
                  <a:cs typeface="Times New Roman"/>
                </a:rPr>
                <a:t>subnetworks</a:t>
              </a:r>
              <a:endParaRPr kumimoji="1" lang="zh-CN" altLang="en-US" sz="1400" dirty="0">
                <a:latin typeface="Times New Roman"/>
                <a:cs typeface="Times New Roman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7150758" y="206217"/>
              <a:ext cx="3027837" cy="38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400" dirty="0" smtClean="0">
                  <a:latin typeface="Times New Roman"/>
                  <a:cs typeface="Times New Roman"/>
                </a:rPr>
                <a:t>Output: outlier </a:t>
              </a:r>
              <a:r>
                <a:rPr kumimoji="1" lang="en-US" altLang="zh-CN" sz="1400" dirty="0" err="1" smtClean="0">
                  <a:latin typeface="Times New Roman"/>
                  <a:cs typeface="Times New Roman"/>
                </a:rPr>
                <a:t>subnetworks</a:t>
              </a:r>
              <a:endParaRPr kumimoji="1" lang="zh-CN" altLang="en-US" sz="1400" dirty="0">
                <a:latin typeface="Times New Roman"/>
                <a:cs typeface="Times New Roman"/>
              </a:endParaRPr>
            </a:p>
          </p:txBody>
        </p:sp>
        <p:pic>
          <p:nvPicPr>
            <p:cNvPr id="47" name="图片 46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9960" y="2421286"/>
              <a:ext cx="294547" cy="460508"/>
            </a:xfrm>
            <a:prstGeom prst="rect">
              <a:avLst/>
            </a:prstGeom>
          </p:spPr>
        </p:pic>
        <p:pic>
          <p:nvPicPr>
            <p:cNvPr id="48" name="图片 47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2814" y="1133248"/>
              <a:ext cx="294547" cy="460508"/>
            </a:xfrm>
            <a:prstGeom prst="rect">
              <a:avLst/>
            </a:prstGeom>
          </p:spPr>
        </p:pic>
        <p:pic>
          <p:nvPicPr>
            <p:cNvPr id="49" name="图片 48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1374" y="2636787"/>
              <a:ext cx="294547" cy="460508"/>
            </a:xfrm>
            <a:prstGeom prst="rect">
              <a:avLst/>
            </a:prstGeom>
          </p:spPr>
        </p:pic>
        <p:pic>
          <p:nvPicPr>
            <p:cNvPr id="50" name="图片 49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1374" y="1404658"/>
              <a:ext cx="294547" cy="460508"/>
            </a:xfrm>
            <a:prstGeom prst="rect">
              <a:avLst/>
            </a:prstGeom>
          </p:spPr>
        </p:pic>
        <p:pic>
          <p:nvPicPr>
            <p:cNvPr id="51" name="图片 50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9320" y="819230"/>
              <a:ext cx="294547" cy="460508"/>
            </a:xfrm>
            <a:prstGeom prst="rect">
              <a:avLst/>
            </a:prstGeom>
          </p:spPr>
        </p:pic>
        <p:pic>
          <p:nvPicPr>
            <p:cNvPr id="52" name="图片 51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046" y="1661807"/>
              <a:ext cx="294547" cy="460508"/>
            </a:xfrm>
            <a:prstGeom prst="rect">
              <a:avLst/>
            </a:prstGeom>
          </p:spPr>
        </p:pic>
        <p:pic>
          <p:nvPicPr>
            <p:cNvPr id="53" name="图片 52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3299" y="2675815"/>
              <a:ext cx="294547" cy="460508"/>
            </a:xfrm>
            <a:prstGeom prst="rect">
              <a:avLst/>
            </a:prstGeom>
          </p:spPr>
        </p:pic>
        <p:pic>
          <p:nvPicPr>
            <p:cNvPr id="54" name="图片 53" descr="person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4772" y="2211195"/>
              <a:ext cx="294547" cy="460508"/>
            </a:xfrm>
            <a:prstGeom prst="rect">
              <a:avLst/>
            </a:prstGeom>
          </p:spPr>
        </p:pic>
        <p:pic>
          <p:nvPicPr>
            <p:cNvPr id="55" name="图片 54" descr="plane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7836" y="2723160"/>
              <a:ext cx="373714" cy="431534"/>
            </a:xfrm>
            <a:prstGeom prst="rect">
              <a:avLst/>
            </a:prstGeom>
          </p:spPr>
        </p:pic>
        <p:pic>
          <p:nvPicPr>
            <p:cNvPr id="56" name="图片 55" descr="plane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0153" y="2042361"/>
              <a:ext cx="373714" cy="431534"/>
            </a:xfrm>
            <a:prstGeom prst="rect">
              <a:avLst/>
            </a:prstGeom>
          </p:spPr>
        </p:pic>
        <p:pic>
          <p:nvPicPr>
            <p:cNvPr id="57" name="图片 56" descr="plane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7234" y="3092481"/>
              <a:ext cx="373714" cy="431534"/>
            </a:xfrm>
            <a:prstGeom prst="rect">
              <a:avLst/>
            </a:prstGeom>
          </p:spPr>
        </p:pic>
        <p:cxnSp>
          <p:nvCxnSpPr>
            <p:cNvPr id="58" name="直线连接符 213"/>
            <p:cNvCxnSpPr>
              <a:stCxn id="49" idx="3"/>
              <a:endCxn id="57" idx="0"/>
            </p:cNvCxnSpPr>
            <p:nvPr/>
          </p:nvCxnSpPr>
          <p:spPr>
            <a:xfrm>
              <a:off x="9075921" y="2867041"/>
              <a:ext cx="458170" cy="22544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线连接符 214"/>
            <p:cNvCxnSpPr>
              <a:stCxn id="56" idx="2"/>
              <a:endCxn id="47" idx="1"/>
            </p:cNvCxnSpPr>
            <p:nvPr/>
          </p:nvCxnSpPr>
          <p:spPr>
            <a:xfrm>
              <a:off x="8707010" y="2473895"/>
              <a:ext cx="492950" cy="17764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线连接符 215"/>
            <p:cNvCxnSpPr>
              <a:endCxn id="53" idx="3"/>
            </p:cNvCxnSpPr>
            <p:nvPr/>
          </p:nvCxnSpPr>
          <p:spPr>
            <a:xfrm flipH="1" flipV="1">
              <a:off x="8347846" y="2906069"/>
              <a:ext cx="713492" cy="525111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216"/>
            <p:cNvCxnSpPr>
              <a:endCxn id="49" idx="2"/>
            </p:cNvCxnSpPr>
            <p:nvPr/>
          </p:nvCxnSpPr>
          <p:spPr>
            <a:xfrm flipH="1" flipV="1">
              <a:off x="8928648" y="3097295"/>
              <a:ext cx="132690" cy="333885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线连接符 217"/>
            <p:cNvCxnSpPr>
              <a:stCxn id="53" idx="1"/>
            </p:cNvCxnSpPr>
            <p:nvPr/>
          </p:nvCxnSpPr>
          <p:spPr>
            <a:xfrm flipH="1" flipV="1">
              <a:off x="7424693" y="2456587"/>
              <a:ext cx="628606" cy="44948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线连接符 218"/>
            <p:cNvCxnSpPr>
              <a:endCxn id="54" idx="1"/>
            </p:cNvCxnSpPr>
            <p:nvPr/>
          </p:nvCxnSpPr>
          <p:spPr>
            <a:xfrm flipV="1">
              <a:off x="7424693" y="2441449"/>
              <a:ext cx="300079" cy="15138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219"/>
            <p:cNvCxnSpPr>
              <a:stCxn id="56" idx="1"/>
              <a:endCxn id="54" idx="3"/>
            </p:cNvCxnSpPr>
            <p:nvPr/>
          </p:nvCxnSpPr>
          <p:spPr>
            <a:xfrm flipH="1">
              <a:off x="8019319" y="2258128"/>
              <a:ext cx="500834" cy="18332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线连接符 220"/>
            <p:cNvCxnSpPr>
              <a:stCxn id="56" idx="1"/>
              <a:endCxn id="52" idx="3"/>
            </p:cNvCxnSpPr>
            <p:nvPr/>
          </p:nvCxnSpPr>
          <p:spPr>
            <a:xfrm flipH="1" flipV="1">
              <a:off x="8166593" y="1892061"/>
              <a:ext cx="353560" cy="366067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221"/>
            <p:cNvCxnSpPr>
              <a:stCxn id="56" idx="0"/>
              <a:endCxn id="48" idx="2"/>
            </p:cNvCxnSpPr>
            <p:nvPr/>
          </p:nvCxnSpPr>
          <p:spPr>
            <a:xfrm flipH="1" flipV="1">
              <a:off x="8460088" y="1593756"/>
              <a:ext cx="246922" cy="44860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222"/>
            <p:cNvCxnSpPr>
              <a:stCxn id="56" idx="0"/>
              <a:endCxn id="50" idx="2"/>
            </p:cNvCxnSpPr>
            <p:nvPr/>
          </p:nvCxnSpPr>
          <p:spPr>
            <a:xfrm flipV="1">
              <a:off x="8707010" y="1865166"/>
              <a:ext cx="221638" cy="17719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线连接符 223"/>
            <p:cNvCxnSpPr>
              <a:stCxn id="54" idx="1"/>
            </p:cNvCxnSpPr>
            <p:nvPr/>
          </p:nvCxnSpPr>
          <p:spPr>
            <a:xfrm flipH="1" flipV="1">
              <a:off x="7518632" y="1998379"/>
              <a:ext cx="206140" cy="443070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线连接符 224"/>
            <p:cNvCxnSpPr>
              <a:stCxn id="56" idx="2"/>
            </p:cNvCxnSpPr>
            <p:nvPr/>
          </p:nvCxnSpPr>
          <p:spPr>
            <a:xfrm flipH="1">
              <a:off x="8347846" y="2473895"/>
              <a:ext cx="359164" cy="29977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225"/>
            <p:cNvCxnSpPr>
              <a:stCxn id="56" idx="0"/>
              <a:endCxn id="51" idx="2"/>
            </p:cNvCxnSpPr>
            <p:nvPr/>
          </p:nvCxnSpPr>
          <p:spPr>
            <a:xfrm flipV="1">
              <a:off x="8707010" y="1279738"/>
              <a:ext cx="39584" cy="762623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226"/>
            <p:cNvCxnSpPr>
              <a:stCxn id="49" idx="0"/>
              <a:endCxn id="56" idx="2"/>
            </p:cNvCxnSpPr>
            <p:nvPr/>
          </p:nvCxnSpPr>
          <p:spPr>
            <a:xfrm flipH="1" flipV="1">
              <a:off x="8707010" y="2473895"/>
              <a:ext cx="221638" cy="162892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227"/>
            <p:cNvCxnSpPr>
              <a:stCxn id="47" idx="2"/>
              <a:endCxn id="57" idx="0"/>
            </p:cNvCxnSpPr>
            <p:nvPr/>
          </p:nvCxnSpPr>
          <p:spPr>
            <a:xfrm>
              <a:off x="9347234" y="2881794"/>
              <a:ext cx="186857" cy="210687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线连接符 228"/>
            <p:cNvCxnSpPr>
              <a:stCxn id="47" idx="2"/>
            </p:cNvCxnSpPr>
            <p:nvPr/>
          </p:nvCxnSpPr>
          <p:spPr>
            <a:xfrm flipH="1">
              <a:off x="9061338" y="2881794"/>
              <a:ext cx="285896" cy="549386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229"/>
            <p:cNvCxnSpPr>
              <a:stCxn id="55" idx="0"/>
              <a:endCxn id="54" idx="1"/>
            </p:cNvCxnSpPr>
            <p:nvPr/>
          </p:nvCxnSpPr>
          <p:spPr>
            <a:xfrm flipV="1">
              <a:off x="7424693" y="2441449"/>
              <a:ext cx="300079" cy="28171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230"/>
            <p:cNvCxnSpPr>
              <a:stCxn id="55" idx="0"/>
              <a:endCxn id="53" idx="1"/>
            </p:cNvCxnSpPr>
            <p:nvPr/>
          </p:nvCxnSpPr>
          <p:spPr>
            <a:xfrm>
              <a:off x="7424693" y="2723160"/>
              <a:ext cx="628606" cy="182909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231"/>
            <p:cNvCxnSpPr>
              <a:stCxn id="52" idx="1"/>
              <a:endCxn id="55" idx="0"/>
            </p:cNvCxnSpPr>
            <p:nvPr/>
          </p:nvCxnSpPr>
          <p:spPr>
            <a:xfrm flipH="1">
              <a:off x="7424693" y="1892061"/>
              <a:ext cx="447353" cy="831099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线连接符 232"/>
            <p:cNvCxnSpPr/>
            <p:nvPr/>
          </p:nvCxnSpPr>
          <p:spPr>
            <a:xfrm flipV="1">
              <a:off x="7518632" y="1892061"/>
              <a:ext cx="353414" cy="106318"/>
            </a:xfrm>
            <a:prstGeom prst="line">
              <a:avLst/>
            </a:prstGeom>
            <a:ln w="31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图片 77" descr="plane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1336" y="1033945"/>
              <a:ext cx="373714" cy="431534"/>
            </a:xfrm>
            <a:prstGeom prst="rect">
              <a:avLst/>
            </a:prstGeom>
          </p:spPr>
        </p:pic>
        <p:cxnSp>
          <p:nvCxnSpPr>
            <p:cNvPr id="79" name="直线连接符 234"/>
            <p:cNvCxnSpPr>
              <a:stCxn id="78" idx="1"/>
              <a:endCxn id="51" idx="3"/>
            </p:cNvCxnSpPr>
            <p:nvPr/>
          </p:nvCxnSpPr>
          <p:spPr>
            <a:xfrm flipH="1" flipV="1">
              <a:off x="8893867" y="1049484"/>
              <a:ext cx="507469" cy="20022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线连接符 235"/>
            <p:cNvCxnSpPr>
              <a:stCxn id="78" idx="1"/>
              <a:endCxn id="50" idx="3"/>
            </p:cNvCxnSpPr>
            <p:nvPr/>
          </p:nvCxnSpPr>
          <p:spPr>
            <a:xfrm flipH="1">
              <a:off x="9075921" y="1249712"/>
              <a:ext cx="325415" cy="38520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线连接符 236"/>
            <p:cNvCxnSpPr>
              <a:stCxn id="78" idx="1"/>
              <a:endCxn id="48" idx="3"/>
            </p:cNvCxnSpPr>
            <p:nvPr/>
          </p:nvCxnSpPr>
          <p:spPr>
            <a:xfrm flipH="1">
              <a:off x="8607361" y="1249712"/>
              <a:ext cx="793975" cy="11379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椭圆 81"/>
            <p:cNvSpPr/>
            <p:nvPr/>
          </p:nvSpPr>
          <p:spPr>
            <a:xfrm>
              <a:off x="8246836" y="754706"/>
              <a:ext cx="1041707" cy="1121942"/>
            </a:xfrm>
            <a:prstGeom prst="ellipse">
              <a:avLst/>
            </a:prstGeom>
            <a:noFill/>
            <a:ln w="28575" cmpd="sng">
              <a:solidFill>
                <a:srgbClr val="80000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7641903" y="1595605"/>
              <a:ext cx="754831" cy="1637765"/>
            </a:xfrm>
            <a:prstGeom prst="ellipse">
              <a:avLst/>
            </a:prstGeom>
            <a:noFill/>
            <a:ln w="28575" cmpd="sng">
              <a:solidFill>
                <a:srgbClr val="00009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8664677" y="2363665"/>
              <a:ext cx="932472" cy="893442"/>
            </a:xfrm>
            <a:prstGeom prst="ellipse">
              <a:avLst/>
            </a:prstGeom>
            <a:noFill/>
            <a:ln w="28575" cmpd="sng">
              <a:solidFill>
                <a:srgbClr val="00009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6926063" y="886553"/>
              <a:ext cx="13752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Outlier </a:t>
              </a:r>
              <a:r>
                <a:rPr kumimoji="1" lang="en-US" altLang="zh-CN" sz="1400" b="1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subnetwork</a:t>
              </a:r>
              <a:endParaRPr kumimoji="1" lang="zh-CN" altLang="en-US" sz="14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pic>
          <p:nvPicPr>
            <p:cNvPr id="86" name="图片 85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790" y="2803553"/>
              <a:ext cx="272059" cy="414708"/>
            </a:xfrm>
            <a:prstGeom prst="rect">
              <a:avLst/>
            </a:prstGeom>
          </p:spPr>
        </p:pic>
        <p:pic>
          <p:nvPicPr>
            <p:cNvPr id="87" name="图片 86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067" y="1637450"/>
              <a:ext cx="272059" cy="414708"/>
            </a:xfrm>
            <a:prstGeom prst="rect">
              <a:avLst/>
            </a:prstGeom>
          </p:spPr>
        </p:pic>
        <p:pic>
          <p:nvPicPr>
            <p:cNvPr id="88" name="图片 87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985" y="1239477"/>
              <a:ext cx="272059" cy="414708"/>
            </a:xfrm>
            <a:prstGeom prst="rect">
              <a:avLst/>
            </a:prstGeom>
          </p:spPr>
        </p:pic>
        <p:pic>
          <p:nvPicPr>
            <p:cNvPr id="89" name="图片 88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1982" y="2940263"/>
              <a:ext cx="272059" cy="414708"/>
            </a:xfrm>
            <a:prstGeom prst="rect">
              <a:avLst/>
            </a:prstGeom>
          </p:spPr>
        </p:pic>
        <p:pic>
          <p:nvPicPr>
            <p:cNvPr id="90" name="图片 89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1192" y="1621625"/>
              <a:ext cx="272059" cy="414708"/>
            </a:xfrm>
            <a:prstGeom prst="rect">
              <a:avLst/>
            </a:prstGeom>
          </p:spPr>
        </p:pic>
        <p:pic>
          <p:nvPicPr>
            <p:cNvPr id="91" name="图片 90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7981" y="1764339"/>
              <a:ext cx="272059" cy="414708"/>
            </a:xfrm>
            <a:prstGeom prst="rect">
              <a:avLst/>
            </a:prstGeom>
          </p:spPr>
        </p:pic>
        <p:pic>
          <p:nvPicPr>
            <p:cNvPr id="92" name="图片 91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72" y="1325530"/>
              <a:ext cx="272059" cy="414708"/>
            </a:xfrm>
            <a:prstGeom prst="rect">
              <a:avLst/>
            </a:prstGeom>
          </p:spPr>
        </p:pic>
        <p:pic>
          <p:nvPicPr>
            <p:cNvPr id="93" name="图片 92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23" y="2260286"/>
              <a:ext cx="272059" cy="414708"/>
            </a:xfrm>
            <a:prstGeom prst="rect">
              <a:avLst/>
            </a:prstGeom>
          </p:spPr>
        </p:pic>
        <p:pic>
          <p:nvPicPr>
            <p:cNvPr id="94" name="图片 93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52" y="2969116"/>
              <a:ext cx="272059" cy="414708"/>
            </a:xfrm>
            <a:prstGeom prst="rect">
              <a:avLst/>
            </a:prstGeom>
          </p:spPr>
        </p:pic>
        <p:pic>
          <p:nvPicPr>
            <p:cNvPr id="95" name="图片 94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304" y="1028050"/>
              <a:ext cx="272059" cy="414708"/>
            </a:xfrm>
            <a:prstGeom prst="rect">
              <a:avLst/>
            </a:prstGeom>
          </p:spPr>
        </p:pic>
        <p:pic>
          <p:nvPicPr>
            <p:cNvPr id="96" name="图片 95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1192" y="2620480"/>
              <a:ext cx="272059" cy="414708"/>
            </a:xfrm>
            <a:prstGeom prst="rect">
              <a:avLst/>
            </a:prstGeom>
          </p:spPr>
        </p:pic>
        <p:pic>
          <p:nvPicPr>
            <p:cNvPr id="97" name="图片 96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41598" y="1764339"/>
              <a:ext cx="272059" cy="414708"/>
            </a:xfrm>
            <a:prstGeom prst="rect">
              <a:avLst/>
            </a:prstGeom>
          </p:spPr>
        </p:pic>
        <p:pic>
          <p:nvPicPr>
            <p:cNvPr id="98" name="图片 97" descr="plane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3" y="3342368"/>
              <a:ext cx="345182" cy="388615"/>
            </a:xfrm>
            <a:prstGeom prst="rect">
              <a:avLst/>
            </a:prstGeom>
          </p:spPr>
        </p:pic>
        <p:pic>
          <p:nvPicPr>
            <p:cNvPr id="99" name="图片 98" descr="plane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473" y="2359625"/>
              <a:ext cx="345182" cy="388615"/>
            </a:xfrm>
            <a:prstGeom prst="rect">
              <a:avLst/>
            </a:prstGeom>
          </p:spPr>
        </p:pic>
        <p:pic>
          <p:nvPicPr>
            <p:cNvPr id="100" name="图片 99" descr="plane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6879" y="3383824"/>
              <a:ext cx="345182" cy="388615"/>
            </a:xfrm>
            <a:prstGeom prst="rect">
              <a:avLst/>
            </a:prstGeom>
          </p:spPr>
        </p:pic>
        <p:pic>
          <p:nvPicPr>
            <p:cNvPr id="101" name="图片 100" descr="plane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92099" y="1532884"/>
              <a:ext cx="345182" cy="388615"/>
            </a:xfrm>
            <a:prstGeom prst="rect">
              <a:avLst/>
            </a:prstGeom>
          </p:spPr>
        </p:pic>
        <p:pic>
          <p:nvPicPr>
            <p:cNvPr id="102" name="图片 101" descr="plane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92099" y="982803"/>
              <a:ext cx="345182" cy="388615"/>
            </a:xfrm>
            <a:prstGeom prst="rect">
              <a:avLst/>
            </a:prstGeom>
          </p:spPr>
        </p:pic>
        <p:pic>
          <p:nvPicPr>
            <p:cNvPr id="103" name="图片 102" descr="plane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111" y="754322"/>
              <a:ext cx="345182" cy="388615"/>
            </a:xfrm>
            <a:prstGeom prst="rect">
              <a:avLst/>
            </a:prstGeom>
          </p:spPr>
        </p:pic>
        <p:cxnSp>
          <p:nvCxnSpPr>
            <p:cNvPr id="104" name="直线连接符 262"/>
            <p:cNvCxnSpPr>
              <a:stCxn id="89" idx="3"/>
              <a:endCxn id="100" idx="1"/>
            </p:cNvCxnSpPr>
            <p:nvPr/>
          </p:nvCxnSpPr>
          <p:spPr>
            <a:xfrm>
              <a:off x="1364041" y="3147617"/>
              <a:ext cx="302838" cy="43051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线连接符 263"/>
            <p:cNvCxnSpPr>
              <a:endCxn id="86" idx="1"/>
            </p:cNvCxnSpPr>
            <p:nvPr/>
          </p:nvCxnSpPr>
          <p:spPr>
            <a:xfrm>
              <a:off x="1199264" y="2721451"/>
              <a:ext cx="371526" cy="2894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线连接符 264"/>
            <p:cNvCxnSpPr>
              <a:stCxn id="152" idx="1"/>
              <a:endCxn id="94" idx="2"/>
            </p:cNvCxnSpPr>
            <p:nvPr/>
          </p:nvCxnSpPr>
          <p:spPr>
            <a:xfrm flipH="1" flipV="1">
              <a:off x="520382" y="3383824"/>
              <a:ext cx="264363" cy="323549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线连接符 265"/>
            <p:cNvCxnSpPr>
              <a:stCxn id="152" idx="0"/>
              <a:endCxn id="89" idx="2"/>
            </p:cNvCxnSpPr>
            <p:nvPr/>
          </p:nvCxnSpPr>
          <p:spPr>
            <a:xfrm flipV="1">
              <a:off x="1040345" y="3354971"/>
              <a:ext cx="187667" cy="2110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266"/>
            <p:cNvCxnSpPr>
              <a:stCxn id="94" idx="1"/>
              <a:endCxn id="151" idx="3"/>
            </p:cNvCxnSpPr>
            <p:nvPr/>
          </p:nvCxnSpPr>
          <p:spPr>
            <a:xfrm flipH="1" flipV="1">
              <a:off x="-135717" y="3138648"/>
              <a:ext cx="520069" cy="37822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267"/>
            <p:cNvCxnSpPr>
              <a:stCxn id="151" idx="3"/>
              <a:endCxn id="96" idx="2"/>
            </p:cNvCxnSpPr>
            <p:nvPr/>
          </p:nvCxnSpPr>
          <p:spPr>
            <a:xfrm flipV="1">
              <a:off x="-135717" y="3035188"/>
              <a:ext cx="220555" cy="10346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268"/>
            <p:cNvCxnSpPr>
              <a:stCxn id="99" idx="1"/>
              <a:endCxn id="96" idx="3"/>
            </p:cNvCxnSpPr>
            <p:nvPr/>
          </p:nvCxnSpPr>
          <p:spPr>
            <a:xfrm flipH="1">
              <a:off x="220867" y="2553933"/>
              <a:ext cx="578606" cy="27390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线连接符 269"/>
            <p:cNvCxnSpPr>
              <a:stCxn id="99" idx="1"/>
              <a:endCxn id="93" idx="3"/>
            </p:cNvCxnSpPr>
            <p:nvPr/>
          </p:nvCxnSpPr>
          <p:spPr>
            <a:xfrm flipH="1" flipV="1">
              <a:off x="520382" y="2467640"/>
              <a:ext cx="279091" cy="86293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线连接符 270"/>
            <p:cNvCxnSpPr>
              <a:stCxn id="99" idx="0"/>
              <a:endCxn id="87" idx="2"/>
            </p:cNvCxnSpPr>
            <p:nvPr/>
          </p:nvCxnSpPr>
          <p:spPr>
            <a:xfrm flipH="1" flipV="1">
              <a:off x="868097" y="2052158"/>
              <a:ext cx="103967" cy="307467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线连接符 271"/>
            <p:cNvCxnSpPr>
              <a:stCxn id="99" idx="0"/>
              <a:endCxn id="91" idx="1"/>
            </p:cNvCxnSpPr>
            <p:nvPr/>
          </p:nvCxnSpPr>
          <p:spPr>
            <a:xfrm flipV="1">
              <a:off x="972064" y="1971693"/>
              <a:ext cx="275917" cy="387932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线连接符 272"/>
            <p:cNvCxnSpPr>
              <a:stCxn id="96" idx="1"/>
              <a:endCxn id="150" idx="2"/>
            </p:cNvCxnSpPr>
            <p:nvPr/>
          </p:nvCxnSpPr>
          <p:spPr>
            <a:xfrm flipH="1" flipV="1">
              <a:off x="-361017" y="2776905"/>
              <a:ext cx="309825" cy="50929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线连接符 274"/>
            <p:cNvCxnSpPr>
              <a:stCxn id="150" idx="0"/>
              <a:endCxn id="97" idx="2"/>
            </p:cNvCxnSpPr>
            <p:nvPr/>
          </p:nvCxnSpPr>
          <p:spPr>
            <a:xfrm flipV="1">
              <a:off x="-361017" y="2179047"/>
              <a:ext cx="55449" cy="315243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线连接符 275"/>
            <p:cNvCxnSpPr>
              <a:stCxn id="97" idx="1"/>
              <a:endCxn id="101" idx="3"/>
            </p:cNvCxnSpPr>
            <p:nvPr/>
          </p:nvCxnSpPr>
          <p:spPr>
            <a:xfrm flipH="1" flipV="1">
              <a:off x="-646917" y="1727192"/>
              <a:ext cx="205319" cy="24450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线连接符 276"/>
            <p:cNvCxnSpPr>
              <a:stCxn id="90" idx="0"/>
              <a:endCxn id="149" idx="2"/>
            </p:cNvCxnSpPr>
            <p:nvPr/>
          </p:nvCxnSpPr>
          <p:spPr>
            <a:xfrm flipH="1" flipV="1">
              <a:off x="-95100" y="1006173"/>
              <a:ext cx="179938" cy="615452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线连接符 277"/>
            <p:cNvCxnSpPr>
              <a:stCxn id="149" idx="2"/>
              <a:endCxn id="88" idx="1"/>
            </p:cNvCxnSpPr>
            <p:nvPr/>
          </p:nvCxnSpPr>
          <p:spPr>
            <a:xfrm>
              <a:off x="-95100" y="1006173"/>
              <a:ext cx="304085" cy="44065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线连接符 278"/>
            <p:cNvCxnSpPr>
              <a:stCxn id="148" idx="2"/>
              <a:endCxn id="88" idx="0"/>
            </p:cNvCxnSpPr>
            <p:nvPr/>
          </p:nvCxnSpPr>
          <p:spPr>
            <a:xfrm flipH="1">
              <a:off x="345015" y="982803"/>
              <a:ext cx="101683" cy="25667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线连接符 279"/>
            <p:cNvCxnSpPr>
              <a:stCxn id="88" idx="0"/>
              <a:endCxn id="102" idx="3"/>
            </p:cNvCxnSpPr>
            <p:nvPr/>
          </p:nvCxnSpPr>
          <p:spPr>
            <a:xfrm flipH="1" flipV="1">
              <a:off x="-646917" y="1177111"/>
              <a:ext cx="991932" cy="6236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线连接符 280"/>
            <p:cNvCxnSpPr>
              <a:stCxn id="149" idx="2"/>
              <a:endCxn id="97" idx="0"/>
            </p:cNvCxnSpPr>
            <p:nvPr/>
          </p:nvCxnSpPr>
          <p:spPr>
            <a:xfrm flipH="1">
              <a:off x="-305568" y="1006173"/>
              <a:ext cx="210468" cy="75816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线连接符 282"/>
            <p:cNvCxnSpPr>
              <a:stCxn id="103" idx="3"/>
              <a:endCxn id="95" idx="1"/>
            </p:cNvCxnSpPr>
            <p:nvPr/>
          </p:nvCxnSpPr>
          <p:spPr>
            <a:xfrm>
              <a:off x="1335293" y="948630"/>
              <a:ext cx="713011" cy="28677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线连接符 284"/>
            <p:cNvCxnSpPr>
              <a:stCxn id="99" idx="1"/>
              <a:endCxn id="94" idx="0"/>
            </p:cNvCxnSpPr>
            <p:nvPr/>
          </p:nvCxnSpPr>
          <p:spPr>
            <a:xfrm flipH="1">
              <a:off x="520382" y="2553933"/>
              <a:ext cx="279091" cy="415183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线连接符 285"/>
            <p:cNvCxnSpPr>
              <a:stCxn id="88" idx="3"/>
              <a:endCxn id="103" idx="1"/>
            </p:cNvCxnSpPr>
            <p:nvPr/>
          </p:nvCxnSpPr>
          <p:spPr>
            <a:xfrm flipV="1">
              <a:off x="481044" y="948630"/>
              <a:ext cx="509067" cy="49820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线连接符 287"/>
            <p:cNvCxnSpPr>
              <a:stCxn id="99" idx="0"/>
              <a:endCxn id="92" idx="2"/>
            </p:cNvCxnSpPr>
            <p:nvPr/>
          </p:nvCxnSpPr>
          <p:spPr>
            <a:xfrm flipV="1">
              <a:off x="972064" y="1740238"/>
              <a:ext cx="190638" cy="619387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线连接符 288"/>
            <p:cNvCxnSpPr>
              <a:stCxn id="89" idx="0"/>
              <a:endCxn id="138" idx="5"/>
            </p:cNvCxnSpPr>
            <p:nvPr/>
          </p:nvCxnSpPr>
          <p:spPr>
            <a:xfrm flipH="1" flipV="1">
              <a:off x="1156646" y="2705654"/>
              <a:ext cx="71366" cy="234609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线连接符 289"/>
            <p:cNvCxnSpPr>
              <a:stCxn id="86" idx="2"/>
              <a:endCxn id="100" idx="1"/>
            </p:cNvCxnSpPr>
            <p:nvPr/>
          </p:nvCxnSpPr>
          <p:spPr>
            <a:xfrm flipH="1">
              <a:off x="1666879" y="3218261"/>
              <a:ext cx="39941" cy="35987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线连接符 290"/>
            <p:cNvCxnSpPr>
              <a:stCxn id="86" idx="2"/>
              <a:endCxn id="152" idx="0"/>
            </p:cNvCxnSpPr>
            <p:nvPr/>
          </p:nvCxnSpPr>
          <p:spPr>
            <a:xfrm flipH="1">
              <a:off x="1040345" y="3218261"/>
              <a:ext cx="666475" cy="34780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线连接符 291"/>
            <p:cNvCxnSpPr>
              <a:stCxn id="98" idx="0"/>
              <a:endCxn id="96" idx="2"/>
            </p:cNvCxnSpPr>
            <p:nvPr/>
          </p:nvCxnSpPr>
          <p:spPr>
            <a:xfrm flipH="1" flipV="1">
              <a:off x="84838" y="3035188"/>
              <a:ext cx="88976" cy="30718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线连接符 292"/>
            <p:cNvCxnSpPr>
              <a:stCxn id="98" idx="0"/>
              <a:endCxn id="94" idx="1"/>
            </p:cNvCxnSpPr>
            <p:nvPr/>
          </p:nvCxnSpPr>
          <p:spPr>
            <a:xfrm flipV="1">
              <a:off x="173814" y="3176470"/>
              <a:ext cx="210538" cy="16589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线连接符 293"/>
            <p:cNvCxnSpPr>
              <a:stCxn id="93" idx="2"/>
              <a:endCxn id="98" idx="0"/>
            </p:cNvCxnSpPr>
            <p:nvPr/>
          </p:nvCxnSpPr>
          <p:spPr>
            <a:xfrm flipH="1">
              <a:off x="173814" y="2674994"/>
              <a:ext cx="210539" cy="66737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线连接符 294"/>
            <p:cNvCxnSpPr>
              <a:endCxn id="93" idx="1"/>
            </p:cNvCxnSpPr>
            <p:nvPr/>
          </p:nvCxnSpPr>
          <p:spPr>
            <a:xfrm flipV="1">
              <a:off x="-218077" y="2467640"/>
              <a:ext cx="466400" cy="204063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3" name="图片 132" descr="plane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9775" y="1433786"/>
              <a:ext cx="345182" cy="388615"/>
            </a:xfrm>
            <a:prstGeom prst="rect">
              <a:avLst/>
            </a:prstGeom>
          </p:spPr>
        </p:pic>
        <p:cxnSp>
          <p:nvCxnSpPr>
            <p:cNvPr id="134" name="直线连接符 296"/>
            <p:cNvCxnSpPr>
              <a:stCxn id="133" idx="1"/>
              <a:endCxn id="92" idx="3"/>
            </p:cNvCxnSpPr>
            <p:nvPr/>
          </p:nvCxnSpPr>
          <p:spPr>
            <a:xfrm flipH="1" flipV="1">
              <a:off x="1298731" y="1532884"/>
              <a:ext cx="301044" cy="9521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线连接符 297"/>
            <p:cNvCxnSpPr>
              <a:stCxn id="133" idx="1"/>
              <a:endCxn id="91" idx="0"/>
            </p:cNvCxnSpPr>
            <p:nvPr/>
          </p:nvCxnSpPr>
          <p:spPr>
            <a:xfrm flipH="1">
              <a:off x="1384011" y="1628094"/>
              <a:ext cx="215764" cy="13624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线连接符 298"/>
            <p:cNvCxnSpPr>
              <a:stCxn id="133" idx="1"/>
              <a:endCxn id="87" idx="3"/>
            </p:cNvCxnSpPr>
            <p:nvPr/>
          </p:nvCxnSpPr>
          <p:spPr>
            <a:xfrm flipH="1">
              <a:off x="1004126" y="1628094"/>
              <a:ext cx="595649" cy="21671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线连接符 301"/>
            <p:cNvCxnSpPr>
              <a:stCxn id="133" idx="0"/>
              <a:endCxn id="95" idx="1"/>
            </p:cNvCxnSpPr>
            <p:nvPr/>
          </p:nvCxnSpPr>
          <p:spPr>
            <a:xfrm flipV="1">
              <a:off x="1772366" y="1235404"/>
              <a:ext cx="275938" cy="198382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椭圆 137"/>
            <p:cNvSpPr/>
            <p:nvPr/>
          </p:nvSpPr>
          <p:spPr>
            <a:xfrm>
              <a:off x="740692" y="2260522"/>
              <a:ext cx="487320" cy="521504"/>
            </a:xfrm>
            <a:prstGeom prst="ellipse">
              <a:avLst/>
            </a:prstGeom>
            <a:noFill/>
            <a:ln w="28575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pic>
          <p:nvPicPr>
            <p:cNvPr id="139" name="图片 138" descr="arrow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3809" y="1960371"/>
              <a:ext cx="631843" cy="631843"/>
            </a:xfrm>
            <a:prstGeom prst="rect">
              <a:avLst/>
            </a:prstGeom>
          </p:spPr>
        </p:pic>
        <p:pic>
          <p:nvPicPr>
            <p:cNvPr id="140" name="图片 139" descr="arrow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2048" y="1955909"/>
              <a:ext cx="631843" cy="631843"/>
            </a:xfrm>
            <a:prstGeom prst="rect">
              <a:avLst/>
            </a:prstGeom>
          </p:spPr>
        </p:pic>
        <p:sp>
          <p:nvSpPr>
            <p:cNvPr id="141" name="文本框 140"/>
            <p:cNvSpPr txBox="1"/>
            <p:nvPr/>
          </p:nvSpPr>
          <p:spPr>
            <a:xfrm>
              <a:off x="1246391" y="2163918"/>
              <a:ext cx="1287416" cy="648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Flights to </a:t>
              </a:r>
            </a:p>
            <a:p>
              <a:pPr algn="ctr"/>
              <a:r>
                <a:rPr kumimoji="1" lang="en-US" altLang="zh-CN" sz="1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Rio, Brazil</a:t>
              </a:r>
              <a:endParaRPr kumimoji="1" lang="zh-CN" altLang="en-US" sz="14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pic>
          <p:nvPicPr>
            <p:cNvPr id="142" name="图片 141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9492" y="1638605"/>
              <a:ext cx="511200" cy="282615"/>
            </a:xfrm>
            <a:prstGeom prst="rect">
              <a:avLst/>
            </a:prstGeom>
          </p:spPr>
        </p:pic>
        <p:pic>
          <p:nvPicPr>
            <p:cNvPr id="143" name="图片 142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292" y="2098470"/>
              <a:ext cx="511200" cy="282615"/>
            </a:xfrm>
            <a:prstGeom prst="rect">
              <a:avLst/>
            </a:prstGeom>
          </p:spPr>
        </p:pic>
        <p:pic>
          <p:nvPicPr>
            <p:cNvPr id="144" name="图片 143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699" y="3168434"/>
              <a:ext cx="511200" cy="282615"/>
            </a:xfrm>
            <a:prstGeom prst="rect">
              <a:avLst/>
            </a:prstGeom>
          </p:spPr>
        </p:pic>
        <p:pic>
          <p:nvPicPr>
            <p:cNvPr id="145" name="图片 144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2236" y="1823226"/>
              <a:ext cx="511200" cy="282615"/>
            </a:xfrm>
            <a:prstGeom prst="rect">
              <a:avLst/>
            </a:prstGeom>
          </p:spPr>
        </p:pic>
        <p:pic>
          <p:nvPicPr>
            <p:cNvPr id="146" name="图片 145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5158" y="2289949"/>
              <a:ext cx="511200" cy="282615"/>
            </a:xfrm>
            <a:prstGeom prst="rect">
              <a:avLst/>
            </a:prstGeom>
          </p:spPr>
        </p:pic>
        <p:pic>
          <p:nvPicPr>
            <p:cNvPr id="147" name="图片 146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8760" y="3451261"/>
              <a:ext cx="511200" cy="282615"/>
            </a:xfrm>
            <a:prstGeom prst="rect">
              <a:avLst/>
            </a:prstGeom>
          </p:spPr>
        </p:pic>
        <p:pic>
          <p:nvPicPr>
            <p:cNvPr id="148" name="图片 147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098" y="700188"/>
              <a:ext cx="511200" cy="282615"/>
            </a:xfrm>
            <a:prstGeom prst="rect">
              <a:avLst/>
            </a:prstGeom>
          </p:spPr>
        </p:pic>
        <p:pic>
          <p:nvPicPr>
            <p:cNvPr id="149" name="图片 148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50700" y="723558"/>
              <a:ext cx="511200" cy="282615"/>
            </a:xfrm>
            <a:prstGeom prst="rect">
              <a:avLst/>
            </a:prstGeom>
          </p:spPr>
        </p:pic>
        <p:pic>
          <p:nvPicPr>
            <p:cNvPr id="150" name="图片 149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16617" y="2494290"/>
              <a:ext cx="511200" cy="282615"/>
            </a:xfrm>
            <a:prstGeom prst="rect">
              <a:avLst/>
            </a:prstGeom>
          </p:spPr>
        </p:pic>
        <p:pic>
          <p:nvPicPr>
            <p:cNvPr id="151" name="图片 150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46917" y="2997340"/>
              <a:ext cx="511200" cy="282615"/>
            </a:xfrm>
            <a:prstGeom prst="rect">
              <a:avLst/>
            </a:prstGeom>
          </p:spPr>
        </p:pic>
        <p:pic>
          <p:nvPicPr>
            <p:cNvPr id="152" name="图片 151" descr="hotel_bed.pdf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745" y="3566065"/>
              <a:ext cx="511200" cy="282615"/>
            </a:xfrm>
            <a:prstGeom prst="rect">
              <a:avLst/>
            </a:prstGeom>
          </p:spPr>
        </p:pic>
        <p:grpSp>
          <p:nvGrpSpPr>
            <p:cNvPr id="153" name="组 321"/>
            <p:cNvGrpSpPr/>
            <p:nvPr/>
          </p:nvGrpSpPr>
          <p:grpSpPr>
            <a:xfrm>
              <a:off x="3349751" y="3566065"/>
              <a:ext cx="4122821" cy="441604"/>
              <a:chOff x="5771337" y="3601774"/>
              <a:chExt cx="4122821" cy="441604"/>
            </a:xfrm>
          </p:grpSpPr>
          <p:pic>
            <p:nvPicPr>
              <p:cNvPr id="154" name="图片 153" descr="hotel_bed.pdf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32793" y="3729075"/>
                <a:ext cx="414000" cy="228879"/>
              </a:xfrm>
              <a:prstGeom prst="rect">
                <a:avLst/>
              </a:prstGeom>
            </p:spPr>
          </p:pic>
          <p:pic>
            <p:nvPicPr>
              <p:cNvPr id="155" name="图片 154" descr="person.jpeg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54913" y="3673508"/>
                <a:ext cx="220605" cy="344904"/>
              </a:xfrm>
              <a:prstGeom prst="rect">
                <a:avLst/>
              </a:prstGeom>
            </p:spPr>
          </p:pic>
          <p:pic>
            <p:nvPicPr>
              <p:cNvPr id="156" name="图片 155" descr="plane.pdf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01138" y="3699881"/>
                <a:ext cx="251792" cy="283474"/>
              </a:xfrm>
              <a:prstGeom prst="rect">
                <a:avLst/>
              </a:prstGeom>
            </p:spPr>
          </p:pic>
          <p:sp>
            <p:nvSpPr>
              <p:cNvPr id="157" name="矩形 156"/>
              <p:cNvSpPr/>
              <p:nvPr/>
            </p:nvSpPr>
            <p:spPr>
              <a:xfrm>
                <a:off x="5771337" y="3601774"/>
                <a:ext cx="4122821" cy="4293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158" name="文本框 157"/>
              <p:cNvSpPr txBox="1"/>
              <p:nvPr/>
            </p:nvSpPr>
            <p:spPr>
              <a:xfrm>
                <a:off x="6115762" y="3647097"/>
                <a:ext cx="1123988" cy="381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 smtClean="0">
                    <a:latin typeface="Times New Roman"/>
                    <a:cs typeface="Times New Roman"/>
                  </a:rPr>
                  <a:t>Passenger</a:t>
                </a:r>
                <a:endParaRPr kumimoji="1" lang="zh-CN" altLang="en-US" sz="1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59" name="文本框 158"/>
              <p:cNvSpPr txBox="1"/>
              <p:nvPr/>
            </p:nvSpPr>
            <p:spPr>
              <a:xfrm>
                <a:off x="7793579" y="3661780"/>
                <a:ext cx="793498" cy="381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 smtClean="0">
                    <a:latin typeface="Times New Roman"/>
                    <a:cs typeface="Times New Roman"/>
                  </a:rPr>
                  <a:t>Hotel</a:t>
                </a:r>
                <a:endParaRPr kumimoji="1" lang="zh-CN" altLang="en-US" sz="1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60" name="文本框 159"/>
              <p:cNvSpPr txBox="1"/>
              <p:nvPr/>
            </p:nvSpPr>
            <p:spPr>
              <a:xfrm>
                <a:off x="8988736" y="3650345"/>
                <a:ext cx="808078" cy="381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 smtClean="0">
                    <a:latin typeface="Times New Roman"/>
                    <a:cs typeface="Times New Roman"/>
                  </a:rPr>
                  <a:t>Flight</a:t>
                </a:r>
                <a:endParaRPr kumimoji="1" lang="zh-CN" altLang="en-US" sz="1400" dirty="0">
                  <a:latin typeface="Times New Roman"/>
                  <a:cs typeface="Times New Roman"/>
                </a:endParaRPr>
              </a:p>
            </p:txBody>
          </p:sp>
        </p:grpSp>
        <p:pic>
          <p:nvPicPr>
            <p:cNvPr id="161" name="图片 160" descr="person.jpe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8927" y="680412"/>
              <a:ext cx="272059" cy="414708"/>
            </a:xfrm>
            <a:prstGeom prst="rect">
              <a:avLst/>
            </a:prstGeom>
          </p:spPr>
        </p:pic>
        <p:cxnSp>
          <p:nvCxnSpPr>
            <p:cNvPr id="162" name="直线连接符 473"/>
            <p:cNvCxnSpPr>
              <a:stCxn id="103" idx="3"/>
              <a:endCxn id="161" idx="1"/>
            </p:cNvCxnSpPr>
            <p:nvPr/>
          </p:nvCxnSpPr>
          <p:spPr>
            <a:xfrm flipV="1">
              <a:off x="1335293" y="887766"/>
              <a:ext cx="473634" cy="6086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线连接符 491"/>
            <p:cNvCxnSpPr>
              <a:stCxn id="90" idx="0"/>
              <a:endCxn id="102" idx="3"/>
            </p:cNvCxnSpPr>
            <p:nvPr/>
          </p:nvCxnSpPr>
          <p:spPr>
            <a:xfrm flipH="1" flipV="1">
              <a:off x="-646917" y="1177111"/>
              <a:ext cx="731755" cy="44451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线连接符 518"/>
            <p:cNvCxnSpPr>
              <a:stCxn id="101" idx="3"/>
              <a:endCxn id="90" idx="0"/>
            </p:cNvCxnSpPr>
            <p:nvPr/>
          </p:nvCxnSpPr>
          <p:spPr>
            <a:xfrm flipV="1">
              <a:off x="-646917" y="1621625"/>
              <a:ext cx="731755" cy="105567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线连接符 544"/>
            <p:cNvCxnSpPr>
              <a:stCxn id="133" idx="0"/>
              <a:endCxn id="161" idx="1"/>
            </p:cNvCxnSpPr>
            <p:nvPr/>
          </p:nvCxnSpPr>
          <p:spPr>
            <a:xfrm flipV="1">
              <a:off x="1772366" y="887766"/>
              <a:ext cx="36561" cy="54602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24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17638"/>
            <a:ext cx="8229600" cy="49064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 heterogeneous information network</a:t>
            </a:r>
          </a:p>
          <a:p>
            <a:pPr lvl="1"/>
            <a:r>
              <a:rPr lang="en-US" dirty="0" smtClean="0"/>
              <a:t>A query consisting of</a:t>
            </a:r>
          </a:p>
          <a:p>
            <a:pPr lvl="2"/>
            <a:r>
              <a:rPr lang="en-US" dirty="0" smtClean="0"/>
              <a:t>A set of queried vertices (entities) </a:t>
            </a:r>
          </a:p>
          <a:p>
            <a:pPr lvl="3"/>
            <a:r>
              <a:rPr lang="en-US" dirty="0"/>
              <a:t>e</a:t>
            </a:r>
            <a:r>
              <a:rPr lang="en-US" dirty="0" smtClean="0"/>
              <a:t>.g. “Flight 123”</a:t>
            </a:r>
          </a:p>
          <a:p>
            <a:pPr lvl="2"/>
            <a:r>
              <a:rPr lang="en-US" dirty="0" smtClean="0"/>
              <a:t>Relationship from queried vertices to desired vertices</a:t>
            </a:r>
          </a:p>
          <a:p>
            <a:pPr lvl="3"/>
            <a:r>
              <a:rPr lang="en-US" dirty="0" smtClean="0"/>
              <a:t>e.g., “passengers on the flight”</a:t>
            </a:r>
          </a:p>
          <a:p>
            <a:pPr lvl="2"/>
            <a:r>
              <a:rPr lang="en-US" dirty="0" smtClean="0"/>
              <a:t>How they form </a:t>
            </a:r>
            <a:r>
              <a:rPr lang="en-US" dirty="0" err="1" smtClean="0"/>
              <a:t>subnetworks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e.g., “traveling together”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Outlier </a:t>
            </a:r>
            <a:r>
              <a:rPr lang="en-US" dirty="0" err="1" smtClean="0"/>
              <a:t>subnetworks</a:t>
            </a:r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50135"/>
              </p:ext>
            </p:extLst>
          </p:nvPr>
        </p:nvGraphicFramePr>
        <p:xfrm>
          <a:off x="6934200" y="1952896"/>
          <a:ext cx="381000" cy="409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4" name="Equation" r:id="rId4" imgW="164880" imgH="177480" progId="Equation.DSMT4">
                  <p:embed/>
                </p:oleObj>
              </mc:Choice>
              <mc:Fallback>
                <p:oleObj name="Equation" r:id="rId4" imgW="164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52896"/>
                        <a:ext cx="381000" cy="409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58846"/>
              </p:ext>
            </p:extLst>
          </p:nvPr>
        </p:nvGraphicFramePr>
        <p:xfrm>
          <a:off x="6019800" y="2841416"/>
          <a:ext cx="10842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5" name="Equation" r:id="rId6" imgW="469800" imgH="241200" progId="Equation.DSMT4">
                  <p:embed/>
                </p:oleObj>
              </mc:Choice>
              <mc:Fallback>
                <p:oleObj name="Equation" r:id="rId6" imgW="469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841416"/>
                        <a:ext cx="10842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107956"/>
              </p:ext>
            </p:extLst>
          </p:nvPr>
        </p:nvGraphicFramePr>
        <p:xfrm>
          <a:off x="8382000" y="3598653"/>
          <a:ext cx="4016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6" name="Equation" r:id="rId8" imgW="190440" imgH="241200" progId="Equation.DSMT4">
                  <p:embed/>
                </p:oleObj>
              </mc:Choice>
              <mc:Fallback>
                <p:oleObj name="Equation" r:id="rId8" imgW="190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598653"/>
                        <a:ext cx="4016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902494"/>
              </p:ext>
            </p:extLst>
          </p:nvPr>
        </p:nvGraphicFramePr>
        <p:xfrm>
          <a:off x="5346700" y="4321594"/>
          <a:ext cx="3746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7" name="Equation" r:id="rId10" imgW="177480" imgH="228600" progId="Equation.DSMT4">
                  <p:embed/>
                </p:oleObj>
              </mc:Choice>
              <mc:Fallback>
                <p:oleObj name="Equation" r:id="rId10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4321594"/>
                        <a:ext cx="3746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849013"/>
              </p:ext>
            </p:extLst>
          </p:nvPr>
        </p:nvGraphicFramePr>
        <p:xfrm>
          <a:off x="4338638" y="5613400"/>
          <a:ext cx="35861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8" name="Equation" r:id="rId12" imgW="1701720" imgH="253800" progId="Equation.DSMT4">
                  <p:embed/>
                </p:oleObj>
              </mc:Choice>
              <mc:Fallback>
                <p:oleObj name="Equation" r:id="rId12" imgW="1701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5613400"/>
                        <a:ext cx="35861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4"/>
          <p:cNvSpPr txBox="1"/>
          <p:nvPr/>
        </p:nvSpPr>
        <p:spPr>
          <a:xfrm>
            <a:off x="6670885" y="4207834"/>
            <a:ext cx="1557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eta-path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8153400" y="4106653"/>
            <a:ext cx="228600" cy="214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5943600" y="4495800"/>
            <a:ext cx="7272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2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76250" y="1417639"/>
            <a:ext cx="7924800" cy="2316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General Framework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797193"/>
              </p:ext>
            </p:extLst>
          </p:nvPr>
        </p:nvGraphicFramePr>
        <p:xfrm>
          <a:off x="990600" y="2209800"/>
          <a:ext cx="71628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椭圆 5"/>
          <p:cNvSpPr/>
          <p:nvPr/>
        </p:nvSpPr>
        <p:spPr>
          <a:xfrm>
            <a:off x="762000" y="2057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7" name="椭圆 6"/>
          <p:cNvSpPr/>
          <p:nvPr/>
        </p:nvSpPr>
        <p:spPr>
          <a:xfrm>
            <a:off x="3429000" y="2057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8" name="椭圆 7"/>
          <p:cNvSpPr/>
          <p:nvPr/>
        </p:nvSpPr>
        <p:spPr>
          <a:xfrm>
            <a:off x="6019800" y="2057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57095" y="3857444"/>
            <a:ext cx="7924800" cy="24685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Retrieving relevant </a:t>
            </a:r>
            <a:r>
              <a:rPr lang="en-US" dirty="0" err="1" smtClean="0"/>
              <a:t>subnetworks</a:t>
            </a:r>
            <a:endParaRPr lang="en-US" dirty="0" smtClean="0"/>
          </a:p>
          <a:p>
            <a:pPr lvl="1"/>
            <a:r>
              <a:rPr lang="en-US" dirty="0" smtClean="0"/>
              <a:t>Can be handled by IR techniques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our focus of this work</a:t>
            </a:r>
          </a:p>
          <a:p>
            <a:pPr lvl="1"/>
            <a:r>
              <a:rPr lang="en-US" dirty="0" smtClean="0"/>
              <a:t>Applying a simple retrieving strategy based on frequent pattern mining</a:t>
            </a:r>
          </a:p>
        </p:txBody>
      </p:sp>
      <p:sp>
        <p:nvSpPr>
          <p:cNvPr id="9" name="椭圆 8"/>
          <p:cNvSpPr/>
          <p:nvPr/>
        </p:nvSpPr>
        <p:spPr>
          <a:xfrm>
            <a:off x="762000" y="3775494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897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Similarity Measure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Intuition:</a:t>
            </a:r>
            <a:r>
              <a:rPr lang="en-US" dirty="0" smtClean="0"/>
              <a:t> two </a:t>
            </a:r>
            <a:r>
              <a:rPr lang="en-US" dirty="0" err="1" smtClean="0"/>
              <a:t>subnetworks</a:t>
            </a:r>
            <a:r>
              <a:rPr lang="en-US" dirty="0" smtClean="0"/>
              <a:t> are similar when their members are from similar distribution over communities</a:t>
            </a:r>
          </a:p>
          <a:p>
            <a:r>
              <a:rPr lang="en-US" b="1" dirty="0" smtClean="0"/>
              <a:t>Basic idea:</a:t>
            </a:r>
          </a:p>
          <a:p>
            <a:pPr lvl="1"/>
            <a:r>
              <a:rPr lang="en-US" dirty="0" smtClean="0"/>
              <a:t>Calculate individual similarity by meta-path based similarity measure </a:t>
            </a:r>
            <a:r>
              <a:rPr lang="en-US" dirty="0" err="1" smtClean="0"/>
              <a:t>PathSim</a:t>
            </a:r>
            <a:r>
              <a:rPr lang="en-US" baseline="30000" dirty="0" smtClean="0"/>
              <a:t>*</a:t>
            </a:r>
            <a:endParaRPr lang="en-US" baseline="30000" dirty="0"/>
          </a:p>
          <a:p>
            <a:pPr lvl="1"/>
            <a:r>
              <a:rPr lang="en-US" dirty="0" smtClean="0"/>
              <a:t>Similarity </a:t>
            </a:r>
            <a:r>
              <a:rPr lang="en-US" dirty="0"/>
              <a:t>measures (</a:t>
            </a:r>
            <a:r>
              <a:rPr lang="en-US" i="1" dirty="0" err="1"/>
              <a:t>w.l.o.g</a:t>
            </a:r>
            <a:r>
              <a:rPr lang="en-US" dirty="0"/>
              <a:t>,           </a:t>
            </a:r>
            <a:r>
              <a:rPr lang="en-US" dirty="0" smtClean="0"/>
              <a:t> )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where      </a:t>
            </a:r>
            <a:r>
              <a:rPr lang="en-US" dirty="0"/>
              <a:t>is a </a:t>
            </a:r>
            <a:r>
              <a:rPr lang="en-US" dirty="0" smtClean="0"/>
              <a:t>set of pairs of vertices from </a:t>
            </a:r>
            <a:r>
              <a:rPr lang="en-US" dirty="0"/>
              <a:t>two </a:t>
            </a:r>
            <a:r>
              <a:rPr lang="en-US" dirty="0" err="1"/>
              <a:t>subnetworks</a:t>
            </a:r>
            <a:r>
              <a:rPr lang="en-US" dirty="0"/>
              <a:t>, satisfying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20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843434"/>
              </p:ext>
            </p:extLst>
          </p:nvPr>
        </p:nvGraphicFramePr>
        <p:xfrm>
          <a:off x="5354637" y="3810000"/>
          <a:ext cx="9620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" name="Equation" r:id="rId4" imgW="571320" imgH="253800" progId="Equation.DSMT4">
                  <p:embed/>
                </p:oleObj>
              </mc:Choice>
              <mc:Fallback>
                <p:oleObj name="Equation" r:id="rId4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7" y="3810000"/>
                        <a:ext cx="96202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285066"/>
              </p:ext>
            </p:extLst>
          </p:nvPr>
        </p:nvGraphicFramePr>
        <p:xfrm>
          <a:off x="2552700" y="4140200"/>
          <a:ext cx="4610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" name="Equation" r:id="rId6" imgW="2806560" imgH="495000" progId="Equation.DSMT4">
                  <p:embed/>
                </p:oleObj>
              </mc:Choice>
              <mc:Fallback>
                <p:oleObj name="Equation" r:id="rId6" imgW="28065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52700" y="4140200"/>
                        <a:ext cx="46101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801332"/>
              </p:ext>
            </p:extLst>
          </p:nvPr>
        </p:nvGraphicFramePr>
        <p:xfrm>
          <a:off x="874713" y="5591175"/>
          <a:ext cx="31638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6" name="Equation" r:id="rId8" imgW="1879560" imgH="330120" progId="Equation.DSMT4">
                  <p:embed/>
                </p:oleObj>
              </mc:Choice>
              <mc:Fallback>
                <p:oleObj name="Equation" r:id="rId8" imgW="1879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5591175"/>
                        <a:ext cx="316388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41180"/>
              </p:ext>
            </p:extLst>
          </p:nvPr>
        </p:nvGraphicFramePr>
        <p:xfrm>
          <a:off x="4222750" y="5486400"/>
          <a:ext cx="418941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" name="Equation" r:id="rId10" imgW="2489040" imgH="469800" progId="Equation.DSMT4">
                  <p:embed/>
                </p:oleObj>
              </mc:Choice>
              <mc:Fallback>
                <p:oleObj name="Equation" r:id="rId10" imgW="24890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5486400"/>
                        <a:ext cx="418941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45042"/>
              </p:ext>
            </p:extLst>
          </p:nvPr>
        </p:nvGraphicFramePr>
        <p:xfrm>
          <a:off x="2286000" y="4876800"/>
          <a:ext cx="341312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" name="Equation" r:id="rId12" imgW="203040" imgH="164880" progId="Equation.DSMT4">
                  <p:embed/>
                </p:oleObj>
              </mc:Choice>
              <mc:Fallback>
                <p:oleObj name="Equation" r:id="rId12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76800"/>
                        <a:ext cx="341312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" name="椭圆 206"/>
          <p:cNvSpPr/>
          <p:nvPr/>
        </p:nvSpPr>
        <p:spPr>
          <a:xfrm>
            <a:off x="460075" y="304799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208" name="TextBox 9"/>
          <p:cNvSpPr txBox="1"/>
          <p:nvPr/>
        </p:nvSpPr>
        <p:spPr>
          <a:xfrm>
            <a:off x="0" y="640289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Y</a:t>
            </a:r>
            <a:r>
              <a:rPr lang="en-US" sz="1400" dirty="0"/>
              <a:t>. Sun, J. Han, X. Yan, P. S. Yu, and T. Wu. </a:t>
            </a:r>
            <a:r>
              <a:rPr lang="en-US" sz="1400" dirty="0" err="1"/>
              <a:t>Pathsim</a:t>
            </a:r>
            <a:r>
              <a:rPr lang="en-US" sz="1400" dirty="0"/>
              <a:t>: </a:t>
            </a:r>
            <a:r>
              <a:rPr lang="en-US" sz="1400" dirty="0" smtClean="0"/>
              <a:t>Meta-path based </a:t>
            </a:r>
            <a:r>
              <a:rPr lang="en-US" sz="1400" dirty="0" smtClean="0"/>
              <a:t>top-k </a:t>
            </a:r>
            <a:r>
              <a:rPr lang="en-US" sz="1400" dirty="0"/>
              <a:t>similarity search in heterogeneous information </a:t>
            </a:r>
            <a:r>
              <a:rPr lang="en-US" sz="1400" dirty="0" smtClean="0"/>
              <a:t>networks.  In </a:t>
            </a:r>
            <a:r>
              <a:rPr lang="en-US" sz="1400" dirty="0"/>
              <a:t>VLDB, pages 992–1003, </a:t>
            </a:r>
            <a:r>
              <a:rPr lang="en-US" sz="1400" dirty="0" smtClean="0"/>
              <a:t>2011.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899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4628" y="0"/>
            <a:ext cx="8229600" cy="1143000"/>
          </a:xfrm>
        </p:spPr>
        <p:txBody>
          <a:bodyPr/>
          <a:lstStyle/>
          <a:p>
            <a:r>
              <a:rPr lang="en-US" dirty="0" smtClean="0"/>
              <a:t>Similarity Measure (</a:t>
            </a:r>
            <a:r>
              <a:rPr lang="en-US" dirty="0" err="1" smtClean="0"/>
              <a:t>cont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45" y="1143000"/>
            <a:ext cx="8229600" cy="45259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191" name="表格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134969"/>
              </p:ext>
            </p:extLst>
          </p:nvPr>
        </p:nvGraphicFramePr>
        <p:xfrm>
          <a:off x="6212676" y="4532059"/>
          <a:ext cx="258155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5924"/>
                <a:gridCol w="945628"/>
              </a:tblGrid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accent2"/>
                          </a:solidFill>
                          <a:latin typeface="Times New Roman"/>
                        </a:rPr>
                        <a:t>Desired</a:t>
                      </a:r>
                      <a:endParaRPr lang="zh-CN" altLang="en-US" sz="2400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accent2"/>
                          </a:solidFill>
                          <a:latin typeface="Times New Roman"/>
                        </a:rPr>
                        <a:t>&lt;1</a:t>
                      </a:r>
                      <a:endParaRPr lang="zh-CN" altLang="en-US" sz="2400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latin typeface="Times New Roman"/>
                        </a:rPr>
                        <a:t>AvgSim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Times New Roman"/>
                        </a:rPr>
                        <a:t>0.375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Times New Roman"/>
                        </a:rPr>
                        <a:t>*</a:t>
                      </a:r>
                      <a:r>
                        <a:rPr lang="en-US" altLang="zh-CN" sz="2400" dirty="0" err="1" smtClean="0">
                          <a:latin typeface="Times New Roman"/>
                        </a:rPr>
                        <a:t>MatchSim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Times New Roman"/>
                        </a:rPr>
                        <a:t>0.5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 err="1" smtClean="0">
                          <a:latin typeface="Times New Roman"/>
                        </a:rPr>
                        <a:t>BMSim</a:t>
                      </a:r>
                      <a:endParaRPr lang="zh-CN" altLang="en-US" sz="2400" i="1" dirty="0"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 smtClean="0">
                          <a:latin typeface="Times New Roman"/>
                        </a:rPr>
                        <a:t>0.5</a:t>
                      </a:r>
                      <a:endParaRPr lang="zh-CN" altLang="en-US" sz="2400" i="1" dirty="0"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98" name="表格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971033"/>
              </p:ext>
            </p:extLst>
          </p:nvPr>
        </p:nvGraphicFramePr>
        <p:xfrm>
          <a:off x="3332178" y="4532059"/>
          <a:ext cx="238282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2548"/>
                <a:gridCol w="760274"/>
              </a:tblGrid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accent2"/>
                          </a:solidFill>
                          <a:latin typeface="Times New Roman"/>
                        </a:rPr>
                        <a:t>Desired</a:t>
                      </a:r>
                      <a:endParaRPr lang="zh-CN" altLang="en-US" sz="2400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accent2"/>
                          </a:solidFill>
                          <a:latin typeface="Times New Roman"/>
                        </a:rPr>
                        <a:t>1.0</a:t>
                      </a:r>
                      <a:endParaRPr lang="zh-CN" altLang="en-US" sz="2400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latin typeface="Times New Roman"/>
                        </a:rPr>
                        <a:t>AvgSim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Times New Roman"/>
                        </a:rPr>
                        <a:t>0.5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Times New Roman"/>
                        </a:rPr>
                        <a:t>*</a:t>
                      </a:r>
                      <a:r>
                        <a:rPr lang="en-US" altLang="zh-CN" sz="2400" dirty="0" err="1" smtClean="0">
                          <a:latin typeface="Times New Roman"/>
                        </a:rPr>
                        <a:t>MatchSim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Times New Roman"/>
                        </a:rPr>
                        <a:t>0.5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 err="1" smtClean="0">
                          <a:latin typeface="Times New Roman"/>
                        </a:rPr>
                        <a:t>BMSim</a:t>
                      </a:r>
                      <a:endParaRPr lang="zh-CN" altLang="en-US" sz="2400" i="1" dirty="0"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 smtClean="0">
                          <a:latin typeface="Times New Roman"/>
                        </a:rPr>
                        <a:t>1.0</a:t>
                      </a:r>
                      <a:endParaRPr lang="zh-CN" altLang="en-US" sz="2400" i="1" dirty="0"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99" name="表格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739553"/>
              </p:ext>
            </p:extLst>
          </p:nvPr>
        </p:nvGraphicFramePr>
        <p:xfrm>
          <a:off x="228600" y="4532059"/>
          <a:ext cx="25146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3229"/>
                <a:gridCol w="831371"/>
              </a:tblGrid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accent2"/>
                          </a:solidFill>
                          <a:latin typeface="Times New Roman"/>
                        </a:rPr>
                        <a:t>Desired</a:t>
                      </a:r>
                      <a:endParaRPr lang="zh-CN" altLang="en-US" sz="2400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accent2"/>
                          </a:solidFill>
                          <a:latin typeface="Times New Roman"/>
                        </a:rPr>
                        <a:t>1.0</a:t>
                      </a:r>
                      <a:endParaRPr lang="zh-CN" altLang="en-US" sz="2400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latin typeface="Times New Roman"/>
                        </a:rPr>
                        <a:t>AvgSim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Times New Roman"/>
                        </a:rPr>
                        <a:t>0.5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Times New Roman"/>
                        </a:rPr>
                        <a:t>*</a:t>
                      </a:r>
                      <a:r>
                        <a:rPr lang="en-US" altLang="zh-CN" sz="2400" dirty="0" err="1" smtClean="0">
                          <a:latin typeface="Times New Roman"/>
                        </a:rPr>
                        <a:t>MatchSim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Times New Roman"/>
                        </a:rPr>
                        <a:t>1.0</a:t>
                      </a:r>
                      <a:endParaRPr lang="zh-CN" altLang="en-US" sz="2400" dirty="0"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 err="1" smtClean="0">
                          <a:latin typeface="Times New Roman"/>
                        </a:rPr>
                        <a:t>BMSim</a:t>
                      </a:r>
                      <a:endParaRPr lang="zh-CN" altLang="en-US" sz="2400" i="1" dirty="0"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 smtClean="0">
                          <a:latin typeface="Times New Roman"/>
                        </a:rPr>
                        <a:t>1.0</a:t>
                      </a:r>
                      <a:endParaRPr lang="zh-CN" altLang="en-US" sz="2400" i="1" dirty="0"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02" name="组合 201"/>
          <p:cNvGrpSpPr/>
          <p:nvPr/>
        </p:nvGrpSpPr>
        <p:grpSpPr>
          <a:xfrm>
            <a:off x="76200" y="1600200"/>
            <a:ext cx="9012429" cy="2627059"/>
            <a:chOff x="-1147221" y="479555"/>
            <a:chExt cx="12054383" cy="3513766"/>
          </a:xfrm>
        </p:grpSpPr>
        <p:sp>
          <p:nvSpPr>
            <p:cNvPr id="103" name="等腰三角形 102"/>
            <p:cNvSpPr/>
            <p:nvPr/>
          </p:nvSpPr>
          <p:spPr>
            <a:xfrm>
              <a:off x="484728" y="1330419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04" name="等腰三角形 103"/>
            <p:cNvSpPr/>
            <p:nvPr/>
          </p:nvSpPr>
          <p:spPr>
            <a:xfrm>
              <a:off x="478378" y="2216517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05" name="等腰三角形 104"/>
            <p:cNvSpPr/>
            <p:nvPr/>
          </p:nvSpPr>
          <p:spPr>
            <a:xfrm>
              <a:off x="484728" y="2796557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06" name="等腰三角形 105"/>
            <p:cNvSpPr/>
            <p:nvPr/>
          </p:nvSpPr>
          <p:spPr>
            <a:xfrm>
              <a:off x="484728" y="3649181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cxnSp>
          <p:nvCxnSpPr>
            <p:cNvPr id="107" name="直线连接符 18"/>
            <p:cNvCxnSpPr>
              <a:stCxn id="125" idx="6"/>
              <a:endCxn id="103" idx="1"/>
            </p:cNvCxnSpPr>
            <p:nvPr/>
          </p:nvCxnSpPr>
          <p:spPr>
            <a:xfrm flipV="1">
              <a:off x="-124222" y="1502489"/>
              <a:ext cx="722603" cy="4793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20"/>
            <p:cNvCxnSpPr>
              <a:stCxn id="103" idx="5"/>
            </p:cNvCxnSpPr>
            <p:nvPr/>
          </p:nvCxnSpPr>
          <p:spPr>
            <a:xfrm>
              <a:off x="825687" y="1502489"/>
              <a:ext cx="671507" cy="430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25"/>
            <p:cNvCxnSpPr>
              <a:stCxn id="125" idx="6"/>
              <a:endCxn id="104" idx="1"/>
            </p:cNvCxnSpPr>
            <p:nvPr/>
          </p:nvCxnSpPr>
          <p:spPr>
            <a:xfrm>
              <a:off x="-124222" y="1981797"/>
              <a:ext cx="716253" cy="406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31"/>
            <p:cNvCxnSpPr>
              <a:stCxn id="104" idx="5"/>
            </p:cNvCxnSpPr>
            <p:nvPr/>
          </p:nvCxnSpPr>
          <p:spPr>
            <a:xfrm flipV="1">
              <a:off x="819337" y="1933341"/>
              <a:ext cx="677857" cy="455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线连接符 37"/>
            <p:cNvCxnSpPr>
              <a:stCxn id="126" idx="6"/>
              <a:endCxn id="105" idx="1"/>
            </p:cNvCxnSpPr>
            <p:nvPr/>
          </p:nvCxnSpPr>
          <p:spPr>
            <a:xfrm flipV="1">
              <a:off x="-48131" y="2968627"/>
              <a:ext cx="646512" cy="435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线连接符 40"/>
            <p:cNvCxnSpPr>
              <a:stCxn id="126" idx="6"/>
              <a:endCxn id="106" idx="1"/>
            </p:cNvCxnSpPr>
            <p:nvPr/>
          </p:nvCxnSpPr>
          <p:spPr>
            <a:xfrm>
              <a:off x="-48131" y="3404313"/>
              <a:ext cx="646512" cy="416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线连接符 46"/>
            <p:cNvCxnSpPr>
              <a:stCxn id="124" idx="2"/>
              <a:endCxn id="105" idx="5"/>
            </p:cNvCxnSpPr>
            <p:nvPr/>
          </p:nvCxnSpPr>
          <p:spPr>
            <a:xfrm flipH="1" flipV="1">
              <a:off x="825687" y="2968627"/>
              <a:ext cx="695183" cy="4267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线连接符 49"/>
            <p:cNvCxnSpPr>
              <a:stCxn id="124" idx="2"/>
              <a:endCxn id="106" idx="5"/>
            </p:cNvCxnSpPr>
            <p:nvPr/>
          </p:nvCxnSpPr>
          <p:spPr>
            <a:xfrm flipH="1">
              <a:off x="825687" y="3395382"/>
              <a:ext cx="695183" cy="425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5" name="对象 1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1194079"/>
                </p:ext>
              </p:extLst>
            </p:nvPr>
          </p:nvGraphicFramePr>
          <p:xfrm>
            <a:off x="-941016" y="1493421"/>
            <a:ext cx="454612" cy="681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0" name="Equation" r:id="rId4" imgW="152400" imgH="228600" progId="Equation.DSMT4">
                    <p:embed/>
                  </p:oleObj>
                </mc:Choice>
                <mc:Fallback>
                  <p:oleObj name="Equation" r:id="rId4" imgW="1524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-941016" y="1493421"/>
                          <a:ext cx="454612" cy="6819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" name="对象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4149136"/>
                </p:ext>
              </p:extLst>
            </p:nvPr>
          </p:nvGraphicFramePr>
          <p:xfrm>
            <a:off x="-899570" y="3022422"/>
            <a:ext cx="493255" cy="681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1" name="Equation" r:id="rId6" imgW="165100" imgH="228600" progId="Equation.DSMT4">
                    <p:embed/>
                  </p:oleObj>
                </mc:Choice>
                <mc:Fallback>
                  <p:oleObj name="Equation" r:id="rId6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-899570" y="3022422"/>
                          <a:ext cx="493255" cy="6819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" name="对象 1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4008033"/>
                </p:ext>
              </p:extLst>
            </p:nvPr>
          </p:nvGraphicFramePr>
          <p:xfrm>
            <a:off x="1841819" y="1457535"/>
            <a:ext cx="493254" cy="681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2" name="Equation" r:id="rId8" imgW="165100" imgH="228600" progId="Equation.DSMT4">
                    <p:embed/>
                  </p:oleObj>
                </mc:Choice>
                <mc:Fallback>
                  <p:oleObj name="Equation" r:id="rId8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841819" y="1457535"/>
                          <a:ext cx="493254" cy="6819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" name="对象 1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8783848"/>
                </p:ext>
              </p:extLst>
            </p:nvPr>
          </p:nvGraphicFramePr>
          <p:xfrm>
            <a:off x="1910806" y="2968627"/>
            <a:ext cx="493255" cy="681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3" name="Equation" r:id="rId10" imgW="165100" imgH="228600" progId="Equation.DSMT4">
                    <p:embed/>
                  </p:oleObj>
                </mc:Choice>
                <mc:Fallback>
                  <p:oleObj name="Equation" r:id="rId10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910806" y="2968627"/>
                          <a:ext cx="493255" cy="6819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9" name="椭圆 118"/>
            <p:cNvSpPr/>
            <p:nvPr/>
          </p:nvSpPr>
          <p:spPr>
            <a:xfrm>
              <a:off x="-1147221" y="1153859"/>
              <a:ext cx="1320800" cy="2839461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1236299" y="1156043"/>
              <a:ext cx="1346200" cy="2837278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21" name="文本框 120"/>
            <p:cNvSpPr txBox="1"/>
            <p:nvPr/>
          </p:nvSpPr>
          <p:spPr>
            <a:xfrm>
              <a:off x="-783532" y="479555"/>
              <a:ext cx="752035" cy="78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3200" dirty="0" smtClean="0">
                  <a:latin typeface="Times New Roman"/>
                  <a:cs typeface="Times New Roman"/>
                </a:rPr>
                <a:t>S</a:t>
              </a:r>
              <a:r>
                <a:rPr kumimoji="1" lang="en-US" altLang="zh-CN" sz="3200" baseline="-25000" dirty="0" smtClean="0">
                  <a:latin typeface="Times New Roman"/>
                  <a:cs typeface="Times New Roman"/>
                </a:rPr>
                <a:t>1</a:t>
              </a:r>
              <a:endParaRPr kumimoji="1" lang="zh-CN" altLang="en-US" sz="32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22" name="文本框 121"/>
            <p:cNvSpPr txBox="1"/>
            <p:nvPr/>
          </p:nvSpPr>
          <p:spPr>
            <a:xfrm>
              <a:off x="1586883" y="479555"/>
              <a:ext cx="763915" cy="78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3200" dirty="0" smtClean="0">
                  <a:latin typeface="Times New Roman"/>
                  <a:cs typeface="Times New Roman"/>
                </a:rPr>
                <a:t>S</a:t>
              </a:r>
              <a:r>
                <a:rPr kumimoji="1" lang="en-US" altLang="zh-CN" sz="3200" baseline="-25000" dirty="0">
                  <a:latin typeface="Times New Roman"/>
                  <a:cs typeface="Times New Roman"/>
                </a:rPr>
                <a:t>2</a:t>
              </a:r>
              <a:endParaRPr kumimoji="1" lang="zh-CN" altLang="en-US" sz="32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1497194" y="1746754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24" name="椭圆 123"/>
            <p:cNvSpPr/>
            <p:nvPr/>
          </p:nvSpPr>
          <p:spPr>
            <a:xfrm>
              <a:off x="1520870" y="3200923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-514158" y="1787338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-438067" y="3209854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27" name="等腰三角形 126"/>
            <p:cNvSpPr/>
            <p:nvPr/>
          </p:nvSpPr>
          <p:spPr>
            <a:xfrm>
              <a:off x="4558771" y="1328074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28" name="等腰三角形 127"/>
            <p:cNvSpPr/>
            <p:nvPr/>
          </p:nvSpPr>
          <p:spPr>
            <a:xfrm>
              <a:off x="4552421" y="2214172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29" name="等腰三角形 128"/>
            <p:cNvSpPr/>
            <p:nvPr/>
          </p:nvSpPr>
          <p:spPr>
            <a:xfrm>
              <a:off x="4558771" y="2649392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30" name="等腰三角形 129"/>
            <p:cNvSpPr/>
            <p:nvPr/>
          </p:nvSpPr>
          <p:spPr>
            <a:xfrm>
              <a:off x="4558771" y="3434215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cxnSp>
          <p:nvCxnSpPr>
            <p:cNvPr id="131" name="直线连接符 61"/>
            <p:cNvCxnSpPr>
              <a:stCxn id="149" idx="6"/>
              <a:endCxn id="127" idx="1"/>
            </p:cNvCxnSpPr>
            <p:nvPr/>
          </p:nvCxnSpPr>
          <p:spPr>
            <a:xfrm flipV="1">
              <a:off x="3926508" y="1500144"/>
              <a:ext cx="745916" cy="8169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线连接符 65"/>
            <p:cNvCxnSpPr>
              <a:stCxn id="127" idx="5"/>
            </p:cNvCxnSpPr>
            <p:nvPr/>
          </p:nvCxnSpPr>
          <p:spPr>
            <a:xfrm>
              <a:off x="4899730" y="1500144"/>
              <a:ext cx="671507" cy="430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线连接符 66"/>
            <p:cNvCxnSpPr>
              <a:stCxn id="149" idx="6"/>
              <a:endCxn id="128" idx="1"/>
            </p:cNvCxnSpPr>
            <p:nvPr/>
          </p:nvCxnSpPr>
          <p:spPr>
            <a:xfrm>
              <a:off x="3926508" y="2317059"/>
              <a:ext cx="739566" cy="691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线连接符 67"/>
            <p:cNvCxnSpPr>
              <a:stCxn id="128" idx="5"/>
            </p:cNvCxnSpPr>
            <p:nvPr/>
          </p:nvCxnSpPr>
          <p:spPr>
            <a:xfrm flipV="1">
              <a:off x="4893380" y="1930996"/>
              <a:ext cx="677857" cy="455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线连接符 68"/>
            <p:cNvCxnSpPr>
              <a:stCxn id="150" idx="6"/>
              <a:endCxn id="129" idx="1"/>
            </p:cNvCxnSpPr>
            <p:nvPr/>
          </p:nvCxnSpPr>
          <p:spPr>
            <a:xfrm flipV="1">
              <a:off x="3926508" y="2821462"/>
              <a:ext cx="745916" cy="474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线连接符 69"/>
            <p:cNvCxnSpPr>
              <a:stCxn id="150" idx="6"/>
              <a:endCxn id="130" idx="1"/>
            </p:cNvCxnSpPr>
            <p:nvPr/>
          </p:nvCxnSpPr>
          <p:spPr>
            <a:xfrm>
              <a:off x="3926508" y="2868896"/>
              <a:ext cx="745916" cy="737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线连接符 70"/>
            <p:cNvCxnSpPr>
              <a:stCxn id="148" idx="2"/>
              <a:endCxn id="129" idx="5"/>
            </p:cNvCxnSpPr>
            <p:nvPr/>
          </p:nvCxnSpPr>
          <p:spPr>
            <a:xfrm flipH="1" flipV="1">
              <a:off x="4899730" y="2821462"/>
              <a:ext cx="695183" cy="4267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线连接符 71"/>
            <p:cNvCxnSpPr>
              <a:stCxn id="148" idx="2"/>
              <a:endCxn id="130" idx="5"/>
            </p:cNvCxnSpPr>
            <p:nvPr/>
          </p:nvCxnSpPr>
          <p:spPr>
            <a:xfrm flipH="1">
              <a:off x="4899730" y="3248217"/>
              <a:ext cx="695183" cy="358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9" name="对象 1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3858508"/>
                </p:ext>
              </p:extLst>
            </p:nvPr>
          </p:nvGraphicFramePr>
          <p:xfrm>
            <a:off x="3134698" y="1217089"/>
            <a:ext cx="454612" cy="699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4" name="Equation" r:id="rId12" imgW="152400" imgH="228600" progId="Equation.DSMT4">
                    <p:embed/>
                  </p:oleObj>
                </mc:Choice>
                <mc:Fallback>
                  <p:oleObj name="Equation" r:id="rId12" imgW="1524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134698" y="1217089"/>
                          <a:ext cx="454612" cy="6990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0" name="对象 1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0997374"/>
                </p:ext>
              </p:extLst>
            </p:nvPr>
          </p:nvGraphicFramePr>
          <p:xfrm>
            <a:off x="3162329" y="3105618"/>
            <a:ext cx="528637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5" name="Equation" r:id="rId13" imgW="177800" imgH="228600" progId="Equation.DSMT4">
                    <p:embed/>
                  </p:oleObj>
                </mc:Choice>
                <mc:Fallback>
                  <p:oleObj name="Equation" r:id="rId13" imgW="1778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162329" y="3105618"/>
                          <a:ext cx="528637" cy="682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1" name="对象 1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6243121"/>
                </p:ext>
              </p:extLst>
            </p:nvPr>
          </p:nvGraphicFramePr>
          <p:xfrm>
            <a:off x="5915862" y="1455190"/>
            <a:ext cx="493254" cy="681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6" name="Equation" r:id="rId15" imgW="165100" imgH="228600" progId="Equation.DSMT4">
                    <p:embed/>
                  </p:oleObj>
                </mc:Choice>
                <mc:Fallback>
                  <p:oleObj name="Equation" r:id="rId15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915862" y="1455190"/>
                          <a:ext cx="493254" cy="6819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2" name="对象 1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2998280"/>
                </p:ext>
              </p:extLst>
            </p:nvPr>
          </p:nvGraphicFramePr>
          <p:xfrm>
            <a:off x="5984849" y="2821462"/>
            <a:ext cx="493255" cy="681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7" name="Equation" r:id="rId16" imgW="165100" imgH="228600" progId="Equation.DSMT4">
                    <p:embed/>
                  </p:oleObj>
                </mc:Choice>
                <mc:Fallback>
                  <p:oleObj name="Equation" r:id="rId16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984849" y="2821462"/>
                          <a:ext cx="493255" cy="6819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" name="椭圆 142"/>
            <p:cNvSpPr/>
            <p:nvPr/>
          </p:nvSpPr>
          <p:spPr>
            <a:xfrm>
              <a:off x="2926822" y="1151515"/>
              <a:ext cx="1320800" cy="2841806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5310342" y="1153697"/>
              <a:ext cx="1346200" cy="2839623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45" name="文本框 144"/>
            <p:cNvSpPr txBox="1"/>
            <p:nvPr/>
          </p:nvSpPr>
          <p:spPr>
            <a:xfrm>
              <a:off x="3250735" y="479555"/>
              <a:ext cx="791810" cy="78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3200" dirty="0" smtClean="0">
                  <a:latin typeface="Times New Roman"/>
                  <a:cs typeface="Times New Roman"/>
                </a:rPr>
                <a:t>S</a:t>
              </a:r>
              <a:r>
                <a:rPr kumimoji="1" lang="en-US" altLang="zh-CN" sz="3200" baseline="-25000" dirty="0" smtClean="0">
                  <a:latin typeface="Times New Roman"/>
                  <a:cs typeface="Times New Roman"/>
                </a:rPr>
                <a:t>1</a:t>
              </a:r>
              <a:endParaRPr kumimoji="1" lang="zh-CN" altLang="en-US" sz="32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46" name="文本框 145"/>
            <p:cNvSpPr txBox="1"/>
            <p:nvPr/>
          </p:nvSpPr>
          <p:spPr>
            <a:xfrm>
              <a:off x="5601732" y="479556"/>
              <a:ext cx="823110" cy="782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3200" dirty="0" smtClean="0">
                  <a:latin typeface="Times New Roman"/>
                  <a:cs typeface="Times New Roman"/>
                </a:rPr>
                <a:t>S</a:t>
              </a:r>
              <a:r>
                <a:rPr kumimoji="1" lang="en-US" altLang="zh-CN" sz="3200" baseline="-25000" dirty="0">
                  <a:latin typeface="Times New Roman"/>
                  <a:cs typeface="Times New Roman"/>
                </a:rPr>
                <a:t>2</a:t>
              </a:r>
              <a:endParaRPr kumimoji="1" lang="zh-CN" altLang="en-US" sz="32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47" name="椭圆 146"/>
            <p:cNvSpPr/>
            <p:nvPr/>
          </p:nvSpPr>
          <p:spPr>
            <a:xfrm>
              <a:off x="5571237" y="1744409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48" name="椭圆 147"/>
            <p:cNvSpPr/>
            <p:nvPr/>
          </p:nvSpPr>
          <p:spPr>
            <a:xfrm>
              <a:off x="5594913" y="3053758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49" name="椭圆 148"/>
            <p:cNvSpPr/>
            <p:nvPr/>
          </p:nvSpPr>
          <p:spPr>
            <a:xfrm>
              <a:off x="3536572" y="2122600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50" name="椭圆 149"/>
            <p:cNvSpPr/>
            <p:nvPr/>
          </p:nvSpPr>
          <p:spPr>
            <a:xfrm>
              <a:off x="3536572" y="2674437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51" name="等腰三角形 150"/>
            <p:cNvSpPr/>
            <p:nvPr/>
          </p:nvSpPr>
          <p:spPr>
            <a:xfrm>
              <a:off x="8809391" y="1317348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52" name="等腰三角形 151"/>
            <p:cNvSpPr/>
            <p:nvPr/>
          </p:nvSpPr>
          <p:spPr>
            <a:xfrm>
              <a:off x="8803041" y="2071130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53" name="等腰三角形 152"/>
            <p:cNvSpPr/>
            <p:nvPr/>
          </p:nvSpPr>
          <p:spPr>
            <a:xfrm>
              <a:off x="8803041" y="2761478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54" name="等腰三角形 153"/>
            <p:cNvSpPr/>
            <p:nvPr/>
          </p:nvSpPr>
          <p:spPr>
            <a:xfrm>
              <a:off x="8809391" y="3491290"/>
              <a:ext cx="454612" cy="34414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 cmpd="sng">
              <a:noFill/>
            </a:ln>
            <a:effectLst>
              <a:outerShdw blurRad="40000" dist="23000" dir="660000" rotWithShape="0">
                <a:schemeClr val="tx2">
                  <a:lumMod val="40000"/>
                  <a:lumOff val="6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cxnSp>
          <p:nvCxnSpPr>
            <p:cNvPr id="155" name="直线连接符 88"/>
            <p:cNvCxnSpPr>
              <a:stCxn id="173" idx="6"/>
              <a:endCxn id="151" idx="1"/>
            </p:cNvCxnSpPr>
            <p:nvPr/>
          </p:nvCxnSpPr>
          <p:spPr>
            <a:xfrm flipV="1">
              <a:off x="8149641" y="1489418"/>
              <a:ext cx="773403" cy="149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线连接符 89"/>
            <p:cNvCxnSpPr>
              <a:stCxn id="151" idx="5"/>
              <a:endCxn id="171" idx="2"/>
            </p:cNvCxnSpPr>
            <p:nvPr/>
          </p:nvCxnSpPr>
          <p:spPr>
            <a:xfrm>
              <a:off x="9150350" y="1489418"/>
              <a:ext cx="695183" cy="1798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线连接符 90"/>
            <p:cNvCxnSpPr>
              <a:stCxn id="173" idx="6"/>
              <a:endCxn id="152" idx="1"/>
            </p:cNvCxnSpPr>
            <p:nvPr/>
          </p:nvCxnSpPr>
          <p:spPr>
            <a:xfrm>
              <a:off x="8149641" y="1638923"/>
              <a:ext cx="767053" cy="604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线连接符 91"/>
            <p:cNvCxnSpPr>
              <a:stCxn id="152" idx="5"/>
              <a:endCxn id="171" idx="2"/>
            </p:cNvCxnSpPr>
            <p:nvPr/>
          </p:nvCxnSpPr>
          <p:spPr>
            <a:xfrm flipV="1">
              <a:off x="9144000" y="1669306"/>
              <a:ext cx="701533" cy="5738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线连接符 92"/>
            <p:cNvCxnSpPr>
              <a:stCxn id="174" idx="6"/>
              <a:endCxn id="153" idx="1"/>
            </p:cNvCxnSpPr>
            <p:nvPr/>
          </p:nvCxnSpPr>
          <p:spPr>
            <a:xfrm flipV="1">
              <a:off x="8174932" y="2933548"/>
              <a:ext cx="741762" cy="516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线连接符 93"/>
            <p:cNvCxnSpPr>
              <a:stCxn id="174" idx="6"/>
              <a:endCxn id="154" idx="1"/>
            </p:cNvCxnSpPr>
            <p:nvPr/>
          </p:nvCxnSpPr>
          <p:spPr>
            <a:xfrm>
              <a:off x="8174932" y="3449622"/>
              <a:ext cx="748112" cy="2137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线连接符 94"/>
            <p:cNvCxnSpPr>
              <a:stCxn id="172" idx="2"/>
              <a:endCxn id="153" idx="5"/>
            </p:cNvCxnSpPr>
            <p:nvPr/>
          </p:nvCxnSpPr>
          <p:spPr>
            <a:xfrm flipH="1" flipV="1">
              <a:off x="9144000" y="2933548"/>
              <a:ext cx="770347" cy="5091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线连接符 95"/>
            <p:cNvCxnSpPr>
              <a:stCxn id="172" idx="2"/>
              <a:endCxn id="154" idx="5"/>
            </p:cNvCxnSpPr>
            <p:nvPr/>
          </p:nvCxnSpPr>
          <p:spPr>
            <a:xfrm flipH="1">
              <a:off x="9150350" y="3442675"/>
              <a:ext cx="763997" cy="2206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3" name="对象 1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0373643"/>
                </p:ext>
              </p:extLst>
            </p:nvPr>
          </p:nvGraphicFramePr>
          <p:xfrm>
            <a:off x="7367941" y="1260259"/>
            <a:ext cx="454612" cy="681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8" name="Equation" r:id="rId17" imgW="152400" imgH="228600" progId="Equation.DSMT4">
                    <p:embed/>
                  </p:oleObj>
                </mc:Choice>
                <mc:Fallback>
                  <p:oleObj name="Equation" r:id="rId17" imgW="1524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7367941" y="1260259"/>
                          <a:ext cx="454612" cy="6819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" name="对象 1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4896838"/>
                </p:ext>
              </p:extLst>
            </p:nvPr>
          </p:nvGraphicFramePr>
          <p:xfrm>
            <a:off x="7348538" y="3044825"/>
            <a:ext cx="531812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9" name="Equation" r:id="rId18" imgW="177800" imgH="228600" progId="Equation.DSMT4">
                    <p:embed/>
                  </p:oleObj>
                </mc:Choice>
                <mc:Fallback>
                  <p:oleObj name="Equation" r:id="rId18" imgW="1778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7348538" y="3044825"/>
                          <a:ext cx="531812" cy="682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5" name="对象 1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7850113"/>
                </p:ext>
              </p:extLst>
            </p:nvPr>
          </p:nvGraphicFramePr>
          <p:xfrm>
            <a:off x="10217282" y="1228564"/>
            <a:ext cx="493254" cy="681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0" name="Equation" r:id="rId20" imgW="165100" imgH="228600" progId="Equation.DSMT4">
                    <p:embed/>
                  </p:oleObj>
                </mc:Choice>
                <mc:Fallback>
                  <p:oleObj name="Equation" r:id="rId20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0217282" y="1228564"/>
                          <a:ext cx="493254" cy="6819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" name="对象 1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6421753"/>
                </p:ext>
              </p:extLst>
            </p:nvPr>
          </p:nvGraphicFramePr>
          <p:xfrm>
            <a:off x="10241924" y="2447521"/>
            <a:ext cx="493255" cy="681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1" name="Equation" r:id="rId21" imgW="165100" imgH="228600" progId="Equation.DSMT4">
                    <p:embed/>
                  </p:oleObj>
                </mc:Choice>
                <mc:Fallback>
                  <p:oleObj name="Equation" r:id="rId21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0241924" y="2447521"/>
                          <a:ext cx="493255" cy="6819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7" name="椭圆 166"/>
            <p:cNvSpPr/>
            <p:nvPr/>
          </p:nvSpPr>
          <p:spPr>
            <a:xfrm>
              <a:off x="7177442" y="1140789"/>
              <a:ext cx="1320800" cy="2852532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68" name="椭圆 167"/>
            <p:cNvSpPr/>
            <p:nvPr/>
          </p:nvSpPr>
          <p:spPr>
            <a:xfrm>
              <a:off x="9560962" y="1142971"/>
              <a:ext cx="1346200" cy="2850349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69" name="文本框 168"/>
            <p:cNvSpPr txBox="1"/>
            <p:nvPr/>
          </p:nvSpPr>
          <p:spPr>
            <a:xfrm>
              <a:off x="7487562" y="479556"/>
              <a:ext cx="805603" cy="782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3200" dirty="0" smtClean="0">
                  <a:latin typeface="Times New Roman"/>
                  <a:cs typeface="Times New Roman"/>
                </a:rPr>
                <a:t>S</a:t>
              </a:r>
              <a:r>
                <a:rPr kumimoji="1" lang="en-US" altLang="zh-CN" sz="3200" baseline="-25000" dirty="0" smtClean="0">
                  <a:latin typeface="Times New Roman"/>
                  <a:cs typeface="Times New Roman"/>
                </a:rPr>
                <a:t>1</a:t>
              </a:r>
              <a:endParaRPr kumimoji="1" lang="zh-CN" altLang="en-US" sz="32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70" name="文本框 169"/>
            <p:cNvSpPr txBox="1"/>
            <p:nvPr/>
          </p:nvSpPr>
          <p:spPr>
            <a:xfrm>
              <a:off x="9874225" y="479556"/>
              <a:ext cx="801239" cy="782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3200" dirty="0" smtClean="0">
                  <a:latin typeface="Times New Roman"/>
                  <a:cs typeface="Times New Roman"/>
                </a:rPr>
                <a:t>S</a:t>
              </a:r>
              <a:r>
                <a:rPr kumimoji="1" lang="en-US" altLang="zh-CN" sz="3200" baseline="-25000" dirty="0">
                  <a:latin typeface="Times New Roman"/>
                  <a:cs typeface="Times New Roman"/>
                </a:rPr>
                <a:t>2</a:t>
              </a:r>
              <a:endParaRPr kumimoji="1" lang="zh-CN" altLang="en-US" sz="3200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171" name="椭圆 170"/>
            <p:cNvSpPr/>
            <p:nvPr/>
          </p:nvSpPr>
          <p:spPr>
            <a:xfrm>
              <a:off x="9845533" y="1474847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72" name="椭圆 171"/>
            <p:cNvSpPr/>
            <p:nvPr/>
          </p:nvSpPr>
          <p:spPr>
            <a:xfrm>
              <a:off x="9914347" y="3248216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73" name="椭圆 172"/>
            <p:cNvSpPr/>
            <p:nvPr/>
          </p:nvSpPr>
          <p:spPr>
            <a:xfrm>
              <a:off x="7759705" y="1444464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74" name="椭圆 173"/>
            <p:cNvSpPr/>
            <p:nvPr/>
          </p:nvSpPr>
          <p:spPr>
            <a:xfrm>
              <a:off x="7784996" y="3255163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75" name="椭圆 174"/>
            <p:cNvSpPr/>
            <p:nvPr/>
          </p:nvSpPr>
          <p:spPr>
            <a:xfrm>
              <a:off x="3536572" y="1385350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3536572" y="3329664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cxnSp>
          <p:nvCxnSpPr>
            <p:cNvPr id="177" name="直线连接符 110"/>
            <p:cNvCxnSpPr>
              <a:stCxn id="175" idx="6"/>
              <a:endCxn id="128" idx="1"/>
            </p:cNvCxnSpPr>
            <p:nvPr/>
          </p:nvCxnSpPr>
          <p:spPr>
            <a:xfrm>
              <a:off x="3926508" y="1579809"/>
              <a:ext cx="739566" cy="806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线连接符 112"/>
            <p:cNvCxnSpPr>
              <a:stCxn id="175" idx="6"/>
              <a:endCxn id="127" idx="1"/>
            </p:cNvCxnSpPr>
            <p:nvPr/>
          </p:nvCxnSpPr>
          <p:spPr>
            <a:xfrm flipV="1">
              <a:off x="3926508" y="1500144"/>
              <a:ext cx="745916" cy="796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线连接符 117"/>
            <p:cNvCxnSpPr>
              <a:stCxn id="176" idx="6"/>
              <a:endCxn id="130" idx="1"/>
            </p:cNvCxnSpPr>
            <p:nvPr/>
          </p:nvCxnSpPr>
          <p:spPr>
            <a:xfrm>
              <a:off x="3926508" y="3524123"/>
              <a:ext cx="745916" cy="821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线连接符 120"/>
            <p:cNvCxnSpPr>
              <a:stCxn id="129" idx="1"/>
              <a:endCxn id="176" idx="6"/>
            </p:cNvCxnSpPr>
            <p:nvPr/>
          </p:nvCxnSpPr>
          <p:spPr>
            <a:xfrm flipH="1">
              <a:off x="3926508" y="2821462"/>
              <a:ext cx="745916" cy="702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1" name="对象 1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7176112"/>
                </p:ext>
              </p:extLst>
            </p:nvPr>
          </p:nvGraphicFramePr>
          <p:xfrm>
            <a:off x="3122613" y="1847850"/>
            <a:ext cx="492125" cy="700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2" name="Equation" r:id="rId23" imgW="165100" imgH="228600" progId="Equation.DSMT4">
                    <p:embed/>
                  </p:oleObj>
                </mc:Choice>
                <mc:Fallback>
                  <p:oleObj name="Equation" r:id="rId23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122613" y="1847850"/>
                          <a:ext cx="492125" cy="700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2" name="对象 1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7140201"/>
                </p:ext>
              </p:extLst>
            </p:nvPr>
          </p:nvGraphicFramePr>
          <p:xfrm>
            <a:off x="3141816" y="2489018"/>
            <a:ext cx="493255" cy="681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3" name="Equation" r:id="rId25" imgW="165100" imgH="228600" progId="Equation.DSMT4">
                    <p:embed/>
                  </p:oleObj>
                </mc:Choice>
                <mc:Fallback>
                  <p:oleObj name="Equation" r:id="rId25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141816" y="2489018"/>
                          <a:ext cx="493255" cy="6819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3" name="椭圆 182"/>
            <p:cNvSpPr/>
            <p:nvPr/>
          </p:nvSpPr>
          <p:spPr>
            <a:xfrm>
              <a:off x="7775167" y="2047198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84" name="椭圆 183"/>
            <p:cNvSpPr/>
            <p:nvPr/>
          </p:nvSpPr>
          <p:spPr>
            <a:xfrm>
              <a:off x="7787867" y="2624435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graphicFrame>
          <p:nvGraphicFramePr>
            <p:cNvPr id="185" name="对象 1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109829"/>
                </p:ext>
              </p:extLst>
            </p:nvPr>
          </p:nvGraphicFramePr>
          <p:xfrm>
            <a:off x="7361207" y="1823248"/>
            <a:ext cx="492125" cy="700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4" name="Equation" r:id="rId27" imgW="165100" imgH="228600" progId="Equation.DSMT4">
                    <p:embed/>
                  </p:oleObj>
                </mc:Choice>
                <mc:Fallback>
                  <p:oleObj name="Equation" r:id="rId27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7361207" y="1823248"/>
                          <a:ext cx="492125" cy="700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6" name="对象 18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6387006"/>
                </p:ext>
              </p:extLst>
            </p:nvPr>
          </p:nvGraphicFramePr>
          <p:xfrm>
            <a:off x="7355011" y="2439016"/>
            <a:ext cx="493255" cy="681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5" name="Equation" r:id="rId28" imgW="165100" imgH="228600" progId="Equation.DSMT4">
                    <p:embed/>
                  </p:oleObj>
                </mc:Choice>
                <mc:Fallback>
                  <p:oleObj name="Equation" r:id="rId28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7355011" y="2439016"/>
                          <a:ext cx="493255" cy="6819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7" name="直线连接符 134"/>
            <p:cNvCxnSpPr>
              <a:stCxn id="183" idx="6"/>
              <a:endCxn id="151" idx="1"/>
            </p:cNvCxnSpPr>
            <p:nvPr/>
          </p:nvCxnSpPr>
          <p:spPr>
            <a:xfrm flipV="1">
              <a:off x="8165103" y="1489418"/>
              <a:ext cx="757941" cy="7522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线连接符 137"/>
            <p:cNvCxnSpPr>
              <a:stCxn id="183" idx="6"/>
              <a:endCxn id="152" idx="1"/>
            </p:cNvCxnSpPr>
            <p:nvPr/>
          </p:nvCxnSpPr>
          <p:spPr>
            <a:xfrm>
              <a:off x="8165103" y="2241657"/>
              <a:ext cx="751591" cy="1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线连接符 140"/>
            <p:cNvCxnSpPr>
              <a:stCxn id="184" idx="6"/>
              <a:endCxn id="152" idx="1"/>
            </p:cNvCxnSpPr>
            <p:nvPr/>
          </p:nvCxnSpPr>
          <p:spPr>
            <a:xfrm flipV="1">
              <a:off x="8177803" y="2243200"/>
              <a:ext cx="738891" cy="5756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线连接符 149"/>
            <p:cNvCxnSpPr>
              <a:stCxn id="184" idx="6"/>
              <a:endCxn id="151" idx="1"/>
            </p:cNvCxnSpPr>
            <p:nvPr/>
          </p:nvCxnSpPr>
          <p:spPr>
            <a:xfrm flipV="1">
              <a:off x="8177803" y="1489418"/>
              <a:ext cx="745241" cy="13294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椭圆 191"/>
            <p:cNvSpPr/>
            <p:nvPr/>
          </p:nvSpPr>
          <p:spPr>
            <a:xfrm>
              <a:off x="9872407" y="2103054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sp>
          <p:nvSpPr>
            <p:cNvPr id="193" name="椭圆 192"/>
            <p:cNvSpPr/>
            <p:nvPr/>
          </p:nvSpPr>
          <p:spPr>
            <a:xfrm>
              <a:off x="9883897" y="2651783"/>
              <a:ext cx="389936" cy="38891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Times New Roman"/>
                <a:cs typeface="Times New Roman"/>
              </a:endParaRPr>
            </a:p>
          </p:txBody>
        </p:sp>
        <p:cxnSp>
          <p:nvCxnSpPr>
            <p:cNvPr id="194" name="直线连接符 118"/>
            <p:cNvCxnSpPr>
              <a:stCxn id="193" idx="3"/>
              <a:endCxn id="154" idx="5"/>
            </p:cNvCxnSpPr>
            <p:nvPr/>
          </p:nvCxnSpPr>
          <p:spPr>
            <a:xfrm flipH="1">
              <a:off x="9150350" y="2983744"/>
              <a:ext cx="790652" cy="6796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线连接符 121"/>
            <p:cNvCxnSpPr>
              <a:stCxn id="192" idx="3"/>
              <a:endCxn id="154" idx="5"/>
            </p:cNvCxnSpPr>
            <p:nvPr/>
          </p:nvCxnSpPr>
          <p:spPr>
            <a:xfrm flipH="1">
              <a:off x="9150350" y="2435015"/>
              <a:ext cx="779162" cy="12283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线连接符 124"/>
            <p:cNvCxnSpPr>
              <a:stCxn id="192" idx="3"/>
              <a:endCxn id="153" idx="5"/>
            </p:cNvCxnSpPr>
            <p:nvPr/>
          </p:nvCxnSpPr>
          <p:spPr>
            <a:xfrm flipH="1">
              <a:off x="9144000" y="2435015"/>
              <a:ext cx="785512" cy="4985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线连接符 128"/>
            <p:cNvCxnSpPr>
              <a:stCxn id="193" idx="3"/>
              <a:endCxn id="153" idx="5"/>
            </p:cNvCxnSpPr>
            <p:nvPr/>
          </p:nvCxnSpPr>
          <p:spPr>
            <a:xfrm flipH="1" flipV="1">
              <a:off x="9144000" y="2933548"/>
              <a:ext cx="797002" cy="501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0" name="对象 19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8765832"/>
                </p:ext>
              </p:extLst>
            </p:nvPr>
          </p:nvGraphicFramePr>
          <p:xfrm>
            <a:off x="10217282" y="1867902"/>
            <a:ext cx="493255" cy="681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6" name="Equation" r:id="rId29" imgW="165100" imgH="228600" progId="Equation.DSMT4">
                    <p:embed/>
                  </p:oleObj>
                </mc:Choice>
                <mc:Fallback>
                  <p:oleObj name="Equation" r:id="rId29" imgW="1651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0217282" y="1867902"/>
                          <a:ext cx="493255" cy="6819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1" name="对象 2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4216030"/>
                </p:ext>
              </p:extLst>
            </p:nvPr>
          </p:nvGraphicFramePr>
          <p:xfrm>
            <a:off x="10260013" y="3062288"/>
            <a:ext cx="531812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7" name="Equation" r:id="rId30" imgW="177800" imgH="228600" progId="Equation.DSMT4">
                    <p:embed/>
                  </p:oleObj>
                </mc:Choice>
                <mc:Fallback>
                  <p:oleObj name="Equation" r:id="rId30" imgW="1778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10260013" y="3062288"/>
                          <a:ext cx="531812" cy="682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3" name="椭圆 202"/>
          <p:cNvSpPr/>
          <p:nvPr/>
        </p:nvSpPr>
        <p:spPr>
          <a:xfrm>
            <a:off x="460075" y="304799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204" name="TextBox 9"/>
          <p:cNvSpPr txBox="1"/>
          <p:nvPr/>
        </p:nvSpPr>
        <p:spPr>
          <a:xfrm>
            <a:off x="0" y="640289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Z. Lin, M. R. </a:t>
            </a:r>
            <a:r>
              <a:rPr lang="en-US" sz="1400" dirty="0" err="1"/>
              <a:t>Lyu</a:t>
            </a:r>
            <a:r>
              <a:rPr lang="en-US" sz="1400" dirty="0"/>
              <a:t>, and I. King. </a:t>
            </a:r>
            <a:r>
              <a:rPr lang="en-US" sz="1400" dirty="0" err="1"/>
              <a:t>Matchsim</a:t>
            </a:r>
            <a:r>
              <a:rPr lang="en-US" sz="1400" dirty="0"/>
              <a:t>: a novel </a:t>
            </a:r>
            <a:r>
              <a:rPr lang="en-US" sz="1400" dirty="0" smtClean="0"/>
              <a:t>neighbor-based similarity </a:t>
            </a:r>
            <a:r>
              <a:rPr lang="en-US" sz="1400" dirty="0"/>
              <a:t>measure with maximum </a:t>
            </a:r>
            <a:r>
              <a:rPr lang="en-US" sz="1400" dirty="0" smtClean="0"/>
              <a:t>neighborhood matching</a:t>
            </a:r>
            <a:r>
              <a:rPr lang="en-US" sz="1400" dirty="0"/>
              <a:t>. In </a:t>
            </a:r>
            <a:r>
              <a:rPr lang="en-US" sz="1400" dirty="0" smtClean="0"/>
              <a:t>CIKM, pages </a:t>
            </a:r>
            <a:r>
              <a:rPr lang="en-US" sz="1400" dirty="0"/>
              <a:t>1613–1616, 2009.</a:t>
            </a:r>
          </a:p>
        </p:txBody>
      </p:sp>
    </p:spTree>
    <p:extLst>
      <p:ext uri="{BB962C8B-B14F-4D97-AF65-F5344CB8AC3E}">
        <p14:creationId xmlns:p14="http://schemas.microsoft.com/office/powerpoint/2010/main" val="30242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892</Words>
  <Application>Microsoft Office PowerPoint</Application>
  <PresentationFormat>全屏显示(4:3)</PresentationFormat>
  <Paragraphs>239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宋体</vt:lpstr>
      <vt:lpstr>Arial</vt:lpstr>
      <vt:lpstr>Calibri</vt:lpstr>
      <vt:lpstr>Times New Roman</vt:lpstr>
      <vt:lpstr>Office Theme</vt:lpstr>
      <vt:lpstr>Equation</vt:lpstr>
      <vt:lpstr>MathType 6.0 Equation</vt:lpstr>
      <vt:lpstr>Mining Query-Based Subnetwork Outliers in Heterogeneous Information Networks</vt:lpstr>
      <vt:lpstr>PowerPoint 演示文稿</vt:lpstr>
      <vt:lpstr>Querying Subnetwork Outliers</vt:lpstr>
      <vt:lpstr>Querying Subnetwork Outliers</vt:lpstr>
      <vt:lpstr>Querying Subnetwork Outliers</vt:lpstr>
      <vt:lpstr>Problem Definition</vt:lpstr>
      <vt:lpstr>Methodology</vt:lpstr>
      <vt:lpstr>Similarity Measure</vt:lpstr>
      <vt:lpstr>Similarity Measure (cont’)</vt:lpstr>
      <vt:lpstr>Subnetwork Outliers</vt:lpstr>
      <vt:lpstr>Subnetwork Outliers</vt:lpstr>
      <vt:lpstr>Data Sets</vt:lpstr>
      <vt:lpstr>Experimental Results</vt:lpstr>
      <vt:lpstr>Case Study</vt:lpstr>
      <vt:lpstr>Summary</vt:lpstr>
      <vt:lpstr>Thanks</vt:lpstr>
    </vt:vector>
  </TitlesOfParts>
  <Company>University of Illinois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Zhuang, Honglei</dc:creator>
  <cp:lastModifiedBy>庄</cp:lastModifiedBy>
  <cp:revision>226</cp:revision>
  <dcterms:created xsi:type="dcterms:W3CDTF">2014-03-01T16:37:17Z</dcterms:created>
  <dcterms:modified xsi:type="dcterms:W3CDTF">2014-12-16T04:07:16Z</dcterms:modified>
</cp:coreProperties>
</file>