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sldIdLst>
    <p:sldId id="257" r:id="rId2"/>
    <p:sldId id="296" r:id="rId3"/>
    <p:sldId id="278" r:id="rId4"/>
    <p:sldId id="290" r:id="rId5"/>
    <p:sldId id="271" r:id="rId6"/>
    <p:sldId id="291" r:id="rId7"/>
    <p:sldId id="279" r:id="rId8"/>
    <p:sldId id="292" r:id="rId9"/>
    <p:sldId id="302" r:id="rId10"/>
    <p:sldId id="280" r:id="rId11"/>
    <p:sldId id="297" r:id="rId12"/>
    <p:sldId id="304" r:id="rId13"/>
    <p:sldId id="305" r:id="rId14"/>
    <p:sldId id="303" r:id="rId15"/>
    <p:sldId id="283" r:id="rId16"/>
    <p:sldId id="284" r:id="rId17"/>
    <p:sldId id="298" r:id="rId18"/>
    <p:sldId id="299" r:id="rId19"/>
    <p:sldId id="285" r:id="rId20"/>
    <p:sldId id="300" r:id="rId21"/>
    <p:sldId id="301" r:id="rId22"/>
    <p:sldId id="295"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5A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主题样式 1 - 个性色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23"/>
    <p:restoredTop sz="70921"/>
  </p:normalViewPr>
  <p:slideViewPr>
    <p:cSldViewPr snapToGrid="0" snapToObjects="1">
      <p:cViewPr>
        <p:scale>
          <a:sx n="70" d="100"/>
          <a:sy n="70" d="100"/>
        </p:scale>
        <p:origin x="448" y="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D12FAF-4016-EF4D-804C-A193F46C04B4}" type="datetimeFigureOut">
              <a:rPr kumimoji="1" lang="zh-CN" altLang="en-US" smtClean="0"/>
              <a:t>16/4/14</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898779-CD88-4D4A-B8C1-2D5A189B15D1}" type="slidenum">
              <a:rPr kumimoji="1" lang="zh-CN" altLang="en-US" smtClean="0"/>
              <a:t>‹#›</a:t>
            </a:fld>
            <a:endParaRPr kumimoji="1" lang="zh-CN" altLang="en-US"/>
          </a:p>
        </p:txBody>
      </p:sp>
    </p:spTree>
    <p:extLst>
      <p:ext uri="{BB962C8B-B14F-4D97-AF65-F5344CB8AC3E}">
        <p14:creationId xmlns:p14="http://schemas.microsoft.com/office/powerpoint/2010/main" val="1351538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Thanks</a:t>
            </a:r>
            <a:r>
              <a:rPr kumimoji="1" lang="zh-CN" altLang="en-US" baseline="0" dirty="0" smtClean="0"/>
              <a:t> </a:t>
            </a:r>
            <a:r>
              <a:rPr kumimoji="1" lang="en-US" altLang="zh-CN" baseline="0" dirty="0" smtClean="0"/>
              <a:t>for</a:t>
            </a:r>
            <a:r>
              <a:rPr kumimoji="1" lang="zh-CN" altLang="en-US" baseline="0" dirty="0" smtClean="0"/>
              <a:t> </a:t>
            </a:r>
            <a:r>
              <a:rPr kumimoji="1" lang="en-US" altLang="zh-CN" baseline="0" dirty="0" smtClean="0"/>
              <a:t>chair</a:t>
            </a:r>
            <a:r>
              <a:rPr kumimoji="1" lang="zh-CN" altLang="en-US" baseline="0" dirty="0" smtClean="0"/>
              <a:t> </a:t>
            </a:r>
            <a:r>
              <a:rPr kumimoji="1" lang="en-US" altLang="zh-CN" baseline="0" dirty="0" smtClean="0"/>
              <a:t>for</a:t>
            </a:r>
            <a:r>
              <a:rPr kumimoji="1" lang="zh-CN" altLang="en-US" baseline="0" dirty="0" smtClean="0"/>
              <a:t> </a:t>
            </a:r>
            <a:r>
              <a:rPr kumimoji="1" lang="en-US" altLang="zh-CN" baseline="0" dirty="0" smtClean="0"/>
              <a:t>the</a:t>
            </a:r>
            <a:r>
              <a:rPr kumimoji="1" lang="zh-CN" altLang="en-US" baseline="0" dirty="0" smtClean="0"/>
              <a:t> </a:t>
            </a:r>
            <a:r>
              <a:rPr kumimoji="1" lang="en-US" altLang="zh-CN" baseline="0" dirty="0" smtClean="0"/>
              <a:t>introduction.</a:t>
            </a:r>
            <a:endParaRPr kumimoji="1" lang="zh-CN" altLang="en-US" dirty="0" smtClean="0"/>
          </a:p>
          <a:p>
            <a:endParaRPr kumimoji="1" lang="zh-CN" altLang="en-US" dirty="0" smtClean="0"/>
          </a:p>
          <a:p>
            <a:r>
              <a:rPr kumimoji="1" lang="en-US" altLang="zh-CN" dirty="0" smtClean="0"/>
              <a:t>This</a:t>
            </a:r>
            <a:r>
              <a:rPr kumimoji="1" lang="zh-CN" altLang="en-US" baseline="0" dirty="0" smtClean="0"/>
              <a:t> </a:t>
            </a:r>
            <a:r>
              <a:rPr kumimoji="1" lang="en-US" altLang="zh-CN" baseline="0" dirty="0" smtClean="0"/>
              <a:t>is</a:t>
            </a:r>
            <a:r>
              <a:rPr kumimoji="1" lang="zh-CN" altLang="en-US" baseline="0" dirty="0" smtClean="0"/>
              <a:t> </a:t>
            </a:r>
            <a:r>
              <a:rPr kumimoji="1" lang="en-US" altLang="zh-CN" baseline="0" dirty="0" smtClean="0"/>
              <a:t>…</a:t>
            </a:r>
            <a:endParaRPr kumimoji="1" lang="zh-CN" altLang="en-US" baseline="0" dirty="0" smtClean="0"/>
          </a:p>
          <a:p>
            <a:endParaRPr kumimoji="1" lang="zh-CN" altLang="en-US" baseline="0" dirty="0" smtClean="0"/>
          </a:p>
          <a:p>
            <a:endParaRPr kumimoji="1" lang="zh-CN" altLang="en-US" dirty="0" smtClean="0"/>
          </a:p>
          <a:p>
            <a:r>
              <a:rPr kumimoji="1" lang="en-US" altLang="zh-CN" dirty="0" smtClean="0"/>
              <a:t>I</a:t>
            </a:r>
            <a:r>
              <a:rPr kumimoji="1" lang="zh-CN" altLang="en-US" dirty="0" smtClean="0"/>
              <a:t> </a:t>
            </a:r>
            <a:r>
              <a:rPr kumimoji="1" lang="en-US" altLang="zh-CN" dirty="0" smtClean="0"/>
              <a:t>am</a:t>
            </a:r>
            <a:r>
              <a:rPr kumimoji="1" lang="zh-CN" altLang="en-US" dirty="0" smtClean="0"/>
              <a:t> </a:t>
            </a:r>
            <a:r>
              <a:rPr kumimoji="1" lang="en-US" altLang="zh-CN" dirty="0" smtClean="0"/>
              <a:t>going</a:t>
            </a:r>
            <a:r>
              <a:rPr kumimoji="1" lang="zh-CN" altLang="en-US" dirty="0" smtClean="0"/>
              <a:t> </a:t>
            </a:r>
            <a:r>
              <a:rPr kumimoji="1" lang="en-US" altLang="zh-CN" dirty="0" smtClean="0"/>
              <a:t>to</a:t>
            </a:r>
            <a:r>
              <a:rPr kumimoji="1" lang="zh-CN" altLang="en-US" dirty="0" smtClean="0"/>
              <a:t> </a:t>
            </a:r>
            <a:r>
              <a:rPr kumimoji="1" lang="en-US" altLang="zh-CN" dirty="0" smtClean="0"/>
              <a:t>talk</a:t>
            </a:r>
            <a:r>
              <a:rPr kumimoji="1" lang="zh-CN" altLang="en-US" dirty="0" smtClean="0"/>
              <a:t> </a:t>
            </a:r>
            <a:r>
              <a:rPr kumimoji="1" lang="en-US" altLang="zh-CN" dirty="0" smtClean="0"/>
              <a:t>about</a:t>
            </a:r>
            <a:r>
              <a:rPr kumimoji="1" lang="zh-CN" altLang="en-US" dirty="0" smtClean="0"/>
              <a:t> </a:t>
            </a:r>
            <a:r>
              <a:rPr kumimoji="1" lang="en-US" altLang="zh-CN" dirty="0" smtClean="0"/>
              <a:t>The</a:t>
            </a:r>
            <a:r>
              <a:rPr kumimoji="1" lang="zh-CN" altLang="en-US" dirty="0" smtClean="0"/>
              <a:t> </a:t>
            </a:r>
            <a:r>
              <a:rPr kumimoji="1" lang="en-US" altLang="zh-CN" dirty="0" smtClean="0"/>
              <a:t>Lifecycle</a:t>
            </a:r>
            <a:r>
              <a:rPr kumimoji="1" lang="zh-CN" altLang="en-US" dirty="0" smtClean="0"/>
              <a:t> </a:t>
            </a:r>
            <a:r>
              <a:rPr kumimoji="1" lang="en-US" altLang="zh-CN" dirty="0" smtClean="0"/>
              <a:t>and</a:t>
            </a:r>
            <a:r>
              <a:rPr kumimoji="1" lang="zh-CN" altLang="en-US" dirty="0" smtClean="0"/>
              <a:t> </a:t>
            </a:r>
            <a:r>
              <a:rPr kumimoji="1" lang="en-US" altLang="zh-CN" dirty="0" smtClean="0"/>
              <a:t>Cascade</a:t>
            </a:r>
            <a:r>
              <a:rPr kumimoji="1" lang="zh-CN" altLang="en-US" dirty="0" smtClean="0"/>
              <a:t> </a:t>
            </a:r>
            <a:r>
              <a:rPr kumimoji="1" lang="en-US" altLang="zh-CN" dirty="0" smtClean="0"/>
              <a:t>of</a:t>
            </a:r>
            <a:r>
              <a:rPr kumimoji="1" lang="zh-CN" altLang="en-US" dirty="0" smtClean="0"/>
              <a:t> </a:t>
            </a:r>
            <a:r>
              <a:rPr kumimoji="1" lang="en-US" altLang="zh-CN" dirty="0" err="1" smtClean="0"/>
              <a:t>WeChat</a:t>
            </a:r>
            <a:r>
              <a:rPr kumimoji="1" lang="zh-CN" altLang="en-US" dirty="0" smtClean="0"/>
              <a:t> </a:t>
            </a:r>
            <a:r>
              <a:rPr kumimoji="1" lang="en-US" altLang="zh-CN" dirty="0" smtClean="0"/>
              <a:t>Social</a:t>
            </a:r>
            <a:r>
              <a:rPr kumimoji="1" lang="zh-CN" altLang="en-US" dirty="0" smtClean="0"/>
              <a:t> </a:t>
            </a:r>
            <a:r>
              <a:rPr kumimoji="1" lang="en-US" altLang="zh-CN" dirty="0" smtClean="0"/>
              <a:t>Messaging</a:t>
            </a:r>
            <a:r>
              <a:rPr kumimoji="1" lang="zh-CN" altLang="en-US" dirty="0" smtClean="0"/>
              <a:t> </a:t>
            </a:r>
            <a:r>
              <a:rPr kumimoji="1" lang="en-US" altLang="zh-CN" dirty="0" smtClean="0"/>
              <a:t>Groups.</a:t>
            </a:r>
            <a:endParaRPr kumimoji="1" lang="zh-CN" altLang="en-US" dirty="0" smtClean="0"/>
          </a:p>
          <a:p>
            <a:endParaRPr kumimoji="1" lang="zh-CN" altLang="en-US" dirty="0" smtClean="0"/>
          </a:p>
          <a:p>
            <a:r>
              <a:rPr kumimoji="1" lang="en-US" altLang="zh-CN" dirty="0" smtClean="0"/>
              <a:t>This</a:t>
            </a:r>
            <a:r>
              <a:rPr kumimoji="1" lang="zh-CN" altLang="en-US" baseline="0" dirty="0" smtClean="0"/>
              <a:t> </a:t>
            </a:r>
            <a:r>
              <a:rPr kumimoji="1" lang="en-US" altLang="zh-CN" baseline="0" dirty="0" smtClean="0"/>
              <a:t>is</a:t>
            </a:r>
            <a:r>
              <a:rPr kumimoji="1" lang="zh-CN" altLang="en-US" baseline="0" dirty="0" smtClean="0"/>
              <a:t> </a:t>
            </a:r>
            <a:r>
              <a:rPr kumimoji="1" lang="en-US" altLang="zh-CN" baseline="0" dirty="0" smtClean="0"/>
              <a:t>a</a:t>
            </a:r>
            <a:r>
              <a:rPr kumimoji="1" lang="zh-CN" altLang="en-US" baseline="0" dirty="0" smtClean="0"/>
              <a:t> </a:t>
            </a:r>
            <a:r>
              <a:rPr kumimoji="1" lang="en-US" altLang="zh-CN" baseline="0" dirty="0" smtClean="0"/>
              <a:t>joint</a:t>
            </a:r>
            <a:r>
              <a:rPr kumimoji="1" lang="zh-CN" altLang="en-US" baseline="0" dirty="0" smtClean="0"/>
              <a:t> </a:t>
            </a:r>
            <a:r>
              <a:rPr kumimoji="1" lang="en-US" altLang="zh-CN" baseline="0" dirty="0" smtClean="0"/>
              <a:t>work</a:t>
            </a:r>
            <a:r>
              <a:rPr kumimoji="1" lang="zh-CN" altLang="en-US" baseline="0" dirty="0" smtClean="0"/>
              <a:t> </a:t>
            </a:r>
            <a:r>
              <a:rPr kumimoji="1" lang="en-US" altLang="zh-CN" baseline="0" dirty="0" smtClean="0"/>
              <a:t>with</a:t>
            </a:r>
            <a:r>
              <a:rPr kumimoji="1" lang="zh-CN" altLang="en-US" baseline="0" dirty="0" smtClean="0"/>
              <a:t> </a:t>
            </a:r>
            <a:r>
              <a:rPr kumimoji="1" lang="en-US" altLang="zh-CN" baseline="0" dirty="0" smtClean="0"/>
              <a:t>collaborator</a:t>
            </a:r>
            <a:r>
              <a:rPr kumimoji="1" lang="zh-CN" altLang="en-US" baseline="0" dirty="0" smtClean="0"/>
              <a:t> </a:t>
            </a:r>
            <a:r>
              <a:rPr kumimoji="1" lang="en-US" altLang="zh-CN" baseline="0" dirty="0" smtClean="0"/>
              <a:t>from</a:t>
            </a:r>
            <a:r>
              <a:rPr kumimoji="1" lang="zh-CN" altLang="en-US" baseline="0" dirty="0" smtClean="0"/>
              <a:t> </a:t>
            </a:r>
            <a:r>
              <a:rPr kumimoji="1" lang="en-US" altLang="zh-CN" baseline="0" dirty="0" err="1" smtClean="0"/>
              <a:t>Tsingua</a:t>
            </a:r>
            <a:r>
              <a:rPr kumimoji="1" lang="en-US" altLang="zh-CN" baseline="0" dirty="0" smtClean="0"/>
              <a:t>,</a:t>
            </a:r>
            <a:r>
              <a:rPr kumimoji="1" lang="zh-CN" altLang="en-US" baseline="0" dirty="0" smtClean="0"/>
              <a:t> </a:t>
            </a:r>
            <a:r>
              <a:rPr kumimoji="1" lang="en-US" altLang="zh-CN" baseline="0" dirty="0" smtClean="0"/>
              <a:t>Cornell,</a:t>
            </a:r>
            <a:r>
              <a:rPr kumimoji="1" lang="zh-CN" altLang="en-US" baseline="0" dirty="0" smtClean="0"/>
              <a:t> </a:t>
            </a:r>
            <a:r>
              <a:rPr kumimoji="1" lang="en-US" altLang="zh-CN" baseline="0" dirty="0" smtClean="0"/>
              <a:t>HKUST,</a:t>
            </a:r>
            <a:r>
              <a:rPr kumimoji="1" lang="zh-CN" altLang="en-US" baseline="0" dirty="0" smtClean="0"/>
              <a:t> </a:t>
            </a:r>
            <a:r>
              <a:rPr kumimoji="1" lang="en-US" altLang="zh-CN" baseline="0" dirty="0" smtClean="0"/>
              <a:t>and</a:t>
            </a:r>
            <a:r>
              <a:rPr kumimoji="1" lang="zh-CN" altLang="en-US" baseline="0" dirty="0" smtClean="0"/>
              <a:t> </a:t>
            </a:r>
            <a:r>
              <a:rPr kumimoji="1" lang="en-US" altLang="zh-CN" baseline="0" dirty="0" smtClean="0"/>
              <a:t>the</a:t>
            </a:r>
            <a:r>
              <a:rPr kumimoji="1" lang="zh-CN" altLang="en-US" baseline="0" dirty="0" smtClean="0"/>
              <a:t> </a:t>
            </a:r>
            <a:r>
              <a:rPr kumimoji="1" lang="en-US" altLang="zh-CN" baseline="0" dirty="0" err="1" smtClean="0"/>
              <a:t>Tencent</a:t>
            </a:r>
            <a:r>
              <a:rPr kumimoji="1" lang="zh-CN" altLang="en-US" baseline="0" dirty="0" smtClean="0"/>
              <a:t> </a:t>
            </a:r>
            <a:r>
              <a:rPr kumimoji="1" lang="en-US" altLang="zh-CN" baseline="0" dirty="0" smtClean="0"/>
              <a:t>Corporation.</a:t>
            </a:r>
            <a:endParaRPr kumimoji="1" lang="zh-CN" altLang="en-US" dirty="0"/>
          </a:p>
        </p:txBody>
      </p:sp>
      <p:sp>
        <p:nvSpPr>
          <p:cNvPr id="4" name="幻灯片编号占位符 3"/>
          <p:cNvSpPr>
            <a:spLocks noGrp="1"/>
          </p:cNvSpPr>
          <p:nvPr>
            <p:ph type="sldNum" sz="quarter" idx="10"/>
          </p:nvPr>
        </p:nvSpPr>
        <p:spPr/>
        <p:txBody>
          <a:bodyPr/>
          <a:lstStyle/>
          <a:p>
            <a:fld id="{21898779-CD88-4D4A-B8C1-2D5A189B15D1}" type="slidenum">
              <a:rPr kumimoji="1" lang="zh-CN" altLang="en-US" smtClean="0"/>
              <a:t>1</a:t>
            </a:fld>
            <a:endParaRPr kumimoji="1" lang="zh-CN" altLang="en-US"/>
          </a:p>
        </p:txBody>
      </p:sp>
    </p:spTree>
    <p:extLst>
      <p:ext uri="{BB962C8B-B14F-4D97-AF65-F5344CB8AC3E}">
        <p14:creationId xmlns:p14="http://schemas.microsoft.com/office/powerpoint/2010/main" val="2110658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baseline="0" dirty="0" smtClean="0">
                <a:solidFill>
                  <a:schemeClr val="tx1"/>
                </a:solidFill>
                <a:effectLst/>
                <a:latin typeface="+mn-lt"/>
                <a:ea typeface="+mn-ea"/>
                <a:cs typeface="+mn-cs"/>
              </a:rPr>
              <a:t>We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plot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power-law-like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distributions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of</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three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metrics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for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groups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with</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different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lifespan.</a:t>
            </a:r>
            <a:r>
              <a:rPr lang="zh-CN" altLang="en-US" sz="1200" kern="1200" baseline="0" dirty="0" smtClean="0">
                <a:solidFill>
                  <a:schemeClr val="tx1"/>
                </a:solidFill>
                <a:effectLst/>
                <a:latin typeface="+mn-lt"/>
                <a:ea typeface="+mn-ea"/>
                <a:cs typeface="+mn-cs"/>
              </a:rPr>
              <a:t> </a:t>
            </a:r>
          </a:p>
          <a:p>
            <a:endParaRPr lang="zh-CN" alt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baseline="0" dirty="0" smtClean="0">
                <a:solidFill>
                  <a:schemeClr val="tx1"/>
                </a:solidFill>
                <a:effectLst/>
                <a:latin typeface="+mn-lt"/>
                <a:ea typeface="+mn-ea"/>
                <a:cs typeface="+mn-cs"/>
              </a:rPr>
              <a:t>There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are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significant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differences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between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long-term</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and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short-term</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groups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according</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three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metrics.</a:t>
            </a:r>
            <a:endParaRPr lang="zh-CN" altLang="en-US" sz="1200" kern="1200" baseline="0" dirty="0" smtClean="0">
              <a:solidFill>
                <a:schemeClr val="tx1"/>
              </a:solidFill>
              <a:effectLst/>
              <a:latin typeface="+mn-lt"/>
              <a:ea typeface="+mn-ea"/>
              <a:cs typeface="+mn-cs"/>
            </a:endParaRPr>
          </a:p>
          <a:p>
            <a:endParaRPr lang="zh-CN" altLang="en-US" sz="1200" kern="1200" baseline="0" dirty="0" smtClean="0">
              <a:solidFill>
                <a:schemeClr val="tx1"/>
              </a:solidFill>
              <a:effectLst/>
              <a:latin typeface="+mn-lt"/>
              <a:ea typeface="+mn-ea"/>
              <a:cs typeface="+mn-cs"/>
            </a:endParaRPr>
          </a:p>
          <a:p>
            <a:r>
              <a:rPr lang="en-US" altLang="zh-CN" sz="1200" kern="1200" baseline="0" dirty="0" smtClean="0">
                <a:solidFill>
                  <a:schemeClr val="tx1"/>
                </a:solidFill>
                <a:effectLst/>
                <a:latin typeface="+mn-lt"/>
                <a:ea typeface="+mn-ea"/>
                <a:cs typeface="+mn-cs"/>
              </a:rPr>
              <a:t>For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example,</a:t>
            </a:r>
            <a:r>
              <a:rPr lang="en-US" altLang="zh-CN" sz="1200" kern="1200" dirty="0" smtClean="0">
                <a:solidFill>
                  <a:schemeClr val="tx1"/>
                </a:solidFill>
                <a:effectLst/>
                <a:latin typeface="+mn-lt"/>
                <a:ea typeface="+mn-ea"/>
                <a:cs typeface="+mn-cs"/>
              </a:rPr>
              <a:t> &lt;click&gt;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10% of invitations in long-term groups occur at depth 3 or greater; whereas for short-term groups, the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number</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 less than 1%.</a:t>
            </a:r>
            <a:endParaRPr kumimoji="1" lang="zh-CN" altLang="en-US" baseline="0" dirty="0" smtClean="0"/>
          </a:p>
          <a:p>
            <a:endParaRPr kumimoji="1" lang="zh-CN" altLang="en-US" dirty="0"/>
          </a:p>
        </p:txBody>
      </p:sp>
      <p:sp>
        <p:nvSpPr>
          <p:cNvPr id="4" name="幻灯片编号占位符 3"/>
          <p:cNvSpPr>
            <a:spLocks noGrp="1"/>
          </p:cNvSpPr>
          <p:nvPr>
            <p:ph type="sldNum" sz="quarter" idx="10"/>
          </p:nvPr>
        </p:nvSpPr>
        <p:spPr/>
        <p:txBody>
          <a:bodyPr/>
          <a:lstStyle/>
          <a:p>
            <a:fld id="{21898779-CD88-4D4A-B8C1-2D5A189B15D1}" type="slidenum">
              <a:rPr kumimoji="1" lang="zh-CN" altLang="en-US" smtClean="0"/>
              <a:t>10</a:t>
            </a:fld>
            <a:endParaRPr kumimoji="1" lang="zh-CN" altLang="en-US"/>
          </a:p>
        </p:txBody>
      </p:sp>
    </p:spTree>
    <p:extLst>
      <p:ext uri="{BB962C8B-B14F-4D97-AF65-F5344CB8AC3E}">
        <p14:creationId xmlns:p14="http://schemas.microsoft.com/office/powerpoint/2010/main" val="1280129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Based</a:t>
            </a:r>
            <a:r>
              <a:rPr kumimoji="1" lang="zh-CN" altLang="en-US" dirty="0" smtClean="0"/>
              <a:t> </a:t>
            </a:r>
            <a:r>
              <a:rPr kumimoji="1" lang="en-US" altLang="zh-CN" dirty="0" smtClean="0"/>
              <a:t>on</a:t>
            </a:r>
            <a:r>
              <a:rPr kumimoji="1" lang="zh-CN" altLang="en-US" baseline="0" dirty="0" smtClean="0"/>
              <a:t> </a:t>
            </a:r>
            <a:r>
              <a:rPr kumimoji="1" lang="en-US" altLang="zh-CN" baseline="0" dirty="0" smtClean="0"/>
              <a:t>above</a:t>
            </a:r>
            <a:r>
              <a:rPr kumimoji="1" lang="zh-CN" altLang="en-US" baseline="0" dirty="0" smtClean="0"/>
              <a:t> </a:t>
            </a:r>
            <a:r>
              <a:rPr kumimoji="1" lang="en-US" altLang="zh-CN" baseline="0" dirty="0" smtClean="0"/>
              <a:t>analysis,</a:t>
            </a:r>
            <a:r>
              <a:rPr kumimoji="1" lang="zh-CN" altLang="en-US" baseline="0" dirty="0" smtClean="0"/>
              <a:t> </a:t>
            </a:r>
            <a:r>
              <a:rPr kumimoji="1" lang="en-US" altLang="zh-CN" baseline="0" dirty="0" smtClean="0"/>
              <a:t>w</a:t>
            </a:r>
            <a:r>
              <a:rPr kumimoji="1" lang="en-US" altLang="zh-CN" dirty="0" smtClean="0"/>
              <a:t>e</a:t>
            </a:r>
            <a:r>
              <a:rPr kumimoji="1" lang="zh-CN" altLang="en-US" dirty="0" smtClean="0"/>
              <a:t> </a:t>
            </a:r>
            <a:r>
              <a:rPr kumimoji="1" lang="en-US" altLang="zh-CN" dirty="0" smtClean="0"/>
              <a:t>define</a:t>
            </a:r>
            <a:r>
              <a:rPr kumimoji="1" lang="zh-CN" altLang="en-US" dirty="0" smtClean="0"/>
              <a:t> </a:t>
            </a:r>
            <a:r>
              <a:rPr kumimoji="1" lang="en-US" altLang="zh-CN" dirty="0" smtClean="0"/>
              <a:t>three categories</a:t>
            </a:r>
            <a:r>
              <a:rPr kumimoji="1" lang="en-US" altLang="zh-CN" baseline="0" dirty="0" smtClean="0"/>
              <a:t> of features to</a:t>
            </a:r>
            <a:r>
              <a:rPr kumimoji="1" lang="zh-CN" altLang="en-US" baseline="0" dirty="0" smtClean="0"/>
              <a:t> </a:t>
            </a:r>
            <a:r>
              <a:rPr kumimoji="1" lang="en-US" altLang="zh-CN" baseline="0" dirty="0" smtClean="0"/>
              <a:t>capture</a:t>
            </a:r>
            <a:r>
              <a:rPr kumimoji="1" lang="zh-CN" altLang="en-US" baseline="0" dirty="0" smtClean="0"/>
              <a:t> </a:t>
            </a:r>
            <a:r>
              <a:rPr kumimoji="1" lang="en-US" altLang="zh-CN" baseline="0" dirty="0" smtClean="0"/>
              <a:t>the</a:t>
            </a:r>
            <a:r>
              <a:rPr kumimoji="1" lang="zh-CN" altLang="en-US" baseline="0" dirty="0" smtClean="0"/>
              <a:t> </a:t>
            </a:r>
            <a:r>
              <a:rPr kumimoji="1" lang="en-US" altLang="zh-CN" baseline="0" dirty="0" smtClean="0"/>
              <a:t>characteristics</a:t>
            </a:r>
            <a:r>
              <a:rPr kumimoji="1" lang="zh-CN" altLang="en-US" baseline="0" dirty="0" smtClean="0"/>
              <a:t> </a:t>
            </a:r>
            <a:r>
              <a:rPr kumimoji="1" lang="en-US" altLang="zh-CN" baseline="0" dirty="0" smtClean="0"/>
              <a:t>of</a:t>
            </a:r>
            <a:r>
              <a:rPr kumimoji="1" lang="zh-CN" altLang="en-US" baseline="0" dirty="0" smtClean="0"/>
              <a:t> </a:t>
            </a:r>
            <a:r>
              <a:rPr kumimoji="1" lang="en-US" altLang="zh-CN" baseline="0" dirty="0" smtClean="0"/>
              <a:t>group</a:t>
            </a:r>
            <a:r>
              <a:rPr kumimoji="1" lang="zh-CN" altLang="en-US" baseline="0" dirty="0" smtClean="0"/>
              <a:t> </a:t>
            </a:r>
            <a:r>
              <a:rPr kumimoji="1" lang="en-US" altLang="zh-CN" baseline="0" dirty="0" smtClean="0"/>
              <a:t>C</a:t>
            </a:r>
            <a:r>
              <a:rPr kumimoji="1" lang="zh-CN" altLang="en-US" baseline="0" dirty="0" smtClean="0"/>
              <a:t> </a:t>
            </a:r>
            <a:r>
              <a:rPr kumimoji="1" lang="en-US" altLang="zh-CN" baseline="0" dirty="0" smtClean="0"/>
              <a:t>at</a:t>
            </a:r>
            <a:r>
              <a:rPr kumimoji="1" lang="zh-CN" altLang="en-US" baseline="0" dirty="0" smtClean="0"/>
              <a:t> </a:t>
            </a:r>
            <a:r>
              <a:rPr kumimoji="1" lang="en-US" altLang="zh-CN" baseline="0" dirty="0" smtClean="0"/>
              <a:t>time</a:t>
            </a:r>
            <a:r>
              <a:rPr kumimoji="1" lang="zh-CN" altLang="en-US" baseline="0" dirty="0" smtClean="0"/>
              <a:t> </a:t>
            </a:r>
            <a:r>
              <a:rPr kumimoji="1" lang="en-US" altLang="zh-CN" baseline="0" dirty="0" smtClean="0"/>
              <a:t>T.</a:t>
            </a:r>
            <a:r>
              <a:rPr kumimoji="1" lang="zh-CN" altLang="en-US" baseline="0" dirty="0" smtClean="0"/>
              <a:t> </a:t>
            </a:r>
          </a:p>
          <a:p>
            <a:endParaRPr kumimoji="1" lang="zh-CN" altLang="en-US" baseline="0" dirty="0" smtClean="0"/>
          </a:p>
          <a:p>
            <a:r>
              <a:rPr kumimoji="1" lang="en-US" altLang="zh-CN" baseline="0" dirty="0" smtClean="0"/>
              <a:t>That</a:t>
            </a:r>
            <a:r>
              <a:rPr kumimoji="1" lang="zh-CN" altLang="en-US" baseline="0" dirty="0" smtClean="0"/>
              <a:t> </a:t>
            </a:r>
            <a:r>
              <a:rPr kumimoji="1" lang="en-US" altLang="zh-CN" baseline="0" dirty="0" smtClean="0"/>
              <a:t>is</a:t>
            </a:r>
            <a:r>
              <a:rPr kumimoji="1" lang="zh-CN" altLang="en-US" baseline="0" dirty="0" smtClean="0"/>
              <a:t> </a:t>
            </a:r>
            <a:r>
              <a:rPr kumimoji="1" lang="en-US" altLang="zh-CN" baseline="0" dirty="0" smtClean="0"/>
              <a:t>group</a:t>
            </a:r>
            <a:r>
              <a:rPr kumimoji="1" lang="zh-CN" altLang="en-US" baseline="0" dirty="0" smtClean="0"/>
              <a:t> </a:t>
            </a:r>
            <a:r>
              <a:rPr kumimoji="1" lang="en-US" altLang="zh-CN" baseline="0" dirty="0" smtClean="0"/>
              <a:t>structure</a:t>
            </a:r>
            <a:r>
              <a:rPr kumimoji="1" lang="zh-CN" altLang="en-US" baseline="0" dirty="0" smtClean="0"/>
              <a:t> </a:t>
            </a:r>
            <a:r>
              <a:rPr kumimoji="1" lang="en-US" altLang="zh-CN" baseline="0" dirty="0" smtClean="0"/>
              <a:t>feature,</a:t>
            </a:r>
            <a:r>
              <a:rPr kumimoji="1" lang="zh-CN" altLang="en-US" baseline="0" dirty="0" smtClean="0"/>
              <a:t> </a:t>
            </a:r>
            <a:r>
              <a:rPr kumimoji="1" lang="en-US" altLang="zh-CN" baseline="0" dirty="0" smtClean="0"/>
              <a:t>cascade</a:t>
            </a:r>
            <a:r>
              <a:rPr kumimoji="1" lang="zh-CN" altLang="en-US" baseline="0" dirty="0" smtClean="0"/>
              <a:t> </a:t>
            </a:r>
            <a:r>
              <a:rPr kumimoji="1" lang="en-US" altLang="zh-CN" baseline="0" dirty="0" smtClean="0"/>
              <a:t>tree</a:t>
            </a:r>
            <a:r>
              <a:rPr kumimoji="1" lang="zh-CN" altLang="en-US" baseline="0" dirty="0" smtClean="0"/>
              <a:t> </a:t>
            </a:r>
            <a:r>
              <a:rPr kumimoji="1" lang="en-US" altLang="zh-CN" baseline="0" dirty="0" smtClean="0"/>
              <a:t>feature,</a:t>
            </a:r>
            <a:r>
              <a:rPr kumimoji="1" lang="zh-CN" altLang="en-US" baseline="0" dirty="0" smtClean="0"/>
              <a:t> </a:t>
            </a:r>
            <a:r>
              <a:rPr kumimoji="1" lang="en-US" altLang="zh-CN" baseline="0" dirty="0" smtClean="0"/>
              <a:t>and</a:t>
            </a:r>
            <a:r>
              <a:rPr kumimoji="1" lang="zh-CN" altLang="en-US" baseline="0" dirty="0" smtClean="0"/>
              <a:t> </a:t>
            </a:r>
            <a:r>
              <a:rPr kumimoji="1" lang="en-US" altLang="zh-CN" baseline="0" dirty="0" smtClean="0"/>
              <a:t>demographics</a:t>
            </a:r>
            <a:r>
              <a:rPr kumimoji="1" lang="zh-CN" altLang="en-US" baseline="0" dirty="0" smtClean="0"/>
              <a:t> </a:t>
            </a:r>
            <a:r>
              <a:rPr kumimoji="1" lang="en-US" altLang="zh-CN" baseline="0" dirty="0" smtClean="0"/>
              <a:t>feature.</a:t>
            </a:r>
            <a:r>
              <a:rPr kumimoji="1" lang="zh-CN" altLang="en-US" baseline="0" dirty="0" smtClean="0"/>
              <a:t> </a:t>
            </a:r>
          </a:p>
          <a:p>
            <a:endParaRPr kumimoji="1" lang="zh-CN" altLang="en-US" baseline="0" dirty="0" smtClean="0"/>
          </a:p>
          <a:p>
            <a:r>
              <a:rPr kumimoji="1" lang="en-US" altLang="zh-CN" baseline="0" dirty="0" smtClean="0"/>
              <a:t>For</a:t>
            </a:r>
            <a:r>
              <a:rPr kumimoji="1" lang="zh-CN" altLang="en-US" baseline="0" dirty="0" smtClean="0"/>
              <a:t> </a:t>
            </a:r>
            <a:r>
              <a:rPr kumimoji="1" lang="en-US" altLang="zh-CN" baseline="0" dirty="0" smtClean="0"/>
              <a:t>group</a:t>
            </a:r>
            <a:r>
              <a:rPr kumimoji="1" lang="zh-CN" altLang="en-US" baseline="0" dirty="0" smtClean="0"/>
              <a:t> </a:t>
            </a:r>
            <a:r>
              <a:rPr kumimoji="1" lang="en-US" altLang="zh-CN" baseline="0" dirty="0" smtClean="0"/>
              <a:t>structure</a:t>
            </a:r>
            <a:r>
              <a:rPr kumimoji="1" lang="zh-CN" altLang="en-US" baseline="0" dirty="0" smtClean="0"/>
              <a:t> </a:t>
            </a:r>
            <a:r>
              <a:rPr kumimoji="1" lang="en-US" altLang="zh-CN" baseline="0" dirty="0" smtClean="0"/>
              <a:t>feature,</a:t>
            </a:r>
            <a:r>
              <a:rPr kumimoji="1" lang="zh-CN" altLang="en-US" baseline="0" dirty="0" smtClean="0"/>
              <a:t> </a:t>
            </a:r>
            <a:r>
              <a:rPr kumimoji="1" lang="en-US" altLang="zh-CN" baseline="0" dirty="0" smtClean="0"/>
              <a:t>for</a:t>
            </a:r>
            <a:r>
              <a:rPr kumimoji="1" lang="zh-CN" altLang="en-US" baseline="0" dirty="0" smtClean="0"/>
              <a:t> </a:t>
            </a:r>
            <a:r>
              <a:rPr kumimoji="1" lang="en-US" altLang="zh-CN" baseline="0" dirty="0" smtClean="0"/>
              <a:t>example,</a:t>
            </a:r>
            <a:r>
              <a:rPr kumimoji="1" lang="zh-CN" altLang="en-US" baseline="0" dirty="0" smtClean="0"/>
              <a:t> </a:t>
            </a:r>
            <a:r>
              <a:rPr kumimoji="1" lang="en-US" altLang="zh-CN" baseline="0" dirty="0" smtClean="0"/>
              <a:t>we</a:t>
            </a:r>
            <a:r>
              <a:rPr kumimoji="1" lang="zh-CN" altLang="en-US" baseline="0" dirty="0" smtClean="0"/>
              <a:t> </a:t>
            </a:r>
            <a:r>
              <a:rPr kumimoji="1" lang="en-US" altLang="zh-CN" baseline="0" dirty="0" smtClean="0"/>
              <a:t>have</a:t>
            </a:r>
            <a:r>
              <a:rPr kumimoji="1" lang="zh-CN" altLang="en-US" baseline="0" dirty="0" smtClean="0"/>
              <a:t> </a:t>
            </a:r>
            <a:r>
              <a:rPr kumimoji="1" lang="en-US" altLang="zh-CN" baseline="0" dirty="0" smtClean="0"/>
              <a:t>the</a:t>
            </a:r>
            <a:r>
              <a:rPr kumimoji="1" lang="zh-CN" altLang="en-US" baseline="0" dirty="0" smtClean="0"/>
              <a:t> </a:t>
            </a:r>
            <a:r>
              <a:rPr kumimoji="1" lang="en-US" altLang="zh-CN" baseline="0" dirty="0" smtClean="0"/>
              <a:t>number</a:t>
            </a:r>
            <a:r>
              <a:rPr kumimoji="1" lang="zh-CN" altLang="en-US" baseline="0" dirty="0" smtClean="0"/>
              <a:t> </a:t>
            </a:r>
            <a:r>
              <a:rPr kumimoji="1" lang="en-US" altLang="zh-CN" baseline="0" dirty="0" smtClean="0"/>
              <a:t>of</a:t>
            </a:r>
            <a:r>
              <a:rPr kumimoji="1" lang="zh-CN" altLang="en-US" baseline="0" dirty="0" smtClean="0"/>
              <a:t> </a:t>
            </a:r>
            <a:r>
              <a:rPr kumimoji="1" lang="en-US" altLang="zh-CN" baseline="0" dirty="0" smtClean="0"/>
              <a:t>open</a:t>
            </a:r>
            <a:r>
              <a:rPr kumimoji="1" lang="zh-CN" altLang="en-US" baseline="0" dirty="0" smtClean="0"/>
              <a:t> </a:t>
            </a:r>
            <a:r>
              <a:rPr kumimoji="1" lang="en-US" altLang="zh-CN" baseline="0" dirty="0" smtClean="0"/>
              <a:t>triads</a:t>
            </a:r>
            <a:r>
              <a:rPr kumimoji="1" lang="zh-CN" altLang="en-US" baseline="0" dirty="0" smtClean="0"/>
              <a:t> </a:t>
            </a:r>
            <a:r>
              <a:rPr kumimoji="1" lang="en-US" altLang="zh-CN" baseline="0" dirty="0" smtClean="0"/>
              <a:t>at</a:t>
            </a:r>
            <a:r>
              <a:rPr kumimoji="1" lang="zh-CN" altLang="en-US" baseline="0" dirty="0" smtClean="0"/>
              <a:t> </a:t>
            </a:r>
            <a:r>
              <a:rPr kumimoji="1" lang="en-US" altLang="zh-CN" baseline="0" dirty="0" smtClean="0"/>
              <a:t>T</a:t>
            </a:r>
            <a:r>
              <a:rPr kumimoji="1" lang="zh-CN" altLang="en-US" baseline="0" dirty="0" smtClean="0"/>
              <a:t> </a:t>
            </a:r>
            <a:r>
              <a:rPr kumimoji="1" lang="en-US" altLang="zh-CN" baseline="0" dirty="0" smtClean="0"/>
              <a:t>and</a:t>
            </a:r>
            <a:r>
              <a:rPr kumimoji="1" lang="zh-CN" altLang="en-US" baseline="0" dirty="0" smtClean="0"/>
              <a:t> </a:t>
            </a:r>
            <a:r>
              <a:rPr kumimoji="1" lang="en-US" altLang="zh-CN" baseline="0" dirty="0" smtClean="0"/>
              <a:t>the</a:t>
            </a:r>
            <a:r>
              <a:rPr kumimoji="1" lang="zh-CN" altLang="en-US" baseline="0" dirty="0" smtClean="0"/>
              <a:t> </a:t>
            </a:r>
            <a:r>
              <a:rPr kumimoji="1" lang="en-US" altLang="zh-CN" baseline="0" dirty="0" smtClean="0"/>
              <a:t>setting</a:t>
            </a:r>
            <a:r>
              <a:rPr kumimoji="1" lang="zh-CN" altLang="en-US" baseline="0" dirty="0" smtClean="0"/>
              <a:t> </a:t>
            </a:r>
            <a:r>
              <a:rPr kumimoji="1" lang="en-US" altLang="zh-CN" baseline="0" dirty="0" smtClean="0"/>
              <a:t>up</a:t>
            </a:r>
            <a:r>
              <a:rPr kumimoji="1" lang="zh-CN" altLang="en-US" baseline="0" dirty="0" smtClean="0"/>
              <a:t> </a:t>
            </a:r>
            <a:r>
              <a:rPr kumimoji="1" lang="en-US" altLang="zh-CN" baseline="0" dirty="0" smtClean="0"/>
              <a:t>of</a:t>
            </a:r>
            <a:r>
              <a:rPr kumimoji="1" lang="zh-CN" altLang="en-US" baseline="0" dirty="0" smtClean="0"/>
              <a:t> </a:t>
            </a:r>
            <a:r>
              <a:rPr kumimoji="1" lang="en-US" altLang="zh-CN" baseline="0" dirty="0" smtClean="0"/>
              <a:t>this</a:t>
            </a:r>
            <a:r>
              <a:rPr kumimoji="1" lang="zh-CN" altLang="en-US" baseline="0" dirty="0" smtClean="0"/>
              <a:t> </a:t>
            </a:r>
            <a:r>
              <a:rPr kumimoji="1" lang="en-US" altLang="zh-CN" baseline="0" dirty="0" smtClean="0"/>
              <a:t>group.</a:t>
            </a:r>
            <a:endParaRPr kumimoji="1" lang="zh-CN" altLang="en-US" baseline="0" dirty="0" smtClean="0"/>
          </a:p>
          <a:p>
            <a:endParaRPr kumimoji="1" lang="zh-CN" altLang="en-US" baseline="0" dirty="0" smtClean="0"/>
          </a:p>
          <a:p>
            <a:r>
              <a:rPr kumimoji="1" lang="en-US" altLang="zh-CN" baseline="0" dirty="0" smtClean="0"/>
              <a:t>For</a:t>
            </a:r>
            <a:r>
              <a:rPr kumimoji="1" lang="zh-CN" altLang="en-US" baseline="0" dirty="0" smtClean="0"/>
              <a:t> </a:t>
            </a:r>
            <a:r>
              <a:rPr kumimoji="1" lang="en-US" altLang="zh-CN" baseline="0" dirty="0" smtClean="0"/>
              <a:t>cascade</a:t>
            </a:r>
            <a:r>
              <a:rPr kumimoji="1" lang="zh-CN" altLang="en-US" baseline="0" dirty="0" smtClean="0"/>
              <a:t> </a:t>
            </a:r>
            <a:r>
              <a:rPr kumimoji="1" lang="en-US" altLang="zh-CN" baseline="0" dirty="0" smtClean="0"/>
              <a:t>tree</a:t>
            </a:r>
            <a:r>
              <a:rPr kumimoji="1" lang="zh-CN" altLang="en-US" baseline="0" dirty="0" smtClean="0"/>
              <a:t> </a:t>
            </a:r>
            <a:r>
              <a:rPr kumimoji="1" lang="en-US" altLang="zh-CN" baseline="0" dirty="0" smtClean="0"/>
              <a:t>feature,</a:t>
            </a:r>
            <a:r>
              <a:rPr kumimoji="1" lang="zh-CN" altLang="en-US" baseline="0" dirty="0" smtClean="0"/>
              <a:t> </a:t>
            </a:r>
            <a:r>
              <a:rPr kumimoji="1" lang="en-US" altLang="zh-CN" baseline="0" dirty="0" smtClean="0"/>
              <a:t>for</a:t>
            </a:r>
            <a:r>
              <a:rPr kumimoji="1" lang="zh-CN" altLang="en-US" baseline="0" dirty="0" smtClean="0"/>
              <a:t> </a:t>
            </a:r>
            <a:r>
              <a:rPr kumimoji="1" lang="en-US" altLang="zh-CN" baseline="0" dirty="0" smtClean="0"/>
              <a:t>example,</a:t>
            </a:r>
            <a:r>
              <a:rPr kumimoji="1" lang="zh-CN" altLang="en-US" baseline="0" dirty="0" smtClean="0"/>
              <a:t> </a:t>
            </a:r>
            <a:r>
              <a:rPr kumimoji="1" lang="en-US" altLang="zh-CN" baseline="0" dirty="0" smtClean="0"/>
              <a:t>we</a:t>
            </a:r>
            <a:r>
              <a:rPr kumimoji="1" lang="zh-CN" altLang="en-US" baseline="0" dirty="0" smtClean="0"/>
              <a:t> </a:t>
            </a:r>
            <a:r>
              <a:rPr kumimoji="1" lang="en-US" altLang="zh-CN" baseline="0" dirty="0" smtClean="0"/>
              <a:t>have</a:t>
            </a:r>
            <a:r>
              <a:rPr kumimoji="1" lang="zh-CN" altLang="en-US" baseline="0" dirty="0" smtClean="0"/>
              <a:t> </a:t>
            </a:r>
            <a:r>
              <a:rPr kumimoji="1" lang="en-US" altLang="zh-CN" baseline="0" dirty="0" smtClean="0"/>
              <a:t>the</a:t>
            </a:r>
            <a:r>
              <a:rPr kumimoji="1" lang="zh-CN" altLang="en-US" baseline="0" dirty="0" smtClean="0"/>
              <a:t> </a:t>
            </a:r>
            <a:r>
              <a:rPr kumimoji="1" lang="en-US" altLang="zh-CN" baseline="0" dirty="0" smtClean="0"/>
              <a:t>wiener</a:t>
            </a:r>
            <a:r>
              <a:rPr kumimoji="1" lang="zh-CN" altLang="en-US" baseline="0" dirty="0" smtClean="0"/>
              <a:t> </a:t>
            </a:r>
            <a:r>
              <a:rPr kumimoji="1" lang="en-US" altLang="zh-CN" baseline="0" dirty="0" smtClean="0"/>
              <a:t>index.</a:t>
            </a:r>
            <a:endParaRPr kumimoji="1" lang="zh-CN" altLang="en-US" baseline="0" dirty="0" smtClean="0"/>
          </a:p>
          <a:p>
            <a:endParaRPr kumimoji="1" lang="zh-CN" altLang="en-US" baseline="0" dirty="0" smtClean="0"/>
          </a:p>
          <a:p>
            <a:r>
              <a:rPr kumimoji="1" lang="en-US" altLang="zh-CN" baseline="0" dirty="0" smtClean="0"/>
              <a:t>For</a:t>
            </a:r>
            <a:r>
              <a:rPr kumimoji="1" lang="zh-CN" altLang="en-US" baseline="0" dirty="0" smtClean="0"/>
              <a:t> </a:t>
            </a:r>
            <a:r>
              <a:rPr kumimoji="1" lang="en-US" altLang="zh-CN" baseline="0" dirty="0" smtClean="0"/>
              <a:t>demographics,</a:t>
            </a:r>
            <a:r>
              <a:rPr kumimoji="1" lang="zh-CN" altLang="en-US" baseline="0" dirty="0" smtClean="0"/>
              <a:t> </a:t>
            </a:r>
            <a:r>
              <a:rPr kumimoji="1" lang="en-US" altLang="zh-CN" baseline="0" dirty="0" smtClean="0"/>
              <a:t>for</a:t>
            </a:r>
            <a:r>
              <a:rPr kumimoji="1" lang="zh-CN" altLang="en-US" baseline="0" dirty="0" smtClean="0"/>
              <a:t> </a:t>
            </a:r>
            <a:r>
              <a:rPr kumimoji="1" lang="en-US" altLang="zh-CN" baseline="0" dirty="0" smtClean="0"/>
              <a:t>example,</a:t>
            </a:r>
            <a:r>
              <a:rPr kumimoji="1" lang="zh-CN" altLang="en-US" baseline="0" dirty="0" smtClean="0"/>
              <a:t> </a:t>
            </a:r>
            <a:r>
              <a:rPr kumimoji="1" lang="en-US" altLang="zh-CN" baseline="0" dirty="0" smtClean="0"/>
              <a:t>we</a:t>
            </a:r>
            <a:r>
              <a:rPr kumimoji="1" lang="zh-CN" altLang="en-US" baseline="0" dirty="0" smtClean="0"/>
              <a:t> </a:t>
            </a:r>
            <a:r>
              <a:rPr kumimoji="1" lang="en-US" altLang="zh-CN" baseline="0" dirty="0" smtClean="0"/>
              <a:t>have</a:t>
            </a:r>
            <a:r>
              <a:rPr kumimoji="1" lang="zh-CN" altLang="en-US" baseline="0" dirty="0" smtClean="0"/>
              <a:t> </a:t>
            </a:r>
            <a:r>
              <a:rPr kumimoji="1" lang="en-US" altLang="zh-CN" baseline="0" dirty="0" smtClean="0"/>
              <a:t>the</a:t>
            </a:r>
            <a:r>
              <a:rPr kumimoji="1" lang="zh-CN" altLang="en-US" baseline="0" dirty="0" smtClean="0"/>
              <a:t> </a:t>
            </a:r>
            <a:r>
              <a:rPr kumimoji="1" lang="en-US" altLang="zh-CN" baseline="0" dirty="0" smtClean="0"/>
              <a:t>number</a:t>
            </a:r>
            <a:r>
              <a:rPr kumimoji="1" lang="zh-CN" altLang="en-US" baseline="0" dirty="0" smtClean="0"/>
              <a:t> </a:t>
            </a:r>
            <a:r>
              <a:rPr kumimoji="1" lang="en-US" altLang="zh-CN" baseline="0" dirty="0" smtClean="0"/>
              <a:t>of</a:t>
            </a:r>
            <a:r>
              <a:rPr kumimoji="1" lang="zh-CN" altLang="en-US" baseline="0" dirty="0" smtClean="0"/>
              <a:t> </a:t>
            </a:r>
            <a:r>
              <a:rPr kumimoji="1" lang="en-US" altLang="zh-CN" baseline="0" dirty="0" smtClean="0"/>
              <a:t>members</a:t>
            </a:r>
            <a:r>
              <a:rPr kumimoji="1" lang="zh-CN" altLang="en-US" baseline="0" dirty="0" smtClean="0"/>
              <a:t> </a:t>
            </a:r>
            <a:r>
              <a:rPr kumimoji="1" lang="en-US" altLang="zh-CN" baseline="0" dirty="0" smtClean="0"/>
              <a:t>who</a:t>
            </a:r>
            <a:r>
              <a:rPr kumimoji="1" lang="zh-CN" altLang="en-US" baseline="0" dirty="0" smtClean="0"/>
              <a:t> </a:t>
            </a:r>
            <a:r>
              <a:rPr kumimoji="1" lang="en-US" altLang="zh-CN" baseline="0" dirty="0" smtClean="0"/>
              <a:t>stated</a:t>
            </a:r>
            <a:r>
              <a:rPr kumimoji="1" lang="zh-CN" altLang="en-US" baseline="0" dirty="0" smtClean="0"/>
              <a:t> </a:t>
            </a:r>
            <a:r>
              <a:rPr kumimoji="1" lang="en-US" altLang="zh-CN" baseline="0" dirty="0" smtClean="0"/>
              <a:t>their</a:t>
            </a:r>
            <a:r>
              <a:rPr kumimoji="1" lang="zh-CN" altLang="en-US" baseline="0" dirty="0" smtClean="0"/>
              <a:t> </a:t>
            </a:r>
            <a:r>
              <a:rPr kumimoji="1" lang="en-US" altLang="zh-CN" baseline="0" dirty="0" smtClean="0"/>
              <a:t>gender</a:t>
            </a:r>
            <a:r>
              <a:rPr kumimoji="1" lang="zh-CN" altLang="en-US" baseline="0" dirty="0" smtClean="0"/>
              <a:t> </a:t>
            </a:r>
            <a:r>
              <a:rPr kumimoji="1" lang="en-US" altLang="zh-CN" baseline="0" dirty="0" smtClean="0"/>
              <a:t>to</a:t>
            </a:r>
            <a:r>
              <a:rPr kumimoji="1" lang="zh-CN" altLang="en-US" baseline="0" dirty="0" smtClean="0"/>
              <a:t> </a:t>
            </a:r>
            <a:r>
              <a:rPr kumimoji="1" lang="en-US" altLang="zh-CN" baseline="0" dirty="0" smtClean="0"/>
              <a:t>male</a:t>
            </a:r>
            <a:r>
              <a:rPr kumimoji="1" lang="zh-CN" altLang="en-US" baseline="0" dirty="0" smtClean="0"/>
              <a:t> </a:t>
            </a:r>
            <a:r>
              <a:rPr kumimoji="1" lang="en-US" altLang="zh-CN" baseline="0" dirty="0" smtClean="0"/>
              <a:t>or</a:t>
            </a:r>
            <a:r>
              <a:rPr kumimoji="1" lang="zh-CN" altLang="en-US" baseline="0" dirty="0" smtClean="0"/>
              <a:t> </a:t>
            </a:r>
            <a:r>
              <a:rPr kumimoji="1" lang="en-US" altLang="zh-CN" baseline="0" dirty="0" smtClean="0"/>
              <a:t>female.</a:t>
            </a:r>
            <a:endParaRPr kumimoji="1" lang="zh-CN" altLang="en-US" baseline="0" dirty="0" smtClean="0"/>
          </a:p>
        </p:txBody>
      </p:sp>
      <p:sp>
        <p:nvSpPr>
          <p:cNvPr id="4" name="幻灯片编号占位符 3"/>
          <p:cNvSpPr>
            <a:spLocks noGrp="1"/>
          </p:cNvSpPr>
          <p:nvPr>
            <p:ph type="sldNum" sz="quarter" idx="10"/>
          </p:nvPr>
        </p:nvSpPr>
        <p:spPr/>
        <p:txBody>
          <a:bodyPr/>
          <a:lstStyle/>
          <a:p>
            <a:fld id="{21898779-CD88-4D4A-B8C1-2D5A189B15D1}" type="slidenum">
              <a:rPr kumimoji="1" lang="zh-CN" altLang="en-US" smtClean="0"/>
              <a:t>11</a:t>
            </a:fld>
            <a:endParaRPr kumimoji="1" lang="zh-CN" altLang="en-US"/>
          </a:p>
        </p:txBody>
      </p:sp>
    </p:spTree>
    <p:extLst>
      <p:ext uri="{BB962C8B-B14F-4D97-AF65-F5344CB8AC3E}">
        <p14:creationId xmlns:p14="http://schemas.microsoft.com/office/powerpoint/2010/main" val="2108913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Based</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on</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above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features,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we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have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two</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prediction</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tasks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here.</a:t>
            </a:r>
            <a:r>
              <a:rPr lang="zh-CN" alt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The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first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one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group</a:t>
            </a:r>
            <a:r>
              <a:rPr lang="zh-CN" altLang="en-US" sz="1200" kern="1200" dirty="0" smtClean="0">
                <a:solidFill>
                  <a:schemeClr val="tx1"/>
                </a:solidFill>
                <a:effectLst/>
                <a:latin typeface="+mn-lt"/>
                <a:ea typeface="+mn-ea"/>
                <a:cs typeface="+mn-cs"/>
              </a:rPr>
              <a:t> </a:t>
            </a:r>
            <a:r>
              <a:rPr lang="en-US" altLang="zh-CN" sz="1200" kern="1200" dirty="0" err="1" smtClean="0">
                <a:solidFill>
                  <a:schemeClr val="tx1"/>
                </a:solidFill>
                <a:effectLst/>
                <a:latin typeface="+mn-lt"/>
                <a:ea typeface="+mn-ea"/>
                <a:cs typeface="+mn-cs"/>
              </a:rPr>
              <a:t>separability</a:t>
            </a:r>
            <a:r>
              <a:rPr lang="en-US" altLang="zh-CN" sz="1200" kern="1200" dirty="0" smtClean="0">
                <a:solidFill>
                  <a:schemeClr val="tx1"/>
                </a:solidFill>
                <a:effectLst/>
                <a:latin typeface="+mn-lt"/>
                <a:ea typeface="+mn-ea"/>
                <a:cs typeface="+mn-cs"/>
              </a:rPr>
              <a: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predict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whether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one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group</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long-term</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short-term.</a:t>
            </a:r>
            <a:endParaRPr lang="zh-CN" alt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We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find</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best classification performance</a:t>
            </a:r>
            <a:r>
              <a:rPr lang="zh-CN" altLang="en-US"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(66.62% AUC) can be obtained with full set of features. &lt;click&gt;</a:t>
            </a:r>
            <a:endParaRPr lang="zh-CN"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and</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the set </a:t>
            </a:r>
            <a:r>
              <a:rPr lang="en-US" altLang="zh-CN" sz="1200" kern="1200" dirty="0" err="1" smtClean="0">
                <a:solidFill>
                  <a:schemeClr val="tx1"/>
                </a:solidFill>
                <a:effectLst/>
                <a:latin typeface="+mn-lt"/>
                <a:ea typeface="+mn-ea"/>
                <a:cs typeface="+mn-cs"/>
              </a:rPr>
              <a:t>ofcascade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features by itself can yield good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performance.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&lt;click&gt;</a:t>
            </a:r>
            <a:endParaRPr lang="zh-CN" alt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baseline="0" dirty="0" smtClean="0">
              <a:solidFill>
                <a:schemeClr val="tx1"/>
              </a:solidFill>
              <a:effectLst/>
              <a:latin typeface="+mn-lt"/>
              <a:ea typeface="+mn-ea"/>
              <a:cs typeface="+mn-cs"/>
            </a:endParaRPr>
          </a:p>
        </p:txBody>
      </p:sp>
      <p:sp>
        <p:nvSpPr>
          <p:cNvPr id="4" name="幻灯片编号占位符 3"/>
          <p:cNvSpPr>
            <a:spLocks noGrp="1"/>
          </p:cNvSpPr>
          <p:nvPr>
            <p:ph type="sldNum" sz="quarter" idx="10"/>
          </p:nvPr>
        </p:nvSpPr>
        <p:spPr/>
        <p:txBody>
          <a:bodyPr/>
          <a:lstStyle/>
          <a:p>
            <a:fld id="{21898779-CD88-4D4A-B8C1-2D5A189B15D1}" type="slidenum">
              <a:rPr kumimoji="1" lang="zh-CN" altLang="en-US" smtClean="0"/>
              <a:t>12</a:t>
            </a:fld>
            <a:endParaRPr kumimoji="1" lang="zh-CN" altLang="en-US"/>
          </a:p>
        </p:txBody>
      </p:sp>
    </p:spTree>
    <p:extLst>
      <p:ext uri="{BB962C8B-B14F-4D97-AF65-F5344CB8AC3E}">
        <p14:creationId xmlns:p14="http://schemas.microsoft.com/office/powerpoint/2010/main" val="444795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second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task</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early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prediction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task.</a:t>
            </a:r>
            <a:endParaRPr lang="zh-CN" alt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baseline="0" dirty="0" smtClean="0">
                <a:solidFill>
                  <a:schemeClr val="tx1"/>
                </a:solidFill>
                <a:effectLst/>
                <a:latin typeface="+mn-lt"/>
                <a:ea typeface="+mn-ea"/>
                <a:cs typeface="+mn-cs"/>
              </a:rPr>
              <a:t>w</a:t>
            </a:r>
            <a:r>
              <a:rPr lang="en-US" altLang="zh-CN" sz="1200" kern="1200" dirty="0" smtClean="0">
                <a:solidFill>
                  <a:schemeClr val="tx1"/>
                </a:solidFill>
                <a:effectLst/>
                <a:latin typeface="+mn-lt"/>
                <a:ea typeface="+mn-ea"/>
                <a:cs typeface="+mn-cs"/>
              </a:rPr>
              <a:t>e find that features extracted one day after the groups being set up can yield AUC accuracy as high as 65.08%, </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&lt;click&gt;</a:t>
            </a:r>
            <a:endParaRPr lang="zh-CN" alt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which</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almost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good</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66.62</a:t>
            </a:r>
            <a:r>
              <a:rPr lang="en-US" altLang="zh-CN" sz="1200" kern="1200" baseline="0" dirty="0" smtClean="0">
                <a:solidFill>
                  <a:schemeClr val="tx1"/>
                </a:solidFill>
                <a:effectLst/>
                <a:latin typeface="+mn-lt"/>
                <a:ea typeface="+mn-ea"/>
                <a:cs typeface="+mn-cs"/>
              </a:rPr>
              <a: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when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extract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features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one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month</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after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groups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being</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set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up.</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&lt;</a:t>
            </a:r>
            <a:r>
              <a:rPr lang="en-US" altLang="zh-CN" sz="1200" kern="1200" baseline="0" dirty="0" err="1" smtClean="0">
                <a:solidFill>
                  <a:schemeClr val="tx1"/>
                </a:solidFill>
                <a:effectLst/>
                <a:latin typeface="+mn-lt"/>
                <a:ea typeface="+mn-ea"/>
                <a:cs typeface="+mn-cs"/>
              </a:rPr>
              <a:t>clcik</a:t>
            </a:r>
            <a:r>
              <a:rPr lang="en-US" altLang="zh-CN" sz="1200" kern="1200" baseline="0" dirty="0" smtClean="0">
                <a:solidFill>
                  <a:schemeClr val="tx1"/>
                </a:solidFill>
                <a:effectLst/>
                <a:latin typeface="+mn-lt"/>
                <a:ea typeface="+mn-ea"/>
                <a:cs typeface="+mn-cs"/>
              </a:rPr>
              <a:t>&gt;</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endParaRPr kumimoji="1" lang="zh-CN" altLang="en-US" dirty="0" smtClean="0"/>
          </a:p>
          <a:p>
            <a:endParaRPr kumimoji="1" lang="zh-CN" altLang="en-US" dirty="0"/>
          </a:p>
        </p:txBody>
      </p:sp>
      <p:sp>
        <p:nvSpPr>
          <p:cNvPr id="4" name="幻灯片编号占位符 3"/>
          <p:cNvSpPr>
            <a:spLocks noGrp="1"/>
          </p:cNvSpPr>
          <p:nvPr>
            <p:ph type="sldNum" sz="quarter" idx="10"/>
          </p:nvPr>
        </p:nvSpPr>
        <p:spPr/>
        <p:txBody>
          <a:bodyPr/>
          <a:lstStyle/>
          <a:p>
            <a:fld id="{21898779-CD88-4D4A-B8C1-2D5A189B15D1}" type="slidenum">
              <a:rPr kumimoji="1" lang="zh-CN" altLang="en-US" smtClean="0"/>
              <a:t>13</a:t>
            </a:fld>
            <a:endParaRPr kumimoji="1" lang="zh-CN" altLang="en-US"/>
          </a:p>
        </p:txBody>
      </p:sp>
    </p:spTree>
    <p:extLst>
      <p:ext uri="{BB962C8B-B14F-4D97-AF65-F5344CB8AC3E}">
        <p14:creationId xmlns:p14="http://schemas.microsoft.com/office/powerpoint/2010/main" val="1594995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dirty="0" smtClean="0"/>
              <a:t>So</a:t>
            </a:r>
            <a:r>
              <a:rPr kumimoji="1" lang="zh-CN" altLang="en-US" baseline="0" dirty="0" smtClean="0"/>
              <a:t> </a:t>
            </a:r>
            <a:r>
              <a:rPr kumimoji="1" lang="en-US" altLang="zh-CN" baseline="0" dirty="0" smtClean="0"/>
              <a:t>far,</a:t>
            </a:r>
            <a:r>
              <a:rPr kumimoji="1" lang="zh-CN" altLang="en-US" baseline="0" dirty="0" smtClean="0"/>
              <a:t> </a:t>
            </a:r>
            <a:r>
              <a:rPr kumimoji="1" lang="en-US" altLang="zh-CN" baseline="0" dirty="0" smtClean="0"/>
              <a:t>we</a:t>
            </a:r>
            <a:r>
              <a:rPr kumimoji="1" lang="zh-CN" altLang="en-US" baseline="0" dirty="0" smtClean="0"/>
              <a:t> </a:t>
            </a:r>
            <a:r>
              <a:rPr kumimoji="1" lang="en-US" altLang="zh-CN" baseline="0" dirty="0" smtClean="0"/>
              <a:t>have</a:t>
            </a:r>
            <a:r>
              <a:rPr kumimoji="1" lang="zh-CN" altLang="en-US" baseline="0" dirty="0" smtClean="0"/>
              <a:t> </a:t>
            </a:r>
            <a:r>
              <a:rPr kumimoji="1" lang="en-US" altLang="zh-CN" baseline="0" dirty="0" smtClean="0"/>
              <a:t>studied</a:t>
            </a:r>
            <a:r>
              <a:rPr kumimoji="1" lang="zh-CN" altLang="en-US" baseline="0" dirty="0" smtClean="0"/>
              <a:t> </a:t>
            </a:r>
            <a:r>
              <a:rPr kumimoji="1" lang="en-US" altLang="zh-CN" baseline="0" dirty="0" smtClean="0"/>
              <a:t>the</a:t>
            </a:r>
            <a:r>
              <a:rPr kumimoji="1" lang="zh-CN" altLang="en-US" baseline="0" dirty="0" smtClean="0"/>
              <a:t> </a:t>
            </a:r>
            <a:r>
              <a:rPr kumimoji="1" lang="en-US" altLang="zh-CN" baseline="0" dirty="0" smtClean="0"/>
              <a:t>lifecycle</a:t>
            </a:r>
            <a:r>
              <a:rPr kumimoji="1" lang="zh-CN" altLang="en-US" baseline="0" dirty="0" smtClean="0"/>
              <a:t> </a:t>
            </a:r>
            <a:r>
              <a:rPr kumimoji="1" lang="en-US" altLang="zh-CN" baseline="0" dirty="0" smtClean="0"/>
              <a:t>of</a:t>
            </a:r>
            <a:r>
              <a:rPr kumimoji="1" lang="zh-CN" altLang="en-US" baseline="0" dirty="0" smtClean="0"/>
              <a:t> </a:t>
            </a:r>
            <a:r>
              <a:rPr kumimoji="1" lang="en-US" altLang="zh-CN" baseline="0" dirty="0" smtClean="0"/>
              <a:t>groups</a:t>
            </a:r>
            <a:r>
              <a:rPr kumimoji="1" lang="zh-CN" altLang="en-US" baseline="0" dirty="0" smtClean="0"/>
              <a:t> </a:t>
            </a:r>
            <a:r>
              <a:rPr kumimoji="1" lang="en-US" altLang="zh-CN" baseline="0" dirty="0" smtClean="0"/>
              <a:t>where</a:t>
            </a:r>
            <a:r>
              <a:rPr kumimoji="1" lang="zh-CN" altLang="en-US" baseline="0" dirty="0" smtClean="0"/>
              <a:t> </a:t>
            </a:r>
            <a:r>
              <a:rPr kumimoji="1" lang="en-US" altLang="zh-CN" baseline="0" dirty="0" smtClean="0"/>
              <a:t>long-term</a:t>
            </a:r>
            <a:r>
              <a:rPr kumimoji="1" lang="zh-CN" altLang="en-US" baseline="0" dirty="0" smtClean="0"/>
              <a:t> </a:t>
            </a:r>
            <a:r>
              <a:rPr kumimoji="1" lang="en-US" altLang="zh-CN" baseline="0" dirty="0" smtClean="0"/>
              <a:t>show</a:t>
            </a:r>
            <a:r>
              <a:rPr kumimoji="1" lang="zh-CN" altLang="en-US" baseline="0" dirty="0" smtClean="0"/>
              <a:t> </a:t>
            </a:r>
            <a:r>
              <a:rPr kumimoji="1" lang="en-US" altLang="zh-CN" baseline="0" dirty="0" smtClean="0"/>
              <a:t>complicated</a:t>
            </a:r>
            <a:r>
              <a:rPr kumimoji="1" lang="zh-CN" altLang="en-US" baseline="0" dirty="0" smtClean="0"/>
              <a:t> </a:t>
            </a:r>
            <a:r>
              <a:rPr kumimoji="1" lang="en-US" altLang="zh-CN" baseline="0" dirty="0" smtClean="0"/>
              <a:t>cascade</a:t>
            </a:r>
            <a:r>
              <a:rPr kumimoji="1" lang="zh-CN" altLang="en-US" baseline="0" dirty="0" smtClean="0"/>
              <a:t> </a:t>
            </a:r>
            <a:r>
              <a:rPr kumimoji="1" lang="en-US" altLang="zh-CN" baseline="0" dirty="0" smtClean="0"/>
              <a:t>tree</a:t>
            </a:r>
            <a:r>
              <a:rPr kumimoji="1" lang="zh-CN" altLang="en-US" baseline="0" dirty="0" smtClean="0"/>
              <a:t> </a:t>
            </a:r>
            <a:r>
              <a:rPr kumimoji="1" lang="en-US" altLang="zh-CN" baseline="0" dirty="0" smtClean="0"/>
              <a:t>pattern,</a:t>
            </a:r>
            <a:r>
              <a:rPr kumimoji="1" lang="zh-CN" altLang="en-US" baseline="0" dirty="0" smtClean="0"/>
              <a:t> </a:t>
            </a:r>
            <a:r>
              <a:rPr kumimoji="1" lang="en-US" altLang="zh-CN" baseline="0" dirty="0" smtClean="0"/>
              <a:t>while</a:t>
            </a:r>
            <a:r>
              <a:rPr kumimoji="1" lang="zh-CN" altLang="en-US" baseline="0" dirty="0" smtClean="0"/>
              <a:t> </a:t>
            </a:r>
            <a:r>
              <a:rPr kumimoji="1" lang="en-US" altLang="zh-CN" baseline="0" dirty="0" smtClean="0"/>
              <a:t>the</a:t>
            </a:r>
            <a:r>
              <a:rPr kumimoji="1" lang="zh-CN" altLang="en-US" baseline="0" dirty="0" smtClean="0"/>
              <a:t> </a:t>
            </a:r>
            <a:r>
              <a:rPr kumimoji="1" lang="en-US" altLang="zh-CN" baseline="0" dirty="0" smtClean="0"/>
              <a:t>short-term</a:t>
            </a:r>
            <a:r>
              <a:rPr kumimoji="1" lang="zh-CN" altLang="en-US" baseline="0" dirty="0" smtClean="0"/>
              <a:t> </a:t>
            </a:r>
            <a:r>
              <a:rPr kumimoji="1" lang="en-US" altLang="zh-CN" baseline="0" dirty="0" smtClean="0"/>
              <a:t>groups</a:t>
            </a:r>
            <a:r>
              <a:rPr kumimoji="1" lang="zh-CN" altLang="en-US" baseline="0" dirty="0" smtClean="0"/>
              <a:t> </a:t>
            </a:r>
            <a:r>
              <a:rPr kumimoji="1" lang="en-US" altLang="zh-CN" baseline="0" dirty="0" smtClean="0"/>
              <a:t>have</a:t>
            </a:r>
            <a:r>
              <a:rPr kumimoji="1" lang="zh-CN" altLang="en-US" baseline="0" dirty="0" smtClean="0"/>
              <a:t> </a:t>
            </a:r>
            <a:r>
              <a:rPr kumimoji="1" lang="en-US" altLang="zh-CN" baseline="0" dirty="0" smtClean="0"/>
              <a:t>approximate</a:t>
            </a:r>
            <a:r>
              <a:rPr kumimoji="1" lang="zh-CN" altLang="en-US" baseline="0" dirty="0" smtClean="0"/>
              <a:t> </a:t>
            </a:r>
            <a:r>
              <a:rPr kumimoji="1" lang="en-US" altLang="zh-CN" baseline="0" dirty="0" smtClean="0"/>
              <a:t>star</a:t>
            </a:r>
            <a:r>
              <a:rPr kumimoji="1" lang="zh-CN" altLang="en-US" baseline="0" dirty="0" smtClean="0"/>
              <a:t> </a:t>
            </a:r>
            <a:r>
              <a:rPr kumimoji="1" lang="en-US" altLang="zh-CN" baseline="0" dirty="0" smtClean="0"/>
              <a:t>graph</a:t>
            </a:r>
            <a:r>
              <a:rPr kumimoji="1" lang="zh-CN" altLang="en-US" baseline="0" dirty="0" smtClean="0"/>
              <a:t> </a:t>
            </a:r>
            <a:r>
              <a:rPr kumimoji="1" lang="en-US" altLang="zh-CN" baseline="0" dirty="0" smtClean="0"/>
              <a:t>structure.</a:t>
            </a:r>
            <a:r>
              <a:rPr kumimoji="1" lang="zh-CN" alt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zh-CN" alt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zh-CN" alt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baseline="0" dirty="0" smtClean="0"/>
              <a:t>Since</a:t>
            </a:r>
            <a:r>
              <a:rPr kumimoji="1" lang="zh-CN" altLang="en-US" baseline="0" dirty="0" smtClean="0"/>
              <a:t> </a:t>
            </a:r>
            <a:r>
              <a:rPr kumimoji="1" lang="en-US" altLang="zh-CN" baseline="0" dirty="0" smtClean="0"/>
              <a:t>the</a:t>
            </a:r>
            <a:r>
              <a:rPr kumimoji="1" lang="zh-CN" altLang="en-US" baseline="0" dirty="0" smtClean="0"/>
              <a:t> </a:t>
            </a:r>
            <a:r>
              <a:rPr kumimoji="1" lang="en-US" altLang="zh-CN" baseline="0" dirty="0" smtClean="0"/>
              <a:t>group</a:t>
            </a:r>
            <a:r>
              <a:rPr kumimoji="1" lang="zh-CN" altLang="en-US" baseline="0" dirty="0" smtClean="0"/>
              <a:t> </a:t>
            </a:r>
            <a:r>
              <a:rPr kumimoji="1" lang="en-US" altLang="zh-CN" baseline="0" dirty="0" smtClean="0"/>
              <a:t>gain</a:t>
            </a:r>
            <a:r>
              <a:rPr kumimoji="1" lang="zh-CN" altLang="en-US" baseline="0" dirty="0" smtClean="0"/>
              <a:t> </a:t>
            </a:r>
            <a:r>
              <a:rPr kumimoji="1" lang="en-US" altLang="zh-CN" baseline="0" dirty="0" smtClean="0"/>
              <a:t>new</a:t>
            </a:r>
            <a:r>
              <a:rPr kumimoji="1" lang="zh-CN" altLang="en-US" baseline="0" dirty="0" smtClean="0"/>
              <a:t> </a:t>
            </a:r>
            <a:r>
              <a:rPr kumimoji="1" lang="en-US" altLang="zh-CN" baseline="0" dirty="0" smtClean="0"/>
              <a:t>members</a:t>
            </a:r>
            <a:r>
              <a:rPr kumimoji="1" lang="zh-CN" altLang="en-US" baseline="0" dirty="0" smtClean="0"/>
              <a:t> </a:t>
            </a:r>
            <a:r>
              <a:rPr kumimoji="1" lang="en-US" altLang="zh-CN" baseline="0" dirty="0" smtClean="0"/>
              <a:t>by</a:t>
            </a:r>
            <a:r>
              <a:rPr kumimoji="1" lang="zh-CN" altLang="en-US" baseline="0" dirty="0" smtClean="0"/>
              <a:t> </a:t>
            </a:r>
            <a:r>
              <a:rPr kumimoji="1" lang="en-US" altLang="zh-CN" baseline="0" dirty="0" smtClean="0"/>
              <a:t>invitations,</a:t>
            </a:r>
            <a:r>
              <a:rPr kumimoji="1" lang="zh-CN" altLang="en-US" baseline="0" dirty="0" smtClean="0"/>
              <a:t> </a:t>
            </a:r>
            <a:r>
              <a:rPr kumimoji="1" lang="en-US" altLang="zh-CN" baseline="0" dirty="0" smtClean="0"/>
              <a:t>that</a:t>
            </a:r>
            <a:r>
              <a:rPr kumimoji="1" lang="zh-CN" altLang="en-US" baseline="0" dirty="0" smtClean="0"/>
              <a:t> </a:t>
            </a:r>
            <a:r>
              <a:rPr kumimoji="1" lang="en-US" altLang="zh-CN" baseline="0" dirty="0" smtClean="0"/>
              <a:t>means</a:t>
            </a:r>
            <a:r>
              <a:rPr kumimoji="1" lang="zh-CN" altLang="en-US" baseline="0" dirty="0" smtClean="0"/>
              <a:t> </a:t>
            </a:r>
            <a:r>
              <a:rPr kumimoji="1" lang="en-US" altLang="zh-CN" baseline="0" dirty="0" smtClean="0"/>
              <a:t>the</a:t>
            </a:r>
            <a:r>
              <a:rPr kumimoji="1" lang="zh-CN" altLang="en-US" baseline="0" dirty="0" smtClean="0"/>
              <a:t> </a:t>
            </a:r>
            <a:r>
              <a:rPr kumimoji="1" lang="en-US" altLang="zh-CN" baseline="0" dirty="0" smtClean="0"/>
              <a:t>group</a:t>
            </a:r>
            <a:r>
              <a:rPr kumimoji="1" lang="zh-CN" altLang="en-US" baseline="0" dirty="0" smtClean="0"/>
              <a:t> </a:t>
            </a:r>
            <a:r>
              <a:rPr kumimoji="1" lang="en-US" altLang="zh-CN" baseline="0" dirty="0" smtClean="0"/>
              <a:t>formation</a:t>
            </a:r>
            <a:r>
              <a:rPr kumimoji="1" lang="zh-CN" altLang="en-US" baseline="0" dirty="0" smtClean="0"/>
              <a:t> </a:t>
            </a:r>
            <a:r>
              <a:rPr kumimoji="1" lang="en-US" altLang="zh-CN" baseline="0" dirty="0" smtClean="0"/>
              <a:t>process</a:t>
            </a:r>
            <a:r>
              <a:rPr kumimoji="1" lang="zh-CN" altLang="en-US" baseline="0" dirty="0" smtClean="0"/>
              <a:t> </a:t>
            </a:r>
            <a:r>
              <a:rPr kumimoji="1" lang="en-US" altLang="zh-CN" baseline="0" dirty="0" smtClean="0"/>
              <a:t>could</a:t>
            </a:r>
            <a:r>
              <a:rPr kumimoji="1" lang="zh-CN" altLang="en-US" baseline="0" dirty="0" smtClean="0"/>
              <a:t> </a:t>
            </a:r>
            <a:r>
              <a:rPr kumimoji="1" lang="en-US" altLang="zh-CN" baseline="0" dirty="0" smtClean="0"/>
              <a:t>be</a:t>
            </a:r>
            <a:r>
              <a:rPr kumimoji="1" lang="zh-CN" altLang="en-US" baseline="0" dirty="0" smtClean="0"/>
              <a:t> </a:t>
            </a:r>
            <a:r>
              <a:rPr kumimoji="1" lang="en-US" altLang="zh-CN" baseline="0" dirty="0" smtClean="0"/>
              <a:t>formulated</a:t>
            </a:r>
            <a:r>
              <a:rPr kumimoji="1" lang="zh-CN" altLang="en-US" baseline="0" dirty="0" smtClean="0"/>
              <a:t> </a:t>
            </a:r>
            <a:r>
              <a:rPr kumimoji="1" lang="en-US" altLang="zh-CN" baseline="0" dirty="0" smtClean="0"/>
              <a:t>as</a:t>
            </a:r>
            <a:r>
              <a:rPr kumimoji="1" lang="zh-CN" altLang="en-US" baseline="0" dirty="0" smtClean="0"/>
              <a:t> </a:t>
            </a:r>
            <a:r>
              <a:rPr kumimoji="1" lang="en-US" altLang="zh-CN" baseline="0" dirty="0" smtClean="0"/>
              <a:t>a</a:t>
            </a:r>
            <a:r>
              <a:rPr kumimoji="1" lang="zh-CN" altLang="en-US" baseline="0" dirty="0" smtClean="0"/>
              <a:t> </a:t>
            </a:r>
            <a:r>
              <a:rPr kumimoji="1" lang="en-US" altLang="zh-CN" baseline="0" dirty="0" smtClean="0"/>
              <a:t>membership</a:t>
            </a:r>
            <a:r>
              <a:rPr kumimoji="1" lang="zh-CN" altLang="en-US" baseline="0" dirty="0" smtClean="0"/>
              <a:t> </a:t>
            </a:r>
            <a:r>
              <a:rPr kumimoji="1" lang="en-US" altLang="zh-CN" baseline="0" dirty="0" smtClean="0"/>
              <a:t>cascade</a:t>
            </a:r>
            <a:r>
              <a:rPr kumimoji="1" lang="zh-CN" altLang="en-US" baseline="0" dirty="0" smtClean="0"/>
              <a:t> </a:t>
            </a:r>
            <a:r>
              <a:rPr kumimoji="1" lang="en-US" altLang="zh-CN" baseline="0" dirty="0" smtClean="0"/>
              <a:t>process.</a:t>
            </a:r>
            <a:endParaRPr kumimoji="1" lang="zh-CN" alt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baseline="0" dirty="0" smtClean="0">
                <a:solidFill>
                  <a:schemeClr val="tx1"/>
                </a:solidFill>
                <a:effectLst/>
                <a:latin typeface="+mn-lt"/>
                <a:ea typeface="+mn-ea"/>
                <a:cs typeface="+mn-cs"/>
              </a:rPr>
              <a:t>At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some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timestamp</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some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of</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group</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members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become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inviters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&lt;click&gt;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which</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denoted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by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blue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here</a:t>
            </a:r>
            <a:endParaRPr lang="zh-CN" alt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baseline="0" dirty="0" smtClean="0">
                <a:solidFill>
                  <a:schemeClr val="tx1"/>
                </a:solidFill>
                <a:effectLst/>
                <a:latin typeface="+mn-lt"/>
                <a:ea typeface="+mn-ea"/>
                <a:cs typeface="+mn-cs"/>
              </a:rPr>
              <a:t>and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choose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some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of</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her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friends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be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invitees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&lt;click&gt;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which</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denoted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by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red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here.</a:t>
            </a:r>
            <a:endParaRPr lang="zh-CN" alt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baseline="0" dirty="0" smtClean="0">
                <a:solidFill>
                  <a:schemeClr val="tx1"/>
                </a:solidFill>
                <a:effectLst/>
                <a:latin typeface="+mn-lt"/>
                <a:ea typeface="+mn-ea"/>
                <a:cs typeface="+mn-cs"/>
              </a:rPr>
              <a:t>So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here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have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two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questions: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who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are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inviters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and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who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are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invitees?</a:t>
            </a:r>
            <a:endParaRPr lang="en-US" altLang="zh-CN" dirty="0" smtClean="0"/>
          </a:p>
          <a:p>
            <a:endParaRPr kumimoji="1" lang="zh-CN" altLang="en-US" dirty="0" smtClean="0"/>
          </a:p>
          <a:p>
            <a:endParaRPr kumimoji="1" lang="zh-CN" altLang="en-US" dirty="0" smtClean="0"/>
          </a:p>
        </p:txBody>
      </p:sp>
      <p:sp>
        <p:nvSpPr>
          <p:cNvPr id="4" name="幻灯片编号占位符 3"/>
          <p:cNvSpPr>
            <a:spLocks noGrp="1"/>
          </p:cNvSpPr>
          <p:nvPr>
            <p:ph type="sldNum" sz="quarter" idx="10"/>
          </p:nvPr>
        </p:nvSpPr>
        <p:spPr/>
        <p:txBody>
          <a:bodyPr/>
          <a:lstStyle/>
          <a:p>
            <a:fld id="{21898779-CD88-4D4A-B8C1-2D5A189B15D1}" type="slidenum">
              <a:rPr kumimoji="1" lang="zh-CN" altLang="en-US" smtClean="0"/>
              <a:t>14</a:t>
            </a:fld>
            <a:endParaRPr kumimoji="1" lang="zh-CN" altLang="en-US"/>
          </a:p>
        </p:txBody>
      </p:sp>
    </p:spTree>
    <p:extLst>
      <p:ext uri="{BB962C8B-B14F-4D97-AF65-F5344CB8AC3E}">
        <p14:creationId xmlns:p14="http://schemas.microsoft.com/office/powerpoint/2010/main" val="1148905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For</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Q1,</a:t>
            </a:r>
            <a:r>
              <a:rPr lang="zh-CN" altLang="en-US"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We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study</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time-dependence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pattern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of</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invitation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from</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perspective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of</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inviters.</a:t>
            </a:r>
            <a:endParaRPr lang="zh-CN" alt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b="1" i="1"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Overall,</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invitations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are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really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time-sensitive.</a:t>
            </a:r>
            <a:endParaRPr lang="zh-CN" altLang="en-US" sz="1200" kern="120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z="1200" kern="1200" baseline="0" dirty="0" smtClean="0">
                <a:solidFill>
                  <a:schemeClr val="tx1"/>
                </a:solidFill>
                <a:effectLst/>
                <a:latin typeface="+mn-lt"/>
                <a:ea typeface="+mn-ea"/>
                <a:cs typeface="+mn-cs"/>
              </a:rPr>
              <a:t>For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example: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&lt;click&gt;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~80% of the first invitations happen within 5 days after the inviter joining the group </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and</a:t>
            </a:r>
            <a:r>
              <a:rPr lang="zh-CN" altLang="en-US" sz="1200" kern="1200" baseline="0" dirty="0" smtClean="0">
                <a:solidFill>
                  <a:schemeClr val="tx1"/>
                </a:solidFill>
                <a:effectLst/>
                <a:latin typeface="+mn-lt"/>
                <a:ea typeface="+mn-ea"/>
                <a:cs typeface="+mn-cs"/>
              </a:rPr>
              <a:t>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z="1200" kern="1200" baseline="0" dirty="0" smtClean="0">
                <a:solidFill>
                  <a:schemeClr val="tx1"/>
                </a:solidFill>
                <a:effectLst/>
                <a:latin typeface="+mn-lt"/>
                <a:ea typeface="+mn-ea"/>
                <a:cs typeface="+mn-cs"/>
              </a:rPr>
              <a:t>&lt;click&gt;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&gt;80% of consecutive invitations happen within 2 days.</a:t>
            </a:r>
            <a:endParaRPr lang="zh-CN" altLang="en-US" sz="1200" kern="1200" baseline="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1" lang="zh-CN" alt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i="1" dirty="0" smtClean="0">
                <a:solidFill>
                  <a:schemeClr val="tx1"/>
                </a:solidFill>
              </a:rPr>
              <a:t>[delete]Definition:</a:t>
            </a:r>
            <a:r>
              <a:rPr lang="zh-CN" altLang="en-US" sz="1200" b="1" i="1" dirty="0" smtClean="0">
                <a:solidFill>
                  <a:schemeClr val="tx1"/>
                </a:solidFill>
              </a:rPr>
              <a:t> </a:t>
            </a:r>
            <a:r>
              <a:rPr lang="en-US" altLang="zh-CN" sz="1200" b="1" dirty="0" smtClean="0">
                <a:solidFill>
                  <a:srgbClr val="FF0000"/>
                </a:solidFill>
              </a:rPr>
              <a:t>Invitation Interval </a:t>
            </a:r>
            <a:r>
              <a:rPr lang="en-US" altLang="zh-CN" sz="1200" b="1" dirty="0" smtClean="0">
                <a:solidFill>
                  <a:schemeClr val="tx1"/>
                </a:solidFill>
              </a:rPr>
              <a:t>is defined as the time interval between any two consecutive invitations.</a:t>
            </a:r>
            <a:r>
              <a:rPr lang="en-US" altLang="zh-CN" sz="1200" b="1" dirty="0" smtClean="0">
                <a:solidFill>
                  <a:srgbClr val="FF0000"/>
                </a:solidFill>
              </a:rPr>
              <a:t> First Invitation Latency </a:t>
            </a:r>
            <a:r>
              <a:rPr lang="en-US" altLang="zh-CN" sz="1200" b="1" dirty="0" smtClean="0">
                <a:solidFill>
                  <a:schemeClr val="tx1"/>
                </a:solidFill>
              </a:rPr>
              <a:t>is defined as the interval between the timestamp at which a user joins a group and the timestamp when he/she</a:t>
            </a:r>
            <a:r>
              <a:rPr lang="zh-CN" altLang="en-US" sz="1200" b="1" baseline="0" dirty="0" smtClean="0">
                <a:solidFill>
                  <a:schemeClr val="tx1"/>
                </a:solidFill>
              </a:rPr>
              <a:t> </a:t>
            </a:r>
            <a:r>
              <a:rPr lang="en-US" altLang="zh-CN" sz="1200" b="1" dirty="0" smtClean="0">
                <a:solidFill>
                  <a:schemeClr val="tx1"/>
                </a:solidFill>
              </a:rPr>
              <a:t>invites another friend to the same group</a:t>
            </a:r>
            <a:r>
              <a:rPr lang="zh-CN" altLang="en-US" sz="1200" b="1" baseline="0" dirty="0" smtClean="0">
                <a:solidFill>
                  <a:schemeClr val="tx1"/>
                </a:solidFill>
              </a:rPr>
              <a:t> </a:t>
            </a:r>
            <a:r>
              <a:rPr lang="en-US" altLang="zh-CN" sz="1200" b="1" baseline="0" dirty="0" smtClean="0">
                <a:solidFill>
                  <a:schemeClr val="tx1"/>
                </a:solidFill>
              </a:rPr>
              <a:t>for</a:t>
            </a:r>
            <a:r>
              <a:rPr lang="zh-CN" altLang="en-US" sz="1200" b="1" baseline="0" dirty="0" smtClean="0">
                <a:solidFill>
                  <a:schemeClr val="tx1"/>
                </a:solidFill>
              </a:rPr>
              <a:t> </a:t>
            </a:r>
            <a:r>
              <a:rPr lang="en-US" altLang="zh-CN" sz="1200" b="1" baseline="0" dirty="0" smtClean="0">
                <a:solidFill>
                  <a:schemeClr val="tx1"/>
                </a:solidFill>
              </a:rPr>
              <a:t>the</a:t>
            </a:r>
            <a:r>
              <a:rPr lang="zh-CN" altLang="en-US" sz="1200" b="1" baseline="0" dirty="0" smtClean="0">
                <a:solidFill>
                  <a:schemeClr val="tx1"/>
                </a:solidFill>
              </a:rPr>
              <a:t> </a:t>
            </a:r>
            <a:r>
              <a:rPr lang="en-US" altLang="zh-CN" sz="1200" b="1" baseline="0" dirty="0" smtClean="0">
                <a:solidFill>
                  <a:schemeClr val="tx1"/>
                </a:solidFill>
              </a:rPr>
              <a:t>first</a:t>
            </a:r>
            <a:r>
              <a:rPr lang="zh-CN" altLang="en-US" sz="1200" b="1" baseline="0" dirty="0" smtClean="0">
                <a:solidFill>
                  <a:schemeClr val="tx1"/>
                </a:solidFill>
              </a:rPr>
              <a:t> </a:t>
            </a:r>
            <a:r>
              <a:rPr lang="en-US" altLang="zh-CN" sz="1200" b="1" baseline="0" dirty="0" smtClean="0">
                <a:solidFill>
                  <a:schemeClr val="tx1"/>
                </a:solidFill>
              </a:rPr>
              <a:t>time.</a:t>
            </a:r>
            <a:endParaRPr lang="en-US" altLang="zh-CN" sz="1200" b="1"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smtClean="0">
              <a:solidFill>
                <a:schemeClr val="tx1"/>
              </a:solidFill>
              <a:effectLst/>
              <a:latin typeface="+mn-lt"/>
              <a:ea typeface="+mn-ea"/>
              <a:cs typeface="+mn-cs"/>
            </a:endParaRPr>
          </a:p>
        </p:txBody>
      </p:sp>
      <p:sp>
        <p:nvSpPr>
          <p:cNvPr id="4" name="幻灯片编号占位符 3"/>
          <p:cNvSpPr>
            <a:spLocks noGrp="1"/>
          </p:cNvSpPr>
          <p:nvPr>
            <p:ph type="sldNum" sz="quarter" idx="10"/>
          </p:nvPr>
        </p:nvSpPr>
        <p:spPr/>
        <p:txBody>
          <a:bodyPr/>
          <a:lstStyle/>
          <a:p>
            <a:fld id="{21898779-CD88-4D4A-B8C1-2D5A189B15D1}" type="slidenum">
              <a:rPr kumimoji="1" lang="zh-CN" altLang="en-US" smtClean="0"/>
              <a:t>15</a:t>
            </a:fld>
            <a:endParaRPr kumimoji="1" lang="zh-CN" altLang="en-US"/>
          </a:p>
        </p:txBody>
      </p:sp>
    </p:spTree>
    <p:extLst>
      <p:ext uri="{BB962C8B-B14F-4D97-AF65-F5344CB8AC3E}">
        <p14:creationId xmlns:p14="http://schemas.microsoft.com/office/powerpoint/2010/main" val="1745399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dirty="0" smtClean="0"/>
              <a:t>For</a:t>
            </a:r>
            <a:r>
              <a:rPr kumimoji="1" lang="zh-CN" altLang="en-US" dirty="0" smtClean="0"/>
              <a:t> </a:t>
            </a:r>
            <a:r>
              <a:rPr kumimoji="1" lang="en-US" altLang="zh-CN" dirty="0" smtClean="0"/>
              <a:t>Q2,</a:t>
            </a:r>
            <a:r>
              <a:rPr kumimoji="1" lang="zh-CN" altLang="en-US" dirty="0" smtClean="0"/>
              <a:t> </a:t>
            </a:r>
            <a:r>
              <a:rPr kumimoji="1" lang="en-US" altLang="zh-CN" dirty="0" smtClean="0"/>
              <a:t>we</a:t>
            </a:r>
            <a:r>
              <a:rPr kumimoji="1" lang="zh-CN" altLang="en-US" dirty="0" smtClean="0"/>
              <a:t> </a:t>
            </a:r>
            <a:r>
              <a:rPr kumimoji="1" lang="en-US" altLang="zh-CN" dirty="0" smtClean="0"/>
              <a:t>study</a:t>
            </a:r>
            <a:r>
              <a:rPr kumimoji="1" lang="zh-CN" altLang="en-US" dirty="0" smtClean="0"/>
              <a:t> </a:t>
            </a:r>
            <a:r>
              <a:rPr kumimoji="1" lang="en-US" altLang="zh-CN" dirty="0" smtClean="0"/>
              <a:t>how</a:t>
            </a:r>
            <a:r>
              <a:rPr kumimoji="1" lang="zh-CN" altLang="en-US" baseline="0" dirty="0" smtClean="0"/>
              <a:t> </a:t>
            </a:r>
            <a:r>
              <a:rPr lang="en-US" altLang="zh-CN" sz="1200" kern="1200" dirty="0" smtClean="0">
                <a:solidFill>
                  <a:schemeClr val="tx1"/>
                </a:solidFill>
                <a:effectLst/>
                <a:latin typeface="+mn-lt"/>
                <a:ea typeface="+mn-ea"/>
                <a:cs typeface="+mn-cs"/>
              </a:rPr>
              <a:t>membership cascade process is influenced </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by</a:t>
            </a:r>
            <a:r>
              <a:rPr lang="zh-CN" altLang="en-US" sz="1200" kern="1200" baseline="0" dirty="0" smtClean="0">
                <a:solidFill>
                  <a:schemeClr val="tx1"/>
                </a:solidFill>
                <a:effectLst/>
                <a:latin typeface="+mn-lt"/>
                <a:ea typeface="+mn-ea"/>
                <a:cs typeface="+mn-cs"/>
              </a:rPr>
              <a:t> </a:t>
            </a:r>
            <a:r>
              <a:rPr kumimoji="1" lang="en-US" altLang="zh-CN" baseline="0" dirty="0" err="1" smtClean="0"/>
              <a:t>invitees’local</a:t>
            </a:r>
            <a:r>
              <a:rPr kumimoji="1" lang="zh-CN" altLang="en-US" baseline="0" dirty="0" smtClean="0"/>
              <a:t> </a:t>
            </a:r>
            <a:r>
              <a:rPr kumimoji="1" lang="en-US" altLang="zh-CN" baseline="0" dirty="0" smtClean="0"/>
              <a:t>structure,</a:t>
            </a:r>
            <a:r>
              <a:rPr kumimoji="1" lang="zh-CN" altLang="en-US" baseline="0" dirty="0" smtClean="0"/>
              <a:t> </a:t>
            </a:r>
            <a:r>
              <a:rPr kumimoji="1" lang="en-US" altLang="zh-CN" baseline="0" dirty="0" smtClean="0"/>
              <a:t>that</a:t>
            </a:r>
            <a:r>
              <a:rPr kumimoji="1" lang="zh-CN" altLang="en-US" baseline="0" dirty="0" smtClean="0"/>
              <a:t> </a:t>
            </a:r>
            <a:r>
              <a:rPr kumimoji="1" lang="en-US" altLang="zh-CN" baseline="0" dirty="0" smtClean="0"/>
              <a:t>is</a:t>
            </a:r>
            <a:r>
              <a:rPr kumimoji="1" lang="zh-CN" altLang="en-US" baseline="0" dirty="0" smtClean="0"/>
              <a:t> </a:t>
            </a:r>
            <a:r>
              <a:rPr kumimoji="1" lang="en-US" altLang="zh-CN" baseline="0" dirty="0" smtClean="0"/>
              <a:t>invitees’</a:t>
            </a:r>
            <a:r>
              <a:rPr kumimoji="1" lang="zh-CN" altLang="en-US" baseline="0" dirty="0" smtClean="0"/>
              <a:t> </a:t>
            </a:r>
            <a:r>
              <a:rPr kumimoji="1" lang="en-US" altLang="zh-CN" baseline="0" dirty="0" smtClean="0"/>
              <a:t>ego</a:t>
            </a:r>
            <a:r>
              <a:rPr kumimoji="1" lang="zh-CN" altLang="en-US" baseline="0" dirty="0" smtClean="0"/>
              <a:t> </a:t>
            </a:r>
            <a:r>
              <a:rPr kumimoji="1" lang="en-US" altLang="zh-CN" baseline="0" dirty="0" smtClean="0"/>
              <a:t>network.</a:t>
            </a:r>
            <a:endParaRPr kumimoji="1" lang="zh-CN" alt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zh-CN" alt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baseline="0" dirty="0" smtClean="0">
                <a:solidFill>
                  <a:schemeClr val="tx1"/>
                </a:solidFill>
                <a:effectLst/>
                <a:latin typeface="+mn-lt"/>
                <a:ea typeface="+mn-ea"/>
                <a:cs typeface="+mn-cs"/>
              </a:rPr>
              <a:t>In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left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example,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user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v</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has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4</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friends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who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have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already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joined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group,</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that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user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B,</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and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a:t>
            </a:r>
            <a:endParaRPr kumimoji="1" lang="zh-CN" alt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baseline="0" dirty="0" smtClean="0"/>
              <a:t>And</a:t>
            </a:r>
            <a:r>
              <a:rPr kumimoji="1" lang="zh-CN" altLang="en-US" baseline="0" dirty="0" smtClean="0"/>
              <a:t> </a:t>
            </a:r>
            <a:r>
              <a:rPr kumimoji="1" lang="en-US" altLang="zh-CN" baseline="0" dirty="0" smtClean="0"/>
              <a:t>we</a:t>
            </a:r>
            <a:r>
              <a:rPr kumimoji="1" lang="zh-CN" altLang="en-US" baseline="0" dirty="0" smtClean="0"/>
              <a:t> </a:t>
            </a:r>
            <a:r>
              <a:rPr kumimoji="1" lang="en-US" altLang="zh-CN" baseline="0" dirty="0" smtClean="0"/>
              <a:t>want</a:t>
            </a:r>
            <a:r>
              <a:rPr kumimoji="1" lang="zh-CN" altLang="en-US" baseline="0" dirty="0" smtClean="0"/>
              <a:t> </a:t>
            </a:r>
            <a:r>
              <a:rPr kumimoji="1" lang="en-US" altLang="zh-CN" baseline="0" dirty="0" smtClean="0"/>
              <a:t>to</a:t>
            </a:r>
            <a:r>
              <a:rPr kumimoji="1" lang="zh-CN" altLang="en-US" baseline="0" dirty="0" smtClean="0"/>
              <a:t> </a:t>
            </a:r>
            <a:r>
              <a:rPr kumimoji="1" lang="en-US" altLang="zh-CN" baseline="0" dirty="0" smtClean="0"/>
              <a:t>know</a:t>
            </a:r>
            <a:r>
              <a:rPr kumimoji="1" lang="zh-CN" altLang="en-US" baseline="0" dirty="0" smtClean="0"/>
              <a:t> </a:t>
            </a:r>
            <a:r>
              <a:rPr kumimoji="1" lang="en-US" altLang="zh-CN" baseline="0" dirty="0" smtClean="0"/>
              <a:t>how</a:t>
            </a:r>
            <a:r>
              <a:rPr kumimoji="1" lang="zh-CN" altLang="en-US" baseline="0" dirty="0" smtClean="0"/>
              <a:t> </a:t>
            </a:r>
            <a:r>
              <a:rPr kumimoji="1" lang="en-US" altLang="zh-CN" baseline="0" dirty="0" smtClean="0"/>
              <a:t>the</a:t>
            </a:r>
            <a:r>
              <a:rPr kumimoji="1" lang="zh-CN" altLang="en-US" baseline="0" dirty="0" smtClean="0"/>
              <a:t> </a:t>
            </a:r>
            <a:r>
              <a:rPr kumimoji="1" lang="en-US" altLang="zh-CN" baseline="0" dirty="0" smtClean="0"/>
              <a:t>number</a:t>
            </a:r>
            <a:r>
              <a:rPr kumimoji="1" lang="zh-CN" altLang="en-US" baseline="0" dirty="0" smtClean="0"/>
              <a:t> </a:t>
            </a:r>
            <a:r>
              <a:rPr kumimoji="1" lang="en-US" altLang="zh-CN" baseline="0" dirty="0" smtClean="0"/>
              <a:t>of</a:t>
            </a:r>
            <a:r>
              <a:rPr kumimoji="1" lang="zh-CN" altLang="en-US" baseline="0" dirty="0" smtClean="0"/>
              <a:t> </a:t>
            </a:r>
            <a:r>
              <a:rPr kumimoji="1" lang="en-US" altLang="zh-CN" baseline="0" dirty="0" smtClean="0"/>
              <a:t>in-group</a:t>
            </a:r>
            <a:r>
              <a:rPr kumimoji="1" lang="zh-CN" altLang="en-US" baseline="0" dirty="0" smtClean="0"/>
              <a:t> </a:t>
            </a:r>
            <a:r>
              <a:rPr kumimoji="1" lang="en-US" altLang="zh-CN" baseline="0" dirty="0" smtClean="0"/>
              <a:t>friends</a:t>
            </a:r>
            <a:r>
              <a:rPr kumimoji="1" lang="zh-CN" altLang="en-US" baseline="0" dirty="0" smtClean="0"/>
              <a:t> </a:t>
            </a:r>
            <a:r>
              <a:rPr kumimoji="1" lang="en-US" altLang="zh-CN" baseline="0" dirty="0" smtClean="0"/>
              <a:t>k</a:t>
            </a:r>
            <a:r>
              <a:rPr kumimoji="1" lang="zh-CN" altLang="en-US" baseline="0" dirty="0" smtClean="0"/>
              <a:t> </a:t>
            </a:r>
            <a:r>
              <a:rPr kumimoji="1" lang="en-US" altLang="zh-CN" baseline="0" dirty="0" smtClean="0"/>
              <a:t>determine</a:t>
            </a:r>
            <a:r>
              <a:rPr kumimoji="1" lang="zh-CN" altLang="en-US" baseline="0" dirty="0" smtClean="0"/>
              <a:t> </a:t>
            </a:r>
            <a:r>
              <a:rPr kumimoji="1" lang="en-US" altLang="zh-CN" baseline="0" dirty="0" smtClean="0"/>
              <a:t>the</a:t>
            </a:r>
            <a:r>
              <a:rPr kumimoji="1" lang="zh-CN" altLang="en-US" baseline="0" dirty="0" smtClean="0"/>
              <a:t> </a:t>
            </a:r>
            <a:r>
              <a:rPr kumimoji="1" lang="en-US" altLang="zh-CN" baseline="0" dirty="0" smtClean="0"/>
              <a:t>probability</a:t>
            </a:r>
            <a:r>
              <a:rPr kumimoji="1" lang="zh-CN" altLang="en-US" baseline="0" dirty="0" smtClean="0"/>
              <a:t> </a:t>
            </a:r>
            <a:r>
              <a:rPr kumimoji="1" lang="en-US" altLang="zh-CN" baseline="0" dirty="0" smtClean="0"/>
              <a:t>of</a:t>
            </a:r>
            <a:r>
              <a:rPr kumimoji="1" lang="zh-CN" altLang="en-US" baseline="0" dirty="0" smtClean="0"/>
              <a:t> </a:t>
            </a:r>
            <a:r>
              <a:rPr kumimoji="1" lang="en-US" altLang="zh-CN" baseline="0" dirty="0" smtClean="0"/>
              <a:t>joining</a:t>
            </a:r>
            <a:r>
              <a:rPr kumimoji="1" lang="zh-CN" altLang="en-US" baseline="0" dirty="0" smtClean="0"/>
              <a:t> </a:t>
            </a:r>
            <a:r>
              <a:rPr kumimoji="1" lang="en-US" altLang="zh-CN" baseline="0" dirty="0" smtClean="0"/>
              <a:t>a</a:t>
            </a:r>
            <a:r>
              <a:rPr kumimoji="1" lang="zh-CN" altLang="en-US" baseline="0" dirty="0" smtClean="0"/>
              <a:t> </a:t>
            </a:r>
            <a:r>
              <a:rPr kumimoji="1" lang="en-US" altLang="zh-CN" baseline="0" dirty="0" smtClean="0"/>
              <a:t>group.</a:t>
            </a:r>
            <a:endParaRPr kumimoji="1" lang="zh-CN" alt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smtClean="0">
              <a:solidFill>
                <a:schemeClr val="tx1"/>
              </a:solidFill>
              <a:effectLst/>
              <a:latin typeface="+mn-lt"/>
              <a:ea typeface="+mn-ea"/>
              <a:cs typeface="+mn-cs"/>
            </a:endParaRPr>
          </a:p>
          <a:p>
            <a:r>
              <a:rPr lang="en-US" altLang="zh-CN" sz="1200" kern="1200" baseline="0" dirty="0" smtClean="0">
                <a:solidFill>
                  <a:schemeClr val="tx1"/>
                </a:solidFill>
                <a:effectLst/>
                <a:latin typeface="+mn-lt"/>
                <a:ea typeface="+mn-ea"/>
                <a:cs typeface="+mn-cs"/>
              </a:rPr>
              <a:t>Intuitively,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more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friends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you</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have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group,</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more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likely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you</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will</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get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invited.</a:t>
            </a:r>
            <a:endParaRPr lang="zh-CN" alt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baseline="0" dirty="0" smtClean="0">
                <a:solidFill>
                  <a:schemeClr val="tx1"/>
                </a:solidFill>
                <a:effectLst/>
                <a:latin typeface="+mn-lt"/>
                <a:ea typeface="+mn-ea"/>
                <a:cs typeface="+mn-cs"/>
              </a:rPr>
              <a:t>Is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true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not.?</a:t>
            </a:r>
            <a:endParaRPr lang="zh-CN" alt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&lt;click&gt;</a:t>
            </a:r>
            <a:endParaRPr lang="zh-CN" alt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The results for </a:t>
            </a:r>
            <a:r>
              <a:rPr lang="en-US" altLang="zh-CN" sz="1200" kern="1200" dirty="0" err="1" smtClean="0">
                <a:solidFill>
                  <a:schemeClr val="tx1"/>
                </a:solidFill>
                <a:effectLst/>
                <a:latin typeface="+mn-lt"/>
                <a:ea typeface="+mn-ea"/>
                <a:cs typeface="+mn-cs"/>
              </a:rPr>
              <a:t>WeChat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are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very</a:t>
            </a:r>
            <a:r>
              <a:rPr lang="zh-CN" altLang="en-US"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interesting.</a:t>
            </a:r>
            <a:endParaRPr lang="zh-CN" alt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When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k</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smaller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20,</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there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increase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of</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probability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with</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respect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k.</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&lt;click&gt;</a:t>
            </a:r>
            <a:endParaRPr lang="zh-CN" alt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baseline="0" dirty="0" smtClean="0">
                <a:solidFill>
                  <a:schemeClr val="tx1"/>
                </a:solidFill>
                <a:effectLst/>
                <a:latin typeface="+mn-lt"/>
                <a:ea typeface="+mn-ea"/>
                <a:cs typeface="+mn-cs"/>
              </a:rPr>
              <a:t>there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is</a:t>
            </a:r>
            <a:r>
              <a:rPr lang="zh-CN" altLang="en-US"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 slight decrease when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k</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larger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than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20</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&lt;click&gt;</a:t>
            </a:r>
            <a:endParaRPr lang="zh-CN" alt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We infer that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it</a:t>
            </a:r>
            <a:r>
              <a:rPr lang="zh-CN" altLang="en-US"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is caused by the mechanism of</a:t>
            </a:r>
            <a:r>
              <a:rPr lang="zh-CN" altLang="en-US" sz="1200" kern="1200" dirty="0" smtClean="0">
                <a:solidFill>
                  <a:schemeClr val="tx1"/>
                </a:solidFill>
                <a:effectLst/>
                <a:latin typeface="+mn-lt"/>
                <a:ea typeface="+mn-ea"/>
                <a:cs typeface="+mn-cs"/>
              </a:rPr>
              <a:t> </a:t>
            </a:r>
            <a:r>
              <a:rPr lang="en-US" altLang="zh-CN" sz="1200" kern="1200" dirty="0" err="1" smtClean="0">
                <a:solidFill>
                  <a:schemeClr val="tx1"/>
                </a:solidFill>
                <a:effectLst/>
                <a:latin typeface="+mn-lt"/>
                <a:ea typeface="+mn-ea"/>
                <a:cs typeface="+mn-cs"/>
              </a:rPr>
              <a:t>WeChat</a:t>
            </a:r>
            <a:r>
              <a:rPr lang="en-US" altLang="zh-CN" sz="1200" kern="1200" dirty="0" smtClean="0">
                <a:solidFill>
                  <a:schemeClr val="tx1"/>
                </a:solidFill>
                <a:effectLst/>
                <a:latin typeface="+mn-lt"/>
                <a:ea typeface="+mn-ea"/>
                <a:cs typeface="+mn-cs"/>
              </a:rPr>
              <a:t>, that when a group has more than 40 users, inviting friends to join the group requires invitees’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confirmation. </a:t>
            </a:r>
            <a:endParaRPr lang="en-US" altLang="zh-CN" dirty="0" smtClean="0"/>
          </a:p>
          <a:p>
            <a:endParaRPr lang="zh-CN" altLang="en-US" sz="1200" kern="1200" baseline="0" dirty="0" smtClean="0">
              <a:solidFill>
                <a:schemeClr val="tx1"/>
              </a:solidFill>
              <a:effectLst/>
              <a:latin typeface="+mn-lt"/>
              <a:ea typeface="+mn-ea"/>
              <a:cs typeface="+mn-cs"/>
            </a:endParaRPr>
          </a:p>
        </p:txBody>
      </p:sp>
      <p:sp>
        <p:nvSpPr>
          <p:cNvPr id="4" name="幻灯片编号占位符 3"/>
          <p:cNvSpPr>
            <a:spLocks noGrp="1"/>
          </p:cNvSpPr>
          <p:nvPr>
            <p:ph type="sldNum" sz="quarter" idx="10"/>
          </p:nvPr>
        </p:nvSpPr>
        <p:spPr/>
        <p:txBody>
          <a:bodyPr/>
          <a:lstStyle/>
          <a:p>
            <a:fld id="{21898779-CD88-4D4A-B8C1-2D5A189B15D1}" type="slidenum">
              <a:rPr kumimoji="1" lang="zh-CN" altLang="en-US" smtClean="0"/>
              <a:t>16</a:t>
            </a:fld>
            <a:endParaRPr kumimoji="1" lang="zh-CN" altLang="en-US"/>
          </a:p>
        </p:txBody>
      </p:sp>
    </p:spTree>
    <p:extLst>
      <p:ext uri="{BB962C8B-B14F-4D97-AF65-F5344CB8AC3E}">
        <p14:creationId xmlns:p14="http://schemas.microsoft.com/office/powerpoint/2010/main" val="214750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In</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same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example,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also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note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V’s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4</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in-group</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friends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form</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3</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connected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components.</a:t>
            </a:r>
            <a:endParaRPr lang="zh-CN" alt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baseline="0" dirty="0" smtClean="0">
                <a:solidFill>
                  <a:schemeClr val="tx1"/>
                </a:solidFill>
                <a:effectLst/>
                <a:latin typeface="+mn-lt"/>
                <a:ea typeface="+mn-ea"/>
                <a:cs typeface="+mn-cs"/>
              </a:rPr>
              <a:t>And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want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answer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question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how</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structural</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diversity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(here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measured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by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number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of</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cc)</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influence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probability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of</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joining</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group.</a:t>
            </a:r>
            <a:endParaRPr lang="zh-CN" alt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&lt;click&gt;</a:t>
            </a:r>
            <a:endParaRPr lang="zh-CN" altLang="en-US" dirty="0" smtClean="0"/>
          </a:p>
          <a:p>
            <a:r>
              <a:rPr lang="en-US" altLang="zh-CN" dirty="0" smtClean="0"/>
              <a:t>We</a:t>
            </a:r>
            <a:r>
              <a:rPr lang="zh-CN" altLang="en-US" dirty="0" smtClean="0"/>
              <a:t> </a:t>
            </a:r>
            <a:r>
              <a:rPr lang="en-US" altLang="zh-CN" dirty="0" smtClean="0"/>
              <a:t>choose</a:t>
            </a:r>
            <a:r>
              <a:rPr lang="zh-CN" altLang="en-US" baseline="0" dirty="0" smtClean="0"/>
              <a:t> </a:t>
            </a:r>
            <a:r>
              <a:rPr lang="en-US" altLang="zh-CN" baseline="0" dirty="0" smtClean="0"/>
              <a:t>the</a:t>
            </a:r>
            <a:r>
              <a:rPr lang="zh-CN" altLang="en-US" baseline="0" dirty="0" smtClean="0"/>
              <a:t> </a:t>
            </a:r>
            <a:r>
              <a:rPr lang="en-US" altLang="zh-CN" baseline="0" dirty="0" smtClean="0"/>
              <a:t>k</a:t>
            </a:r>
            <a:r>
              <a:rPr lang="zh-CN" altLang="en-US" baseline="0" dirty="0" smtClean="0"/>
              <a:t> </a:t>
            </a:r>
            <a:r>
              <a:rPr lang="en-US" altLang="zh-CN" baseline="0" dirty="0" smtClean="0"/>
              <a:t>to</a:t>
            </a:r>
            <a:r>
              <a:rPr lang="zh-CN" altLang="en-US" baseline="0" dirty="0" smtClean="0"/>
              <a:t> </a:t>
            </a:r>
            <a:r>
              <a:rPr lang="en-US" altLang="zh-CN" baseline="0" dirty="0" smtClean="0"/>
              <a:t>be</a:t>
            </a:r>
            <a:r>
              <a:rPr lang="zh-CN" altLang="en-US" baseline="0" dirty="0" smtClean="0"/>
              <a:t> </a:t>
            </a:r>
            <a:r>
              <a:rPr lang="en-US" altLang="zh-CN" baseline="0" dirty="0" smtClean="0"/>
              <a:t>2,3,4,5,</a:t>
            </a:r>
            <a:r>
              <a:rPr lang="zh-CN" altLang="en-US" baseline="0" dirty="0" smtClean="0"/>
              <a:t> </a:t>
            </a:r>
            <a:r>
              <a:rPr lang="en-US" altLang="zh-CN" baseline="0" dirty="0" smtClean="0"/>
              <a:t>6-10,</a:t>
            </a:r>
            <a:r>
              <a:rPr lang="zh-CN" altLang="en-US" baseline="0" dirty="0" smtClean="0"/>
              <a:t> </a:t>
            </a:r>
            <a:r>
              <a:rPr lang="en-US" altLang="zh-CN" baseline="0" dirty="0" smtClean="0"/>
              <a:t>and</a:t>
            </a:r>
            <a:r>
              <a:rPr lang="zh-CN" altLang="en-US" baseline="0" dirty="0" smtClean="0"/>
              <a:t> </a:t>
            </a:r>
            <a:r>
              <a:rPr lang="en-US" altLang="zh-CN" baseline="0" dirty="0" smtClean="0"/>
              <a:t>larger</a:t>
            </a:r>
            <a:r>
              <a:rPr lang="zh-CN" altLang="en-US" baseline="0" dirty="0" smtClean="0"/>
              <a:t> </a:t>
            </a:r>
            <a:r>
              <a:rPr lang="en-US" altLang="zh-CN" baseline="0" dirty="0" smtClean="0"/>
              <a:t>than</a:t>
            </a:r>
            <a:r>
              <a:rPr lang="zh-CN" altLang="en-US" baseline="0" dirty="0" smtClean="0"/>
              <a:t> </a:t>
            </a:r>
            <a:r>
              <a:rPr lang="en-US" altLang="zh-CN" baseline="0" dirty="0" smtClean="0"/>
              <a:t>10.</a:t>
            </a:r>
            <a:endParaRPr lang="zh-CN" altLang="en-US" dirty="0" smtClean="0"/>
          </a:p>
          <a:p>
            <a:r>
              <a:rPr lang="en-US" altLang="zh-CN" dirty="0" smtClean="0"/>
              <a:t>We</a:t>
            </a:r>
            <a:r>
              <a:rPr lang="zh-CN" altLang="en-US" baseline="0" dirty="0" smtClean="0"/>
              <a:t> </a:t>
            </a:r>
            <a:r>
              <a:rPr lang="en-US" altLang="zh-CN" baseline="0" dirty="0" smtClean="0"/>
              <a:t>show</a:t>
            </a:r>
            <a:r>
              <a:rPr lang="zh-CN" altLang="en-US" baseline="0" dirty="0" smtClean="0"/>
              <a:t> </a:t>
            </a:r>
            <a:r>
              <a:rPr lang="en-US" altLang="zh-CN" baseline="0" dirty="0" smtClean="0"/>
              <a:t>that</a:t>
            </a:r>
            <a:r>
              <a:rPr lang="zh-CN" altLang="en-US" baseline="0" dirty="0" smtClean="0"/>
              <a:t> </a:t>
            </a:r>
            <a:r>
              <a:rPr lang="en-US" altLang="zh-CN" baseline="0" dirty="0" smtClean="0"/>
              <a:t>the</a:t>
            </a:r>
            <a:r>
              <a:rPr lang="en-US" altLang="zh-CN" dirty="0" smtClean="0"/>
              <a:t> probability of</a:t>
            </a:r>
            <a:r>
              <a:rPr lang="zh-CN" altLang="en-US" dirty="0" smtClean="0"/>
              <a:t> </a:t>
            </a:r>
            <a:r>
              <a:rPr lang="en-US" altLang="zh-CN" dirty="0" smtClean="0"/>
              <a:t>joining</a:t>
            </a:r>
            <a:r>
              <a:rPr lang="zh-CN" altLang="en-US" dirty="0" smtClean="0"/>
              <a:t> </a:t>
            </a:r>
            <a:r>
              <a:rPr lang="en-US" altLang="zh-CN" dirty="0" smtClean="0"/>
              <a:t>a</a:t>
            </a:r>
            <a:r>
              <a:rPr lang="zh-CN" altLang="en-US" dirty="0" smtClean="0"/>
              <a:t> </a:t>
            </a:r>
            <a:r>
              <a:rPr lang="en-US" altLang="zh-CN" dirty="0" smtClean="0"/>
              <a:t>group</a:t>
            </a:r>
            <a:r>
              <a:rPr lang="zh-CN" altLang="en-US" dirty="0" smtClean="0"/>
              <a:t> </a:t>
            </a:r>
            <a:r>
              <a:rPr lang="en-US" altLang="zh-CN" dirty="0" smtClean="0"/>
              <a:t>is positively</a:t>
            </a:r>
            <a:r>
              <a:rPr lang="zh-CN" altLang="en-US" dirty="0" smtClean="0"/>
              <a:t> </a:t>
            </a:r>
            <a:r>
              <a:rPr lang="en-US" altLang="zh-CN" dirty="0" smtClean="0"/>
              <a:t>correlated</a:t>
            </a:r>
            <a:r>
              <a:rPr lang="zh-CN" altLang="en-US" baseline="0" dirty="0" smtClean="0"/>
              <a:t> </a:t>
            </a:r>
            <a:r>
              <a:rPr lang="en-US" altLang="zh-CN" baseline="0" dirty="0" smtClean="0"/>
              <a:t>with</a:t>
            </a:r>
            <a:r>
              <a:rPr lang="zh-CN" altLang="en-US" baseline="0" dirty="0" smtClean="0"/>
              <a:t> </a:t>
            </a:r>
            <a:r>
              <a:rPr lang="en-US" altLang="zh-CN" baseline="0" dirty="0" smtClean="0"/>
              <a:t>the</a:t>
            </a:r>
            <a:r>
              <a:rPr lang="zh-CN" altLang="en-US" baseline="0" dirty="0" smtClean="0"/>
              <a:t> </a:t>
            </a:r>
            <a:r>
              <a:rPr lang="en-US" altLang="zh-CN" baseline="0" dirty="0" smtClean="0"/>
              <a:t>number</a:t>
            </a:r>
            <a:r>
              <a:rPr lang="zh-CN" altLang="en-US" baseline="0" dirty="0" smtClean="0"/>
              <a:t> </a:t>
            </a:r>
            <a:r>
              <a:rPr lang="en-US" altLang="zh-CN" baseline="0" dirty="0" smtClean="0"/>
              <a:t>of</a:t>
            </a:r>
            <a:r>
              <a:rPr lang="zh-CN" altLang="en-US" baseline="0" dirty="0" smtClean="0"/>
              <a:t> </a:t>
            </a:r>
            <a:r>
              <a:rPr lang="en-US" altLang="zh-CN" baseline="0" dirty="0" smtClean="0"/>
              <a:t>friends</a:t>
            </a:r>
            <a:r>
              <a:rPr lang="zh-CN" altLang="en-US" baseline="0" dirty="0" smtClean="0"/>
              <a:t> </a:t>
            </a:r>
            <a:r>
              <a:rPr lang="en-US" altLang="zh-CN" baseline="0" dirty="0" smtClean="0"/>
              <a:t>already</a:t>
            </a:r>
            <a:r>
              <a:rPr lang="zh-CN" altLang="en-US" baseline="0" dirty="0" smtClean="0"/>
              <a:t> </a:t>
            </a:r>
            <a:r>
              <a:rPr lang="en-US" altLang="zh-CN" baseline="0" dirty="0" smtClean="0"/>
              <a:t>in</a:t>
            </a:r>
            <a:r>
              <a:rPr lang="zh-CN" altLang="en-US" baseline="0" dirty="0" smtClean="0"/>
              <a:t> </a:t>
            </a:r>
            <a:r>
              <a:rPr lang="en-US" altLang="zh-CN" baseline="0" dirty="0" smtClean="0"/>
              <a:t>the</a:t>
            </a:r>
            <a:r>
              <a:rPr lang="zh-CN" altLang="en-US" baseline="0" dirty="0" smtClean="0"/>
              <a:t> </a:t>
            </a:r>
            <a:r>
              <a:rPr lang="en-US" altLang="zh-CN" baseline="0" dirty="0" smtClean="0"/>
              <a:t>group,</a:t>
            </a:r>
            <a:r>
              <a:rPr lang="zh-CN" altLang="en-US" baseline="0" dirty="0" smtClean="0"/>
              <a:t> </a:t>
            </a:r>
            <a:r>
              <a:rPr lang="en-US" altLang="zh-CN" baseline="0" dirty="0" smtClean="0"/>
              <a:t>but</a:t>
            </a:r>
            <a:r>
              <a:rPr lang="zh-CN" altLang="en-US" baseline="0" dirty="0" smtClean="0"/>
              <a:t> </a:t>
            </a:r>
            <a:r>
              <a:rPr lang="en-US" altLang="zh-CN" dirty="0" smtClean="0"/>
              <a:t>negatively correlated with the number of connected</a:t>
            </a:r>
            <a:r>
              <a:rPr lang="zh-CN" altLang="en-US" baseline="0" dirty="0" smtClean="0"/>
              <a:t> </a:t>
            </a:r>
            <a:r>
              <a:rPr lang="en-US" altLang="zh-CN" baseline="0" dirty="0" smtClean="0"/>
              <a:t>components</a:t>
            </a:r>
            <a:r>
              <a:rPr lang="zh-CN" altLang="en-US" baseline="0" dirty="0" smtClean="0"/>
              <a:t> </a:t>
            </a:r>
            <a:r>
              <a:rPr lang="en-US" altLang="zh-CN" baseline="0" dirty="0" smtClean="0"/>
              <a:t>her</a:t>
            </a:r>
            <a:r>
              <a:rPr lang="zh-CN" altLang="en-US" baseline="0" dirty="0" smtClean="0"/>
              <a:t> </a:t>
            </a:r>
            <a:r>
              <a:rPr lang="en-US" altLang="zh-CN" baseline="0" dirty="0" smtClean="0"/>
              <a:t>in-group</a:t>
            </a:r>
            <a:r>
              <a:rPr lang="zh-CN" altLang="en-US" baseline="0" dirty="0" smtClean="0"/>
              <a:t> </a:t>
            </a:r>
            <a:r>
              <a:rPr lang="en-US" altLang="zh-CN" baseline="0" dirty="0" smtClean="0"/>
              <a:t>friends</a:t>
            </a:r>
            <a:r>
              <a:rPr lang="zh-CN" altLang="en-US" baseline="0" dirty="0" smtClean="0"/>
              <a:t> </a:t>
            </a:r>
            <a:r>
              <a:rPr lang="en-US" altLang="zh-CN" baseline="0" dirty="0" smtClean="0"/>
              <a:t>form.</a:t>
            </a:r>
            <a:r>
              <a:rPr lang="zh-CN" altLang="en-US" baseline="0" dirty="0" smtClean="0"/>
              <a:t> </a:t>
            </a:r>
          </a:p>
          <a:p>
            <a:endParaRPr lang="zh-CN" altLang="en-US" baseline="0" dirty="0" smtClean="0"/>
          </a:p>
          <a:p>
            <a:r>
              <a:rPr lang="en-US" altLang="zh-CN" baseline="0" dirty="0" smtClean="0"/>
              <a:t>This</a:t>
            </a:r>
            <a:r>
              <a:rPr lang="zh-CN" altLang="en-US" baseline="0" dirty="0" smtClean="0"/>
              <a:t> </a:t>
            </a:r>
            <a:r>
              <a:rPr lang="en-US" altLang="zh-CN" baseline="0" dirty="0" smtClean="0"/>
              <a:t>result</a:t>
            </a:r>
            <a:r>
              <a:rPr lang="zh-CN" altLang="en-US" baseline="0" dirty="0" smtClean="0"/>
              <a:t> </a:t>
            </a:r>
            <a:r>
              <a:rPr lang="en-US" altLang="zh-CN" baseline="0" dirty="0" smtClean="0"/>
              <a:t>is</a:t>
            </a:r>
            <a:r>
              <a:rPr lang="zh-CN" altLang="en-US" baseline="0" dirty="0" smtClean="0"/>
              <a:t> </a:t>
            </a:r>
            <a:r>
              <a:rPr lang="en-US" altLang="zh-CN" baseline="0" dirty="0" smtClean="0"/>
              <a:t>consistent</a:t>
            </a:r>
            <a:r>
              <a:rPr lang="zh-CN" altLang="en-US" baseline="0" dirty="0" smtClean="0"/>
              <a:t> </a:t>
            </a:r>
            <a:r>
              <a:rPr lang="en-US" altLang="zh-CN" baseline="0" dirty="0" smtClean="0"/>
              <a:t>with</a:t>
            </a:r>
            <a:r>
              <a:rPr lang="zh-CN" altLang="en-US" baseline="0" dirty="0" smtClean="0"/>
              <a:t> </a:t>
            </a:r>
            <a:r>
              <a:rPr lang="en-US" altLang="zh-CN" baseline="0" dirty="0" smtClean="0"/>
              <a:t>previous</a:t>
            </a:r>
            <a:r>
              <a:rPr lang="zh-CN" altLang="en-US" baseline="0" dirty="0" smtClean="0"/>
              <a:t> </a:t>
            </a:r>
            <a:r>
              <a:rPr lang="en-US" altLang="zh-CN" baseline="0" dirty="0" smtClean="0"/>
              <a:t>observation</a:t>
            </a:r>
            <a:r>
              <a:rPr lang="zh-CN" altLang="en-US" baseline="0" dirty="0" smtClean="0"/>
              <a:t> </a:t>
            </a:r>
            <a:r>
              <a:rPr lang="en-US" altLang="zh-CN" baseline="0" dirty="0" smtClean="0"/>
              <a:t>in</a:t>
            </a:r>
            <a:r>
              <a:rPr lang="zh-CN" altLang="en-US" baseline="0" dirty="0" smtClean="0"/>
              <a:t> </a:t>
            </a:r>
            <a:r>
              <a:rPr lang="en-US" altLang="zh-CN" baseline="0" dirty="0" smtClean="0"/>
              <a:t>retweeting</a:t>
            </a:r>
            <a:r>
              <a:rPr lang="zh-CN" altLang="en-US" baseline="0" dirty="0" smtClean="0"/>
              <a:t> </a:t>
            </a:r>
            <a:r>
              <a:rPr lang="en-US" altLang="zh-CN" baseline="0" dirty="0" smtClean="0"/>
              <a:t>behaviors.</a:t>
            </a:r>
            <a:endParaRPr kumimoji="1" lang="zh-CN" altLang="en-US" dirty="0"/>
          </a:p>
        </p:txBody>
      </p:sp>
      <p:sp>
        <p:nvSpPr>
          <p:cNvPr id="4" name="幻灯片编号占位符 3"/>
          <p:cNvSpPr>
            <a:spLocks noGrp="1"/>
          </p:cNvSpPr>
          <p:nvPr>
            <p:ph type="sldNum" sz="quarter" idx="10"/>
          </p:nvPr>
        </p:nvSpPr>
        <p:spPr/>
        <p:txBody>
          <a:bodyPr/>
          <a:lstStyle/>
          <a:p>
            <a:fld id="{21898779-CD88-4D4A-B8C1-2D5A189B15D1}" type="slidenum">
              <a:rPr kumimoji="1" lang="zh-CN" altLang="en-US" smtClean="0"/>
              <a:t>17</a:t>
            </a:fld>
            <a:endParaRPr kumimoji="1" lang="zh-CN" altLang="en-US"/>
          </a:p>
        </p:txBody>
      </p:sp>
    </p:spTree>
    <p:extLst>
      <p:ext uri="{BB962C8B-B14F-4D97-AF65-F5344CB8AC3E}">
        <p14:creationId xmlns:p14="http://schemas.microsoft.com/office/powerpoint/2010/main" val="1609615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dirty="0" err="1" smtClean="0"/>
              <a:t>Basd</a:t>
            </a:r>
            <a:r>
              <a:rPr kumimoji="1" lang="zh-CN" altLang="en-US" dirty="0" smtClean="0"/>
              <a:t> </a:t>
            </a:r>
            <a:r>
              <a:rPr kumimoji="1" lang="en-US" altLang="zh-CN" dirty="0" smtClean="0"/>
              <a:t>on</a:t>
            </a:r>
            <a:r>
              <a:rPr kumimoji="1" lang="zh-CN" altLang="en-US" baseline="0" dirty="0" smtClean="0"/>
              <a:t> </a:t>
            </a:r>
            <a:r>
              <a:rPr kumimoji="1" lang="en-US" altLang="zh-CN" baseline="0" dirty="0" smtClean="0"/>
              <a:t>above</a:t>
            </a:r>
            <a:r>
              <a:rPr kumimoji="1" lang="zh-CN" altLang="en-US" baseline="0" dirty="0" smtClean="0"/>
              <a:t> </a:t>
            </a:r>
            <a:r>
              <a:rPr kumimoji="1" lang="en-US" altLang="zh-CN" baseline="0" dirty="0" smtClean="0"/>
              <a:t>analysis,</a:t>
            </a:r>
            <a:r>
              <a:rPr kumimoji="1" lang="zh-CN" altLang="en-US" baseline="0" dirty="0" smtClean="0"/>
              <a:t> </a:t>
            </a:r>
            <a:r>
              <a:rPr kumimoji="1" lang="en-US" altLang="zh-CN" baseline="0" dirty="0" smtClean="0"/>
              <a:t>w</a:t>
            </a:r>
            <a:r>
              <a:rPr kumimoji="1" lang="en-US" altLang="zh-CN" dirty="0" smtClean="0"/>
              <a:t>e</a:t>
            </a:r>
            <a:r>
              <a:rPr kumimoji="1" lang="zh-CN" altLang="en-US" dirty="0" smtClean="0"/>
              <a:t> </a:t>
            </a:r>
            <a:r>
              <a:rPr kumimoji="1" lang="en-US" altLang="zh-CN" dirty="0" smtClean="0"/>
              <a:t>define</a:t>
            </a:r>
            <a:r>
              <a:rPr kumimoji="1" lang="zh-CN" altLang="en-US" dirty="0" smtClean="0"/>
              <a:t> </a:t>
            </a:r>
            <a:r>
              <a:rPr kumimoji="1" lang="en-US" altLang="zh-CN" dirty="0" smtClean="0"/>
              <a:t>the</a:t>
            </a:r>
            <a:r>
              <a:rPr kumimoji="1" lang="zh-CN" altLang="en-US" baseline="0" dirty="0" smtClean="0"/>
              <a:t> </a:t>
            </a:r>
            <a:r>
              <a:rPr kumimoji="1" lang="en-US" altLang="zh-CN" baseline="0" dirty="0" smtClean="0"/>
              <a:t>features</a:t>
            </a:r>
            <a:r>
              <a:rPr kumimoji="1" lang="zh-CN" altLang="en-US" baseline="0" dirty="0" smtClean="0"/>
              <a:t> </a:t>
            </a:r>
            <a:r>
              <a:rPr kumimoji="1" lang="en-US" altLang="zh-CN" baseline="0" dirty="0" smtClean="0"/>
              <a:t>to</a:t>
            </a:r>
            <a:r>
              <a:rPr kumimoji="1" lang="zh-CN" altLang="en-US" baseline="0" dirty="0" smtClean="0"/>
              <a:t> </a:t>
            </a:r>
            <a:r>
              <a:rPr kumimoji="1" lang="en-US" altLang="zh-CN" baseline="0" dirty="0" smtClean="0"/>
              <a:t>capture</a:t>
            </a:r>
            <a:r>
              <a:rPr kumimoji="1" lang="zh-CN" altLang="en-US" baseline="0" dirty="0" smtClean="0"/>
              <a:t> </a:t>
            </a:r>
            <a:r>
              <a:rPr kumimoji="1" lang="en-US" altLang="zh-CN" baseline="0" dirty="0" smtClean="0"/>
              <a:t>the</a:t>
            </a:r>
            <a:r>
              <a:rPr kumimoji="1" lang="zh-CN" altLang="en-US" baseline="0" dirty="0" smtClean="0"/>
              <a:t> </a:t>
            </a:r>
            <a:r>
              <a:rPr kumimoji="1" lang="en-US" altLang="zh-CN" baseline="0" dirty="0" smtClean="0"/>
              <a:t>characteristics</a:t>
            </a:r>
            <a:r>
              <a:rPr kumimoji="1" lang="zh-CN" altLang="en-US" baseline="0" dirty="0" smtClean="0"/>
              <a:t> </a:t>
            </a:r>
            <a:r>
              <a:rPr kumimoji="1" lang="en-US" altLang="zh-CN" baseline="0" dirty="0" smtClean="0"/>
              <a:t>of</a:t>
            </a:r>
            <a:r>
              <a:rPr kumimoji="1" lang="zh-CN" altLang="en-US" baseline="0" dirty="0" smtClean="0"/>
              <a:t> </a:t>
            </a:r>
            <a:r>
              <a:rPr kumimoji="1" lang="en-US" altLang="zh-CN" baseline="0" dirty="0" smtClean="0"/>
              <a:t>membership</a:t>
            </a:r>
            <a:r>
              <a:rPr kumimoji="1" lang="zh-CN" altLang="en-US" baseline="0" dirty="0" smtClean="0"/>
              <a:t> </a:t>
            </a:r>
            <a:r>
              <a:rPr kumimoji="1" lang="en-US" altLang="zh-CN" baseline="0" dirty="0" smtClean="0"/>
              <a:t>cascade.</a:t>
            </a:r>
            <a:r>
              <a:rPr kumimoji="1" lang="zh-CN" alt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zh-CN" alt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baseline="0" dirty="0" smtClean="0"/>
              <a:t>For</a:t>
            </a:r>
            <a:r>
              <a:rPr kumimoji="1" lang="zh-CN" altLang="en-US" baseline="0" dirty="0" smtClean="0"/>
              <a:t> </a:t>
            </a:r>
            <a:r>
              <a:rPr kumimoji="1" lang="en-US" altLang="zh-CN" baseline="0" dirty="0" smtClean="0"/>
              <a:t>inviters,</a:t>
            </a:r>
            <a:r>
              <a:rPr kumimoji="1" lang="zh-CN" altLang="en-US" baseline="0" dirty="0" smtClean="0"/>
              <a:t> </a:t>
            </a:r>
            <a:r>
              <a:rPr kumimoji="1" lang="en-US" altLang="zh-CN" baseline="0" dirty="0" smtClean="0"/>
              <a:t>the</a:t>
            </a:r>
            <a:r>
              <a:rPr kumimoji="1" lang="zh-CN" altLang="en-US" baseline="0" dirty="0" smtClean="0"/>
              <a:t> </a:t>
            </a:r>
            <a:r>
              <a:rPr kumimoji="1" lang="en-US" altLang="zh-CN" baseline="0" dirty="0" smtClean="0"/>
              <a:t>features</a:t>
            </a:r>
            <a:r>
              <a:rPr kumimoji="1" lang="zh-CN" altLang="en-US" baseline="0" dirty="0" smtClean="0"/>
              <a:t> </a:t>
            </a:r>
            <a:r>
              <a:rPr kumimoji="1" lang="en-US" altLang="zh-CN" baseline="0" dirty="0" smtClean="0"/>
              <a:t>are</a:t>
            </a:r>
            <a:r>
              <a:rPr kumimoji="1" lang="zh-CN" altLang="en-US" baseline="0" dirty="0" smtClean="0"/>
              <a:t> </a:t>
            </a:r>
            <a:r>
              <a:rPr kumimoji="1" lang="en-US" altLang="zh-CN" baseline="0" dirty="0" smtClean="0"/>
              <a:t>defined</a:t>
            </a:r>
            <a:r>
              <a:rPr kumimoji="1" lang="zh-CN" altLang="en-US" baseline="0" dirty="0" smtClean="0"/>
              <a:t> </a:t>
            </a:r>
            <a:r>
              <a:rPr kumimoji="1" lang="en-US" altLang="zh-CN" baseline="0" dirty="0" smtClean="0"/>
              <a:t>for</a:t>
            </a:r>
            <a:r>
              <a:rPr kumimoji="1" lang="zh-CN" altLang="en-US" baseline="0" dirty="0" smtClean="0"/>
              <a:t> </a:t>
            </a:r>
            <a:r>
              <a:rPr kumimoji="1" lang="en-US" altLang="zh-CN" baseline="0" dirty="0" smtClean="0"/>
              <a:t>member</a:t>
            </a:r>
            <a:r>
              <a:rPr kumimoji="1" lang="zh-CN" altLang="en-US" baseline="0" dirty="0" smtClean="0"/>
              <a:t> </a:t>
            </a:r>
            <a:r>
              <a:rPr kumimoji="1" lang="en-US" altLang="zh-CN" baseline="0" dirty="0" smtClean="0"/>
              <a:t>u</a:t>
            </a:r>
            <a:r>
              <a:rPr kumimoji="1" lang="zh-CN" altLang="en-US" baseline="0" dirty="0" smtClean="0"/>
              <a:t> </a:t>
            </a:r>
            <a:r>
              <a:rPr kumimoji="1" lang="en-US" altLang="zh-CN" baseline="0" dirty="0" smtClean="0"/>
              <a:t>in</a:t>
            </a:r>
            <a:r>
              <a:rPr kumimoji="1" lang="zh-CN" altLang="en-US" baseline="0" dirty="0" smtClean="0"/>
              <a:t> </a:t>
            </a:r>
            <a:r>
              <a:rPr kumimoji="1" lang="en-US" altLang="zh-CN" baseline="0" dirty="0" smtClean="0"/>
              <a:t>group</a:t>
            </a:r>
            <a:r>
              <a:rPr kumimoji="1" lang="zh-CN" altLang="en-US" baseline="0" dirty="0" smtClean="0"/>
              <a:t> </a:t>
            </a:r>
            <a:r>
              <a:rPr kumimoji="1" lang="en-US" altLang="zh-CN" baseline="0" dirty="0" smtClean="0"/>
              <a:t>C</a:t>
            </a:r>
            <a:r>
              <a:rPr kumimoji="1" lang="zh-CN" altLang="en-US" baseline="0" dirty="0" smtClean="0"/>
              <a:t> </a:t>
            </a:r>
            <a:r>
              <a:rPr kumimoji="1" lang="en-US" altLang="zh-CN" baseline="0" dirty="0" smtClean="0"/>
              <a:t>at</a:t>
            </a:r>
            <a:r>
              <a:rPr kumimoji="1" lang="zh-CN" altLang="en-US" baseline="0" dirty="0" smtClean="0"/>
              <a:t> </a:t>
            </a:r>
            <a:r>
              <a:rPr kumimoji="1" lang="en-US" altLang="zh-CN" baseline="0" dirty="0" smtClean="0"/>
              <a:t>time</a:t>
            </a:r>
            <a:r>
              <a:rPr kumimoji="1" lang="zh-CN" altLang="en-US" baseline="0" dirty="0" smtClean="0"/>
              <a:t> </a:t>
            </a:r>
            <a:r>
              <a:rPr kumimoji="1" lang="en-US" altLang="zh-CN" baseline="0" dirty="0" smtClean="0"/>
              <a:t>T.</a:t>
            </a:r>
            <a:r>
              <a:rPr kumimoji="1" lang="zh-CN" alt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baseline="0" dirty="0" smtClean="0"/>
              <a:t>we</a:t>
            </a:r>
            <a:r>
              <a:rPr kumimoji="1" lang="zh-CN" altLang="en-US" baseline="0" dirty="0" smtClean="0"/>
              <a:t> </a:t>
            </a:r>
            <a:r>
              <a:rPr kumimoji="1" lang="en-US" altLang="zh-CN" baseline="0" dirty="0" smtClean="0"/>
              <a:t>define</a:t>
            </a:r>
            <a:r>
              <a:rPr kumimoji="1" lang="zh-CN" altLang="en-US" baseline="0" dirty="0" smtClean="0"/>
              <a:t> </a:t>
            </a:r>
            <a:r>
              <a:rPr kumimoji="1" lang="en-US" altLang="zh-CN" baseline="0" dirty="0" smtClean="0"/>
              <a:t>the</a:t>
            </a:r>
            <a:r>
              <a:rPr kumimoji="1" lang="zh-CN" altLang="en-US" baseline="0" dirty="0" smtClean="0"/>
              <a:t> </a:t>
            </a:r>
            <a:r>
              <a:rPr kumimoji="1" lang="en-US" altLang="zh-CN" baseline="0" dirty="0" smtClean="0"/>
              <a:t>history</a:t>
            </a:r>
            <a:r>
              <a:rPr kumimoji="1" lang="zh-CN" altLang="en-US" baseline="0" dirty="0" smtClean="0"/>
              <a:t> </a:t>
            </a:r>
            <a:r>
              <a:rPr kumimoji="1" lang="en-US" altLang="zh-CN" baseline="0" dirty="0" smtClean="0"/>
              <a:t>behavior</a:t>
            </a:r>
            <a:r>
              <a:rPr kumimoji="1" lang="zh-CN" altLang="en-US" baseline="0" dirty="0" smtClean="0"/>
              <a:t> </a:t>
            </a:r>
            <a:r>
              <a:rPr kumimoji="1" lang="en-US" altLang="zh-CN" baseline="0" dirty="0" smtClean="0"/>
              <a:t>features,</a:t>
            </a:r>
            <a:r>
              <a:rPr kumimoji="1" lang="zh-CN" altLang="en-US" baseline="0" dirty="0" smtClean="0"/>
              <a:t> </a:t>
            </a:r>
            <a:r>
              <a:rPr kumimoji="1" lang="en-US" altLang="zh-CN" baseline="0" dirty="0" smtClean="0"/>
              <a:t>for</a:t>
            </a:r>
            <a:r>
              <a:rPr kumimoji="1" lang="zh-CN" altLang="en-US" baseline="0" dirty="0" smtClean="0"/>
              <a:t> </a:t>
            </a:r>
            <a:r>
              <a:rPr kumimoji="1" lang="en-US" altLang="zh-CN" baseline="0" dirty="0" smtClean="0"/>
              <a:t>example,</a:t>
            </a:r>
            <a:r>
              <a:rPr kumimoji="1" lang="zh-CN" altLang="en-US" baseline="0" dirty="0" smtClean="0"/>
              <a:t> </a:t>
            </a:r>
            <a:r>
              <a:rPr kumimoji="0" lang="en-US" altLang="zh-CN" sz="1200" kern="1200" baseline="0" dirty="0" smtClean="0">
                <a:effectLst/>
              </a:rPr>
              <a:t>h</a:t>
            </a:r>
            <a:r>
              <a:rPr lang="en-US" altLang="zh-CN" sz="1200" kern="1200" dirty="0" smtClean="0">
                <a:effectLst/>
              </a:rPr>
              <a:t>ow long has it been since u invited others to C.</a:t>
            </a:r>
            <a:endParaRPr lang="zh-CN" altLang="en-US" sz="1200" kern="120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effectLst/>
              </a:rPr>
              <a:t>We</a:t>
            </a:r>
            <a:r>
              <a:rPr lang="zh-CN" altLang="en-US" sz="1200" kern="1200" baseline="0" dirty="0" smtClean="0">
                <a:effectLst/>
              </a:rPr>
              <a:t> </a:t>
            </a:r>
            <a:r>
              <a:rPr lang="en-US" altLang="zh-CN" sz="1200" kern="1200" baseline="0" dirty="0" smtClean="0">
                <a:effectLst/>
              </a:rPr>
              <a:t>also</a:t>
            </a:r>
            <a:r>
              <a:rPr lang="zh-CN" altLang="en-US" sz="1200" kern="1200" baseline="0" dirty="0" smtClean="0">
                <a:effectLst/>
              </a:rPr>
              <a:t> </a:t>
            </a:r>
            <a:r>
              <a:rPr lang="en-US" altLang="zh-CN" sz="1200" kern="1200" baseline="0" dirty="0" smtClean="0">
                <a:effectLst/>
              </a:rPr>
              <a:t>define</a:t>
            </a:r>
            <a:r>
              <a:rPr lang="zh-CN" altLang="en-US" sz="1200" kern="1200" baseline="0" dirty="0" smtClean="0">
                <a:effectLst/>
              </a:rPr>
              <a:t> </a:t>
            </a:r>
            <a:r>
              <a:rPr lang="en-US" altLang="zh-CN" sz="1200" kern="1200" baseline="0" dirty="0" smtClean="0">
                <a:effectLst/>
              </a:rPr>
              <a:t>local</a:t>
            </a:r>
            <a:r>
              <a:rPr lang="zh-CN" altLang="en-US" sz="1200" kern="1200" baseline="0" dirty="0" smtClean="0">
                <a:effectLst/>
              </a:rPr>
              <a:t> </a:t>
            </a:r>
            <a:r>
              <a:rPr lang="en-US" altLang="zh-CN" sz="1200" kern="1200" baseline="0" dirty="0" smtClean="0">
                <a:effectLst/>
              </a:rPr>
              <a:t>structure</a:t>
            </a:r>
            <a:r>
              <a:rPr lang="zh-CN" altLang="en-US" sz="1200" kern="1200" baseline="0" dirty="0" smtClean="0">
                <a:effectLst/>
              </a:rPr>
              <a:t> </a:t>
            </a:r>
            <a:r>
              <a:rPr lang="en-US" altLang="zh-CN" sz="1200" kern="1200" baseline="0" dirty="0" smtClean="0">
                <a:effectLst/>
              </a:rPr>
              <a:t>features,</a:t>
            </a:r>
            <a:r>
              <a:rPr lang="zh-CN" altLang="en-US" sz="1200" kern="1200" baseline="0" dirty="0" smtClean="0">
                <a:effectLst/>
              </a:rPr>
              <a:t> </a:t>
            </a:r>
            <a:r>
              <a:rPr lang="en-US" altLang="zh-CN" sz="1200" kern="1200" baseline="0" dirty="0" smtClean="0">
                <a:effectLst/>
              </a:rPr>
              <a:t>for</a:t>
            </a:r>
            <a:r>
              <a:rPr lang="zh-CN" altLang="en-US" sz="1200" kern="1200" baseline="0" dirty="0" smtClean="0">
                <a:effectLst/>
              </a:rPr>
              <a:t> </a:t>
            </a:r>
            <a:r>
              <a:rPr lang="en-US" altLang="zh-CN" sz="1200" kern="1200" baseline="0" dirty="0" smtClean="0">
                <a:effectLst/>
              </a:rPr>
              <a:t>example,</a:t>
            </a:r>
            <a:r>
              <a:rPr lang="zh-CN" altLang="en-US" sz="1200" kern="1200" baseline="0" dirty="0" smtClean="0">
                <a:effectLst/>
              </a:rPr>
              <a:t> </a:t>
            </a:r>
            <a:r>
              <a:rPr kumimoji="0" lang="en-US" altLang="zh-CN" sz="1200" u="none" strike="noStrike" kern="1200" cap="none" normalizeH="0" baseline="0" dirty="0" smtClean="0">
                <a:ln>
                  <a:noFill/>
                </a:ln>
                <a:effectLst/>
              </a:rPr>
              <a:t>t</a:t>
            </a:r>
            <a:r>
              <a:rPr kumimoji="0" lang="en-US" altLang="zh-CN" sz="1200" u="none" strike="noStrike" cap="none" normalizeH="0" baseline="0" dirty="0" smtClean="0">
                <a:ln>
                  <a:noFill/>
                </a:ln>
                <a:effectLst/>
              </a:rPr>
              <a:t>he number of u’s friends in the group.</a:t>
            </a:r>
            <a:r>
              <a:rPr lang="en-US" altLang="zh-CN" sz="1200" kern="1200" dirty="0" smtClean="0">
                <a:effectLst/>
              </a:rPr>
              <a:t/>
            </a:r>
            <a:br>
              <a:rPr lang="en-US" altLang="zh-CN" sz="1200" kern="1200" dirty="0" smtClean="0">
                <a:effectLst/>
              </a:rPr>
            </a:br>
            <a:endParaRPr lang="en-US" altLang="zh-CN" sz="1200" kern="120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dirty="0" smtClean="0"/>
              <a:t>For</a:t>
            </a:r>
            <a:r>
              <a:rPr kumimoji="1" lang="zh-CN" altLang="en-US" baseline="0" dirty="0" smtClean="0"/>
              <a:t> </a:t>
            </a:r>
            <a:r>
              <a:rPr kumimoji="1" lang="en-US" altLang="zh-CN" baseline="0" dirty="0" smtClean="0"/>
              <a:t>invitees,</a:t>
            </a:r>
            <a:r>
              <a:rPr kumimoji="1" lang="zh-CN" altLang="en-US" baseline="0" dirty="0" smtClean="0"/>
              <a:t> </a:t>
            </a:r>
            <a:r>
              <a:rPr kumimoji="1" lang="en-US" altLang="zh-CN" baseline="0" dirty="0" smtClean="0"/>
              <a:t>the</a:t>
            </a:r>
            <a:r>
              <a:rPr kumimoji="1" lang="zh-CN" altLang="en-US" baseline="0" dirty="0" smtClean="0"/>
              <a:t> </a:t>
            </a:r>
            <a:r>
              <a:rPr kumimoji="1" lang="en-US" altLang="zh-CN" baseline="0" dirty="0" smtClean="0"/>
              <a:t>features</a:t>
            </a:r>
            <a:r>
              <a:rPr kumimoji="1" lang="zh-CN" altLang="en-US" baseline="0" dirty="0" smtClean="0"/>
              <a:t> </a:t>
            </a:r>
            <a:r>
              <a:rPr kumimoji="1" lang="en-US" altLang="zh-CN" baseline="0" dirty="0" smtClean="0"/>
              <a:t>are</a:t>
            </a:r>
            <a:r>
              <a:rPr kumimoji="1" lang="zh-CN" altLang="en-US" baseline="0" dirty="0" smtClean="0"/>
              <a:t> </a:t>
            </a:r>
            <a:r>
              <a:rPr kumimoji="1" lang="en-US" altLang="zh-CN" baseline="0" dirty="0" smtClean="0"/>
              <a:t>defined</a:t>
            </a:r>
            <a:r>
              <a:rPr kumimoji="1" lang="zh-CN" altLang="en-US" baseline="0" dirty="0" smtClean="0"/>
              <a:t> </a:t>
            </a:r>
            <a:r>
              <a:rPr kumimoji="1" lang="en-US" altLang="zh-CN" baseline="0" dirty="0" smtClean="0"/>
              <a:t>for</a:t>
            </a:r>
            <a:r>
              <a:rPr kumimoji="1" lang="zh-CN" altLang="en-US" baseline="0" dirty="0" smtClean="0"/>
              <a:t> </a:t>
            </a:r>
            <a:r>
              <a:rPr kumimoji="1" lang="en-US" altLang="zh-CN" baseline="0" dirty="0" smtClean="0"/>
              <a:t>for user u in the fringe of group C at time T we</a:t>
            </a:r>
            <a:r>
              <a:rPr kumimoji="1" lang="zh-CN" altLang="en-US" baseline="0" dirty="0" smtClean="0"/>
              <a:t> </a:t>
            </a:r>
            <a:r>
              <a:rPr kumimoji="1" lang="en-US" altLang="zh-CN" baseline="0" dirty="0" smtClean="0"/>
              <a:t>define</a:t>
            </a:r>
            <a:r>
              <a:rPr kumimoji="1" lang="zh-CN" altLang="en-US" baseline="0" dirty="0" smtClean="0"/>
              <a:t> </a:t>
            </a:r>
            <a:r>
              <a:rPr kumimoji="1" lang="en-US" altLang="zh-CN" baseline="0" dirty="0" smtClean="0"/>
              <a:t>the</a:t>
            </a:r>
            <a:r>
              <a:rPr kumimoji="1" lang="zh-CN" altLang="en-US" baseline="0" dirty="0" smtClean="0"/>
              <a:t> </a:t>
            </a:r>
            <a:r>
              <a:rPr kumimoji="1" lang="en-US" altLang="zh-CN" baseline="0" dirty="0" smtClean="0"/>
              <a:t>demographics</a:t>
            </a:r>
            <a:r>
              <a:rPr kumimoji="1" lang="zh-CN" altLang="en-US" baseline="0" dirty="0" smtClean="0"/>
              <a:t> </a:t>
            </a:r>
            <a:r>
              <a:rPr kumimoji="1" lang="en-US" altLang="zh-CN" baseline="0" dirty="0" smtClean="0"/>
              <a:t>features,</a:t>
            </a:r>
            <a:r>
              <a:rPr kumimoji="1" lang="zh-CN" altLang="en-US" baseline="0" dirty="0" smtClean="0"/>
              <a:t> </a:t>
            </a:r>
            <a:r>
              <a:rPr kumimoji="1" lang="en-US" altLang="zh-CN" baseline="0" dirty="0" err="1" smtClean="0"/>
              <a:t>e.g</a:t>
            </a:r>
            <a:r>
              <a:rPr kumimoji="1" lang="en-US" altLang="zh-CN" baseline="0" dirty="0" smtClean="0"/>
              <a:t>,</a:t>
            </a:r>
            <a:r>
              <a:rPr kumimoji="1" lang="zh-CN" altLang="en-US" baseline="0" dirty="0" smtClean="0"/>
              <a:t> </a:t>
            </a:r>
            <a:r>
              <a:rPr kumimoji="0" lang="en-US" altLang="zh-CN" sz="1200" kern="1200" baseline="0" dirty="0" smtClean="0">
                <a:effectLst/>
              </a:rPr>
              <a:t>us</a:t>
            </a:r>
            <a:r>
              <a:rPr lang="en-US" altLang="zh-CN" sz="1200" kern="1200" dirty="0" smtClean="0">
                <a:effectLst/>
              </a:rPr>
              <a:t>er u’s stated gender. </a:t>
            </a:r>
            <a:endParaRPr kumimoji="1" lang="zh-CN" alt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baseline="0" dirty="0" smtClean="0"/>
              <a:t>We</a:t>
            </a:r>
            <a:r>
              <a:rPr kumimoji="1" lang="zh-CN" altLang="en-US" baseline="0" dirty="0" smtClean="0"/>
              <a:t> </a:t>
            </a:r>
            <a:r>
              <a:rPr kumimoji="1" lang="en-US" altLang="zh-CN" baseline="0" dirty="0" smtClean="0"/>
              <a:t>also</a:t>
            </a:r>
            <a:r>
              <a:rPr kumimoji="1" lang="zh-CN" altLang="en-US" baseline="0" dirty="0" smtClean="0"/>
              <a:t> </a:t>
            </a:r>
            <a:r>
              <a:rPr kumimoji="1" lang="en-US" altLang="zh-CN" baseline="0" dirty="0" smtClean="0"/>
              <a:t>define</a:t>
            </a:r>
            <a:r>
              <a:rPr kumimoji="1" lang="zh-CN" altLang="en-US" baseline="0" dirty="0" smtClean="0"/>
              <a:t> </a:t>
            </a:r>
            <a:r>
              <a:rPr kumimoji="1" lang="en-US" altLang="zh-CN" baseline="0" dirty="0" smtClean="0"/>
              <a:t>the</a:t>
            </a:r>
            <a:r>
              <a:rPr kumimoji="1" lang="zh-CN" altLang="en-US" baseline="0" dirty="0" smtClean="0"/>
              <a:t> </a:t>
            </a:r>
            <a:r>
              <a:rPr kumimoji="1" lang="en-US" altLang="zh-CN" baseline="0" dirty="0" smtClean="0"/>
              <a:t>local</a:t>
            </a:r>
            <a:r>
              <a:rPr kumimoji="1" lang="zh-CN" altLang="en-US" baseline="0" dirty="0" smtClean="0"/>
              <a:t> </a:t>
            </a:r>
            <a:r>
              <a:rPr kumimoji="1" lang="en-US" altLang="zh-CN" baseline="0" dirty="0" smtClean="0"/>
              <a:t>structure</a:t>
            </a:r>
            <a:r>
              <a:rPr kumimoji="1" lang="zh-CN" altLang="en-US" baseline="0" dirty="0" smtClean="0"/>
              <a:t> </a:t>
            </a:r>
            <a:r>
              <a:rPr kumimoji="1" lang="en-US" altLang="zh-CN" baseline="0" dirty="0" smtClean="0"/>
              <a:t>features,</a:t>
            </a:r>
            <a:r>
              <a:rPr kumimoji="1" lang="zh-CN" altLang="en-US" baseline="0" dirty="0" smtClean="0"/>
              <a:t> </a:t>
            </a:r>
            <a:r>
              <a:rPr kumimoji="1" lang="en-US" altLang="zh-CN" baseline="0" dirty="0" smtClean="0"/>
              <a:t>e.g.</a:t>
            </a:r>
            <a:r>
              <a:rPr kumimoji="1" lang="zh-CN" altLang="en-US" baseline="0" dirty="0" smtClean="0"/>
              <a:t> </a:t>
            </a:r>
            <a:r>
              <a:rPr kumimoji="1" lang="en-US" altLang="zh-CN" baseline="0" dirty="0" smtClean="0"/>
              <a:t>the</a:t>
            </a:r>
            <a:r>
              <a:rPr kumimoji="1" lang="zh-CN" altLang="en-US" baseline="0" dirty="0" smtClean="0"/>
              <a:t> </a:t>
            </a:r>
            <a:r>
              <a:rPr kumimoji="0" lang="en-US" altLang="zh-CN" sz="1200" u="none" strike="noStrike" cap="none" normalizeH="0" baseline="0" dirty="0" smtClean="0">
                <a:ln>
                  <a:noFill/>
                </a:ln>
                <a:effectLst/>
              </a:rPr>
              <a:t>number of friends already in the group.</a:t>
            </a:r>
            <a:br>
              <a:rPr kumimoji="0" lang="en-US" altLang="zh-CN" sz="1200" u="none" strike="noStrike" cap="none" normalizeH="0" baseline="0" dirty="0" smtClean="0">
                <a:ln>
                  <a:noFill/>
                </a:ln>
                <a:effectLst/>
              </a:rPr>
            </a:br>
            <a:endParaRPr kumimoji="0" lang="en-US" altLang="zh-CN" sz="1200" u="none" strike="noStrike" cap="none" normalizeH="0" baseline="0" dirty="0" smtClean="0">
              <a:ln>
                <a:noFill/>
              </a:ln>
              <a:effectLst/>
            </a:endParaRPr>
          </a:p>
          <a:p>
            <a:endParaRPr kumimoji="1" lang="zh-CN" altLang="en-US" baseline="0" dirty="0" smtClean="0"/>
          </a:p>
          <a:p>
            <a:endParaRPr kumimoji="1" lang="zh-CN" altLang="en-US" dirty="0"/>
          </a:p>
        </p:txBody>
      </p:sp>
      <p:sp>
        <p:nvSpPr>
          <p:cNvPr id="4" name="幻灯片编号占位符 3"/>
          <p:cNvSpPr>
            <a:spLocks noGrp="1"/>
          </p:cNvSpPr>
          <p:nvPr>
            <p:ph type="sldNum" sz="quarter" idx="10"/>
          </p:nvPr>
        </p:nvSpPr>
        <p:spPr/>
        <p:txBody>
          <a:bodyPr/>
          <a:lstStyle/>
          <a:p>
            <a:fld id="{21898779-CD88-4D4A-B8C1-2D5A189B15D1}" type="slidenum">
              <a:rPr kumimoji="1" lang="zh-CN" altLang="en-US" smtClean="0"/>
              <a:t>18</a:t>
            </a:fld>
            <a:endParaRPr kumimoji="1" lang="zh-CN" altLang="en-US"/>
          </a:p>
        </p:txBody>
      </p:sp>
    </p:spTree>
    <p:extLst>
      <p:ext uri="{BB962C8B-B14F-4D97-AF65-F5344CB8AC3E}">
        <p14:creationId xmlns:p14="http://schemas.microsoft.com/office/powerpoint/2010/main" val="210034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We see that our model is quite effective, with AUC of 95%</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and</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F1</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of</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87% in predicting inviter</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&lt;click&gt; </a:t>
            </a:r>
            <a:endParaRPr lang="zh-CN" alt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and with</a:t>
            </a:r>
            <a:r>
              <a:rPr lang="zh-CN" altLang="en-US"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AUC of 98% and</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F1</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of</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69%</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in predicting invitee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&lt;click&gt;</a:t>
            </a:r>
            <a:endParaRPr lang="zh-CN" alt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we also</a:t>
            </a:r>
            <a:r>
              <a:rPr lang="zh-CN" altLang="en-US"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find that historical behavioral features can be important factors in the task of predicting inviter;</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&lt;click&gt;</a:t>
            </a:r>
            <a:endParaRPr lang="zh-CN" alt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while local structural features are the dominant ones in predicting invitee. &lt;click&gt;</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endParaRPr kumimoji="1" lang="zh-CN" altLang="en-US" dirty="0"/>
          </a:p>
        </p:txBody>
      </p:sp>
      <p:sp>
        <p:nvSpPr>
          <p:cNvPr id="4" name="幻灯片编号占位符 3"/>
          <p:cNvSpPr>
            <a:spLocks noGrp="1"/>
          </p:cNvSpPr>
          <p:nvPr>
            <p:ph type="sldNum" sz="quarter" idx="10"/>
          </p:nvPr>
        </p:nvSpPr>
        <p:spPr/>
        <p:txBody>
          <a:bodyPr/>
          <a:lstStyle/>
          <a:p>
            <a:fld id="{21898779-CD88-4D4A-B8C1-2D5A189B15D1}" type="slidenum">
              <a:rPr kumimoji="1" lang="zh-CN" altLang="en-US" smtClean="0"/>
              <a:t>19</a:t>
            </a:fld>
            <a:endParaRPr kumimoji="1" lang="zh-CN" altLang="en-US"/>
          </a:p>
        </p:txBody>
      </p:sp>
    </p:spTree>
    <p:extLst>
      <p:ext uri="{BB962C8B-B14F-4D97-AF65-F5344CB8AC3E}">
        <p14:creationId xmlns:p14="http://schemas.microsoft.com/office/powerpoint/2010/main" val="1887946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sz="1200" dirty="0" err="1" smtClean="0"/>
              <a:t>Sociel</a:t>
            </a:r>
            <a:r>
              <a:rPr kumimoji="1" lang="zh-CN" altLang="en-US" sz="1200" dirty="0" smtClean="0"/>
              <a:t> </a:t>
            </a:r>
            <a:r>
              <a:rPr kumimoji="1" lang="en-US" altLang="zh-CN" sz="1200" dirty="0" smtClean="0"/>
              <a:t>media</a:t>
            </a:r>
            <a:r>
              <a:rPr kumimoji="1" lang="zh-CN" altLang="en-US" sz="1200" baseline="0" dirty="0" smtClean="0"/>
              <a:t> </a:t>
            </a:r>
            <a:r>
              <a:rPr kumimoji="1" lang="en-US" altLang="zh-CN" sz="1200" baseline="0" dirty="0" smtClean="0"/>
              <a:t>are</a:t>
            </a:r>
            <a:r>
              <a:rPr kumimoji="1" lang="zh-CN" altLang="en-US" sz="1200" baseline="0" dirty="0" smtClean="0"/>
              <a:t> </a:t>
            </a:r>
            <a:r>
              <a:rPr kumimoji="1" lang="en-US" altLang="zh-CN" sz="1200" baseline="0" dirty="0" smtClean="0"/>
              <a:t>really</a:t>
            </a:r>
            <a:r>
              <a:rPr kumimoji="1" lang="zh-CN" altLang="en-US" sz="1200" baseline="0" dirty="0" smtClean="0"/>
              <a:t> </a:t>
            </a:r>
            <a:r>
              <a:rPr kumimoji="1" lang="en-US" altLang="zh-CN" sz="1200" baseline="0" dirty="0" smtClean="0"/>
              <a:t>popular</a:t>
            </a:r>
            <a:r>
              <a:rPr kumimoji="1" lang="zh-CN" altLang="en-US" sz="1200" baseline="0" dirty="0" smtClean="0"/>
              <a:t> </a:t>
            </a:r>
            <a:r>
              <a:rPr kumimoji="1" lang="en-US" altLang="zh-CN" sz="1200" baseline="0" dirty="0" smtClean="0"/>
              <a:t>in</a:t>
            </a:r>
            <a:r>
              <a:rPr kumimoji="1" lang="zh-CN" altLang="en-US" sz="1200" baseline="0" dirty="0" smtClean="0"/>
              <a:t> </a:t>
            </a:r>
            <a:r>
              <a:rPr kumimoji="1" lang="en-US" altLang="zh-CN" sz="1200" baseline="0" dirty="0" smtClean="0"/>
              <a:t>our</a:t>
            </a:r>
            <a:r>
              <a:rPr kumimoji="1" lang="zh-CN" altLang="en-US" sz="1200" baseline="0" dirty="0" smtClean="0"/>
              <a:t> </a:t>
            </a:r>
            <a:r>
              <a:rPr kumimoji="1" lang="en-US" altLang="zh-CN" sz="1200" baseline="0" dirty="0" smtClean="0"/>
              <a:t>daily</a:t>
            </a:r>
            <a:r>
              <a:rPr kumimoji="1" lang="zh-CN" altLang="en-US" sz="1200" baseline="0" dirty="0" smtClean="0"/>
              <a:t> </a:t>
            </a:r>
            <a:r>
              <a:rPr kumimoji="1" lang="en-US" altLang="zh-CN" sz="1200" baseline="0" dirty="0" smtClean="0"/>
              <a:t>life.</a:t>
            </a:r>
            <a:endParaRPr kumimoji="1" lang="zh-CN" alt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zh-CN" alt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sz="1200" dirty="0" smtClean="0"/>
              <a:t>Generally,</a:t>
            </a:r>
            <a:r>
              <a:rPr kumimoji="1" lang="zh-CN" altLang="en-US" sz="1200" baseline="0" dirty="0" smtClean="0"/>
              <a:t> </a:t>
            </a:r>
            <a:r>
              <a:rPr kumimoji="1" lang="en-US" altLang="zh-CN" sz="1200" baseline="0" dirty="0" smtClean="0"/>
              <a:t>t</a:t>
            </a:r>
            <a:r>
              <a:rPr kumimoji="1" lang="en-US" altLang="zh-CN" sz="1200" dirty="0" smtClean="0"/>
              <a:t>here</a:t>
            </a:r>
            <a:r>
              <a:rPr kumimoji="1" lang="zh-CN" altLang="en-US" sz="1200" dirty="0" smtClean="0"/>
              <a:t> </a:t>
            </a:r>
            <a:r>
              <a:rPr kumimoji="1" lang="en-US" altLang="zh-CN" sz="1200" dirty="0" smtClean="0"/>
              <a:t>are</a:t>
            </a:r>
            <a:r>
              <a:rPr kumimoji="1" lang="zh-CN" altLang="en-US" sz="1200" dirty="0" smtClean="0"/>
              <a:t> </a:t>
            </a:r>
            <a:r>
              <a:rPr kumimoji="1" lang="en-US" altLang="zh-CN" sz="1200" baseline="0" dirty="0" smtClean="0"/>
              <a:t>two</a:t>
            </a:r>
            <a:r>
              <a:rPr kumimoji="1" lang="zh-CN" altLang="en-US" sz="1200" baseline="0" dirty="0" smtClean="0"/>
              <a:t> </a:t>
            </a:r>
            <a:r>
              <a:rPr kumimoji="1" lang="en-US" altLang="zh-CN" sz="1200" baseline="0" dirty="0" smtClean="0"/>
              <a:t>types</a:t>
            </a:r>
            <a:r>
              <a:rPr kumimoji="1" lang="zh-CN" altLang="en-US" sz="1200" baseline="0" dirty="0" smtClean="0"/>
              <a:t> </a:t>
            </a:r>
            <a:r>
              <a:rPr kumimoji="1" lang="en-US" altLang="zh-CN" sz="1200" baseline="0" dirty="0" smtClean="0"/>
              <a:t>of</a:t>
            </a:r>
            <a:r>
              <a:rPr kumimoji="1" lang="zh-CN" altLang="en-US" sz="1200" baseline="0" dirty="0" smtClean="0"/>
              <a:t> </a:t>
            </a:r>
            <a:r>
              <a:rPr kumimoji="1" lang="en-US" altLang="zh-CN" sz="1200" baseline="0" dirty="0" smtClean="0"/>
              <a:t>social</a:t>
            </a:r>
            <a:r>
              <a:rPr kumimoji="1" lang="zh-CN" altLang="en-US" sz="1200" baseline="0" dirty="0" smtClean="0"/>
              <a:t> </a:t>
            </a:r>
            <a:r>
              <a:rPr kumimoji="1" lang="en-US" altLang="zh-CN" sz="1200" baseline="0" dirty="0" smtClean="0"/>
              <a:t>media.</a:t>
            </a:r>
            <a:r>
              <a:rPr kumimoji="1" lang="zh-CN" altLang="en-US" sz="1200" baseline="0" dirty="0" smtClean="0"/>
              <a:t> </a:t>
            </a:r>
            <a:r>
              <a:rPr kumimoji="1" lang="en-US" altLang="zh-CN" sz="1200" baseline="0" dirty="0" smtClean="0"/>
              <a:t>The</a:t>
            </a:r>
            <a:r>
              <a:rPr kumimoji="1" lang="zh-CN" altLang="en-US" sz="1200" baseline="0" dirty="0" smtClean="0"/>
              <a:t> </a:t>
            </a:r>
            <a:r>
              <a:rPr kumimoji="1" lang="en-US" altLang="zh-CN" sz="1200" baseline="0" dirty="0" smtClean="0"/>
              <a:t>first</a:t>
            </a:r>
            <a:r>
              <a:rPr kumimoji="1" lang="zh-CN" altLang="en-US" sz="1200" baseline="0" dirty="0" smtClean="0"/>
              <a:t> </a:t>
            </a:r>
            <a:r>
              <a:rPr kumimoji="1" lang="en-US" altLang="zh-CN" sz="1200" baseline="0" dirty="0" smtClean="0"/>
              <a:t>one</a:t>
            </a:r>
            <a:r>
              <a:rPr kumimoji="1" lang="zh-CN" altLang="en-US" sz="1200" baseline="0" dirty="0" smtClean="0"/>
              <a:t> </a:t>
            </a:r>
            <a:r>
              <a:rPr kumimoji="1" lang="en-US" altLang="zh-CN" sz="1200" baseline="0" dirty="0" smtClean="0"/>
              <a:t>is</a:t>
            </a:r>
            <a:r>
              <a:rPr kumimoji="1" lang="zh-CN" altLang="en-US" sz="1200" baseline="0" dirty="0" smtClean="0"/>
              <a:t> </a:t>
            </a:r>
            <a:r>
              <a:rPr kumimoji="1" lang="en-US" altLang="zh-CN" sz="1200" baseline="0" dirty="0" smtClean="0"/>
              <a:t>open,</a:t>
            </a:r>
            <a:r>
              <a:rPr kumimoji="1" lang="zh-CN" altLang="en-US" sz="1200" baseline="0" dirty="0" smtClean="0"/>
              <a:t> </a:t>
            </a:r>
            <a:r>
              <a:rPr kumimoji="1" lang="en-US" altLang="zh-CN" sz="1200" baseline="0" dirty="0" smtClean="0"/>
              <a:t>fast</a:t>
            </a:r>
            <a:r>
              <a:rPr kumimoji="1" lang="zh-CN" altLang="en-US" sz="1200" baseline="0" dirty="0" smtClean="0"/>
              <a:t> </a:t>
            </a:r>
            <a:r>
              <a:rPr kumimoji="1" lang="en-US" altLang="zh-CN" sz="1200" baseline="0" dirty="0" smtClean="0"/>
              <a:t>and</a:t>
            </a:r>
            <a:r>
              <a:rPr kumimoji="1" lang="zh-CN" altLang="en-US" sz="1200" baseline="0" dirty="0" smtClean="0"/>
              <a:t> </a:t>
            </a:r>
            <a:r>
              <a:rPr kumimoji="1" lang="en-US" altLang="zh-CN" sz="1200" baseline="0" dirty="0" smtClean="0"/>
              <a:t>visible.</a:t>
            </a:r>
            <a:r>
              <a:rPr kumimoji="1" lang="zh-CN" altLang="en-US" sz="1200" baseline="0" dirty="0" smtClean="0"/>
              <a:t> </a:t>
            </a:r>
            <a:r>
              <a:rPr kumimoji="1" lang="en-US" altLang="zh-CN" sz="1200" baseline="0" dirty="0" smtClean="0"/>
              <a:t>For</a:t>
            </a:r>
            <a:r>
              <a:rPr kumimoji="1" lang="zh-CN" altLang="en-US" sz="1200" baseline="0" dirty="0" smtClean="0"/>
              <a:t> </a:t>
            </a:r>
            <a:r>
              <a:rPr kumimoji="1" lang="en-US" altLang="zh-CN" sz="1200" baseline="0" dirty="0" smtClean="0"/>
              <a:t>example,</a:t>
            </a:r>
            <a:r>
              <a:rPr kumimoji="1" lang="zh-CN" altLang="en-US" sz="1200" baseline="0" dirty="0" smtClean="0"/>
              <a:t> </a:t>
            </a:r>
            <a:r>
              <a:rPr kumimoji="1" lang="en-US" altLang="zh-CN" sz="1200" baseline="0" dirty="0" err="1" smtClean="0"/>
              <a:t>facebook</a:t>
            </a:r>
            <a:r>
              <a:rPr kumimoji="1" lang="en-US" altLang="zh-CN" sz="1200" baseline="0" dirty="0" smtClean="0"/>
              <a:t>,</a:t>
            </a:r>
            <a:r>
              <a:rPr kumimoji="1" lang="zh-CN" altLang="en-US" sz="1200" baseline="0" dirty="0" smtClean="0"/>
              <a:t> </a:t>
            </a:r>
            <a:r>
              <a:rPr kumimoji="1" lang="en-US" altLang="zh-CN" sz="1200" baseline="0" dirty="0" smtClean="0"/>
              <a:t>twitter,</a:t>
            </a:r>
            <a:r>
              <a:rPr kumimoji="1" lang="zh-CN" altLang="en-US" sz="1200" baseline="0" dirty="0" smtClean="0"/>
              <a:t> </a:t>
            </a:r>
            <a:r>
              <a:rPr kumimoji="1" lang="en-US" altLang="zh-CN" sz="1200" baseline="0" dirty="0" smtClean="0"/>
              <a:t>and</a:t>
            </a:r>
            <a:r>
              <a:rPr kumimoji="1" lang="zh-CN" altLang="en-US" sz="1200" baseline="0" dirty="0" smtClean="0"/>
              <a:t> </a:t>
            </a:r>
            <a:r>
              <a:rPr kumimoji="1" lang="en-US" altLang="zh-CN" sz="1200" baseline="0" dirty="0" err="1" smtClean="0"/>
              <a:t>weibo</a:t>
            </a:r>
            <a:r>
              <a:rPr kumimoji="1" lang="en-US" altLang="zh-CN" sz="1200" baseline="0" dirty="0" smtClean="0"/>
              <a:t>.</a:t>
            </a:r>
            <a:endParaRPr kumimoji="1" lang="zh-CN" alt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zh-CN" altLang="en-US" sz="1200" b="0" i="0"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sz="1200" b="0" i="0" kern="1200" dirty="0" smtClean="0">
                <a:solidFill>
                  <a:schemeClr val="tx1"/>
                </a:solidFill>
                <a:effectLst/>
                <a:latin typeface="+mn-lt"/>
                <a:ea typeface="+mn-ea"/>
                <a:cs typeface="+mn-cs"/>
              </a:rPr>
              <a:t>The</a:t>
            </a:r>
            <a:r>
              <a:rPr kumimoji="1" lang="zh-CN" altLang="en-US" sz="1200" b="0" i="0" kern="1200" baseline="0" dirty="0" smtClean="0">
                <a:solidFill>
                  <a:schemeClr val="tx1"/>
                </a:solidFill>
                <a:effectLst/>
                <a:latin typeface="+mn-lt"/>
                <a:ea typeface="+mn-ea"/>
                <a:cs typeface="+mn-cs"/>
              </a:rPr>
              <a:t> </a:t>
            </a:r>
            <a:r>
              <a:rPr kumimoji="1" lang="en-US" altLang="zh-CN" sz="1200" b="0" i="0" kern="1200" dirty="0" smtClean="0">
                <a:solidFill>
                  <a:schemeClr val="tx1"/>
                </a:solidFill>
                <a:effectLst/>
                <a:latin typeface="+mn-lt"/>
                <a:ea typeface="+mn-ea"/>
                <a:cs typeface="+mn-cs"/>
              </a:rPr>
              <a:t>second</a:t>
            </a:r>
            <a:r>
              <a:rPr kumimoji="1" lang="zh-CN" altLang="en-US" sz="1200" b="0" i="0" kern="1200" dirty="0" smtClean="0">
                <a:solidFill>
                  <a:schemeClr val="tx1"/>
                </a:solidFill>
                <a:effectLst/>
                <a:latin typeface="+mn-lt"/>
                <a:ea typeface="+mn-ea"/>
                <a:cs typeface="+mn-cs"/>
              </a:rPr>
              <a:t> </a:t>
            </a:r>
            <a:r>
              <a:rPr kumimoji="1" lang="en-US" altLang="zh-CN" sz="1200" b="0" i="0" kern="1200" dirty="0" smtClean="0">
                <a:solidFill>
                  <a:schemeClr val="tx1"/>
                </a:solidFill>
                <a:effectLst/>
                <a:latin typeface="+mn-lt"/>
                <a:ea typeface="+mn-ea"/>
                <a:cs typeface="+mn-cs"/>
              </a:rPr>
              <a:t>one</a:t>
            </a:r>
            <a:r>
              <a:rPr kumimoji="1" lang="zh-CN" altLang="en-US" sz="1200" b="0" i="0" kern="1200" dirty="0" smtClean="0">
                <a:solidFill>
                  <a:schemeClr val="tx1"/>
                </a:solidFill>
                <a:effectLst/>
                <a:latin typeface="+mn-lt"/>
                <a:ea typeface="+mn-ea"/>
                <a:cs typeface="+mn-cs"/>
              </a:rPr>
              <a:t> </a:t>
            </a:r>
            <a:r>
              <a:rPr kumimoji="1" lang="en-US" altLang="zh-CN" sz="1200" b="0" i="0" kern="1200" dirty="0" smtClean="0">
                <a:solidFill>
                  <a:schemeClr val="tx1"/>
                </a:solidFill>
                <a:effectLst/>
                <a:latin typeface="+mn-lt"/>
                <a:ea typeface="+mn-ea"/>
                <a:cs typeface="+mn-cs"/>
              </a:rPr>
              <a:t>is</a:t>
            </a:r>
            <a:r>
              <a:rPr kumimoji="1" lang="zh-CN" altLang="en-US" sz="1200" b="0" i="0" kern="1200" dirty="0" smtClean="0">
                <a:solidFill>
                  <a:schemeClr val="tx1"/>
                </a:solidFill>
                <a:effectLst/>
                <a:latin typeface="+mn-lt"/>
                <a:ea typeface="+mn-ea"/>
                <a:cs typeface="+mn-cs"/>
              </a:rPr>
              <a:t> </a:t>
            </a:r>
            <a:r>
              <a:rPr kumimoji="1" lang="en-US" altLang="zh-CN" sz="1200" b="0" i="0" kern="1200" dirty="0" smtClean="0">
                <a:solidFill>
                  <a:schemeClr val="tx1"/>
                </a:solidFill>
                <a:effectLst/>
                <a:latin typeface="+mn-lt"/>
                <a:ea typeface="+mn-ea"/>
                <a:cs typeface="+mn-cs"/>
              </a:rPr>
              <a:t>much</a:t>
            </a:r>
            <a:r>
              <a:rPr kumimoji="1" lang="zh-CN" altLang="en-US" sz="1200" b="0" i="0" kern="1200" dirty="0" smtClean="0">
                <a:solidFill>
                  <a:schemeClr val="tx1"/>
                </a:solidFill>
                <a:effectLst/>
                <a:latin typeface="+mn-lt"/>
                <a:ea typeface="+mn-ea"/>
                <a:cs typeface="+mn-cs"/>
              </a:rPr>
              <a:t> </a:t>
            </a:r>
            <a:r>
              <a:rPr kumimoji="1" lang="en-US" altLang="zh-CN" sz="1200" b="0" i="0" kern="1200" dirty="0" smtClean="0">
                <a:solidFill>
                  <a:schemeClr val="tx1"/>
                </a:solidFill>
                <a:effectLst/>
                <a:latin typeface="+mn-lt"/>
                <a:ea typeface="+mn-ea"/>
                <a:cs typeface="+mn-cs"/>
              </a:rPr>
              <a:t>more</a:t>
            </a:r>
            <a:r>
              <a:rPr kumimoji="1" lang="zh-CN" altLang="en-US" sz="1200" b="0" i="0" kern="1200" dirty="0" smtClean="0">
                <a:solidFill>
                  <a:schemeClr val="tx1"/>
                </a:solidFill>
                <a:effectLst/>
                <a:latin typeface="+mn-lt"/>
                <a:ea typeface="+mn-ea"/>
                <a:cs typeface="+mn-cs"/>
              </a:rPr>
              <a:t> </a:t>
            </a:r>
            <a:r>
              <a:rPr kumimoji="1" lang="en-US" altLang="zh-CN" sz="1200" b="0" i="0" kern="1200" dirty="0" smtClean="0">
                <a:solidFill>
                  <a:schemeClr val="tx1"/>
                </a:solidFill>
                <a:effectLst/>
                <a:latin typeface="+mn-lt"/>
                <a:ea typeface="+mn-ea"/>
                <a:cs typeface="+mn-cs"/>
              </a:rPr>
              <a:t>private</a:t>
            </a:r>
            <a:r>
              <a:rPr kumimoji="1" lang="zh-CN" altLang="en-US" sz="1200" b="0" i="0" kern="1200" baseline="0" dirty="0" smtClean="0">
                <a:solidFill>
                  <a:schemeClr val="tx1"/>
                </a:solidFill>
                <a:effectLst/>
                <a:latin typeface="+mn-lt"/>
                <a:ea typeface="+mn-ea"/>
                <a:cs typeface="+mn-cs"/>
              </a:rPr>
              <a:t> </a:t>
            </a:r>
            <a:r>
              <a:rPr kumimoji="1" lang="en-US" altLang="zh-CN" sz="1200" b="0" i="0" kern="1200" baseline="0" dirty="0" smtClean="0">
                <a:solidFill>
                  <a:schemeClr val="tx1"/>
                </a:solidFill>
                <a:effectLst/>
                <a:latin typeface="+mn-lt"/>
                <a:ea typeface="+mn-ea"/>
                <a:cs typeface="+mn-cs"/>
              </a:rPr>
              <a:t>and</a:t>
            </a:r>
            <a:r>
              <a:rPr kumimoji="1" lang="zh-CN" altLang="en-US" sz="1200" b="0" i="0" kern="1200" baseline="0" dirty="0" smtClean="0">
                <a:solidFill>
                  <a:schemeClr val="tx1"/>
                </a:solidFill>
                <a:effectLst/>
                <a:latin typeface="+mn-lt"/>
                <a:ea typeface="+mn-ea"/>
                <a:cs typeface="+mn-cs"/>
              </a:rPr>
              <a:t> </a:t>
            </a:r>
            <a:r>
              <a:rPr kumimoji="1" lang="en-US" altLang="zh-CN" sz="1200" b="0" i="0" kern="1200" baseline="0" dirty="0" smtClean="0">
                <a:solidFill>
                  <a:schemeClr val="tx1"/>
                </a:solidFill>
                <a:effectLst/>
                <a:latin typeface="+mn-lt"/>
                <a:ea typeface="+mn-ea"/>
                <a:cs typeface="+mn-cs"/>
              </a:rPr>
              <a:t>relationship-focused,</a:t>
            </a:r>
            <a:r>
              <a:rPr kumimoji="1" lang="zh-CN" altLang="en-US" sz="1200" b="0" i="0" kern="1200" baseline="0" dirty="0" smtClean="0">
                <a:solidFill>
                  <a:schemeClr val="tx1"/>
                </a:solidFill>
                <a:effectLst/>
                <a:latin typeface="+mn-lt"/>
                <a:ea typeface="+mn-ea"/>
                <a:cs typeface="+mn-cs"/>
              </a:rPr>
              <a:t> </a:t>
            </a:r>
            <a:r>
              <a:rPr kumimoji="1" lang="en-US" altLang="zh-CN" sz="1200" b="0" i="0" kern="1200" baseline="0" dirty="0" smtClean="0">
                <a:solidFill>
                  <a:schemeClr val="tx1"/>
                </a:solidFill>
                <a:effectLst/>
                <a:latin typeface="+mn-lt"/>
                <a:ea typeface="+mn-ea"/>
                <a:cs typeface="+mn-cs"/>
              </a:rPr>
              <a:t>e.g.</a:t>
            </a:r>
            <a:r>
              <a:rPr kumimoji="1" lang="zh-CN" altLang="en-US" sz="1200" b="0" i="0" kern="1200" baseline="0" dirty="0" smtClean="0">
                <a:solidFill>
                  <a:schemeClr val="tx1"/>
                </a:solidFill>
                <a:effectLst/>
                <a:latin typeface="+mn-lt"/>
                <a:ea typeface="+mn-ea"/>
                <a:cs typeface="+mn-cs"/>
              </a:rPr>
              <a:t> </a:t>
            </a:r>
            <a:r>
              <a:rPr kumimoji="1" lang="en-US" altLang="zh-CN" sz="1200" b="0" i="0" kern="1200" baseline="0" dirty="0" smtClean="0">
                <a:solidFill>
                  <a:schemeClr val="tx1"/>
                </a:solidFill>
                <a:effectLst/>
                <a:latin typeface="+mn-lt"/>
                <a:ea typeface="+mn-ea"/>
                <a:cs typeface="+mn-cs"/>
              </a:rPr>
              <a:t>WhatsApp,</a:t>
            </a:r>
            <a:r>
              <a:rPr kumimoji="1" lang="zh-CN" altLang="en-US" sz="1200" b="0" i="0" kern="1200" baseline="0" dirty="0" smtClean="0">
                <a:solidFill>
                  <a:schemeClr val="tx1"/>
                </a:solidFill>
                <a:effectLst/>
                <a:latin typeface="+mn-lt"/>
                <a:ea typeface="+mn-ea"/>
                <a:cs typeface="+mn-cs"/>
              </a:rPr>
              <a:t> </a:t>
            </a:r>
            <a:r>
              <a:rPr kumimoji="1" lang="en-US" altLang="zh-CN" sz="1200" b="0" i="0" kern="1200" baseline="0" dirty="0" smtClean="0">
                <a:solidFill>
                  <a:schemeClr val="tx1"/>
                </a:solidFill>
                <a:effectLst/>
                <a:latin typeface="+mn-lt"/>
                <a:ea typeface="+mn-ea"/>
                <a:cs typeface="+mn-cs"/>
              </a:rPr>
              <a:t>LINE,</a:t>
            </a:r>
            <a:r>
              <a:rPr kumimoji="1" lang="zh-CN" altLang="en-US" sz="1200" b="0" i="0" kern="1200" baseline="0" dirty="0" smtClean="0">
                <a:solidFill>
                  <a:schemeClr val="tx1"/>
                </a:solidFill>
                <a:effectLst/>
                <a:latin typeface="+mn-lt"/>
                <a:ea typeface="+mn-ea"/>
                <a:cs typeface="+mn-cs"/>
              </a:rPr>
              <a:t> </a:t>
            </a:r>
            <a:r>
              <a:rPr kumimoji="1" lang="en-US" altLang="zh-CN" sz="1200" b="0" i="0" kern="1200" baseline="0" dirty="0" smtClean="0">
                <a:solidFill>
                  <a:schemeClr val="tx1"/>
                </a:solidFill>
                <a:effectLst/>
                <a:latin typeface="+mn-lt"/>
                <a:ea typeface="+mn-ea"/>
                <a:cs typeface="+mn-cs"/>
              </a:rPr>
              <a:t>and</a:t>
            </a:r>
            <a:r>
              <a:rPr kumimoji="1" lang="zh-CN" altLang="en-US" sz="1200" b="0" i="0" kern="1200" baseline="0" dirty="0" smtClean="0">
                <a:solidFill>
                  <a:schemeClr val="tx1"/>
                </a:solidFill>
                <a:effectLst/>
                <a:latin typeface="+mn-lt"/>
                <a:ea typeface="+mn-ea"/>
                <a:cs typeface="+mn-cs"/>
              </a:rPr>
              <a:t> </a:t>
            </a:r>
            <a:r>
              <a:rPr kumimoji="1" lang="en-US" altLang="zh-CN" sz="1200" b="0" i="0" kern="1200" baseline="0" dirty="0" err="1" smtClean="0">
                <a:solidFill>
                  <a:schemeClr val="tx1"/>
                </a:solidFill>
                <a:effectLst/>
                <a:latin typeface="+mn-lt"/>
                <a:ea typeface="+mn-ea"/>
                <a:cs typeface="+mn-cs"/>
              </a:rPr>
              <a:t>WeChat</a:t>
            </a:r>
            <a:r>
              <a:rPr kumimoji="1" lang="en-US" altLang="zh-CN" sz="1200" b="0" i="0" kern="1200" baseline="0" dirty="0" smtClean="0">
                <a:solidFill>
                  <a:schemeClr val="tx1"/>
                </a:solidFill>
                <a:effectLst/>
                <a:latin typeface="+mn-lt"/>
                <a:ea typeface="+mn-ea"/>
                <a:cs typeface="+mn-cs"/>
              </a:rPr>
              <a:t>.</a:t>
            </a:r>
            <a:r>
              <a:rPr kumimoji="1" lang="zh-CN" altLang="en-US" sz="1200" b="0" i="0"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zh-CN" altLang="en-US"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sz="1200" b="0" i="0" kern="1200" baseline="0" dirty="0" smtClean="0">
                <a:solidFill>
                  <a:schemeClr val="tx1"/>
                </a:solidFill>
                <a:effectLst/>
                <a:latin typeface="+mn-lt"/>
                <a:ea typeface="+mn-ea"/>
                <a:cs typeface="+mn-cs"/>
              </a:rPr>
              <a:t>In</a:t>
            </a:r>
            <a:r>
              <a:rPr kumimoji="1" lang="zh-CN" altLang="en-US" sz="1200" b="0" i="0" kern="1200" baseline="0" dirty="0" smtClean="0">
                <a:solidFill>
                  <a:schemeClr val="tx1"/>
                </a:solidFill>
                <a:effectLst/>
                <a:latin typeface="+mn-lt"/>
                <a:ea typeface="+mn-ea"/>
                <a:cs typeface="+mn-cs"/>
              </a:rPr>
              <a:t> </a:t>
            </a:r>
            <a:r>
              <a:rPr kumimoji="1" lang="en-US" altLang="zh-CN" sz="1200" b="0" i="0" kern="1200" baseline="0" dirty="0" smtClean="0">
                <a:solidFill>
                  <a:schemeClr val="tx1"/>
                </a:solidFill>
                <a:effectLst/>
                <a:latin typeface="+mn-lt"/>
                <a:ea typeface="+mn-ea"/>
                <a:cs typeface="+mn-cs"/>
              </a:rPr>
              <a:t>this</a:t>
            </a:r>
            <a:r>
              <a:rPr kumimoji="1" lang="zh-CN" altLang="en-US" sz="1200" b="0" i="0" kern="1200" baseline="0" dirty="0" smtClean="0">
                <a:solidFill>
                  <a:schemeClr val="tx1"/>
                </a:solidFill>
                <a:effectLst/>
                <a:latin typeface="+mn-lt"/>
                <a:ea typeface="+mn-ea"/>
                <a:cs typeface="+mn-cs"/>
              </a:rPr>
              <a:t> </a:t>
            </a:r>
            <a:r>
              <a:rPr kumimoji="1" lang="en-US" altLang="zh-CN" sz="1200" b="0" i="0" kern="1200" baseline="0" dirty="0" smtClean="0">
                <a:solidFill>
                  <a:schemeClr val="tx1"/>
                </a:solidFill>
                <a:effectLst/>
                <a:latin typeface="+mn-lt"/>
                <a:ea typeface="+mn-ea"/>
                <a:cs typeface="+mn-cs"/>
              </a:rPr>
              <a:t>work,</a:t>
            </a:r>
            <a:r>
              <a:rPr kumimoji="1" lang="zh-CN" altLang="en-US" sz="1200" b="0" i="0" kern="1200" baseline="0" dirty="0" smtClean="0">
                <a:solidFill>
                  <a:schemeClr val="tx1"/>
                </a:solidFill>
                <a:effectLst/>
                <a:latin typeface="+mn-lt"/>
                <a:ea typeface="+mn-ea"/>
                <a:cs typeface="+mn-cs"/>
              </a:rPr>
              <a:t> </a:t>
            </a:r>
            <a:r>
              <a:rPr kumimoji="1" lang="en-US" altLang="zh-CN" sz="1200" b="0" i="0" kern="1200" baseline="0" dirty="0" smtClean="0">
                <a:solidFill>
                  <a:schemeClr val="tx1"/>
                </a:solidFill>
                <a:effectLst/>
                <a:latin typeface="+mn-lt"/>
                <a:ea typeface="+mn-ea"/>
                <a:cs typeface="+mn-cs"/>
              </a:rPr>
              <a:t>we</a:t>
            </a:r>
            <a:r>
              <a:rPr kumimoji="1" lang="zh-CN" altLang="en-US" sz="1200" b="0" i="0" kern="1200" baseline="0" dirty="0" smtClean="0">
                <a:solidFill>
                  <a:schemeClr val="tx1"/>
                </a:solidFill>
                <a:effectLst/>
                <a:latin typeface="+mn-lt"/>
                <a:ea typeface="+mn-ea"/>
                <a:cs typeface="+mn-cs"/>
              </a:rPr>
              <a:t> </a:t>
            </a:r>
            <a:r>
              <a:rPr kumimoji="1" lang="en-US" altLang="zh-CN" sz="1200" b="0" i="0" kern="1200" baseline="0" dirty="0" smtClean="0">
                <a:solidFill>
                  <a:schemeClr val="tx1"/>
                </a:solidFill>
                <a:effectLst/>
                <a:latin typeface="+mn-lt"/>
                <a:ea typeface="+mn-ea"/>
                <a:cs typeface="+mn-cs"/>
              </a:rPr>
              <a:t>mainly</a:t>
            </a:r>
            <a:r>
              <a:rPr kumimoji="1" lang="zh-CN" altLang="en-US" sz="1200" b="0" i="0" kern="1200" baseline="0" dirty="0" smtClean="0">
                <a:solidFill>
                  <a:schemeClr val="tx1"/>
                </a:solidFill>
                <a:effectLst/>
                <a:latin typeface="+mn-lt"/>
                <a:ea typeface="+mn-ea"/>
                <a:cs typeface="+mn-cs"/>
              </a:rPr>
              <a:t> </a:t>
            </a:r>
            <a:r>
              <a:rPr kumimoji="1" lang="en-US" altLang="zh-CN" sz="1200" b="0" i="0" kern="1200" baseline="0" dirty="0" smtClean="0">
                <a:solidFill>
                  <a:schemeClr val="tx1"/>
                </a:solidFill>
                <a:effectLst/>
                <a:latin typeface="+mn-lt"/>
                <a:ea typeface="+mn-ea"/>
                <a:cs typeface="+mn-cs"/>
              </a:rPr>
              <a:t>study</a:t>
            </a:r>
            <a:r>
              <a:rPr kumimoji="1" lang="zh-CN" altLang="en-US" sz="1200" b="0" i="0" kern="1200" baseline="0" dirty="0" smtClean="0">
                <a:solidFill>
                  <a:schemeClr val="tx1"/>
                </a:solidFill>
                <a:effectLst/>
                <a:latin typeface="+mn-lt"/>
                <a:ea typeface="+mn-ea"/>
                <a:cs typeface="+mn-cs"/>
              </a:rPr>
              <a:t> </a:t>
            </a:r>
            <a:r>
              <a:rPr kumimoji="1" lang="en-US" altLang="zh-CN" sz="1200" b="0" i="0" kern="1200" baseline="0" dirty="0" smtClean="0">
                <a:solidFill>
                  <a:schemeClr val="tx1"/>
                </a:solidFill>
                <a:effectLst/>
                <a:latin typeface="+mn-lt"/>
                <a:ea typeface="+mn-ea"/>
                <a:cs typeface="+mn-cs"/>
              </a:rPr>
              <a:t>the</a:t>
            </a:r>
            <a:r>
              <a:rPr kumimoji="1" lang="zh-CN" altLang="en-US" sz="1200" b="0" i="0" kern="1200" baseline="0" dirty="0" smtClean="0">
                <a:solidFill>
                  <a:schemeClr val="tx1"/>
                </a:solidFill>
                <a:effectLst/>
                <a:latin typeface="+mn-lt"/>
                <a:ea typeface="+mn-ea"/>
                <a:cs typeface="+mn-cs"/>
              </a:rPr>
              <a:t> </a:t>
            </a:r>
            <a:r>
              <a:rPr kumimoji="1" lang="en-US" altLang="zh-CN" sz="1200" b="0" i="0" kern="1200" baseline="0" dirty="0" smtClean="0">
                <a:solidFill>
                  <a:schemeClr val="tx1"/>
                </a:solidFill>
                <a:effectLst/>
                <a:latin typeface="+mn-lt"/>
                <a:ea typeface="+mn-ea"/>
                <a:cs typeface="+mn-cs"/>
              </a:rPr>
              <a:t>second</a:t>
            </a:r>
            <a:r>
              <a:rPr kumimoji="1" lang="zh-CN" altLang="en-US" sz="1200" b="0" i="0" kern="1200" baseline="0" dirty="0" smtClean="0">
                <a:solidFill>
                  <a:schemeClr val="tx1"/>
                </a:solidFill>
                <a:effectLst/>
                <a:latin typeface="+mn-lt"/>
                <a:ea typeface="+mn-ea"/>
                <a:cs typeface="+mn-cs"/>
              </a:rPr>
              <a:t> </a:t>
            </a:r>
            <a:r>
              <a:rPr kumimoji="1" lang="en-US" altLang="zh-CN" sz="1200" b="0" i="0" kern="1200" baseline="0" dirty="0" smtClean="0">
                <a:solidFill>
                  <a:schemeClr val="tx1"/>
                </a:solidFill>
                <a:effectLst/>
                <a:latin typeface="+mn-lt"/>
                <a:ea typeface="+mn-ea"/>
                <a:cs typeface="+mn-cs"/>
              </a:rPr>
              <a:t>one</a:t>
            </a:r>
            <a:r>
              <a:rPr kumimoji="1" lang="zh-CN" altLang="en-US" sz="1200" b="0" i="0" kern="1200" baseline="0" dirty="0" smtClean="0">
                <a:solidFill>
                  <a:schemeClr val="tx1"/>
                </a:solidFill>
                <a:effectLst/>
                <a:latin typeface="+mn-lt"/>
                <a:ea typeface="+mn-ea"/>
                <a:cs typeface="+mn-cs"/>
              </a:rPr>
              <a:t> </a:t>
            </a:r>
            <a:r>
              <a:rPr kumimoji="1" lang="en-US" altLang="zh-CN" sz="1200" b="0" i="0" kern="1200" baseline="0" dirty="0" smtClean="0">
                <a:solidFill>
                  <a:schemeClr val="tx1"/>
                </a:solidFill>
                <a:effectLst/>
                <a:latin typeface="+mn-lt"/>
                <a:ea typeface="+mn-ea"/>
                <a:cs typeface="+mn-cs"/>
              </a:rPr>
              <a:t>&lt;click&gt;</a:t>
            </a:r>
            <a:endParaRPr kumimoji="1" lang="zh-CN" altLang="en-US"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sz="1200" b="0" i="0" kern="1200" baseline="0" dirty="0" smtClean="0">
                <a:solidFill>
                  <a:schemeClr val="tx1"/>
                </a:solidFill>
                <a:effectLst/>
                <a:latin typeface="+mn-lt"/>
                <a:ea typeface="+mn-ea"/>
                <a:cs typeface="+mn-cs"/>
              </a:rPr>
              <a:t>in</a:t>
            </a:r>
            <a:r>
              <a:rPr kumimoji="1" lang="zh-CN" altLang="en-US" sz="1200" b="0" i="0" kern="1200" baseline="0" dirty="0" smtClean="0">
                <a:solidFill>
                  <a:schemeClr val="tx1"/>
                </a:solidFill>
                <a:effectLst/>
                <a:latin typeface="+mn-lt"/>
                <a:ea typeface="+mn-ea"/>
                <a:cs typeface="+mn-cs"/>
              </a:rPr>
              <a:t> </a:t>
            </a:r>
            <a:r>
              <a:rPr kumimoji="1" lang="en-US" altLang="zh-CN" sz="1200" b="0" i="0" kern="1200" baseline="0" dirty="0" smtClean="0">
                <a:solidFill>
                  <a:schemeClr val="tx1"/>
                </a:solidFill>
                <a:effectLst/>
                <a:latin typeface="+mn-lt"/>
                <a:ea typeface="+mn-ea"/>
                <a:cs typeface="+mn-cs"/>
              </a:rPr>
              <a:t>particular,</a:t>
            </a:r>
            <a:r>
              <a:rPr kumimoji="1" lang="zh-CN" altLang="en-US" sz="1200" b="0" i="0" kern="1200" baseline="0" dirty="0" smtClean="0">
                <a:solidFill>
                  <a:schemeClr val="tx1"/>
                </a:solidFill>
                <a:effectLst/>
                <a:latin typeface="+mn-lt"/>
                <a:ea typeface="+mn-ea"/>
                <a:cs typeface="+mn-cs"/>
              </a:rPr>
              <a:t> </a:t>
            </a:r>
            <a:r>
              <a:rPr kumimoji="1" lang="en-US" altLang="zh-CN" sz="1200" b="0" i="0" kern="1200" baseline="0" dirty="0" smtClean="0">
                <a:solidFill>
                  <a:schemeClr val="tx1"/>
                </a:solidFill>
                <a:effectLst/>
                <a:latin typeface="+mn-lt"/>
                <a:ea typeface="+mn-ea"/>
                <a:cs typeface="+mn-cs"/>
              </a:rPr>
              <a:t>we</a:t>
            </a:r>
            <a:r>
              <a:rPr kumimoji="1" lang="zh-CN" altLang="en-US" sz="1200" b="0" i="0" kern="1200" baseline="0" dirty="0" smtClean="0">
                <a:solidFill>
                  <a:schemeClr val="tx1"/>
                </a:solidFill>
                <a:effectLst/>
                <a:latin typeface="+mn-lt"/>
                <a:ea typeface="+mn-ea"/>
                <a:cs typeface="+mn-cs"/>
              </a:rPr>
              <a:t> </a:t>
            </a:r>
            <a:r>
              <a:rPr kumimoji="1" lang="en-US" altLang="zh-CN" sz="1200" b="0" i="0" kern="1200" baseline="0" dirty="0" smtClean="0">
                <a:solidFill>
                  <a:schemeClr val="tx1"/>
                </a:solidFill>
                <a:effectLst/>
                <a:latin typeface="+mn-lt"/>
                <a:ea typeface="+mn-ea"/>
                <a:cs typeface="+mn-cs"/>
              </a:rPr>
              <a:t>study</a:t>
            </a:r>
            <a:r>
              <a:rPr kumimoji="1" lang="zh-CN" altLang="en-US" sz="1200" b="0" i="0" kern="1200" baseline="0" dirty="0" smtClean="0">
                <a:solidFill>
                  <a:schemeClr val="tx1"/>
                </a:solidFill>
                <a:effectLst/>
                <a:latin typeface="+mn-lt"/>
                <a:ea typeface="+mn-ea"/>
                <a:cs typeface="+mn-cs"/>
              </a:rPr>
              <a:t> </a:t>
            </a:r>
            <a:r>
              <a:rPr kumimoji="1" lang="en-US" altLang="zh-CN" sz="1200" b="0" i="0" kern="1200" baseline="0" dirty="0" err="1" smtClean="0">
                <a:solidFill>
                  <a:schemeClr val="tx1"/>
                </a:solidFill>
                <a:effectLst/>
                <a:latin typeface="+mn-lt"/>
                <a:ea typeface="+mn-ea"/>
                <a:cs typeface="+mn-cs"/>
              </a:rPr>
              <a:t>wechat</a:t>
            </a:r>
            <a:r>
              <a:rPr kumimoji="1" lang="zh-CN" altLang="en-US" sz="1200" b="0" i="0" kern="1200" baseline="0" dirty="0" smtClean="0">
                <a:solidFill>
                  <a:schemeClr val="tx1"/>
                </a:solidFill>
                <a:effectLst/>
                <a:latin typeface="+mn-lt"/>
                <a:ea typeface="+mn-ea"/>
                <a:cs typeface="+mn-cs"/>
              </a:rPr>
              <a:t> </a:t>
            </a:r>
            <a:r>
              <a:rPr kumimoji="1" lang="en-US" altLang="zh-CN" sz="1200" b="0" i="0" kern="1200" baseline="0" dirty="0" smtClean="0">
                <a:solidFill>
                  <a:schemeClr val="tx1"/>
                </a:solidFill>
                <a:effectLst/>
                <a:latin typeface="+mn-lt"/>
                <a:ea typeface="+mn-ea"/>
                <a:cs typeface="+mn-cs"/>
              </a:rPr>
              <a:t>&lt;click&gt;</a:t>
            </a:r>
            <a:endParaRPr kumimoji="1" lang="zh-CN" altLang="en-US"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zh-CN" altLang="en-US"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sz="1200" b="0" i="0" kern="1200" baseline="0" dirty="0" err="1" smtClean="0">
                <a:solidFill>
                  <a:schemeClr val="tx1"/>
                </a:solidFill>
                <a:effectLst/>
                <a:latin typeface="+mn-lt"/>
                <a:ea typeface="+mn-ea"/>
                <a:cs typeface="+mn-cs"/>
              </a:rPr>
              <a:t>WeChat</a:t>
            </a:r>
            <a:r>
              <a:rPr kumimoji="1" lang="zh-CN" altLang="en-US" sz="1200" b="0" i="0" kern="1200" baseline="0" dirty="0" smtClean="0">
                <a:solidFill>
                  <a:schemeClr val="tx1"/>
                </a:solidFill>
                <a:effectLst/>
                <a:latin typeface="+mn-lt"/>
                <a:ea typeface="+mn-ea"/>
                <a:cs typeface="+mn-cs"/>
              </a:rPr>
              <a:t> </a:t>
            </a:r>
            <a:r>
              <a:rPr kumimoji="1" lang="en-US" altLang="zh-CN" sz="1200" b="0" i="0" kern="1200" baseline="0" dirty="0" smtClean="0">
                <a:solidFill>
                  <a:schemeClr val="tx1"/>
                </a:solidFill>
                <a:effectLst/>
                <a:latin typeface="+mn-lt"/>
                <a:ea typeface="+mn-ea"/>
                <a:cs typeface="+mn-cs"/>
              </a:rPr>
              <a:t>is</a:t>
            </a:r>
            <a:r>
              <a:rPr kumimoji="1" lang="zh-CN" altLang="en-US" sz="1200" b="0" i="0" kern="1200" baseline="0" dirty="0" smtClean="0">
                <a:solidFill>
                  <a:schemeClr val="tx1"/>
                </a:solidFill>
                <a:effectLst/>
                <a:latin typeface="+mn-lt"/>
                <a:ea typeface="+mn-ea"/>
                <a:cs typeface="+mn-cs"/>
              </a:rPr>
              <a:t> </a:t>
            </a:r>
            <a:r>
              <a:rPr kumimoji="1" lang="en-US" altLang="zh-CN" sz="1200" b="0" i="0" kern="1200" baseline="0" dirty="0" smtClean="0">
                <a:solidFill>
                  <a:schemeClr val="tx1"/>
                </a:solidFill>
                <a:effectLst/>
                <a:latin typeface="+mn-lt"/>
                <a:ea typeface="+mn-ea"/>
                <a:cs typeface="+mn-cs"/>
              </a:rPr>
              <a:t>a</a:t>
            </a:r>
            <a:r>
              <a:rPr kumimoji="1" lang="zh-CN" altLang="en-US" sz="1200" b="0" i="0" kern="1200" baseline="0" dirty="0" smtClean="0">
                <a:solidFill>
                  <a:schemeClr val="tx1"/>
                </a:solidFill>
                <a:effectLst/>
                <a:latin typeface="+mn-lt"/>
                <a:ea typeface="+mn-ea"/>
                <a:cs typeface="+mn-cs"/>
              </a:rPr>
              <a:t> </a:t>
            </a:r>
            <a:r>
              <a:rPr kumimoji="1" lang="en-US" altLang="zh-CN" sz="1200" b="0" i="0" kern="1200" baseline="0" dirty="0" smtClean="0">
                <a:solidFill>
                  <a:schemeClr val="tx1"/>
                </a:solidFill>
                <a:effectLst/>
                <a:latin typeface="+mn-lt"/>
                <a:ea typeface="+mn-ea"/>
                <a:cs typeface="+mn-cs"/>
              </a:rPr>
              <a:t>social</a:t>
            </a:r>
            <a:r>
              <a:rPr kumimoji="1" lang="zh-CN" altLang="en-US" sz="1200" b="0" i="0" kern="1200" baseline="0" dirty="0" smtClean="0">
                <a:solidFill>
                  <a:schemeClr val="tx1"/>
                </a:solidFill>
                <a:effectLst/>
                <a:latin typeface="+mn-lt"/>
                <a:ea typeface="+mn-ea"/>
                <a:cs typeface="+mn-cs"/>
              </a:rPr>
              <a:t> </a:t>
            </a:r>
            <a:r>
              <a:rPr kumimoji="1" lang="en-US" altLang="zh-CN" sz="1200" b="0" i="0" kern="1200" baseline="0" dirty="0" smtClean="0">
                <a:solidFill>
                  <a:schemeClr val="tx1"/>
                </a:solidFill>
                <a:effectLst/>
                <a:latin typeface="+mn-lt"/>
                <a:ea typeface="+mn-ea"/>
                <a:cs typeface="+mn-cs"/>
              </a:rPr>
              <a:t>messaging</a:t>
            </a:r>
            <a:r>
              <a:rPr kumimoji="1" lang="zh-CN" altLang="en-US" sz="1200" b="0" i="0" kern="1200" baseline="0" dirty="0" smtClean="0">
                <a:solidFill>
                  <a:schemeClr val="tx1"/>
                </a:solidFill>
                <a:effectLst/>
                <a:latin typeface="+mn-lt"/>
                <a:ea typeface="+mn-ea"/>
                <a:cs typeface="+mn-cs"/>
              </a:rPr>
              <a:t> </a:t>
            </a:r>
            <a:r>
              <a:rPr kumimoji="1" lang="en-US" altLang="zh-CN" sz="1200" b="0" i="0" kern="1200" baseline="0" dirty="0" smtClean="0">
                <a:solidFill>
                  <a:schemeClr val="tx1"/>
                </a:solidFill>
                <a:effectLst/>
                <a:latin typeface="+mn-lt"/>
                <a:ea typeface="+mn-ea"/>
                <a:cs typeface="+mn-cs"/>
              </a:rPr>
              <a:t>service</a:t>
            </a:r>
            <a:r>
              <a:rPr kumimoji="1" lang="zh-CN" altLang="en-US" sz="1200" b="0" i="0" kern="1200" baseline="0" dirty="0" smtClean="0">
                <a:solidFill>
                  <a:schemeClr val="tx1"/>
                </a:solidFill>
                <a:effectLst/>
                <a:latin typeface="+mn-lt"/>
                <a:ea typeface="+mn-ea"/>
                <a:cs typeface="+mn-cs"/>
              </a:rPr>
              <a:t> </a:t>
            </a:r>
            <a:r>
              <a:rPr kumimoji="1" lang="en-US" altLang="zh-CN" sz="1200" b="0" i="0" kern="1200" baseline="0" dirty="0" smtClean="0">
                <a:solidFill>
                  <a:schemeClr val="tx1"/>
                </a:solidFill>
                <a:effectLst/>
                <a:latin typeface="+mn-lt"/>
                <a:ea typeface="+mn-ea"/>
                <a:cs typeface="+mn-cs"/>
              </a:rPr>
              <a:t>like</a:t>
            </a:r>
            <a:r>
              <a:rPr kumimoji="1" lang="zh-CN" altLang="en-US" sz="1200" b="0" i="0" kern="1200" baseline="0" dirty="0" smtClean="0">
                <a:solidFill>
                  <a:schemeClr val="tx1"/>
                </a:solidFill>
                <a:effectLst/>
                <a:latin typeface="+mn-lt"/>
                <a:ea typeface="+mn-ea"/>
                <a:cs typeface="+mn-cs"/>
              </a:rPr>
              <a:t> </a:t>
            </a:r>
            <a:r>
              <a:rPr kumimoji="1" lang="en-US" altLang="zh-CN" sz="1200" b="0" i="0" kern="1200" baseline="0" dirty="0" err="1" smtClean="0">
                <a:solidFill>
                  <a:schemeClr val="tx1"/>
                </a:solidFill>
                <a:effectLst/>
                <a:latin typeface="+mn-lt"/>
                <a:ea typeface="+mn-ea"/>
                <a:cs typeface="+mn-cs"/>
              </a:rPr>
              <a:t>whatsapp</a:t>
            </a:r>
            <a:r>
              <a:rPr kumimoji="1" lang="zh-CN" altLang="en-US" sz="1200" b="0" i="0" kern="1200" baseline="0" dirty="0" smtClean="0">
                <a:solidFill>
                  <a:schemeClr val="tx1"/>
                </a:solidFill>
                <a:effectLst/>
                <a:latin typeface="+mn-lt"/>
                <a:ea typeface="+mn-ea"/>
                <a:cs typeface="+mn-cs"/>
              </a:rPr>
              <a:t> </a:t>
            </a:r>
            <a:r>
              <a:rPr kumimoji="1" lang="en-US" altLang="zh-CN" sz="1200" b="0" i="0" kern="1200" baseline="0" dirty="0" smtClean="0">
                <a:solidFill>
                  <a:schemeClr val="tx1"/>
                </a:solidFill>
                <a:effectLst/>
                <a:latin typeface="+mn-lt"/>
                <a:ea typeface="+mn-ea"/>
                <a:cs typeface="+mn-cs"/>
              </a:rPr>
              <a:t>and</a:t>
            </a:r>
            <a:r>
              <a:rPr kumimoji="1" lang="zh-CN" altLang="en-US" sz="1200" b="0" i="0" kern="1200" baseline="0" dirty="0" smtClean="0">
                <a:solidFill>
                  <a:schemeClr val="tx1"/>
                </a:solidFill>
                <a:effectLst/>
                <a:latin typeface="+mn-lt"/>
                <a:ea typeface="+mn-ea"/>
                <a:cs typeface="+mn-cs"/>
              </a:rPr>
              <a:t> </a:t>
            </a:r>
            <a:r>
              <a:rPr kumimoji="1" lang="en-US" altLang="zh-CN" sz="1200" b="0" i="0" kern="1200" baseline="0" dirty="0" smtClean="0">
                <a:solidFill>
                  <a:schemeClr val="tx1"/>
                </a:solidFill>
                <a:effectLst/>
                <a:latin typeface="+mn-lt"/>
                <a:ea typeface="+mn-ea"/>
                <a:cs typeface="+mn-cs"/>
              </a:rPr>
              <a:t>line.</a:t>
            </a:r>
            <a:endParaRPr kumimoji="1" lang="zh-CN" altLang="en-US"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sz="1200" b="0" i="0" kern="1200" baseline="0" dirty="0" smtClean="0">
                <a:solidFill>
                  <a:schemeClr val="tx1"/>
                </a:solidFill>
                <a:effectLst/>
                <a:latin typeface="+mn-lt"/>
                <a:ea typeface="+mn-ea"/>
                <a:cs typeface="+mn-cs"/>
              </a:rPr>
              <a:t>&lt;click&gt;</a:t>
            </a:r>
            <a:endParaRPr kumimoji="1" lang="zh-CN" altLang="en-US"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sz="1200" b="0" i="0" kern="1200" baseline="0" dirty="0" smtClean="0">
                <a:solidFill>
                  <a:schemeClr val="tx1"/>
                </a:solidFill>
                <a:effectLst/>
                <a:latin typeface="+mn-lt"/>
                <a:ea typeface="+mn-ea"/>
                <a:cs typeface="+mn-cs"/>
              </a:rPr>
              <a:t>As of December 2015, </a:t>
            </a:r>
            <a:r>
              <a:rPr kumimoji="1" lang="en-US" altLang="zh-CN" sz="1200" b="0" i="0" kern="1200" baseline="0" dirty="0" err="1" smtClean="0">
                <a:solidFill>
                  <a:schemeClr val="tx1"/>
                </a:solidFill>
                <a:effectLst/>
                <a:latin typeface="+mn-lt"/>
                <a:ea typeface="+mn-ea"/>
                <a:cs typeface="+mn-cs"/>
              </a:rPr>
              <a:t>WeChat</a:t>
            </a:r>
            <a:r>
              <a:rPr kumimoji="1" lang="en-US" altLang="zh-CN" sz="1200" b="0" i="0" kern="1200" baseline="0" dirty="0" smtClean="0">
                <a:solidFill>
                  <a:schemeClr val="tx1"/>
                </a:solidFill>
                <a:effectLst/>
                <a:latin typeface="+mn-lt"/>
                <a:ea typeface="+mn-ea"/>
                <a:cs typeface="+mn-cs"/>
              </a:rPr>
              <a:t> has over one billion users, 697 million monthly</a:t>
            </a:r>
            <a:r>
              <a:rPr kumimoji="1" lang="zh-CN" altLang="en-US" sz="1200" b="0" i="0" kern="1200" baseline="0" dirty="0" smtClean="0">
                <a:solidFill>
                  <a:schemeClr val="tx1"/>
                </a:solidFill>
                <a:effectLst/>
                <a:latin typeface="+mn-lt"/>
                <a:ea typeface="+mn-ea"/>
                <a:cs typeface="+mn-cs"/>
              </a:rPr>
              <a:t> </a:t>
            </a:r>
            <a:r>
              <a:rPr kumimoji="1" lang="en-US" altLang="zh-CN" sz="1200" b="0" i="0" kern="1200" baseline="0" dirty="0" smtClean="0">
                <a:solidFill>
                  <a:schemeClr val="tx1"/>
                </a:solidFill>
                <a:effectLst/>
                <a:latin typeface="+mn-lt"/>
                <a:ea typeface="+mn-ea"/>
                <a:cs typeface="+mn-cs"/>
              </a:rPr>
              <a:t>active users</a:t>
            </a:r>
            <a:r>
              <a:rPr kumimoji="1" lang="zh-CN" altLang="en-US" sz="1200" b="0" i="0" kern="1200" baseline="0" dirty="0" smtClean="0">
                <a:solidFill>
                  <a:schemeClr val="tx1"/>
                </a:solidFill>
                <a:effectLst/>
                <a:latin typeface="+mn-lt"/>
                <a:ea typeface="+mn-ea"/>
                <a:cs typeface="+mn-cs"/>
              </a:rPr>
              <a:t> </a:t>
            </a:r>
            <a:r>
              <a:rPr kumimoji="1" lang="en-US" altLang="zh-CN" sz="1200" b="0" i="0" kern="1200" baseline="0" dirty="0" smtClean="0">
                <a:solidFill>
                  <a:schemeClr val="tx1"/>
                </a:solidFill>
                <a:effectLst/>
                <a:latin typeface="+mn-lt"/>
                <a:ea typeface="+mn-ea"/>
                <a:cs typeface="+mn-cs"/>
              </a:rPr>
              <a:t>with 70 million outside of China.</a:t>
            </a:r>
            <a:endParaRPr kumimoji="1" lang="zh-CN" altLang="en-US"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zh-CN" altLang="en-US"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幻灯片编号占位符 3"/>
          <p:cNvSpPr>
            <a:spLocks noGrp="1"/>
          </p:cNvSpPr>
          <p:nvPr>
            <p:ph type="sldNum" sz="quarter" idx="10"/>
          </p:nvPr>
        </p:nvSpPr>
        <p:spPr/>
        <p:txBody>
          <a:bodyPr/>
          <a:lstStyle/>
          <a:p>
            <a:fld id="{21898779-CD88-4D4A-B8C1-2D5A189B15D1}" type="slidenum">
              <a:rPr kumimoji="1" lang="zh-CN" altLang="en-US" smtClean="0"/>
              <a:t>2</a:t>
            </a:fld>
            <a:endParaRPr kumimoji="1" lang="zh-CN" altLang="en-US"/>
          </a:p>
        </p:txBody>
      </p:sp>
    </p:spTree>
    <p:extLst>
      <p:ext uri="{BB962C8B-B14F-4D97-AF65-F5344CB8AC3E}">
        <p14:creationId xmlns:p14="http://schemas.microsoft.com/office/powerpoint/2010/main" val="21005887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21898779-CD88-4D4A-B8C1-2D5A189B15D1}" type="slidenum">
              <a:rPr kumimoji="1" lang="zh-CN" altLang="en-US" smtClean="0"/>
              <a:t>20</a:t>
            </a:fld>
            <a:endParaRPr kumimoji="1" lang="zh-CN" altLang="en-US"/>
          </a:p>
        </p:txBody>
      </p:sp>
    </p:spTree>
    <p:extLst>
      <p:ext uri="{BB962C8B-B14F-4D97-AF65-F5344CB8AC3E}">
        <p14:creationId xmlns:p14="http://schemas.microsoft.com/office/powerpoint/2010/main" val="1978473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2075" y="744538"/>
            <a:ext cx="6616700" cy="3722687"/>
          </a:xfrm>
        </p:spPr>
      </p:sp>
      <p:sp>
        <p:nvSpPr>
          <p:cNvPr id="3" name="备注占位符 2"/>
          <p:cNvSpPr>
            <a:spLocks noGrp="1"/>
          </p:cNvSpPr>
          <p:nvPr>
            <p:ph type="body" idx="1"/>
          </p:nvPr>
        </p:nvSpPr>
        <p:spPr/>
        <p:txBody>
          <a:bodyPr>
            <a:normAutofit/>
          </a:bodyPr>
          <a:lstStyle/>
          <a:p>
            <a:endParaRPr lang="en-US" altLang="zh-CN" baseline="0" dirty="0" smtClean="0"/>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22</a:t>
            </a:fld>
            <a:endParaRPr lang="en-US" altLang="zh-CN"/>
          </a:p>
        </p:txBody>
      </p:sp>
    </p:spTree>
    <p:extLst>
      <p:ext uri="{BB962C8B-B14F-4D97-AF65-F5344CB8AC3E}">
        <p14:creationId xmlns:p14="http://schemas.microsoft.com/office/powerpoint/2010/main" val="317167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baseline="0" dirty="0" smtClean="0"/>
              <a:t>In</a:t>
            </a:r>
            <a:r>
              <a:rPr kumimoji="1" lang="zh-CN" altLang="en-US" baseline="0" dirty="0" smtClean="0"/>
              <a:t> </a:t>
            </a:r>
            <a:r>
              <a:rPr kumimoji="1" lang="en-US" altLang="zh-CN" baseline="0" dirty="0" smtClean="0"/>
              <a:t>this</a:t>
            </a:r>
            <a:r>
              <a:rPr kumimoji="1" lang="zh-CN" altLang="en-US" baseline="0" dirty="0" smtClean="0"/>
              <a:t> </a:t>
            </a:r>
            <a:r>
              <a:rPr kumimoji="1" lang="en-US" altLang="zh-CN" baseline="0" dirty="0" smtClean="0"/>
              <a:t>work,</a:t>
            </a:r>
            <a:r>
              <a:rPr kumimoji="1" lang="zh-CN" altLang="en-US" baseline="0" dirty="0" smtClean="0"/>
              <a:t> </a:t>
            </a:r>
            <a:r>
              <a:rPr kumimoji="1" lang="en-US" altLang="zh-CN" baseline="0" dirty="0" smtClean="0"/>
              <a:t>we</a:t>
            </a:r>
            <a:r>
              <a:rPr kumimoji="1" lang="zh-CN" altLang="en-US" baseline="0" dirty="0" smtClean="0"/>
              <a:t> </a:t>
            </a:r>
            <a:r>
              <a:rPr kumimoji="1" lang="en-US" altLang="zh-CN" baseline="0" dirty="0" smtClean="0"/>
              <a:t>study</a:t>
            </a:r>
            <a:r>
              <a:rPr kumimoji="1" lang="zh-CN" altLang="en-US" baseline="0" dirty="0" smtClean="0"/>
              <a:t> </a:t>
            </a:r>
            <a:r>
              <a:rPr kumimoji="1" lang="en-US" altLang="zh-CN" baseline="0" dirty="0" smtClean="0"/>
              <a:t>group</a:t>
            </a:r>
            <a:r>
              <a:rPr kumimoji="1" lang="zh-CN" altLang="en-US" baseline="0" dirty="0" smtClean="0"/>
              <a:t> </a:t>
            </a:r>
            <a:r>
              <a:rPr kumimoji="1" lang="en-US" altLang="zh-CN" baseline="0" dirty="0" smtClean="0"/>
              <a:t>chat.</a:t>
            </a:r>
            <a:endParaRPr kumimoji="1" lang="zh-CN" altLang="en-US" baseline="0" dirty="0" smtClean="0"/>
          </a:p>
          <a:p>
            <a:endParaRPr kumimoji="1" lang="zh-CN" altLang="en-US" baseline="0" dirty="0" smtClean="0"/>
          </a:p>
          <a:p>
            <a:r>
              <a:rPr kumimoji="1" lang="en-US" altLang="zh-CN" baseline="0" dirty="0" smtClean="0"/>
              <a:t>The</a:t>
            </a:r>
            <a:r>
              <a:rPr kumimoji="1" lang="zh-CN" altLang="en-US" baseline="0" dirty="0" smtClean="0"/>
              <a:t> </a:t>
            </a:r>
            <a:r>
              <a:rPr kumimoji="1" lang="en-US" altLang="zh-CN" baseline="0" dirty="0" smtClean="0"/>
              <a:t>left</a:t>
            </a:r>
            <a:r>
              <a:rPr kumimoji="1" lang="zh-CN" altLang="en-US" baseline="0" dirty="0" smtClean="0"/>
              <a:t> </a:t>
            </a:r>
            <a:r>
              <a:rPr kumimoji="1" lang="en-US" altLang="zh-CN" baseline="0" dirty="0" smtClean="0"/>
              <a:t>figure</a:t>
            </a:r>
            <a:r>
              <a:rPr kumimoji="1" lang="zh-CN" altLang="en-US" baseline="0" dirty="0" smtClean="0"/>
              <a:t> </a:t>
            </a:r>
            <a:r>
              <a:rPr kumimoji="1" lang="en-US" altLang="zh-CN" baseline="0" dirty="0" smtClean="0"/>
              <a:t>is</a:t>
            </a:r>
            <a:r>
              <a:rPr kumimoji="1" lang="zh-CN" altLang="en-US" baseline="0" dirty="0" smtClean="0"/>
              <a:t> </a:t>
            </a:r>
            <a:r>
              <a:rPr kumimoji="1" lang="en-US" altLang="zh-CN" baseline="0" dirty="0" smtClean="0"/>
              <a:t>a</a:t>
            </a:r>
            <a:r>
              <a:rPr kumimoji="1" lang="zh-CN" altLang="en-US" baseline="0" dirty="0" smtClean="0"/>
              <a:t> </a:t>
            </a:r>
            <a:r>
              <a:rPr kumimoji="1" lang="en-US" altLang="zh-CN" baseline="0" dirty="0" smtClean="0"/>
              <a:t>screenshot</a:t>
            </a:r>
            <a:r>
              <a:rPr kumimoji="1" lang="zh-CN" altLang="en-US" baseline="0" dirty="0" smtClean="0"/>
              <a:t> </a:t>
            </a:r>
            <a:r>
              <a:rPr kumimoji="1" lang="en-US" altLang="zh-CN" baseline="0" dirty="0" smtClean="0"/>
              <a:t>of</a:t>
            </a:r>
            <a:r>
              <a:rPr kumimoji="1" lang="zh-CN" altLang="en-US" baseline="0" dirty="0" smtClean="0"/>
              <a:t> </a:t>
            </a:r>
            <a:r>
              <a:rPr kumimoji="1" lang="en-US" altLang="zh-CN" baseline="0" dirty="0" err="1" smtClean="0"/>
              <a:t>wechat</a:t>
            </a:r>
            <a:r>
              <a:rPr kumimoji="1" lang="zh-CN" altLang="en-US" baseline="0" dirty="0" smtClean="0"/>
              <a:t> </a:t>
            </a:r>
            <a:r>
              <a:rPr kumimoji="1" lang="en-US" altLang="zh-CN" baseline="0" dirty="0" smtClean="0"/>
              <a:t>app</a:t>
            </a:r>
            <a:r>
              <a:rPr kumimoji="1" lang="zh-CN" altLang="en-US" baseline="0" dirty="0" smtClean="0"/>
              <a:t> </a:t>
            </a:r>
            <a:r>
              <a:rPr kumimoji="1" lang="en-US" altLang="zh-CN" baseline="0" dirty="0" smtClean="0"/>
              <a:t>on</a:t>
            </a:r>
            <a:r>
              <a:rPr kumimoji="1" lang="zh-CN" altLang="en-US" baseline="0" dirty="0" smtClean="0"/>
              <a:t> </a:t>
            </a:r>
            <a:r>
              <a:rPr kumimoji="1" lang="en-US" altLang="zh-CN" baseline="0" dirty="0" smtClean="0"/>
              <a:t>mobile</a:t>
            </a:r>
            <a:r>
              <a:rPr kumimoji="1" lang="zh-CN" altLang="en-US" baseline="0" dirty="0" smtClean="0"/>
              <a:t> </a:t>
            </a:r>
            <a:r>
              <a:rPr kumimoji="1" lang="en-US" altLang="zh-CN" baseline="0" dirty="0" smtClean="0"/>
              <a:t>phone.</a:t>
            </a:r>
            <a:endParaRPr kumimoji="1" lang="zh-CN" altLang="en-US" baseline="0" dirty="0" smtClean="0"/>
          </a:p>
          <a:p>
            <a:endParaRPr kumimoji="1" lang="zh-CN" altLang="en-US" baseline="0" dirty="0" smtClean="0"/>
          </a:p>
          <a:p>
            <a:r>
              <a:rPr kumimoji="1" lang="en-US" altLang="zh-CN" baseline="0" dirty="0" smtClean="0"/>
              <a:t>The</a:t>
            </a:r>
            <a:r>
              <a:rPr kumimoji="1" lang="zh-CN" altLang="en-US" baseline="0" dirty="0" smtClean="0"/>
              <a:t> </a:t>
            </a:r>
            <a:r>
              <a:rPr kumimoji="1" lang="en-US" altLang="zh-CN" baseline="0" dirty="0" smtClean="0"/>
              <a:t>scenario</a:t>
            </a:r>
            <a:r>
              <a:rPr kumimoji="1" lang="zh-CN" altLang="en-US" baseline="0" dirty="0" smtClean="0"/>
              <a:t> </a:t>
            </a:r>
            <a:r>
              <a:rPr kumimoji="1" lang="en-US" altLang="zh-CN" baseline="0" dirty="0" smtClean="0"/>
              <a:t>is</a:t>
            </a:r>
            <a:r>
              <a:rPr kumimoji="1" lang="zh-CN" altLang="en-US" baseline="0" dirty="0" smtClean="0"/>
              <a:t> </a:t>
            </a:r>
            <a:r>
              <a:rPr kumimoji="1" lang="en-US" altLang="zh-CN" baseline="0" dirty="0" err="1" smtClean="0"/>
              <a:t>steve</a:t>
            </a:r>
            <a:r>
              <a:rPr kumimoji="1" lang="zh-CN" altLang="en-US" baseline="0" dirty="0" smtClean="0"/>
              <a:t> </a:t>
            </a:r>
            <a:r>
              <a:rPr kumimoji="1" lang="en-US" altLang="zh-CN" baseline="0" dirty="0" smtClean="0"/>
              <a:t>want</a:t>
            </a:r>
            <a:r>
              <a:rPr kumimoji="1" lang="zh-CN" altLang="en-US" baseline="0" dirty="0" smtClean="0"/>
              <a:t> </a:t>
            </a:r>
            <a:r>
              <a:rPr kumimoji="1" lang="en-US" altLang="zh-CN" baseline="0" dirty="0" smtClean="0"/>
              <a:t>to</a:t>
            </a:r>
            <a:r>
              <a:rPr kumimoji="1" lang="zh-CN" altLang="en-US" baseline="0" dirty="0" smtClean="0"/>
              <a:t> </a:t>
            </a:r>
            <a:r>
              <a:rPr kumimoji="1" lang="en-US" altLang="zh-CN" baseline="0" dirty="0" smtClean="0"/>
              <a:t>invite</a:t>
            </a:r>
            <a:r>
              <a:rPr kumimoji="1" lang="zh-CN" altLang="en-US" baseline="0" dirty="0" smtClean="0"/>
              <a:t> </a:t>
            </a:r>
            <a:r>
              <a:rPr kumimoji="1" lang="en-US" altLang="zh-CN" baseline="0" dirty="0" smtClean="0"/>
              <a:t>two</a:t>
            </a:r>
            <a:r>
              <a:rPr kumimoji="1" lang="zh-CN" altLang="en-US" baseline="0" dirty="0" smtClean="0"/>
              <a:t> </a:t>
            </a:r>
            <a:r>
              <a:rPr kumimoji="1" lang="en-US" altLang="zh-CN" baseline="0" dirty="0" smtClean="0"/>
              <a:t>friends,&lt;click&gt;</a:t>
            </a:r>
            <a:r>
              <a:rPr kumimoji="1" lang="zh-CN" altLang="en-US" baseline="0" dirty="0" smtClean="0"/>
              <a:t> </a:t>
            </a:r>
            <a:r>
              <a:rPr kumimoji="1" lang="en-US" altLang="zh-CN" baseline="0" dirty="0" smtClean="0"/>
              <a:t>Luke</a:t>
            </a:r>
            <a:r>
              <a:rPr kumimoji="1" lang="zh-CN" altLang="en-US" baseline="0" dirty="0" smtClean="0"/>
              <a:t> </a:t>
            </a:r>
            <a:r>
              <a:rPr kumimoji="1" lang="en-US" altLang="zh-CN" baseline="0" dirty="0" smtClean="0"/>
              <a:t>and</a:t>
            </a:r>
            <a:r>
              <a:rPr kumimoji="1" lang="zh-CN" altLang="en-US" baseline="0" dirty="0" smtClean="0"/>
              <a:t> </a:t>
            </a:r>
            <a:r>
              <a:rPr kumimoji="1" lang="en-US" altLang="zh-CN" baseline="0" dirty="0" smtClean="0"/>
              <a:t>Mohammed</a:t>
            </a:r>
            <a:r>
              <a:rPr kumimoji="1" lang="zh-CN" altLang="en-US" baseline="0" dirty="0" smtClean="0"/>
              <a:t> </a:t>
            </a:r>
            <a:r>
              <a:rPr kumimoji="1" lang="en-US" altLang="zh-CN" baseline="0" dirty="0" smtClean="0"/>
              <a:t>to</a:t>
            </a:r>
            <a:r>
              <a:rPr kumimoji="1" lang="zh-CN" altLang="en-US" baseline="0" dirty="0" smtClean="0"/>
              <a:t> </a:t>
            </a:r>
            <a:r>
              <a:rPr kumimoji="1" lang="en-US" altLang="zh-CN" baseline="0" dirty="0" smtClean="0"/>
              <a:t>a</a:t>
            </a:r>
            <a:r>
              <a:rPr kumimoji="1" lang="zh-CN" altLang="en-US" baseline="0" dirty="0" smtClean="0"/>
              <a:t> </a:t>
            </a:r>
            <a:r>
              <a:rPr kumimoji="1" lang="en-US" altLang="zh-CN" baseline="0" dirty="0" smtClean="0"/>
              <a:t>group</a:t>
            </a:r>
            <a:r>
              <a:rPr kumimoji="1" lang="zh-CN" altLang="en-US" baseline="0" dirty="0" smtClean="0"/>
              <a:t> </a:t>
            </a:r>
            <a:r>
              <a:rPr kumimoji="1" lang="en-US" altLang="zh-CN" baseline="0" dirty="0" smtClean="0"/>
              <a:t>chat.</a:t>
            </a:r>
            <a:endParaRPr kumimoji="1" lang="zh-CN" altLang="en-US" baseline="0" dirty="0" smtClean="0"/>
          </a:p>
          <a:p>
            <a:endParaRPr kumimoji="1" lang="zh-CN" altLang="en-US" baseline="0" dirty="0" smtClean="0"/>
          </a:p>
          <a:p>
            <a:r>
              <a:rPr kumimoji="1" lang="en-US" altLang="zh-CN" baseline="0" dirty="0" smtClean="0"/>
              <a:t>I</a:t>
            </a:r>
            <a:r>
              <a:rPr kumimoji="1" lang="zh-CN" altLang="en-US" baseline="0" dirty="0" smtClean="0"/>
              <a:t> </a:t>
            </a:r>
            <a:r>
              <a:rPr kumimoji="1" lang="en-US" altLang="zh-CN" baseline="0" dirty="0" smtClean="0"/>
              <a:t>have</a:t>
            </a:r>
            <a:r>
              <a:rPr kumimoji="1" lang="zh-CN" altLang="en-US" baseline="0" dirty="0" smtClean="0"/>
              <a:t> </a:t>
            </a:r>
            <a:r>
              <a:rPr kumimoji="1" lang="en-US" altLang="zh-CN" baseline="0" dirty="0" smtClean="0"/>
              <a:t>to</a:t>
            </a:r>
            <a:r>
              <a:rPr kumimoji="1" lang="zh-CN" altLang="en-US" baseline="0" dirty="0" smtClean="0"/>
              <a:t> </a:t>
            </a:r>
            <a:r>
              <a:rPr kumimoji="1" lang="en-US" altLang="zh-CN" baseline="0" dirty="0" smtClean="0"/>
              <a:t>say</a:t>
            </a:r>
            <a:r>
              <a:rPr kumimoji="1" lang="zh-CN" altLang="en-US" baseline="0" dirty="0" smtClean="0"/>
              <a:t> </a:t>
            </a:r>
            <a:r>
              <a:rPr kumimoji="1" lang="en-US" altLang="zh-CN" baseline="0" dirty="0" smtClean="0"/>
              <a:t>group</a:t>
            </a:r>
            <a:r>
              <a:rPr kumimoji="1" lang="zh-CN" altLang="en-US" baseline="0" dirty="0" smtClean="0"/>
              <a:t> </a:t>
            </a:r>
            <a:r>
              <a:rPr kumimoji="1" lang="en-US" altLang="zh-CN" baseline="0" dirty="0" smtClean="0"/>
              <a:t>chats</a:t>
            </a:r>
            <a:r>
              <a:rPr kumimoji="1" lang="zh-CN" altLang="en-US" baseline="0" dirty="0" smtClean="0"/>
              <a:t> </a:t>
            </a:r>
            <a:r>
              <a:rPr kumimoji="1" lang="en-US" altLang="zh-CN" baseline="0" dirty="0" smtClean="0"/>
              <a:t>are</a:t>
            </a:r>
            <a:r>
              <a:rPr kumimoji="1" lang="zh-CN" altLang="en-US" baseline="0" dirty="0" smtClean="0"/>
              <a:t> </a:t>
            </a:r>
            <a:r>
              <a:rPr kumimoji="1" lang="en-US" altLang="zh-CN" baseline="0" dirty="0" smtClean="0"/>
              <a:t>really</a:t>
            </a:r>
            <a:r>
              <a:rPr kumimoji="1" lang="zh-CN" altLang="en-US" baseline="0" dirty="0" smtClean="0"/>
              <a:t> </a:t>
            </a:r>
            <a:r>
              <a:rPr kumimoji="1" lang="en-US" altLang="zh-CN" baseline="0" dirty="0" smtClean="0"/>
              <a:t>important</a:t>
            </a:r>
            <a:r>
              <a:rPr kumimoji="1" lang="zh-CN" altLang="en-US" baseline="0" dirty="0" smtClean="0"/>
              <a:t> </a:t>
            </a:r>
            <a:r>
              <a:rPr kumimoji="1" lang="en-US" altLang="zh-CN" baseline="0" dirty="0" smtClean="0"/>
              <a:t>in</a:t>
            </a:r>
            <a:r>
              <a:rPr kumimoji="1" lang="zh-CN" altLang="en-US" baseline="0" dirty="0" smtClean="0"/>
              <a:t> </a:t>
            </a:r>
            <a:r>
              <a:rPr kumimoji="1" lang="en-US" altLang="zh-CN" baseline="0" dirty="0" err="1" smtClean="0"/>
              <a:t>WeChat</a:t>
            </a:r>
            <a:r>
              <a:rPr kumimoji="1" lang="en-US" altLang="zh-CN" baseline="0" dirty="0" smtClean="0"/>
              <a:t>,</a:t>
            </a:r>
            <a:r>
              <a:rPr kumimoji="1" lang="zh-CN" altLang="en-US" baseline="0" dirty="0" smtClean="0"/>
              <a:t> </a:t>
            </a:r>
            <a:r>
              <a:rPr kumimoji="1" lang="en-US" altLang="zh-CN" baseline="0" dirty="0" smtClean="0"/>
              <a:t>there</a:t>
            </a:r>
            <a:r>
              <a:rPr kumimoji="1" lang="zh-CN" altLang="en-US" baseline="0" dirty="0" smtClean="0"/>
              <a:t> </a:t>
            </a:r>
            <a:r>
              <a:rPr kumimoji="1" lang="en-US" altLang="zh-CN" baseline="0" dirty="0" smtClean="0"/>
              <a:t>are</a:t>
            </a:r>
            <a:r>
              <a:rPr kumimoji="1" lang="zh-CN" altLang="en-US" baseline="0" dirty="0" smtClean="0"/>
              <a:t> </a:t>
            </a:r>
            <a:r>
              <a:rPr kumimoji="1" lang="en-US" altLang="zh-CN" baseline="0" dirty="0" smtClean="0"/>
              <a:t>about</a:t>
            </a:r>
            <a:r>
              <a:rPr kumimoji="1" lang="zh-CN" altLang="en-US" baseline="0" dirty="0" smtClean="0"/>
              <a:t> </a:t>
            </a:r>
            <a:r>
              <a:rPr kumimoji="1" lang="en-US" altLang="zh-CN" baseline="0" dirty="0" smtClean="0"/>
              <a:t>2.3</a:t>
            </a:r>
            <a:r>
              <a:rPr kumimoji="1" lang="zh-CN" altLang="en-US" baseline="0" dirty="0" smtClean="0"/>
              <a:t> </a:t>
            </a:r>
            <a:r>
              <a:rPr kumimoji="1" lang="en-US" altLang="zh-CN" baseline="0" dirty="0" smtClean="0"/>
              <a:t>million</a:t>
            </a:r>
            <a:r>
              <a:rPr kumimoji="1" lang="zh-CN" altLang="en-US" baseline="0" dirty="0" smtClean="0"/>
              <a:t> </a:t>
            </a:r>
            <a:r>
              <a:rPr kumimoji="1" lang="en-US" altLang="zh-CN" baseline="0" dirty="0" smtClean="0"/>
              <a:t>groups</a:t>
            </a:r>
            <a:r>
              <a:rPr kumimoji="1" lang="zh-CN" altLang="en-US" baseline="0" dirty="0" smtClean="0"/>
              <a:t> </a:t>
            </a:r>
            <a:r>
              <a:rPr kumimoji="1" lang="en-US" altLang="zh-CN" baseline="0" dirty="0" smtClean="0"/>
              <a:t>generated</a:t>
            </a:r>
            <a:r>
              <a:rPr kumimoji="1" lang="zh-CN" altLang="en-US" baseline="0" dirty="0" smtClean="0"/>
              <a:t> </a:t>
            </a:r>
            <a:r>
              <a:rPr kumimoji="1" lang="en-US" altLang="zh-CN" baseline="0" dirty="0" smtClean="0"/>
              <a:t>everyday.</a:t>
            </a:r>
            <a:r>
              <a:rPr kumimoji="1" lang="zh-CN" altLang="en-US" baseline="0" dirty="0" smtClean="0"/>
              <a:t> </a:t>
            </a:r>
            <a:r>
              <a:rPr kumimoji="1" lang="en-US" altLang="zh-CN" baseline="0" dirty="0" smtClean="0"/>
              <a:t>One</a:t>
            </a:r>
            <a:r>
              <a:rPr kumimoji="1" lang="zh-CN" altLang="en-US" baseline="0" dirty="0" smtClean="0"/>
              <a:t> </a:t>
            </a:r>
            <a:r>
              <a:rPr kumimoji="1" lang="en-US" altLang="zh-CN" baseline="0" dirty="0" smtClean="0"/>
              <a:t>quarter</a:t>
            </a:r>
            <a:r>
              <a:rPr kumimoji="1" lang="zh-CN" altLang="en-US" baseline="0" dirty="0" smtClean="0"/>
              <a:t> </a:t>
            </a:r>
            <a:r>
              <a:rPr kumimoji="1" lang="en-US" altLang="zh-CN" baseline="0" dirty="0" smtClean="0"/>
              <a:t>of</a:t>
            </a:r>
            <a:r>
              <a:rPr kumimoji="1" lang="zh-CN" altLang="en-US" baseline="0" dirty="0" smtClean="0"/>
              <a:t> </a:t>
            </a:r>
            <a:r>
              <a:rPr kumimoji="1" lang="en-US" altLang="zh-CN" baseline="0" dirty="0" smtClean="0"/>
              <a:t>messages</a:t>
            </a:r>
            <a:r>
              <a:rPr kumimoji="1" lang="zh-CN" altLang="en-US" baseline="0" dirty="0" smtClean="0"/>
              <a:t> </a:t>
            </a:r>
            <a:r>
              <a:rPr kumimoji="1" lang="en-US" altLang="zh-CN" baseline="0" dirty="0" smtClean="0"/>
              <a:t>are</a:t>
            </a:r>
            <a:r>
              <a:rPr kumimoji="1" lang="zh-CN" altLang="en-US" baseline="0" dirty="0" smtClean="0"/>
              <a:t> </a:t>
            </a:r>
            <a:r>
              <a:rPr kumimoji="1" lang="en-US" altLang="zh-CN" baseline="0" dirty="0" smtClean="0"/>
              <a:t>generated</a:t>
            </a:r>
            <a:r>
              <a:rPr kumimoji="1" lang="zh-CN" altLang="en-US" baseline="0" dirty="0" smtClean="0"/>
              <a:t> </a:t>
            </a:r>
            <a:r>
              <a:rPr kumimoji="1" lang="en-US" altLang="zh-CN" baseline="0" dirty="0" smtClean="0"/>
              <a:t>in</a:t>
            </a:r>
            <a:r>
              <a:rPr kumimoji="1" lang="zh-CN" altLang="en-US" baseline="0" dirty="0" smtClean="0"/>
              <a:t> </a:t>
            </a:r>
            <a:r>
              <a:rPr kumimoji="1" lang="en-US" altLang="zh-CN" baseline="0" dirty="0" smtClean="0"/>
              <a:t>groups</a:t>
            </a:r>
            <a:r>
              <a:rPr kumimoji="1" lang="zh-CN" altLang="en-US" baseline="0" dirty="0" smtClean="0"/>
              <a:t> </a:t>
            </a:r>
            <a:r>
              <a:rPr kumimoji="1" lang="en-US" altLang="zh-CN" baseline="0" dirty="0" smtClean="0"/>
              <a:t>chats.</a:t>
            </a:r>
            <a:endParaRPr kumimoji="1" lang="zh-CN" altLang="en-US" baseline="0" dirty="0" smtClean="0"/>
          </a:p>
          <a:p>
            <a:endParaRPr kumimoji="1" lang="zh-CN" altLang="en-US" baseline="0" dirty="0" smtClean="0"/>
          </a:p>
          <a:p>
            <a:endParaRPr kumimoji="1" lang="zh-CN" altLang="en-US" dirty="0"/>
          </a:p>
        </p:txBody>
      </p:sp>
      <p:sp>
        <p:nvSpPr>
          <p:cNvPr id="4" name="幻灯片编号占位符 3"/>
          <p:cNvSpPr>
            <a:spLocks noGrp="1"/>
          </p:cNvSpPr>
          <p:nvPr>
            <p:ph type="sldNum" sz="quarter" idx="10"/>
          </p:nvPr>
        </p:nvSpPr>
        <p:spPr/>
        <p:txBody>
          <a:bodyPr/>
          <a:lstStyle/>
          <a:p>
            <a:fld id="{21898779-CD88-4D4A-B8C1-2D5A189B15D1}" type="slidenum">
              <a:rPr kumimoji="1" lang="zh-CN" altLang="en-US" smtClean="0"/>
              <a:t>3</a:t>
            </a:fld>
            <a:endParaRPr kumimoji="1" lang="zh-CN" altLang="en-US"/>
          </a:p>
        </p:txBody>
      </p:sp>
    </p:spTree>
    <p:extLst>
      <p:ext uri="{BB962C8B-B14F-4D97-AF65-F5344CB8AC3E}">
        <p14:creationId xmlns:p14="http://schemas.microsoft.com/office/powerpoint/2010/main" val="1877745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baseline="0" dirty="0" smtClean="0"/>
              <a:t>We</a:t>
            </a:r>
            <a:r>
              <a:rPr kumimoji="1" lang="zh-CN" altLang="en-US" baseline="0" dirty="0" smtClean="0"/>
              <a:t> </a:t>
            </a:r>
            <a:r>
              <a:rPr kumimoji="1" lang="en-US" altLang="zh-CN" baseline="0" dirty="0" smtClean="0"/>
              <a:t>got</a:t>
            </a:r>
            <a:r>
              <a:rPr kumimoji="1" lang="zh-CN" altLang="en-US" baseline="0" dirty="0" smtClean="0"/>
              <a:t> </a:t>
            </a:r>
            <a:r>
              <a:rPr kumimoji="1" lang="en-US" altLang="zh-CN" baseline="0" dirty="0" smtClean="0"/>
              <a:t>a</a:t>
            </a:r>
            <a:r>
              <a:rPr kumimoji="1" lang="zh-CN" altLang="en-US" baseline="0" dirty="0" smtClean="0"/>
              <a:t> </a:t>
            </a:r>
            <a:r>
              <a:rPr kumimoji="1" lang="en-US" altLang="zh-CN" baseline="0" dirty="0" smtClean="0"/>
              <a:t>sample</a:t>
            </a:r>
            <a:r>
              <a:rPr kumimoji="1" lang="zh-CN" altLang="en-US" baseline="0" dirty="0" smtClean="0"/>
              <a:t> </a:t>
            </a:r>
            <a:r>
              <a:rPr kumimoji="1" lang="en-US" altLang="zh-CN" baseline="0" dirty="0" smtClean="0"/>
              <a:t>of 4.7</a:t>
            </a:r>
            <a:r>
              <a:rPr kumimoji="1" lang="zh-CN" altLang="en-US" baseline="0" dirty="0" smtClean="0"/>
              <a:t> </a:t>
            </a:r>
            <a:r>
              <a:rPr kumimoji="1" lang="en-US" altLang="zh-CN" baseline="0" dirty="0" smtClean="0"/>
              <a:t>hundred</a:t>
            </a:r>
            <a:r>
              <a:rPr kumimoji="1" lang="zh-CN" altLang="en-US" baseline="0" dirty="0" smtClean="0"/>
              <a:t> </a:t>
            </a:r>
            <a:r>
              <a:rPr kumimoji="1" lang="en-US" altLang="zh-CN" baseline="0" dirty="0" smtClean="0"/>
              <a:t>thousand</a:t>
            </a:r>
            <a:r>
              <a:rPr kumimoji="1" lang="zh-CN" altLang="en-US" baseline="0" dirty="0" smtClean="0"/>
              <a:t> </a:t>
            </a:r>
            <a:r>
              <a:rPr kumimoji="1" lang="en-US" altLang="zh-CN" baseline="0" dirty="0" smtClean="0"/>
              <a:t>group</a:t>
            </a:r>
            <a:r>
              <a:rPr kumimoji="1" lang="zh-CN" altLang="en-US" baseline="0" dirty="0" smtClean="0"/>
              <a:t> </a:t>
            </a:r>
            <a:r>
              <a:rPr kumimoji="1" lang="en-US" altLang="zh-CN" baseline="0" dirty="0" smtClean="0"/>
              <a:t>chats</a:t>
            </a:r>
            <a:r>
              <a:rPr kumimoji="1" lang="zh-CN" altLang="en-US" baseline="0" dirty="0" smtClean="0"/>
              <a:t> </a:t>
            </a:r>
            <a:r>
              <a:rPr kumimoji="1" lang="en-US" altLang="zh-CN" baseline="0" dirty="0" smtClean="0"/>
              <a:t>generated</a:t>
            </a:r>
            <a:r>
              <a:rPr kumimoji="1" lang="zh-CN" altLang="en-US" baseline="0" dirty="0" smtClean="0"/>
              <a:t> </a:t>
            </a:r>
            <a:r>
              <a:rPr kumimoji="1" lang="en-US" altLang="zh-CN" baseline="0" dirty="0" smtClean="0"/>
              <a:t>on</a:t>
            </a:r>
            <a:r>
              <a:rPr kumimoji="1" lang="zh-CN" altLang="en-US" baseline="0" dirty="0" smtClean="0"/>
              <a:t> </a:t>
            </a:r>
            <a:r>
              <a:rPr kumimoji="1" lang="en-US" altLang="zh-CN" baseline="0" dirty="0" smtClean="0"/>
              <a:t>July</a:t>
            </a:r>
            <a:r>
              <a:rPr kumimoji="1" lang="zh-CN" altLang="en-US" baseline="0" dirty="0" smtClean="0"/>
              <a:t> </a:t>
            </a:r>
            <a:r>
              <a:rPr kumimoji="1" lang="en-US" altLang="zh-CN" baseline="0" dirty="0" smtClean="0"/>
              <a:t>26</a:t>
            </a:r>
            <a:r>
              <a:rPr kumimoji="1" lang="en-US" altLang="zh-CN" baseline="30000" dirty="0" smtClean="0"/>
              <a:t>th</a:t>
            </a:r>
            <a:r>
              <a:rPr kumimoji="1" lang="zh-CN" altLang="en-US" baseline="0" dirty="0" smtClean="0"/>
              <a:t> </a:t>
            </a:r>
            <a:r>
              <a:rPr kumimoji="1" lang="en-US" altLang="zh-CN" baseline="0" dirty="0" smtClean="0"/>
              <a:t>last</a:t>
            </a:r>
            <a:r>
              <a:rPr kumimoji="1" lang="zh-CN" altLang="en-US" baseline="0" dirty="0" smtClean="0"/>
              <a:t> </a:t>
            </a:r>
            <a:r>
              <a:rPr kumimoji="1" lang="en-US" altLang="zh-CN" baseline="0" dirty="0" smtClean="0"/>
              <a:t>year.</a:t>
            </a:r>
            <a:r>
              <a:rPr kumimoji="1" lang="zh-CN" altLang="en-US" baseline="0" dirty="0" smtClean="0"/>
              <a:t> </a:t>
            </a:r>
            <a:r>
              <a:rPr kumimoji="1" lang="en-US" altLang="zh-CN" baseline="0" dirty="0" smtClean="0"/>
              <a:t>For</a:t>
            </a:r>
            <a:r>
              <a:rPr kumimoji="1" lang="zh-CN" altLang="en-US" baseline="0" dirty="0" smtClean="0"/>
              <a:t> </a:t>
            </a:r>
            <a:r>
              <a:rPr kumimoji="1" lang="en-US" altLang="zh-CN" baseline="0" dirty="0" smtClean="0"/>
              <a:t>each</a:t>
            </a:r>
            <a:r>
              <a:rPr kumimoji="1" lang="zh-CN" altLang="en-US" baseline="0" dirty="0" smtClean="0"/>
              <a:t> </a:t>
            </a:r>
            <a:r>
              <a:rPr kumimoji="1" lang="en-US" altLang="zh-CN" baseline="0" dirty="0" smtClean="0"/>
              <a:t>group,</a:t>
            </a:r>
            <a:r>
              <a:rPr kumimoji="1" lang="zh-CN" altLang="en-US" baseline="0" dirty="0" smtClean="0"/>
              <a:t> </a:t>
            </a:r>
            <a:r>
              <a:rPr kumimoji="1" lang="en-US" altLang="zh-CN" baseline="0" dirty="0" smtClean="0"/>
              <a:t>we</a:t>
            </a:r>
            <a:r>
              <a:rPr kumimoji="1" lang="zh-CN" altLang="en-US" baseline="0" dirty="0" smtClean="0"/>
              <a:t> </a:t>
            </a:r>
            <a:r>
              <a:rPr kumimoji="1" lang="en-US" altLang="zh-CN" baseline="0" dirty="0" smtClean="0"/>
              <a:t>consider</a:t>
            </a:r>
            <a:r>
              <a:rPr kumimoji="1" lang="zh-CN" altLang="en-US" baseline="0" dirty="0" smtClean="0"/>
              <a:t> </a:t>
            </a:r>
            <a:r>
              <a:rPr kumimoji="1" lang="en-US" altLang="zh-CN" baseline="0" dirty="0" smtClean="0"/>
              <a:t>the</a:t>
            </a:r>
            <a:r>
              <a:rPr kumimoji="1" lang="zh-CN" altLang="en-US" baseline="0" dirty="0" smtClean="0"/>
              <a:t> </a:t>
            </a:r>
            <a:r>
              <a:rPr kumimoji="1" lang="en-US" altLang="zh-CN" baseline="0" dirty="0" smtClean="0"/>
              <a:t>corresponding</a:t>
            </a:r>
            <a:r>
              <a:rPr kumimoji="1" lang="zh-CN" altLang="en-US" baseline="0" dirty="0" smtClean="0"/>
              <a:t> </a:t>
            </a:r>
            <a:r>
              <a:rPr kumimoji="1" lang="en-US" altLang="zh-CN" baseline="0" dirty="0" smtClean="0"/>
              <a:t>users</a:t>
            </a:r>
            <a:r>
              <a:rPr kumimoji="1" lang="zh-CN" altLang="en-US" baseline="0" dirty="0" smtClean="0"/>
              <a:t> </a:t>
            </a:r>
            <a:r>
              <a:rPr kumimoji="1" lang="en-US" altLang="zh-CN" baseline="0" dirty="0" smtClean="0"/>
              <a:t>to</a:t>
            </a:r>
            <a:r>
              <a:rPr kumimoji="1" lang="zh-CN" altLang="en-US" baseline="0" dirty="0" smtClean="0"/>
              <a:t> </a:t>
            </a:r>
            <a:r>
              <a:rPr kumimoji="1" lang="en-US" altLang="zh-CN" baseline="0" dirty="0" smtClean="0"/>
              <a:t>be</a:t>
            </a:r>
            <a:r>
              <a:rPr kumimoji="1" lang="zh-CN" altLang="en-US" baseline="0" dirty="0" smtClean="0"/>
              <a:t> </a:t>
            </a:r>
            <a:r>
              <a:rPr kumimoji="1" lang="en-US" altLang="zh-CN" baseline="0" dirty="0" smtClean="0"/>
              <a:t>its</a:t>
            </a:r>
            <a:r>
              <a:rPr kumimoji="1" lang="zh-CN" altLang="en-US" baseline="0" dirty="0" smtClean="0"/>
              <a:t> </a:t>
            </a:r>
            <a:r>
              <a:rPr kumimoji="1" lang="en-US" altLang="zh-CN" baseline="0" dirty="0" smtClean="0"/>
              <a:t>group</a:t>
            </a:r>
            <a:r>
              <a:rPr kumimoji="1" lang="zh-CN" altLang="en-US" baseline="0" dirty="0" smtClean="0"/>
              <a:t> </a:t>
            </a:r>
            <a:r>
              <a:rPr kumimoji="1" lang="en-US" altLang="zh-CN" baseline="0" dirty="0" smtClean="0"/>
              <a:t>members</a:t>
            </a:r>
            <a:r>
              <a:rPr kumimoji="1" lang="zh-CN" altLang="en-US" baseline="0" dirty="0" smtClean="0"/>
              <a:t> </a:t>
            </a:r>
            <a:r>
              <a:rPr kumimoji="1" lang="en-US" altLang="zh-CN" baseline="0" dirty="0" smtClean="0"/>
              <a:t>as</a:t>
            </a:r>
            <a:r>
              <a:rPr kumimoji="1" lang="zh-CN" altLang="en-US" baseline="0" dirty="0" smtClean="0"/>
              <a:t> </a:t>
            </a:r>
            <a:r>
              <a:rPr kumimoji="1" lang="en-US" altLang="zh-CN" baseline="0" dirty="0" smtClean="0"/>
              <a:t>well</a:t>
            </a:r>
            <a:r>
              <a:rPr kumimoji="1" lang="zh-CN" altLang="en-US" baseline="0" dirty="0" smtClean="0"/>
              <a:t> </a:t>
            </a:r>
            <a:r>
              <a:rPr kumimoji="1" lang="en-US" altLang="zh-CN" baseline="0" dirty="0" smtClean="0"/>
              <a:t>as</a:t>
            </a:r>
            <a:r>
              <a:rPr kumimoji="1" lang="zh-CN" altLang="en-US" baseline="0" dirty="0" smtClean="0"/>
              <a:t> </a:t>
            </a:r>
            <a:r>
              <a:rPr kumimoji="1" lang="en-US" altLang="zh-CN" baseline="0" dirty="0" smtClean="0"/>
              <a:t>all</a:t>
            </a:r>
            <a:r>
              <a:rPr kumimoji="1" lang="zh-CN" altLang="en-US" baseline="0" dirty="0" smtClean="0"/>
              <a:t> </a:t>
            </a:r>
            <a:r>
              <a:rPr kumimoji="1" lang="en-US" altLang="zh-CN" baseline="0" dirty="0" smtClean="0"/>
              <a:t>the</a:t>
            </a:r>
            <a:r>
              <a:rPr kumimoji="1" lang="zh-CN" altLang="en-US" baseline="0" dirty="0" smtClean="0"/>
              <a:t> </a:t>
            </a:r>
            <a:r>
              <a:rPr kumimoji="1" lang="en-US" altLang="zh-CN" baseline="0" dirty="0" smtClean="0"/>
              <a:t>users</a:t>
            </a:r>
            <a:r>
              <a:rPr kumimoji="1" lang="zh-CN" altLang="en-US" baseline="0" dirty="0" smtClean="0"/>
              <a:t> </a:t>
            </a:r>
            <a:r>
              <a:rPr kumimoji="1" lang="en-US" altLang="zh-CN" baseline="0" dirty="0" smtClean="0"/>
              <a:t>in</a:t>
            </a:r>
            <a:r>
              <a:rPr kumimoji="1" lang="zh-CN" altLang="en-US" baseline="0" dirty="0" smtClean="0"/>
              <a:t> </a:t>
            </a:r>
            <a:r>
              <a:rPr kumimoji="1" lang="en-US" altLang="zh-CN" baseline="0" dirty="0" smtClean="0"/>
              <a:t>the</a:t>
            </a:r>
            <a:r>
              <a:rPr kumimoji="1" lang="zh-CN" altLang="en-US" baseline="0" dirty="0" smtClean="0"/>
              <a:t> </a:t>
            </a:r>
            <a:r>
              <a:rPr kumimoji="1" lang="en-US" altLang="zh-CN" baseline="0" dirty="0" smtClean="0"/>
              <a:t>fringe</a:t>
            </a:r>
            <a:r>
              <a:rPr kumimoji="1" lang="zh-CN" altLang="en-US" baseline="0" dirty="0" smtClean="0"/>
              <a:t> </a:t>
            </a:r>
            <a:r>
              <a:rPr kumimoji="1" lang="en-US" altLang="zh-CN" baseline="0" dirty="0" smtClean="0"/>
              <a:t>of</a:t>
            </a:r>
            <a:r>
              <a:rPr kumimoji="1" lang="zh-CN" altLang="en-US" baseline="0" dirty="0" smtClean="0"/>
              <a:t> </a:t>
            </a:r>
            <a:r>
              <a:rPr kumimoji="1" lang="en-US" altLang="zh-CN" baseline="0" dirty="0" smtClean="0"/>
              <a:t>the</a:t>
            </a:r>
            <a:r>
              <a:rPr kumimoji="1" lang="zh-CN" altLang="en-US" baseline="0" dirty="0" smtClean="0"/>
              <a:t> </a:t>
            </a:r>
            <a:r>
              <a:rPr kumimoji="1" lang="en-US" altLang="zh-CN" baseline="0" dirty="0" smtClean="0"/>
              <a:t>group.</a:t>
            </a:r>
          </a:p>
          <a:p>
            <a:endParaRPr kumimoji="1" lang="en-US" altLang="zh-CN" baseline="0" dirty="0" smtClean="0"/>
          </a:p>
          <a:p>
            <a:r>
              <a:rPr kumimoji="1" lang="en-US" altLang="zh-CN" baseline="0" dirty="0" smtClean="0"/>
              <a:t>&lt;click&gt;</a:t>
            </a:r>
          </a:p>
          <a:p>
            <a:r>
              <a:rPr kumimoji="1" lang="en-US" altLang="zh-CN" baseline="0" dirty="0" smtClean="0"/>
              <a:t>Here the fringe is defined as group </a:t>
            </a:r>
            <a:r>
              <a:rPr kumimoji="1" lang="en-US" altLang="zh-CN" baseline="0" dirty="0" err="1" smtClean="0"/>
              <a:t>memnbers</a:t>
            </a:r>
            <a:r>
              <a:rPr kumimoji="1" lang="en-US" altLang="zh-CN" baseline="0" dirty="0" smtClean="0"/>
              <a:t>’ one-hop friends.</a:t>
            </a:r>
            <a:endParaRPr kumimoji="1" lang="zh-CN" altLang="en-US" baseline="0" dirty="0" smtClean="0"/>
          </a:p>
          <a:p>
            <a:endParaRPr kumimoji="1" lang="zh-CN" altLang="en-US" baseline="0" dirty="0" smtClean="0"/>
          </a:p>
          <a:p>
            <a:r>
              <a:rPr kumimoji="1" lang="en-US" altLang="zh-CN" baseline="0" dirty="0" smtClean="0"/>
              <a:t>We</a:t>
            </a:r>
            <a:r>
              <a:rPr kumimoji="1" lang="zh-CN" altLang="en-US" baseline="0" dirty="0" smtClean="0"/>
              <a:t> </a:t>
            </a:r>
            <a:r>
              <a:rPr kumimoji="1" lang="en-US" altLang="zh-CN" baseline="0" dirty="0" smtClean="0"/>
              <a:t>also</a:t>
            </a:r>
            <a:r>
              <a:rPr kumimoji="1" lang="zh-CN" altLang="en-US" baseline="0" dirty="0" smtClean="0"/>
              <a:t> </a:t>
            </a:r>
            <a:r>
              <a:rPr kumimoji="1" lang="en-US" altLang="zh-CN" baseline="0" dirty="0" smtClean="0"/>
              <a:t>have</a:t>
            </a:r>
            <a:r>
              <a:rPr kumimoji="1" lang="zh-CN" altLang="en-US" baseline="0" dirty="0" smtClean="0"/>
              <a:t> </a:t>
            </a:r>
            <a:r>
              <a:rPr kumimoji="1" lang="en-US" altLang="zh-CN" baseline="0" dirty="0" smtClean="0"/>
              <a:t>invitation</a:t>
            </a:r>
            <a:r>
              <a:rPr kumimoji="1" lang="zh-CN" altLang="en-US" baseline="0" dirty="0" smtClean="0"/>
              <a:t> </a:t>
            </a:r>
            <a:r>
              <a:rPr kumimoji="1" lang="en-US" altLang="zh-CN" baseline="0" dirty="0" smtClean="0"/>
              <a:t>data</a:t>
            </a:r>
            <a:r>
              <a:rPr kumimoji="1" lang="zh-CN" altLang="en-US" baseline="0" dirty="0" smtClean="0"/>
              <a:t> </a:t>
            </a:r>
            <a:r>
              <a:rPr kumimoji="1" lang="en-US" altLang="zh-CN" baseline="0" dirty="0" smtClean="0"/>
              <a:t>which</a:t>
            </a:r>
            <a:r>
              <a:rPr kumimoji="1" lang="zh-CN" altLang="en-US" baseline="0" dirty="0" smtClean="0"/>
              <a:t> </a:t>
            </a:r>
            <a:r>
              <a:rPr kumimoji="1" lang="en-US" altLang="zh-CN" baseline="0" dirty="0" smtClean="0"/>
              <a:t>is</a:t>
            </a:r>
            <a:r>
              <a:rPr kumimoji="1" lang="zh-CN" altLang="en-US" baseline="0" dirty="0" smtClean="0"/>
              <a:t> </a:t>
            </a:r>
            <a:r>
              <a:rPr kumimoji="1" lang="en-US" altLang="zh-CN" baseline="0" dirty="0" smtClean="0"/>
              <a:t>showed</a:t>
            </a:r>
            <a:r>
              <a:rPr kumimoji="1" lang="zh-CN" altLang="en-US" baseline="0" dirty="0" smtClean="0"/>
              <a:t> </a:t>
            </a:r>
            <a:r>
              <a:rPr kumimoji="1" lang="en-US" altLang="zh-CN" baseline="0" dirty="0" smtClean="0"/>
              <a:t>by</a:t>
            </a:r>
            <a:r>
              <a:rPr kumimoji="1" lang="zh-CN" altLang="en-US" baseline="0" dirty="0" smtClean="0"/>
              <a:t> </a:t>
            </a:r>
            <a:r>
              <a:rPr kumimoji="1" lang="en-US" altLang="zh-CN" baseline="0" dirty="0" smtClean="0"/>
              <a:t>the</a:t>
            </a:r>
            <a:r>
              <a:rPr kumimoji="1" lang="zh-CN" altLang="en-US" baseline="0" dirty="0" smtClean="0"/>
              <a:t> </a:t>
            </a:r>
            <a:r>
              <a:rPr kumimoji="1" lang="en-US" altLang="zh-CN" baseline="0" dirty="0" smtClean="0"/>
              <a:t>blue</a:t>
            </a:r>
            <a:r>
              <a:rPr kumimoji="1" lang="zh-CN" altLang="en-US" baseline="0" dirty="0" smtClean="0"/>
              <a:t> </a:t>
            </a:r>
            <a:r>
              <a:rPr kumimoji="1" lang="en-US" altLang="zh-CN" baseline="0" dirty="0" smtClean="0"/>
              <a:t>arrow</a:t>
            </a:r>
            <a:r>
              <a:rPr kumimoji="1" lang="zh-CN" altLang="en-US" baseline="0" dirty="0" smtClean="0"/>
              <a:t> </a:t>
            </a:r>
            <a:r>
              <a:rPr kumimoji="1" lang="en-US" altLang="zh-CN" baseline="0" dirty="0" smtClean="0"/>
              <a:t>line</a:t>
            </a:r>
            <a:r>
              <a:rPr kumimoji="1" lang="zh-CN" altLang="en-US" baseline="0" dirty="0" smtClean="0"/>
              <a:t>  </a:t>
            </a:r>
            <a:r>
              <a:rPr kumimoji="1" lang="en-US" altLang="zh-CN" baseline="0" dirty="0" smtClean="0"/>
              <a:t>&lt;click&gt;</a:t>
            </a:r>
            <a:r>
              <a:rPr kumimoji="1" lang="zh-CN" altLang="en-US" baseline="0" dirty="0" smtClean="0"/>
              <a:t> </a:t>
            </a:r>
            <a:r>
              <a:rPr kumimoji="1" lang="en-US" altLang="zh-CN" baseline="0" dirty="0" smtClean="0"/>
              <a:t>and</a:t>
            </a:r>
            <a:r>
              <a:rPr kumimoji="1" lang="zh-CN" altLang="en-US" baseline="0" dirty="0" smtClean="0"/>
              <a:t> </a:t>
            </a:r>
            <a:r>
              <a:rPr kumimoji="1" lang="en-US" altLang="zh-CN" baseline="0" dirty="0" smtClean="0"/>
              <a:t>denoted</a:t>
            </a:r>
            <a:r>
              <a:rPr kumimoji="1" lang="zh-CN" altLang="en-US" baseline="0" dirty="0" smtClean="0"/>
              <a:t> </a:t>
            </a:r>
            <a:r>
              <a:rPr kumimoji="1" lang="en-US" altLang="zh-CN" baseline="0" dirty="0" smtClean="0"/>
              <a:t>by</a:t>
            </a:r>
            <a:r>
              <a:rPr kumimoji="1" lang="zh-CN" altLang="en-US" baseline="0" dirty="0" smtClean="0"/>
              <a:t> </a:t>
            </a:r>
            <a:r>
              <a:rPr kumimoji="1" lang="en-US" altLang="zh-CN" baseline="0" dirty="0" smtClean="0"/>
              <a:t>4-tuple</a:t>
            </a:r>
            <a:r>
              <a:rPr kumimoji="1" lang="zh-CN" altLang="en-US" baseline="0" dirty="0" smtClean="0"/>
              <a:t> </a:t>
            </a:r>
            <a:r>
              <a:rPr kumimoji="1" lang="en-US" altLang="zh-CN" baseline="0" dirty="0" smtClean="0"/>
              <a:t>(u,</a:t>
            </a:r>
            <a:r>
              <a:rPr kumimoji="1" lang="zh-CN" altLang="en-US" baseline="0" dirty="0" smtClean="0"/>
              <a:t> </a:t>
            </a:r>
            <a:r>
              <a:rPr kumimoji="1" lang="en-US" altLang="zh-CN" baseline="0" dirty="0" smtClean="0"/>
              <a:t>v,</a:t>
            </a:r>
            <a:r>
              <a:rPr kumimoji="1" lang="zh-CN" altLang="en-US" baseline="0" dirty="0" smtClean="0"/>
              <a:t> </a:t>
            </a:r>
            <a:r>
              <a:rPr kumimoji="1" lang="en-US" altLang="zh-CN" baseline="0" dirty="0" smtClean="0"/>
              <a:t>C,</a:t>
            </a:r>
            <a:r>
              <a:rPr kumimoji="1" lang="zh-CN" altLang="en-US" baseline="0" dirty="0" smtClean="0"/>
              <a:t> </a:t>
            </a:r>
            <a:r>
              <a:rPr kumimoji="1" lang="en-US" altLang="zh-CN" baseline="0" dirty="0" smtClean="0"/>
              <a:t>T),</a:t>
            </a:r>
            <a:r>
              <a:rPr kumimoji="1" lang="zh-CN" altLang="en-US" baseline="0" dirty="0" smtClean="0"/>
              <a:t> </a:t>
            </a:r>
            <a:r>
              <a:rPr kumimoji="1" lang="en-US" altLang="zh-CN" baseline="0" dirty="0" smtClean="0"/>
              <a:t>indicating</a:t>
            </a:r>
            <a:r>
              <a:rPr kumimoji="1" lang="zh-CN" altLang="en-US" baseline="0" dirty="0" smtClean="0"/>
              <a:t> </a:t>
            </a:r>
            <a:r>
              <a:rPr kumimoji="1" lang="en-US" altLang="zh-CN" baseline="0" dirty="0" smtClean="0"/>
              <a:t>user</a:t>
            </a:r>
            <a:r>
              <a:rPr kumimoji="1" lang="zh-CN" altLang="en-US" baseline="0" dirty="0" smtClean="0"/>
              <a:t> </a:t>
            </a:r>
            <a:r>
              <a:rPr kumimoji="1" lang="en-US" altLang="zh-CN" baseline="0" dirty="0" smtClean="0"/>
              <a:t>u</a:t>
            </a:r>
            <a:r>
              <a:rPr kumimoji="1" lang="zh-CN" altLang="en-US" baseline="0" dirty="0" smtClean="0"/>
              <a:t> </a:t>
            </a:r>
            <a:r>
              <a:rPr kumimoji="1" lang="en-US" altLang="zh-CN" baseline="0" dirty="0" smtClean="0"/>
              <a:t>invited</a:t>
            </a:r>
            <a:r>
              <a:rPr kumimoji="1" lang="zh-CN" altLang="en-US" baseline="0" dirty="0" smtClean="0"/>
              <a:t> </a:t>
            </a:r>
            <a:r>
              <a:rPr kumimoji="1" lang="en-US" altLang="zh-CN" baseline="0" dirty="0" smtClean="0"/>
              <a:t>user</a:t>
            </a:r>
            <a:r>
              <a:rPr kumimoji="1" lang="zh-CN" altLang="en-US" baseline="0" dirty="0" smtClean="0"/>
              <a:t> </a:t>
            </a:r>
            <a:r>
              <a:rPr kumimoji="1" lang="en-US" altLang="zh-CN" baseline="0" dirty="0" smtClean="0"/>
              <a:t>v</a:t>
            </a:r>
            <a:r>
              <a:rPr kumimoji="1" lang="zh-CN" altLang="en-US" baseline="0" dirty="0" smtClean="0"/>
              <a:t> </a:t>
            </a:r>
            <a:r>
              <a:rPr kumimoji="1" lang="en-US" altLang="zh-CN" baseline="0" dirty="0" smtClean="0"/>
              <a:t>to</a:t>
            </a:r>
            <a:r>
              <a:rPr kumimoji="1" lang="zh-CN" altLang="en-US" baseline="0" dirty="0" smtClean="0"/>
              <a:t> </a:t>
            </a:r>
            <a:r>
              <a:rPr kumimoji="1" lang="en-US" altLang="zh-CN" baseline="0" dirty="0" smtClean="0"/>
              <a:t>group</a:t>
            </a:r>
            <a:r>
              <a:rPr kumimoji="1" lang="zh-CN" altLang="en-US" baseline="0" dirty="0" smtClean="0"/>
              <a:t> </a:t>
            </a:r>
            <a:r>
              <a:rPr kumimoji="1" lang="en-US" altLang="zh-CN" baseline="0" dirty="0" smtClean="0"/>
              <a:t>C</a:t>
            </a:r>
            <a:r>
              <a:rPr kumimoji="1" lang="zh-CN" altLang="en-US" baseline="0" dirty="0" smtClean="0"/>
              <a:t> </a:t>
            </a:r>
            <a:r>
              <a:rPr kumimoji="1" lang="en-US" altLang="zh-CN" baseline="0" dirty="0" smtClean="0"/>
              <a:t>at</a:t>
            </a:r>
            <a:r>
              <a:rPr kumimoji="1" lang="zh-CN" altLang="en-US" baseline="0" dirty="0" smtClean="0"/>
              <a:t> </a:t>
            </a:r>
            <a:r>
              <a:rPr kumimoji="1" lang="en-US" altLang="zh-CN" baseline="0" dirty="0" smtClean="0"/>
              <a:t>time</a:t>
            </a:r>
            <a:r>
              <a:rPr kumimoji="1" lang="zh-CN" altLang="en-US" baseline="0" dirty="0" smtClean="0"/>
              <a:t> </a:t>
            </a:r>
            <a:r>
              <a:rPr kumimoji="1" lang="en-US" altLang="zh-CN" baseline="0" dirty="0" smtClean="0"/>
              <a:t>T.</a:t>
            </a:r>
            <a:r>
              <a:rPr kumimoji="1" lang="zh-CN" altLang="en-US" baseline="0" dirty="0" smtClean="0"/>
              <a:t> </a:t>
            </a:r>
          </a:p>
          <a:p>
            <a:r>
              <a:rPr kumimoji="1" lang="en-US" altLang="zh-CN" baseline="0" dirty="0" smtClean="0"/>
              <a:t>Moreover,</a:t>
            </a:r>
            <a:r>
              <a:rPr kumimoji="1" lang="zh-CN" altLang="en-US" baseline="0" dirty="0" smtClean="0"/>
              <a:t> </a:t>
            </a:r>
            <a:r>
              <a:rPr kumimoji="1" lang="en-US" altLang="zh-CN" baseline="0" dirty="0" smtClean="0"/>
              <a:t>we</a:t>
            </a:r>
            <a:r>
              <a:rPr kumimoji="1" lang="zh-CN" altLang="en-US" baseline="0" dirty="0" smtClean="0"/>
              <a:t> </a:t>
            </a:r>
            <a:r>
              <a:rPr kumimoji="1" lang="en-US" altLang="zh-CN" baseline="0" dirty="0" smtClean="0"/>
              <a:t>have</a:t>
            </a:r>
            <a:r>
              <a:rPr kumimoji="1" lang="zh-CN" altLang="en-US" baseline="0" dirty="0" smtClean="0"/>
              <a:t> </a:t>
            </a:r>
            <a:r>
              <a:rPr kumimoji="1" lang="en-US" altLang="zh-CN" baseline="0" dirty="0" smtClean="0"/>
              <a:t>the</a:t>
            </a:r>
            <a:r>
              <a:rPr kumimoji="1" lang="zh-CN" altLang="en-US" baseline="0" dirty="0" smtClean="0"/>
              <a:t> </a:t>
            </a:r>
            <a:r>
              <a:rPr kumimoji="1" lang="en-US" altLang="zh-CN" baseline="0" dirty="0" smtClean="0"/>
              <a:t>friendship</a:t>
            </a:r>
            <a:r>
              <a:rPr kumimoji="1" lang="zh-CN" altLang="en-US" baseline="0" dirty="0" smtClean="0"/>
              <a:t> </a:t>
            </a:r>
            <a:r>
              <a:rPr kumimoji="1" lang="en-US" altLang="zh-CN" baseline="0" dirty="0" smtClean="0"/>
              <a:t>relationship</a:t>
            </a:r>
            <a:r>
              <a:rPr kumimoji="1" lang="zh-CN" altLang="en-US" baseline="0" dirty="0" smtClean="0"/>
              <a:t> </a:t>
            </a:r>
            <a:r>
              <a:rPr kumimoji="1" lang="en-US" altLang="zh-CN" baseline="0" dirty="0" smtClean="0"/>
              <a:t>data</a:t>
            </a:r>
            <a:r>
              <a:rPr kumimoji="1" lang="zh-CN" altLang="en-US" baseline="0" dirty="0" smtClean="0"/>
              <a:t> </a:t>
            </a:r>
            <a:r>
              <a:rPr kumimoji="1" lang="en-US" altLang="zh-CN" baseline="0" dirty="0" smtClean="0"/>
              <a:t>which</a:t>
            </a:r>
            <a:r>
              <a:rPr kumimoji="1" lang="zh-CN" altLang="en-US" baseline="0" dirty="0" smtClean="0"/>
              <a:t> </a:t>
            </a:r>
            <a:r>
              <a:rPr kumimoji="1" lang="en-US" altLang="zh-CN" baseline="0" dirty="0" smtClean="0"/>
              <a:t>is</a:t>
            </a:r>
            <a:r>
              <a:rPr kumimoji="1" lang="zh-CN" altLang="en-US" baseline="0" dirty="0" smtClean="0"/>
              <a:t> </a:t>
            </a:r>
            <a:r>
              <a:rPr kumimoji="1" lang="en-US" altLang="zh-CN" baseline="0" dirty="0" smtClean="0"/>
              <a:t>showed</a:t>
            </a:r>
            <a:r>
              <a:rPr kumimoji="1" lang="zh-CN" altLang="en-US" baseline="0" dirty="0" smtClean="0"/>
              <a:t> </a:t>
            </a:r>
            <a:r>
              <a:rPr kumimoji="1" lang="en-US" altLang="zh-CN" baseline="0" dirty="0" smtClean="0"/>
              <a:t>by</a:t>
            </a:r>
            <a:r>
              <a:rPr kumimoji="1" lang="zh-CN" altLang="en-US" baseline="0" dirty="0" smtClean="0"/>
              <a:t> </a:t>
            </a:r>
            <a:r>
              <a:rPr kumimoji="1" lang="en-US" altLang="zh-CN" baseline="0" dirty="0" smtClean="0"/>
              <a:t>the</a:t>
            </a:r>
            <a:r>
              <a:rPr kumimoji="1" lang="zh-CN" altLang="en-US" baseline="0" dirty="0" smtClean="0"/>
              <a:t> </a:t>
            </a:r>
            <a:r>
              <a:rPr kumimoji="1" lang="en-US" altLang="zh-CN" baseline="0" dirty="0" smtClean="0"/>
              <a:t>dotted</a:t>
            </a:r>
            <a:r>
              <a:rPr kumimoji="1" lang="zh-CN" altLang="en-US" baseline="0" dirty="0" smtClean="0"/>
              <a:t> </a:t>
            </a:r>
            <a:r>
              <a:rPr kumimoji="1" lang="en-US" altLang="zh-CN" baseline="0" dirty="0" smtClean="0"/>
              <a:t>line</a:t>
            </a:r>
            <a:r>
              <a:rPr kumimoji="1" lang="zh-CN" altLang="en-US" baseline="0" dirty="0" smtClean="0"/>
              <a:t> </a:t>
            </a:r>
            <a:r>
              <a:rPr kumimoji="1" lang="en-US" altLang="zh-CN" baseline="0" dirty="0" smtClean="0"/>
              <a:t>&lt;click&gt;</a:t>
            </a:r>
            <a:r>
              <a:rPr kumimoji="1" lang="zh-CN" altLang="en-US" baseline="0" dirty="0" smtClean="0"/>
              <a:t> </a:t>
            </a:r>
            <a:r>
              <a:rPr kumimoji="1" lang="en-US" altLang="zh-CN" baseline="0" dirty="0" smtClean="0"/>
              <a:t>and</a:t>
            </a:r>
            <a:r>
              <a:rPr kumimoji="1" lang="zh-CN" altLang="en-US" baseline="0" dirty="0" smtClean="0"/>
              <a:t> </a:t>
            </a:r>
            <a:r>
              <a:rPr kumimoji="1" lang="en-US" altLang="zh-CN" baseline="0" dirty="0" smtClean="0"/>
              <a:t>denoted</a:t>
            </a:r>
            <a:r>
              <a:rPr kumimoji="1" lang="zh-CN" altLang="en-US" baseline="0" dirty="0" smtClean="0"/>
              <a:t> </a:t>
            </a:r>
            <a:r>
              <a:rPr kumimoji="1" lang="en-US" altLang="zh-CN" baseline="0" dirty="0" smtClean="0"/>
              <a:t>by</a:t>
            </a:r>
            <a:r>
              <a:rPr kumimoji="1" lang="zh-CN" altLang="en-US" baseline="0" dirty="0" smtClean="0"/>
              <a:t> </a:t>
            </a:r>
            <a:r>
              <a:rPr kumimoji="1" lang="en-US" altLang="zh-CN" baseline="0" dirty="0" smtClean="0"/>
              <a:t>3-tuple,</a:t>
            </a:r>
            <a:r>
              <a:rPr kumimoji="1" lang="zh-CN" altLang="en-US" baseline="0" dirty="0" smtClean="0"/>
              <a:t> </a:t>
            </a:r>
            <a:r>
              <a:rPr kumimoji="1" lang="en-US" altLang="zh-CN" baseline="0" dirty="0" smtClean="0"/>
              <a:t>indicating</a:t>
            </a:r>
            <a:r>
              <a:rPr kumimoji="1" lang="zh-CN" altLang="en-US" baseline="0" dirty="0" smtClean="0"/>
              <a:t> </a:t>
            </a:r>
            <a:r>
              <a:rPr kumimoji="1" lang="en-US" altLang="zh-CN" baseline="0" dirty="0" smtClean="0"/>
              <a:t>user</a:t>
            </a:r>
            <a:r>
              <a:rPr kumimoji="1" lang="zh-CN" altLang="en-US" baseline="0" dirty="0" smtClean="0"/>
              <a:t> </a:t>
            </a:r>
            <a:r>
              <a:rPr kumimoji="1" lang="en-US" altLang="zh-CN" baseline="0" dirty="0" smtClean="0"/>
              <a:t>u</a:t>
            </a:r>
            <a:r>
              <a:rPr kumimoji="1" lang="zh-CN" altLang="en-US" baseline="0" dirty="0" smtClean="0"/>
              <a:t> </a:t>
            </a:r>
            <a:r>
              <a:rPr kumimoji="1" lang="en-US" altLang="zh-CN" baseline="0" dirty="0" smtClean="0"/>
              <a:t>and</a:t>
            </a:r>
            <a:r>
              <a:rPr kumimoji="1" lang="zh-CN" altLang="en-US" baseline="0" dirty="0" smtClean="0"/>
              <a:t> </a:t>
            </a:r>
            <a:r>
              <a:rPr kumimoji="1" lang="en-US" altLang="zh-CN" baseline="0" dirty="0" smtClean="0"/>
              <a:t>user</a:t>
            </a:r>
            <a:r>
              <a:rPr kumimoji="1" lang="zh-CN" altLang="en-US" baseline="0" dirty="0" smtClean="0"/>
              <a:t> </a:t>
            </a:r>
            <a:r>
              <a:rPr kumimoji="1" lang="en-US" altLang="zh-CN" baseline="0" dirty="0" smtClean="0"/>
              <a:t>v</a:t>
            </a:r>
            <a:r>
              <a:rPr kumimoji="1" lang="zh-CN" altLang="en-US" baseline="0" dirty="0" smtClean="0"/>
              <a:t> </a:t>
            </a:r>
            <a:r>
              <a:rPr kumimoji="1" lang="en-US" altLang="zh-CN" baseline="0" dirty="0" smtClean="0"/>
              <a:t>become</a:t>
            </a:r>
            <a:r>
              <a:rPr kumimoji="1" lang="zh-CN" altLang="en-US" baseline="0" dirty="0" smtClean="0"/>
              <a:t> </a:t>
            </a:r>
            <a:r>
              <a:rPr kumimoji="1" lang="en-US" altLang="zh-CN" baseline="0" dirty="0" smtClean="0"/>
              <a:t>friends</a:t>
            </a:r>
            <a:r>
              <a:rPr kumimoji="1" lang="zh-CN" altLang="en-US" baseline="0" dirty="0" smtClean="0"/>
              <a:t> </a:t>
            </a:r>
            <a:r>
              <a:rPr kumimoji="1" lang="en-US" altLang="zh-CN" baseline="0" dirty="0" smtClean="0"/>
              <a:t>at</a:t>
            </a:r>
            <a:r>
              <a:rPr kumimoji="1" lang="zh-CN" altLang="en-US" baseline="0" dirty="0" smtClean="0"/>
              <a:t> </a:t>
            </a:r>
            <a:r>
              <a:rPr kumimoji="1" lang="en-US" altLang="zh-CN" baseline="0" dirty="0" smtClean="0"/>
              <a:t>time</a:t>
            </a:r>
            <a:r>
              <a:rPr kumimoji="1" lang="zh-CN" altLang="en-US" baseline="0" dirty="0" smtClean="0"/>
              <a:t> </a:t>
            </a:r>
            <a:r>
              <a:rPr kumimoji="1" lang="en-US" altLang="zh-CN" baseline="0" dirty="0" smtClean="0"/>
              <a:t>T.</a:t>
            </a:r>
            <a:r>
              <a:rPr kumimoji="1" lang="zh-CN" altLang="en-US" baseline="0" dirty="0" smtClean="0"/>
              <a:t> </a:t>
            </a:r>
          </a:p>
          <a:p>
            <a:endParaRPr kumimoji="1" lang="zh-CN" altLang="en-US" baseline="0" dirty="0" smtClean="0"/>
          </a:p>
        </p:txBody>
      </p:sp>
      <p:sp>
        <p:nvSpPr>
          <p:cNvPr id="4" name="幻灯片编号占位符 3"/>
          <p:cNvSpPr>
            <a:spLocks noGrp="1"/>
          </p:cNvSpPr>
          <p:nvPr>
            <p:ph type="sldNum" sz="quarter" idx="10"/>
          </p:nvPr>
        </p:nvSpPr>
        <p:spPr/>
        <p:txBody>
          <a:bodyPr/>
          <a:lstStyle/>
          <a:p>
            <a:fld id="{21898779-CD88-4D4A-B8C1-2D5A189B15D1}" type="slidenum">
              <a:rPr kumimoji="1" lang="zh-CN" altLang="en-US" smtClean="0"/>
              <a:t>4</a:t>
            </a:fld>
            <a:endParaRPr kumimoji="1" lang="zh-CN" altLang="en-US"/>
          </a:p>
        </p:txBody>
      </p:sp>
    </p:spTree>
    <p:extLst>
      <p:ext uri="{BB962C8B-B14F-4D97-AF65-F5344CB8AC3E}">
        <p14:creationId xmlns:p14="http://schemas.microsoft.com/office/powerpoint/2010/main" val="1644377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dirty="0" smtClean="0"/>
              <a:t>We</a:t>
            </a:r>
            <a:r>
              <a:rPr kumimoji="1" lang="zh-CN" altLang="en-US" dirty="0" smtClean="0"/>
              <a:t> </a:t>
            </a:r>
            <a:r>
              <a:rPr kumimoji="1" lang="en-US" altLang="zh-CN" dirty="0" smtClean="0"/>
              <a:t>first</a:t>
            </a:r>
            <a:r>
              <a:rPr kumimoji="1" lang="zh-CN" altLang="en-US" dirty="0" smtClean="0"/>
              <a:t> </a:t>
            </a:r>
            <a:r>
              <a:rPr kumimoji="1" lang="en-US" altLang="zh-CN" dirty="0" smtClean="0"/>
              <a:t>want</a:t>
            </a:r>
            <a:r>
              <a:rPr kumimoji="1" lang="zh-CN" altLang="en-US" dirty="0" smtClean="0"/>
              <a:t> </a:t>
            </a:r>
            <a:r>
              <a:rPr kumimoji="1" lang="en-US" altLang="zh-CN" dirty="0" smtClean="0"/>
              <a:t>to</a:t>
            </a:r>
            <a:r>
              <a:rPr kumimoji="1" lang="zh-CN" altLang="en-US" dirty="0" smtClean="0"/>
              <a:t> </a:t>
            </a:r>
            <a:r>
              <a:rPr kumimoji="1" lang="en-US" altLang="zh-CN" dirty="0" smtClean="0"/>
              <a:t>study</a:t>
            </a:r>
            <a:r>
              <a:rPr kumimoji="1" lang="zh-CN" altLang="en-US" baseline="0" dirty="0" smtClean="0"/>
              <a:t> </a:t>
            </a:r>
            <a:r>
              <a:rPr kumimoji="1" lang="en-US" altLang="zh-CN" baseline="0" dirty="0" smtClean="0"/>
              <a:t>the</a:t>
            </a:r>
            <a:r>
              <a:rPr kumimoji="1" lang="zh-CN" altLang="en-US" baseline="0" dirty="0" smtClean="0"/>
              <a:t> </a:t>
            </a:r>
            <a:r>
              <a:rPr kumimoji="1" lang="en-US" altLang="zh-CN" baseline="0" dirty="0" smtClean="0"/>
              <a:t>lifecycle</a:t>
            </a:r>
            <a:r>
              <a:rPr kumimoji="1" lang="zh-CN" altLang="en-US" baseline="0" dirty="0" smtClean="0"/>
              <a:t> </a:t>
            </a:r>
            <a:r>
              <a:rPr kumimoji="1" lang="en-US" altLang="zh-CN" baseline="0" dirty="0" smtClean="0"/>
              <a:t>of</a:t>
            </a:r>
            <a:r>
              <a:rPr kumimoji="1" lang="zh-CN" altLang="en-US" baseline="0" dirty="0" smtClean="0"/>
              <a:t> </a:t>
            </a:r>
            <a:r>
              <a:rPr kumimoji="1" lang="en-US" altLang="zh-CN" baseline="0" dirty="0" smtClean="0"/>
              <a:t>groups.</a:t>
            </a:r>
            <a:r>
              <a:rPr kumimoji="1" lang="zh-CN" altLang="en-US" baseline="0" dirty="0" smtClean="0"/>
              <a:t> </a:t>
            </a:r>
            <a:r>
              <a:rPr kumimoji="1" lang="en-US" altLang="zh-CN" baseline="0" dirty="0" smtClean="0"/>
              <a:t>We</a:t>
            </a:r>
            <a:r>
              <a:rPr kumimoji="1" lang="zh-CN" altLang="en-US" baseline="0" dirty="0" smtClean="0"/>
              <a:t> </a:t>
            </a:r>
            <a:r>
              <a:rPr kumimoji="1" lang="en-US" altLang="zh-CN" baseline="0" dirty="0" smtClean="0"/>
              <a:t>want</a:t>
            </a:r>
            <a:r>
              <a:rPr kumimoji="1" lang="zh-CN" altLang="en-US" baseline="0" dirty="0" smtClean="0"/>
              <a:t> </a:t>
            </a:r>
            <a:r>
              <a:rPr kumimoji="1" lang="en-US" altLang="zh-CN" baseline="0" dirty="0" smtClean="0"/>
              <a:t>to</a:t>
            </a:r>
            <a:r>
              <a:rPr kumimoji="1" lang="zh-CN" altLang="en-US" baseline="0" dirty="0" smtClean="0"/>
              <a:t> </a:t>
            </a:r>
            <a:r>
              <a:rPr kumimoji="1" lang="en-US" altLang="zh-CN" baseline="0" dirty="0" smtClean="0"/>
              <a:t>answer</a:t>
            </a:r>
            <a:r>
              <a:rPr kumimoji="1" lang="zh-CN" altLang="en-US" baseline="0" dirty="0" smtClean="0"/>
              <a:t> </a:t>
            </a:r>
            <a:r>
              <a:rPr kumimoji="1" lang="en-US" altLang="zh-CN" baseline="0" dirty="0" smtClean="0"/>
              <a:t>how</a:t>
            </a:r>
            <a:r>
              <a:rPr kumimoji="1" lang="zh-CN" altLang="en-US" baseline="0" dirty="0" smtClean="0"/>
              <a:t> </a:t>
            </a:r>
            <a:r>
              <a:rPr kumimoji="1" lang="en-US" altLang="zh-CN" baseline="0" dirty="0" smtClean="0"/>
              <a:t>long</a:t>
            </a:r>
            <a:r>
              <a:rPr kumimoji="1" lang="zh-CN" altLang="en-US" baseline="0" dirty="0" smtClean="0"/>
              <a:t> </a:t>
            </a:r>
            <a:r>
              <a:rPr kumimoji="1" lang="en-US" altLang="zh-CN" baseline="0" dirty="0" smtClean="0"/>
              <a:t>would</a:t>
            </a:r>
            <a:r>
              <a:rPr kumimoji="1" lang="zh-CN" altLang="en-US" baseline="0" dirty="0" smtClean="0"/>
              <a:t> </a:t>
            </a:r>
            <a:r>
              <a:rPr kumimoji="1" lang="en-US" altLang="zh-CN" baseline="0" dirty="0" smtClean="0"/>
              <a:t>a</a:t>
            </a:r>
            <a:r>
              <a:rPr kumimoji="1" lang="zh-CN" altLang="en-US" baseline="0" dirty="0" smtClean="0"/>
              <a:t> </a:t>
            </a:r>
            <a:r>
              <a:rPr kumimoji="1" lang="en-US" altLang="zh-CN" baseline="0" dirty="0" smtClean="0"/>
              <a:t>group</a:t>
            </a:r>
            <a:r>
              <a:rPr kumimoji="1" lang="zh-CN" altLang="en-US" baseline="0" dirty="0" smtClean="0"/>
              <a:t> </a:t>
            </a:r>
            <a:r>
              <a:rPr kumimoji="1" lang="en-US" altLang="zh-CN" baseline="0" dirty="0" smtClean="0"/>
              <a:t>chat</a:t>
            </a:r>
            <a:r>
              <a:rPr kumimoji="1" lang="zh-CN" altLang="en-US" baseline="0" dirty="0" smtClean="0"/>
              <a:t> </a:t>
            </a:r>
            <a:r>
              <a:rPr kumimoji="1" lang="en-US" altLang="zh-CN" baseline="0" dirty="0" smtClean="0"/>
              <a:t>survive.</a:t>
            </a:r>
            <a:endParaRPr kumimoji="1" lang="zh-CN"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zh-CN" altLang="en-US" sz="1200" b="0"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sz="1200" b="0" baseline="0" dirty="0" smtClean="0">
                <a:solidFill>
                  <a:schemeClr val="tx1"/>
                </a:solidFill>
              </a:rPr>
              <a:t>&lt;click&gt;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baseline="0" dirty="0" smtClean="0">
                <a:solidFill>
                  <a:schemeClr val="tx1"/>
                </a:solidFill>
              </a:rPr>
              <a:t>We</a:t>
            </a:r>
            <a:r>
              <a:rPr lang="zh-CN" altLang="en-US" sz="1200" b="0" baseline="0" dirty="0" smtClean="0">
                <a:solidFill>
                  <a:schemeClr val="tx1"/>
                </a:solidFill>
              </a:rPr>
              <a:t> </a:t>
            </a:r>
            <a:r>
              <a:rPr lang="en-US" altLang="zh-CN" sz="1200" b="0" baseline="0" dirty="0" smtClean="0">
                <a:solidFill>
                  <a:schemeClr val="tx1"/>
                </a:solidFill>
              </a:rPr>
              <a:t>did</a:t>
            </a:r>
            <a:r>
              <a:rPr lang="zh-CN" altLang="en-US" sz="1200" b="0" baseline="0" dirty="0" smtClean="0">
                <a:solidFill>
                  <a:schemeClr val="tx1"/>
                </a:solidFill>
              </a:rPr>
              <a:t> </a:t>
            </a:r>
            <a:r>
              <a:rPr lang="en-US" altLang="zh-CN" sz="1200" b="0" baseline="0" dirty="0" smtClean="0">
                <a:solidFill>
                  <a:schemeClr val="tx1"/>
                </a:solidFill>
              </a:rPr>
              <a:t>some</a:t>
            </a:r>
            <a:r>
              <a:rPr lang="zh-CN" altLang="en-US" sz="1200" b="0" baseline="0" dirty="0" smtClean="0">
                <a:solidFill>
                  <a:schemeClr val="tx1"/>
                </a:solidFill>
              </a:rPr>
              <a:t> </a:t>
            </a:r>
            <a:r>
              <a:rPr lang="en-US" altLang="zh-CN" sz="1200" b="0" baseline="0" dirty="0" smtClean="0">
                <a:solidFill>
                  <a:schemeClr val="tx1"/>
                </a:solidFill>
              </a:rPr>
              <a:t>preliminary</a:t>
            </a:r>
            <a:r>
              <a:rPr lang="zh-CN" altLang="en-US" sz="1200" b="0" baseline="0" dirty="0" smtClean="0">
                <a:solidFill>
                  <a:schemeClr val="tx1"/>
                </a:solidFill>
              </a:rPr>
              <a:t> </a:t>
            </a:r>
            <a:r>
              <a:rPr lang="en-US" altLang="zh-CN" sz="1200" b="0" baseline="0" dirty="0" smtClean="0">
                <a:solidFill>
                  <a:schemeClr val="tx1"/>
                </a:solidFill>
              </a:rPr>
              <a:t>analysis</a:t>
            </a:r>
            <a:r>
              <a:rPr lang="zh-CN" altLang="en-US" sz="1200" b="0" baseline="0" dirty="0" smtClean="0">
                <a:solidFill>
                  <a:schemeClr val="tx1"/>
                </a:solidFill>
              </a:rPr>
              <a:t> </a:t>
            </a:r>
            <a:r>
              <a:rPr lang="en-US" altLang="zh-CN" sz="1200" b="0" baseline="0" dirty="0" smtClean="0">
                <a:solidFill>
                  <a:schemeClr val="tx1"/>
                </a:solidFill>
              </a:rPr>
              <a:t>for</a:t>
            </a:r>
            <a:r>
              <a:rPr lang="zh-CN" altLang="en-US" sz="1200" b="0" baseline="0" dirty="0" smtClean="0">
                <a:solidFill>
                  <a:schemeClr val="tx1"/>
                </a:solidFill>
              </a:rPr>
              <a:t> </a:t>
            </a:r>
            <a:r>
              <a:rPr lang="en-US" altLang="zh-CN" sz="1200" b="0" baseline="0" dirty="0" smtClean="0">
                <a:solidFill>
                  <a:schemeClr val="tx1"/>
                </a:solidFill>
              </a:rPr>
              <a:t>all</a:t>
            </a:r>
            <a:r>
              <a:rPr lang="zh-CN" altLang="en-US" sz="1200" b="0" baseline="0" dirty="0" smtClean="0">
                <a:solidFill>
                  <a:schemeClr val="tx1"/>
                </a:solidFill>
              </a:rPr>
              <a:t> </a:t>
            </a:r>
            <a:r>
              <a:rPr lang="en-US" altLang="zh-CN" sz="1200" b="0" baseline="0" dirty="0" smtClean="0">
                <a:solidFill>
                  <a:schemeClr val="tx1"/>
                </a:solidFill>
              </a:rPr>
              <a:t>the</a:t>
            </a:r>
            <a:r>
              <a:rPr lang="zh-CN" altLang="en-US" sz="1200" b="0" baseline="0" dirty="0" smtClean="0">
                <a:solidFill>
                  <a:schemeClr val="tx1"/>
                </a:solidFill>
              </a:rPr>
              <a:t> </a:t>
            </a:r>
            <a:r>
              <a:rPr lang="en-US" altLang="zh-CN" sz="1200" b="0" baseline="0" dirty="0" smtClean="0">
                <a:solidFill>
                  <a:schemeClr val="tx1"/>
                </a:solidFill>
              </a:rPr>
              <a:t>groups</a:t>
            </a:r>
            <a:r>
              <a:rPr lang="zh-CN" altLang="en-US" sz="1200" b="0" baseline="0" dirty="0" smtClean="0">
                <a:solidFill>
                  <a:schemeClr val="tx1"/>
                </a:solidFill>
              </a:rPr>
              <a:t> </a:t>
            </a:r>
            <a:r>
              <a:rPr lang="en-US" altLang="zh-CN" sz="1200" b="0" baseline="0" dirty="0" smtClean="0">
                <a:solidFill>
                  <a:schemeClr val="tx1"/>
                </a:solidFill>
              </a:rPr>
              <a:t>in</a:t>
            </a:r>
            <a:r>
              <a:rPr lang="zh-CN" altLang="en-US" sz="1200" b="0" baseline="0" dirty="0" smtClean="0">
                <a:solidFill>
                  <a:schemeClr val="tx1"/>
                </a:solidFill>
              </a:rPr>
              <a:t> </a:t>
            </a:r>
            <a:r>
              <a:rPr lang="en-US" altLang="zh-CN" sz="1200" b="0" baseline="0" dirty="0" smtClean="0">
                <a:solidFill>
                  <a:schemeClr val="tx1"/>
                </a:solidFill>
              </a:rPr>
              <a:t>our</a:t>
            </a:r>
            <a:r>
              <a:rPr lang="zh-CN" altLang="en-US" sz="1200" b="0" baseline="0" dirty="0" smtClean="0">
                <a:solidFill>
                  <a:schemeClr val="tx1"/>
                </a:solidFill>
              </a:rPr>
              <a:t> </a:t>
            </a:r>
            <a:r>
              <a:rPr lang="en-US" altLang="zh-CN" sz="1200" b="0" baseline="0" dirty="0" smtClean="0">
                <a:solidFill>
                  <a:schemeClr val="tx1"/>
                </a:solidFill>
              </a:rPr>
              <a:t>data</a:t>
            </a:r>
            <a:r>
              <a:rPr lang="zh-CN" altLang="en-US" sz="1200" b="0" baseline="0" dirty="0" smtClean="0">
                <a:solidFill>
                  <a:schemeClr val="tx1"/>
                </a:solidFill>
              </a:rPr>
              <a:t> </a:t>
            </a:r>
            <a:r>
              <a:rPr lang="en-US" altLang="zh-CN" sz="1200" b="0" baseline="0" dirty="0" smtClean="0">
                <a:solidFill>
                  <a:schemeClr val="tx1"/>
                </a:solidFill>
              </a:rPr>
              <a:t>set.</a:t>
            </a:r>
            <a:endParaRPr lang="zh-CN" altLang="en-US" sz="1200" b="0"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dirty="0" smtClean="0">
                <a:solidFill>
                  <a:schemeClr val="tx1"/>
                </a:solidFill>
              </a:rPr>
              <a:t>Interestingly,</a:t>
            </a:r>
            <a:r>
              <a:rPr lang="zh-CN" altLang="en-US" sz="1200" b="0" dirty="0" smtClean="0">
                <a:solidFill>
                  <a:schemeClr val="tx1"/>
                </a:solidFill>
              </a:rPr>
              <a:t> </a:t>
            </a:r>
            <a:r>
              <a:rPr lang="en-US" altLang="zh-CN" sz="1200" b="0" dirty="0" smtClean="0">
                <a:solidFill>
                  <a:schemeClr val="tx1"/>
                </a:solidFill>
              </a:rPr>
              <a:t>we</a:t>
            </a:r>
            <a:r>
              <a:rPr lang="zh-CN" altLang="en-US" sz="1200" b="0" baseline="0" dirty="0" smtClean="0">
                <a:solidFill>
                  <a:schemeClr val="tx1"/>
                </a:solidFill>
              </a:rPr>
              <a:t> </a:t>
            </a:r>
            <a:r>
              <a:rPr lang="en-US" altLang="zh-CN" sz="1200" b="0" baseline="0" dirty="0" smtClean="0">
                <a:solidFill>
                  <a:schemeClr val="tx1"/>
                </a:solidFill>
              </a:rPr>
              <a:t>found</a:t>
            </a:r>
            <a:r>
              <a:rPr lang="zh-CN" altLang="en-US" sz="1200" b="0" baseline="0" dirty="0" smtClean="0">
                <a:solidFill>
                  <a:schemeClr val="tx1"/>
                </a:solidFill>
              </a:rPr>
              <a:t> </a:t>
            </a:r>
            <a:r>
              <a:rPr lang="en-US" altLang="zh-CN" sz="1200" b="0" baseline="0" dirty="0" smtClean="0">
                <a:solidFill>
                  <a:schemeClr val="tx1"/>
                </a:solidFill>
              </a:rPr>
              <a:t>that:</a:t>
            </a:r>
            <a:endParaRPr lang="zh-CN" altLang="en-US" sz="1200" b="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kern="1200" baseline="0" dirty="0" smtClean="0">
                <a:solidFill>
                  <a:schemeClr val="tx1"/>
                </a:solidFill>
                <a:effectLst/>
                <a:latin typeface="+mn-lt"/>
                <a:ea typeface="+mn-ea"/>
                <a:cs typeface="+mn-cs"/>
              </a:rPr>
              <a:t>Firstly,</a:t>
            </a:r>
            <a:r>
              <a:rPr lang="zh-CN" altLang="en-US" sz="1200" b="0" kern="1200" baseline="0" dirty="0" smtClean="0">
                <a:solidFill>
                  <a:schemeClr val="tx1"/>
                </a:solidFill>
                <a:effectLst/>
                <a:latin typeface="+mn-lt"/>
                <a:ea typeface="+mn-ea"/>
                <a:cs typeface="+mn-cs"/>
              </a:rPr>
              <a:t> </a:t>
            </a:r>
            <a:r>
              <a:rPr lang="en-US" altLang="zh-CN" sz="1200" b="0" kern="1200" baseline="0" dirty="0" smtClean="0">
                <a:solidFill>
                  <a:schemeClr val="tx1"/>
                </a:solidFill>
                <a:effectLst/>
                <a:latin typeface="+mn-lt"/>
                <a:ea typeface="+mn-ea"/>
                <a:cs typeface="+mn-cs"/>
              </a:rPr>
              <a:t>a</a:t>
            </a:r>
            <a:r>
              <a:rPr lang="en-US" altLang="zh-CN" sz="1200" kern="1200" dirty="0" smtClean="0">
                <a:solidFill>
                  <a:schemeClr val="tx1"/>
                </a:solidFill>
                <a:effectLst/>
                <a:latin typeface="+mn-lt"/>
                <a:ea typeface="+mn-ea"/>
                <a:cs typeface="+mn-cs"/>
              </a:rPr>
              <a:t>lmost 40% of groups stop interaction within only a week</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&lt;click&gt;</a:t>
            </a:r>
            <a:endParaRPr lang="zh-CN" alt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baseline="0" dirty="0" smtClean="0">
                <a:solidFill>
                  <a:schemeClr val="tx1"/>
                </a:solidFill>
                <a:effectLst/>
                <a:latin typeface="+mn-lt"/>
                <a:ea typeface="+mn-ea"/>
                <a:cs typeface="+mn-cs"/>
              </a:rPr>
              <a:t>Secondly,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About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30%</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of</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groups</a:t>
            </a:r>
            <a:r>
              <a:rPr lang="zh-CN" altLang="en-US"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sustain longer than one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month</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&lt;click&gt;</a:t>
            </a:r>
            <a:endParaRPr lang="zh-CN" alt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Based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observations,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categorize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groups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into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short-term</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groups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and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long-term</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groups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according</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their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lifespan.</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&lt;click&gt;</a:t>
            </a: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b="0" dirty="0" smtClean="0">
              <a:solidFill>
                <a:schemeClr val="tx1"/>
              </a:solidFill>
            </a:endParaRPr>
          </a:p>
          <a:p>
            <a:r>
              <a:rPr kumimoji="1" lang="zh-CN" altLang="en-US" b="0" dirty="0" smtClean="0"/>
              <a:t> </a:t>
            </a:r>
            <a:endParaRPr kumimoji="1" lang="zh-CN" altLang="en-US" b="0" dirty="0"/>
          </a:p>
        </p:txBody>
      </p:sp>
      <p:sp>
        <p:nvSpPr>
          <p:cNvPr id="4" name="幻灯片编号占位符 3"/>
          <p:cNvSpPr>
            <a:spLocks noGrp="1"/>
          </p:cNvSpPr>
          <p:nvPr>
            <p:ph type="sldNum" sz="quarter" idx="10"/>
          </p:nvPr>
        </p:nvSpPr>
        <p:spPr/>
        <p:txBody>
          <a:bodyPr/>
          <a:lstStyle/>
          <a:p>
            <a:fld id="{21898779-CD88-4D4A-B8C1-2D5A189B15D1}" type="slidenum">
              <a:rPr kumimoji="1" lang="zh-CN" altLang="en-US" smtClean="0"/>
              <a:t>5</a:t>
            </a:fld>
            <a:endParaRPr kumimoji="1" lang="zh-CN" altLang="en-US"/>
          </a:p>
        </p:txBody>
      </p:sp>
    </p:spTree>
    <p:extLst>
      <p:ext uri="{BB962C8B-B14F-4D97-AF65-F5344CB8AC3E}">
        <p14:creationId xmlns:p14="http://schemas.microsoft.com/office/powerpoint/2010/main" val="2033890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Intuitively,</a:t>
            </a:r>
            <a:r>
              <a:rPr kumimoji="1" lang="zh-CN" altLang="en-US" baseline="0" dirty="0" smtClean="0"/>
              <a:t> </a:t>
            </a:r>
            <a:r>
              <a:rPr kumimoji="1" lang="en-US" altLang="zh-CN" baseline="0" dirty="0" smtClean="0"/>
              <a:t>the</a:t>
            </a:r>
            <a:r>
              <a:rPr kumimoji="1" lang="zh-CN" altLang="en-US" baseline="0" dirty="0" smtClean="0"/>
              <a:t> </a:t>
            </a:r>
            <a:r>
              <a:rPr kumimoji="1" lang="en-US" altLang="zh-CN" baseline="0" dirty="0" smtClean="0"/>
              <a:t>lifespan</a:t>
            </a:r>
            <a:r>
              <a:rPr kumimoji="1" lang="zh-CN" altLang="en-US" baseline="0" dirty="0" smtClean="0"/>
              <a:t> </a:t>
            </a:r>
            <a:r>
              <a:rPr kumimoji="1" lang="en-US" altLang="zh-CN" baseline="0" dirty="0" smtClean="0"/>
              <a:t>of</a:t>
            </a:r>
            <a:r>
              <a:rPr kumimoji="1" lang="zh-CN" altLang="en-US" baseline="0" dirty="0" smtClean="0"/>
              <a:t> </a:t>
            </a:r>
            <a:r>
              <a:rPr kumimoji="1" lang="en-US" altLang="zh-CN" baseline="0" dirty="0" smtClean="0"/>
              <a:t>a</a:t>
            </a:r>
            <a:r>
              <a:rPr kumimoji="1" lang="zh-CN" altLang="en-US" baseline="0" dirty="0" smtClean="0"/>
              <a:t> </a:t>
            </a:r>
            <a:r>
              <a:rPr kumimoji="1" lang="en-US" altLang="zh-CN" baseline="0" dirty="0" smtClean="0"/>
              <a:t>group</a:t>
            </a:r>
            <a:r>
              <a:rPr kumimoji="1" lang="zh-CN" altLang="en-US" baseline="0" dirty="0" smtClean="0"/>
              <a:t> </a:t>
            </a:r>
            <a:r>
              <a:rPr kumimoji="1" lang="en-US" altLang="zh-CN" baseline="0" dirty="0" smtClean="0"/>
              <a:t>chat</a:t>
            </a:r>
            <a:r>
              <a:rPr kumimoji="1" lang="zh-CN" altLang="en-US" baseline="0" dirty="0" smtClean="0"/>
              <a:t>  </a:t>
            </a:r>
            <a:r>
              <a:rPr kumimoji="1" lang="en-US" altLang="zh-CN" baseline="0" dirty="0" smtClean="0"/>
              <a:t>is</a:t>
            </a:r>
            <a:r>
              <a:rPr kumimoji="1" lang="zh-CN" altLang="en-US" baseline="0" dirty="0" smtClean="0"/>
              <a:t> </a:t>
            </a:r>
            <a:r>
              <a:rPr kumimoji="1" lang="en-US" altLang="zh-CN" baseline="0" dirty="0" smtClean="0"/>
              <a:t>correlated</a:t>
            </a:r>
            <a:r>
              <a:rPr kumimoji="1" lang="zh-CN" altLang="en-US" baseline="0" dirty="0" smtClean="0"/>
              <a:t> </a:t>
            </a:r>
            <a:r>
              <a:rPr kumimoji="1" lang="en-US" altLang="zh-CN" baseline="0" dirty="0" smtClean="0"/>
              <a:t>with</a:t>
            </a:r>
            <a:r>
              <a:rPr kumimoji="1" lang="zh-CN" altLang="en-US" baseline="0" dirty="0" smtClean="0"/>
              <a:t> </a:t>
            </a:r>
            <a:r>
              <a:rPr kumimoji="1" lang="en-US" altLang="zh-CN" baseline="0" dirty="0" smtClean="0"/>
              <a:t>its</a:t>
            </a:r>
            <a:r>
              <a:rPr kumimoji="1" lang="zh-CN" altLang="en-US" baseline="0" dirty="0" smtClean="0"/>
              <a:t> </a:t>
            </a:r>
            <a:r>
              <a:rPr kumimoji="1" lang="en-US" altLang="zh-CN" baseline="0" dirty="0" smtClean="0"/>
              <a:t>social</a:t>
            </a:r>
            <a:r>
              <a:rPr kumimoji="1" lang="zh-CN" altLang="en-US" baseline="0" dirty="0" smtClean="0"/>
              <a:t> </a:t>
            </a:r>
            <a:r>
              <a:rPr kumimoji="1" lang="en-US" altLang="zh-CN" baseline="0" dirty="0" smtClean="0"/>
              <a:t>functions.</a:t>
            </a:r>
            <a:r>
              <a:rPr kumimoji="1" lang="zh-CN" altLang="en-US" baseline="0" dirty="0" smtClean="0"/>
              <a:t> </a:t>
            </a:r>
            <a:r>
              <a:rPr kumimoji="0" lang="en-US" altLang="zh-CN" sz="1200" kern="1200" baseline="0" dirty="0" smtClean="0">
                <a:solidFill>
                  <a:schemeClr val="tx1"/>
                </a:solidFill>
                <a:effectLst/>
                <a:latin typeface="+mn-lt"/>
                <a:ea typeface="+mn-ea"/>
                <a:cs typeface="+mn-cs"/>
              </a:rPr>
              <a:t>W</a:t>
            </a:r>
            <a:r>
              <a:rPr lang="en-US" altLang="zh-CN" sz="1200" kern="1200" dirty="0" smtClean="0">
                <a:solidFill>
                  <a:schemeClr val="tx1"/>
                </a:solidFill>
                <a:effectLst/>
                <a:latin typeface="+mn-lt"/>
                <a:ea typeface="+mn-ea"/>
                <a:cs typeface="+mn-cs"/>
              </a:rPr>
              <a:t>e manually examined 100 randomly selected groups, 60 of</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them</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are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long-term groups,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and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other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40</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are</a:t>
            </a:r>
            <a:r>
              <a:rPr lang="zh-CN" altLang="en-US"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short-term groups.</a:t>
            </a:r>
            <a:endParaRPr lang="zh-CN" altLang="en-US" sz="1200" kern="1200" dirty="0" smtClean="0">
              <a:solidFill>
                <a:schemeClr val="tx1"/>
              </a:solidFill>
              <a:effectLst/>
              <a:latin typeface="+mn-lt"/>
              <a:ea typeface="+mn-ea"/>
              <a:cs typeface="+mn-cs"/>
            </a:endParaRPr>
          </a:p>
          <a:p>
            <a:endParaRPr lang="zh-CN" alt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It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seems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that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travelling</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and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meeting</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&lt;click&gt;,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people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tend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create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short-term</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groups.</a:t>
            </a:r>
            <a:endParaRPr lang="zh-CN" alt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baseline="0" dirty="0" smtClean="0">
                <a:solidFill>
                  <a:schemeClr val="tx1"/>
                </a:solidFill>
                <a:effectLst/>
                <a:latin typeface="+mn-lt"/>
                <a:ea typeface="+mn-ea"/>
                <a:cs typeface="+mn-cs"/>
              </a:rPr>
              <a:t>And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family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members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and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friends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would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create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long-term</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groups.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&lt;click&gt;</a:t>
            </a:r>
            <a:endParaRPr lang="zh-CN" alt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baseline="0" dirty="0" smtClean="0">
                <a:solidFill>
                  <a:schemeClr val="tx1"/>
                </a:solidFill>
                <a:effectLst/>
                <a:latin typeface="+mn-lt"/>
                <a:ea typeface="+mn-ea"/>
                <a:cs typeface="+mn-cs"/>
              </a:rPr>
              <a:t>In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general,</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&lt;click&gt;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event-driven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groups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usually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have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short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lifespan,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while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relationship-driven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groups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have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long</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lifespan.</a:t>
            </a:r>
            <a:endParaRPr lang="zh-CN" altLang="en-US" sz="1200" kern="1200" dirty="0" smtClean="0">
              <a:solidFill>
                <a:schemeClr val="tx1"/>
              </a:solidFill>
              <a:effectLst/>
              <a:latin typeface="+mn-lt"/>
              <a:ea typeface="+mn-ea"/>
              <a:cs typeface="+mn-cs"/>
            </a:endParaRPr>
          </a:p>
          <a:p>
            <a:endParaRPr lang="zh-CN" altLang="en-US" sz="1200" kern="1200" baseline="0" dirty="0" smtClean="0">
              <a:solidFill>
                <a:schemeClr val="tx1"/>
              </a:solidFill>
              <a:effectLst/>
              <a:latin typeface="+mn-lt"/>
              <a:ea typeface="+mn-ea"/>
              <a:cs typeface="+mn-cs"/>
            </a:endParaRPr>
          </a:p>
        </p:txBody>
      </p:sp>
      <p:sp>
        <p:nvSpPr>
          <p:cNvPr id="4" name="幻灯片编号占位符 3"/>
          <p:cNvSpPr>
            <a:spLocks noGrp="1"/>
          </p:cNvSpPr>
          <p:nvPr>
            <p:ph type="sldNum" sz="quarter" idx="10"/>
          </p:nvPr>
        </p:nvSpPr>
        <p:spPr/>
        <p:txBody>
          <a:bodyPr/>
          <a:lstStyle/>
          <a:p>
            <a:fld id="{21898779-CD88-4D4A-B8C1-2D5A189B15D1}" type="slidenum">
              <a:rPr kumimoji="1" lang="zh-CN" altLang="en-US" smtClean="0"/>
              <a:t>6</a:t>
            </a:fld>
            <a:endParaRPr kumimoji="1" lang="zh-CN" altLang="en-US"/>
          </a:p>
        </p:txBody>
      </p:sp>
    </p:spTree>
    <p:extLst>
      <p:ext uri="{BB962C8B-B14F-4D97-AF65-F5344CB8AC3E}">
        <p14:creationId xmlns:p14="http://schemas.microsoft.com/office/powerpoint/2010/main" val="1148865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dirty="0" smtClean="0"/>
              <a:t>We</a:t>
            </a:r>
            <a:r>
              <a:rPr kumimoji="1" lang="zh-CN" altLang="en-US" dirty="0" smtClean="0"/>
              <a:t> </a:t>
            </a:r>
            <a:r>
              <a:rPr kumimoji="1" lang="en-US" altLang="zh-CN" dirty="0" smtClean="0"/>
              <a:t>further</a:t>
            </a:r>
            <a:r>
              <a:rPr kumimoji="1" lang="zh-CN" altLang="en-US" dirty="0" smtClean="0"/>
              <a:t> </a:t>
            </a:r>
            <a:r>
              <a:rPr kumimoji="1" lang="en-US" altLang="zh-CN" dirty="0" smtClean="0"/>
              <a:t>answer</a:t>
            </a:r>
            <a:r>
              <a:rPr kumimoji="1" lang="zh-CN" altLang="en-US" baseline="0" dirty="0" smtClean="0"/>
              <a:t> </a:t>
            </a:r>
            <a:r>
              <a:rPr kumimoji="1" lang="en-US" altLang="zh-CN" baseline="0" dirty="0" smtClean="0"/>
              <a:t>the</a:t>
            </a:r>
            <a:r>
              <a:rPr kumimoji="1" lang="zh-CN" altLang="en-US" baseline="0" dirty="0" smtClean="0"/>
              <a:t> </a:t>
            </a:r>
            <a:r>
              <a:rPr kumimoji="1" lang="en-US" altLang="zh-CN" baseline="0" dirty="0" smtClean="0"/>
              <a:t>question</a:t>
            </a:r>
            <a:r>
              <a:rPr kumimoji="1" lang="zh-CN" altLang="en-US" dirty="0" smtClean="0"/>
              <a:t> </a:t>
            </a:r>
            <a:r>
              <a:rPr kumimoji="1" lang="en-US" altLang="zh-CN" dirty="0" smtClean="0"/>
              <a:t>what</a:t>
            </a:r>
            <a:r>
              <a:rPr kumimoji="1" lang="zh-CN" altLang="en-US" dirty="0" smtClean="0"/>
              <a:t> </a:t>
            </a:r>
            <a:r>
              <a:rPr kumimoji="1" lang="en-US" altLang="zh-CN" dirty="0" smtClean="0"/>
              <a:t>are</a:t>
            </a:r>
            <a:r>
              <a:rPr kumimoji="1" lang="zh-CN" altLang="en-US" baseline="0" dirty="0" smtClean="0"/>
              <a:t> </a:t>
            </a:r>
            <a:r>
              <a:rPr kumimoji="1" lang="en-US" altLang="zh-CN" baseline="0" dirty="0" smtClean="0"/>
              <a:t>the</a:t>
            </a:r>
            <a:r>
              <a:rPr kumimoji="1" lang="zh-CN" altLang="en-US" baseline="0" dirty="0" smtClean="0"/>
              <a:t> </a:t>
            </a:r>
            <a:r>
              <a:rPr kumimoji="1" lang="en-US" altLang="zh-CN" baseline="0" dirty="0" smtClean="0"/>
              <a:t>fundamental</a:t>
            </a:r>
            <a:r>
              <a:rPr kumimoji="1" lang="zh-CN" altLang="en-US" baseline="0" dirty="0" smtClean="0"/>
              <a:t> </a:t>
            </a:r>
            <a:r>
              <a:rPr kumimoji="1" lang="en-US" altLang="zh-CN" baseline="0" dirty="0" smtClean="0"/>
              <a:t>factors</a:t>
            </a:r>
            <a:r>
              <a:rPr kumimoji="1" lang="zh-CN" altLang="en-US" baseline="0" dirty="0" smtClean="0"/>
              <a:t> </a:t>
            </a:r>
            <a:r>
              <a:rPr kumimoji="1" lang="en-US" altLang="zh-CN" baseline="0" dirty="0" smtClean="0"/>
              <a:t>that</a:t>
            </a:r>
            <a:r>
              <a:rPr kumimoji="1" lang="zh-CN" altLang="en-US" baseline="0" dirty="0" smtClean="0"/>
              <a:t> </a:t>
            </a:r>
            <a:r>
              <a:rPr kumimoji="1" lang="en-US" altLang="zh-CN" baseline="0" dirty="0" smtClean="0"/>
              <a:t>determine</a:t>
            </a:r>
            <a:r>
              <a:rPr kumimoji="1" lang="zh-CN" altLang="en-US" baseline="0" dirty="0" smtClean="0"/>
              <a:t> </a:t>
            </a:r>
            <a:r>
              <a:rPr kumimoji="1" lang="en-US" altLang="zh-CN" baseline="0" dirty="0" err="1" smtClean="0"/>
              <a:t>groups’lifespan</a:t>
            </a:r>
            <a:r>
              <a:rPr kumimoji="1" lang="en-US" altLang="zh-CN" baseline="0" dirty="0" smtClean="0"/>
              <a:t>.</a:t>
            </a:r>
            <a:endParaRPr kumimoji="1" lang="zh-CN" alt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dirty="0" smtClean="0"/>
              <a:t>We</a:t>
            </a:r>
            <a:r>
              <a:rPr kumimoji="1" lang="zh-CN" altLang="en-US" dirty="0" smtClean="0"/>
              <a:t> </a:t>
            </a:r>
            <a:r>
              <a:rPr kumimoji="1" lang="en-US" altLang="zh-CN" dirty="0" smtClean="0"/>
              <a:t>first</a:t>
            </a:r>
            <a:r>
              <a:rPr kumimoji="1" lang="zh-CN" altLang="en-US" baseline="0" dirty="0" smtClean="0"/>
              <a:t> </a:t>
            </a:r>
            <a:r>
              <a:rPr kumimoji="1" lang="en-US" altLang="zh-CN" dirty="0" smtClean="0"/>
              <a:t>study</a:t>
            </a:r>
            <a:r>
              <a:rPr kumimoji="1" lang="zh-CN" altLang="en-US" dirty="0" smtClean="0"/>
              <a:t> </a:t>
            </a:r>
            <a:r>
              <a:rPr kumimoji="1" lang="en-US" altLang="zh-CN" dirty="0" smtClean="0"/>
              <a:t>how</a:t>
            </a:r>
            <a:r>
              <a:rPr kumimoji="1" lang="zh-CN" altLang="en-US" dirty="0" smtClean="0"/>
              <a:t> </a:t>
            </a:r>
            <a:r>
              <a:rPr kumimoji="1" lang="en-US" altLang="zh-CN" dirty="0" smtClean="0"/>
              <a:t>the</a:t>
            </a:r>
            <a:r>
              <a:rPr kumimoji="1" lang="zh-CN" altLang="en-US" dirty="0" smtClean="0"/>
              <a:t> </a:t>
            </a:r>
            <a:r>
              <a:rPr kumimoji="1" lang="en-US" altLang="zh-CN" dirty="0" smtClean="0"/>
              <a:t>change</a:t>
            </a:r>
            <a:r>
              <a:rPr kumimoji="1" lang="zh-CN" altLang="en-US" dirty="0" smtClean="0"/>
              <a:t> </a:t>
            </a:r>
            <a:r>
              <a:rPr kumimoji="1" lang="en-US" altLang="zh-CN" dirty="0" smtClean="0"/>
              <a:t>of</a:t>
            </a:r>
            <a:r>
              <a:rPr kumimoji="1" lang="zh-CN" altLang="en-US" dirty="0" smtClean="0"/>
              <a:t> </a:t>
            </a:r>
            <a:r>
              <a:rPr kumimoji="1" lang="en-US" altLang="zh-CN" dirty="0" smtClean="0"/>
              <a:t>open</a:t>
            </a:r>
            <a:r>
              <a:rPr kumimoji="1" lang="zh-CN" altLang="en-US" baseline="0" dirty="0" smtClean="0"/>
              <a:t> </a:t>
            </a:r>
            <a:r>
              <a:rPr kumimoji="1" lang="en-US" altLang="zh-CN" baseline="0" dirty="0" smtClean="0"/>
              <a:t>triad</a:t>
            </a:r>
            <a:r>
              <a:rPr kumimoji="1" lang="zh-CN" altLang="en-US" baseline="0" dirty="0" smtClean="0"/>
              <a:t> </a:t>
            </a:r>
            <a:r>
              <a:rPr kumimoji="1" lang="en-US" altLang="zh-CN" baseline="0" dirty="0" smtClean="0"/>
              <a:t>and</a:t>
            </a:r>
            <a:r>
              <a:rPr kumimoji="1" lang="zh-CN" altLang="en-US" baseline="0" dirty="0" smtClean="0"/>
              <a:t> </a:t>
            </a:r>
            <a:r>
              <a:rPr kumimoji="1" lang="en-US" altLang="zh-CN" baseline="0" dirty="0" smtClean="0"/>
              <a:t>closed</a:t>
            </a:r>
            <a:r>
              <a:rPr kumimoji="1" lang="zh-CN" altLang="en-US" baseline="0" dirty="0" smtClean="0"/>
              <a:t> </a:t>
            </a:r>
            <a:r>
              <a:rPr kumimoji="1" lang="en-US" altLang="zh-CN" baseline="0" dirty="0" smtClean="0"/>
              <a:t>triad</a:t>
            </a:r>
            <a:r>
              <a:rPr kumimoji="1" lang="zh-CN" altLang="en-US" baseline="0" dirty="0" smtClean="0"/>
              <a:t> </a:t>
            </a:r>
            <a:r>
              <a:rPr kumimoji="1" lang="en-US" altLang="zh-CN" baseline="0" dirty="0" smtClean="0"/>
              <a:t>influence</a:t>
            </a:r>
            <a:r>
              <a:rPr kumimoji="1" lang="zh-CN" altLang="en-US" baseline="0" dirty="0" smtClean="0"/>
              <a:t> </a:t>
            </a:r>
            <a:r>
              <a:rPr kumimoji="1" lang="en-US" altLang="zh-CN" baseline="0" dirty="0" smtClean="0"/>
              <a:t>the</a:t>
            </a:r>
            <a:r>
              <a:rPr kumimoji="1" lang="zh-CN" altLang="en-US" baseline="0" dirty="0" smtClean="0"/>
              <a:t> </a:t>
            </a:r>
            <a:r>
              <a:rPr kumimoji="1" lang="en-US" altLang="zh-CN" baseline="0" dirty="0" smtClean="0"/>
              <a:t>lifespan</a:t>
            </a:r>
            <a:r>
              <a:rPr kumimoji="1" lang="zh-CN" altLang="en-US" baseline="0" dirty="0" smtClean="0"/>
              <a:t> </a:t>
            </a:r>
            <a:r>
              <a:rPr kumimoji="1" lang="en-US" altLang="zh-CN" baseline="0" dirty="0" smtClean="0"/>
              <a:t>of</a:t>
            </a:r>
            <a:r>
              <a:rPr kumimoji="1" lang="zh-CN" altLang="en-US" baseline="0" dirty="0" smtClean="0"/>
              <a:t> </a:t>
            </a:r>
            <a:r>
              <a:rPr kumimoji="1" lang="en-US" altLang="zh-CN" baseline="0" dirty="0" smtClean="0"/>
              <a:t>groups.</a:t>
            </a:r>
            <a:endParaRPr kumimoji="1" lang="zh-CN" alt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zh-CN" alt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zh-CN" alt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baseline="0" dirty="0" smtClean="0">
                <a:solidFill>
                  <a:schemeClr val="tx1"/>
                </a:solidFill>
                <a:effectLst/>
                <a:latin typeface="+mn-lt"/>
                <a:ea typeface="+mn-ea"/>
                <a:cs typeface="+mn-cs"/>
              </a:rPr>
              <a:t>Figure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shows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snapshot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of</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 group,</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vertices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B,</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and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form</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closed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triad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while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and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form</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open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triad.</a:t>
            </a:r>
            <a:endParaRPr lang="zh-CN" alt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zh-CN"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baseline="0" dirty="0" smtClean="0"/>
              <a:t>We first consider</a:t>
            </a:r>
            <a:r>
              <a:rPr kumimoji="1" lang="zh-CN" altLang="en-US" baseline="0" dirty="0" smtClean="0"/>
              <a:t> </a:t>
            </a:r>
            <a:r>
              <a:rPr kumimoji="1" lang="en-US" altLang="zh-CN" baseline="0" dirty="0" smtClean="0"/>
              <a:t>open triad. &lt;click&gt;</a:t>
            </a:r>
            <a:r>
              <a:rPr kumimoji="1" lang="zh-CN" altLang="en-US" baseline="0" dirty="0" smtClean="0"/>
              <a:t> </a:t>
            </a:r>
            <a:r>
              <a:rPr kumimoji="1" lang="en-US" altLang="zh-CN" baseline="0" dirty="0" smtClean="0"/>
              <a:t>In figure b, x-axis is the normalized number of open triads at the very beginning of a group, and the y-axis is the normalized number of closed triads on month later. If the structure are not changing at all, we expect to see data points centering around the diagonal line. However, it seems that long-term groups show strong dynamics.</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baseline="0" dirty="0" smtClean="0"/>
              <a:t>&lt;click&gt;</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baseline="0" dirty="0" smtClean="0"/>
              <a:t>The result is similar for closed triad.	</a:t>
            </a:r>
            <a:endParaRPr kumimoji="1" lang="zh-CN" alt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dirty="0" smtClean="0"/>
              <a:t>Over</a:t>
            </a:r>
            <a:r>
              <a:rPr kumimoji="1" lang="zh-CN" altLang="en-US" dirty="0" smtClean="0"/>
              <a:t> </a:t>
            </a:r>
            <a:r>
              <a:rPr kumimoji="1" lang="en-US" altLang="zh-CN" dirty="0" smtClean="0"/>
              <a:t>all,</a:t>
            </a:r>
            <a:r>
              <a:rPr kumimoji="1" lang="zh-CN" altLang="en-US" baseline="0" dirty="0" smtClean="0"/>
              <a:t> </a:t>
            </a:r>
            <a:r>
              <a:rPr lang="en-US" altLang="zh-CN" sz="1200" kern="1200" dirty="0" smtClean="0">
                <a:solidFill>
                  <a:schemeClr val="tx1"/>
                </a:solidFill>
                <a:effectLst/>
                <a:latin typeface="+mn-lt"/>
                <a:ea typeface="+mn-ea"/>
                <a:cs typeface="+mn-cs"/>
              </a:rPr>
              <a:t>the long-term ones show stronger dynamics while most short-term groups are less likely to develop friendship over time. </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p:txBody>
      </p:sp>
      <p:sp>
        <p:nvSpPr>
          <p:cNvPr id="4" name="幻灯片编号占位符 3"/>
          <p:cNvSpPr>
            <a:spLocks noGrp="1"/>
          </p:cNvSpPr>
          <p:nvPr>
            <p:ph type="sldNum" sz="quarter" idx="10"/>
          </p:nvPr>
        </p:nvSpPr>
        <p:spPr/>
        <p:txBody>
          <a:bodyPr/>
          <a:lstStyle/>
          <a:p>
            <a:fld id="{21898779-CD88-4D4A-B8C1-2D5A189B15D1}" type="slidenum">
              <a:rPr kumimoji="1" lang="zh-CN" altLang="en-US" smtClean="0"/>
              <a:t>7</a:t>
            </a:fld>
            <a:endParaRPr kumimoji="1" lang="zh-CN" altLang="en-US"/>
          </a:p>
        </p:txBody>
      </p:sp>
    </p:spTree>
    <p:extLst>
      <p:ext uri="{BB962C8B-B14F-4D97-AF65-F5344CB8AC3E}">
        <p14:creationId xmlns:p14="http://schemas.microsoft.com/office/powerpoint/2010/main" val="1669641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we also study the group formation processes.</a:t>
            </a:r>
            <a:r>
              <a:rPr lang="zh-CN" altLang="en-US" sz="1200"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invitations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group</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chats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actually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form</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group</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cascade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tree.</a:t>
            </a:r>
            <a:endParaRPr lang="zh-CN" alt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0"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baseline="0" dirty="0" smtClean="0">
                <a:solidFill>
                  <a:schemeClr val="tx1"/>
                </a:solidFill>
              </a:rPr>
              <a:t>&lt;click&gt;</a:t>
            </a:r>
            <a:endParaRPr lang="zh-CN" altLang="en-US" sz="1200" b="0"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baseline="0" dirty="0" smtClean="0">
                <a:solidFill>
                  <a:schemeClr val="tx1"/>
                </a:solidFill>
              </a:rPr>
              <a:t>In</a:t>
            </a:r>
            <a:r>
              <a:rPr lang="zh-CN" altLang="en-US" sz="1200" b="0" baseline="0" dirty="0" smtClean="0">
                <a:solidFill>
                  <a:schemeClr val="tx1"/>
                </a:solidFill>
              </a:rPr>
              <a:t> </a:t>
            </a:r>
            <a:r>
              <a:rPr lang="en-US" altLang="zh-CN" sz="1200" b="0" baseline="0" dirty="0" smtClean="0">
                <a:solidFill>
                  <a:schemeClr val="tx1"/>
                </a:solidFill>
              </a:rPr>
              <a:t>general,</a:t>
            </a:r>
            <a:r>
              <a:rPr lang="zh-CN" altLang="en-US" sz="1200" b="0" baseline="0" dirty="0" smtClean="0">
                <a:solidFill>
                  <a:schemeClr val="tx1"/>
                </a:solidFill>
              </a:rPr>
              <a:t> </a:t>
            </a:r>
            <a:r>
              <a:rPr lang="en-US" altLang="zh-CN" sz="1200" b="0" baseline="0" dirty="0" smtClean="0">
                <a:solidFill>
                  <a:schemeClr val="tx1"/>
                </a:solidFill>
              </a:rPr>
              <a:t>most</a:t>
            </a:r>
            <a:r>
              <a:rPr lang="zh-CN" altLang="en-US" sz="1200" b="0" baseline="0" dirty="0" smtClean="0">
                <a:solidFill>
                  <a:schemeClr val="tx1"/>
                </a:solidFill>
              </a:rPr>
              <a:t> </a:t>
            </a:r>
            <a:r>
              <a:rPr lang="en-US" altLang="zh-CN" sz="1200" b="0" baseline="0" dirty="0" smtClean="0">
                <a:solidFill>
                  <a:schemeClr val="tx1"/>
                </a:solidFill>
              </a:rPr>
              <a:t>of</a:t>
            </a:r>
            <a:r>
              <a:rPr lang="zh-CN" altLang="en-US" sz="1200" b="0" baseline="0" dirty="0" smtClean="0">
                <a:solidFill>
                  <a:schemeClr val="tx1"/>
                </a:solidFill>
              </a:rPr>
              <a:t> </a:t>
            </a:r>
            <a:r>
              <a:rPr lang="en-US" altLang="zh-CN" sz="1200" kern="1200" dirty="0" smtClean="0">
                <a:solidFill>
                  <a:schemeClr val="tx1"/>
                </a:solidFill>
                <a:effectLst/>
                <a:latin typeface="+mn-lt"/>
                <a:ea typeface="+mn-ea"/>
                <a:cs typeface="+mn-cs"/>
              </a:rPr>
              <a:t>long-term groups tend to have a complicated tree structure;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&lt;click&gt;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whereas many short-term group cascade trees display an approximate star graph structure.</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b="1"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Here are two examples of them.</a:t>
            </a:r>
          </a:p>
          <a:p>
            <a:endParaRPr kumimoji="1" lang="zh-CN" altLang="en-US" dirty="0"/>
          </a:p>
        </p:txBody>
      </p:sp>
      <p:sp>
        <p:nvSpPr>
          <p:cNvPr id="4" name="幻灯片编号占位符 3"/>
          <p:cNvSpPr>
            <a:spLocks noGrp="1"/>
          </p:cNvSpPr>
          <p:nvPr>
            <p:ph type="sldNum" sz="quarter" idx="10"/>
          </p:nvPr>
        </p:nvSpPr>
        <p:spPr/>
        <p:txBody>
          <a:bodyPr/>
          <a:lstStyle/>
          <a:p>
            <a:fld id="{21898779-CD88-4D4A-B8C1-2D5A189B15D1}" type="slidenum">
              <a:rPr kumimoji="1" lang="zh-CN" altLang="en-US" smtClean="0"/>
              <a:t>8</a:t>
            </a:fld>
            <a:endParaRPr kumimoji="1" lang="zh-CN" altLang="en-US"/>
          </a:p>
        </p:txBody>
      </p:sp>
    </p:spTree>
    <p:extLst>
      <p:ext uri="{BB962C8B-B14F-4D97-AF65-F5344CB8AC3E}">
        <p14:creationId xmlns:p14="http://schemas.microsoft.com/office/powerpoint/2010/main" val="472501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To</a:t>
            </a:r>
            <a:r>
              <a:rPr kumimoji="1" lang="zh-CN" altLang="en-US" dirty="0" smtClean="0"/>
              <a:t> </a:t>
            </a:r>
            <a:r>
              <a:rPr kumimoji="1" lang="en-US" altLang="zh-CN" dirty="0" smtClean="0"/>
              <a:t>quantify</a:t>
            </a:r>
            <a:r>
              <a:rPr kumimoji="1" lang="zh-CN" altLang="en-US" dirty="0" smtClean="0"/>
              <a:t> </a:t>
            </a:r>
            <a:r>
              <a:rPr kumimoji="1" lang="en-US" altLang="zh-CN" dirty="0" smtClean="0"/>
              <a:t>such</a:t>
            </a:r>
            <a:r>
              <a:rPr kumimoji="1" lang="zh-CN" altLang="en-US" baseline="0" dirty="0" smtClean="0"/>
              <a:t> </a:t>
            </a:r>
            <a:r>
              <a:rPr kumimoji="1" lang="en-US" altLang="zh-CN" baseline="0" dirty="0" smtClean="0"/>
              <a:t>difference,</a:t>
            </a:r>
            <a:r>
              <a:rPr kumimoji="1" lang="zh-CN" altLang="en-US" baseline="0" dirty="0" smtClean="0"/>
              <a:t> </a:t>
            </a:r>
            <a:r>
              <a:rPr kumimoji="1" lang="en-US" altLang="zh-CN" baseline="0" dirty="0" smtClean="0"/>
              <a:t>we</a:t>
            </a:r>
            <a:r>
              <a:rPr kumimoji="1" lang="zh-CN" altLang="en-US" baseline="0" dirty="0" smtClean="0"/>
              <a:t> </a:t>
            </a:r>
            <a:r>
              <a:rPr kumimoji="1" lang="en-US" altLang="zh-CN" baseline="0" dirty="0" smtClean="0"/>
              <a:t>introduce</a:t>
            </a:r>
            <a:r>
              <a:rPr kumimoji="1" lang="zh-CN" altLang="en-US" baseline="0" dirty="0" smtClean="0"/>
              <a:t> </a:t>
            </a:r>
            <a:r>
              <a:rPr kumimoji="1" lang="en-US" altLang="zh-CN" baseline="0" dirty="0" smtClean="0"/>
              <a:t>the</a:t>
            </a:r>
            <a:r>
              <a:rPr kumimoji="1" lang="zh-CN" altLang="en-US" baseline="0" dirty="0" smtClean="0"/>
              <a:t> </a:t>
            </a:r>
            <a:r>
              <a:rPr kumimoji="1" lang="en-US" altLang="zh-CN" baseline="0" dirty="0" smtClean="0"/>
              <a:t>following</a:t>
            </a:r>
            <a:r>
              <a:rPr kumimoji="1" lang="zh-CN" altLang="en-US" baseline="0" dirty="0" smtClean="0"/>
              <a:t> </a:t>
            </a:r>
            <a:r>
              <a:rPr kumimoji="1" lang="en-US" altLang="zh-CN" baseline="0" dirty="0" smtClean="0"/>
              <a:t>metrics</a:t>
            </a:r>
            <a:r>
              <a:rPr kumimoji="1" lang="zh-CN" altLang="en-US" baseline="0" dirty="0" smtClean="0"/>
              <a:t> </a:t>
            </a:r>
            <a:r>
              <a:rPr kumimoji="1" lang="en-US" altLang="zh-CN" baseline="0" dirty="0" smtClean="0"/>
              <a:t>that</a:t>
            </a:r>
            <a:r>
              <a:rPr kumimoji="1" lang="zh-CN" altLang="en-US" baseline="0" dirty="0" smtClean="0"/>
              <a:t> </a:t>
            </a:r>
            <a:r>
              <a:rPr kumimoji="1" lang="en-US" altLang="zh-CN" baseline="0" dirty="0" smtClean="0"/>
              <a:t>capture</a:t>
            </a:r>
            <a:r>
              <a:rPr kumimoji="1" lang="zh-CN" altLang="en-US" baseline="0" dirty="0" smtClean="0"/>
              <a:t> </a:t>
            </a:r>
            <a:r>
              <a:rPr kumimoji="1" lang="en-US" altLang="zh-CN" baseline="0" dirty="0" smtClean="0"/>
              <a:t>the</a:t>
            </a:r>
            <a:r>
              <a:rPr kumimoji="1" lang="zh-CN" altLang="en-US" baseline="0" dirty="0" smtClean="0"/>
              <a:t> </a:t>
            </a:r>
            <a:r>
              <a:rPr kumimoji="1" lang="en-US" altLang="zh-CN" baseline="0" dirty="0" smtClean="0"/>
              <a:t>structure</a:t>
            </a:r>
            <a:r>
              <a:rPr kumimoji="1" lang="zh-CN" altLang="en-US" baseline="0" dirty="0" smtClean="0"/>
              <a:t> </a:t>
            </a:r>
            <a:r>
              <a:rPr kumimoji="1" lang="en-US" altLang="zh-CN" baseline="0" dirty="0" smtClean="0"/>
              <a:t>of</a:t>
            </a:r>
            <a:r>
              <a:rPr kumimoji="1" lang="zh-CN" altLang="en-US" baseline="0" dirty="0" smtClean="0"/>
              <a:t> </a:t>
            </a:r>
            <a:r>
              <a:rPr kumimoji="1" lang="en-US" altLang="zh-CN" baseline="0" dirty="0" smtClean="0"/>
              <a:t>cascade</a:t>
            </a:r>
            <a:r>
              <a:rPr kumimoji="1" lang="zh-CN" altLang="en-US" baseline="0" dirty="0" smtClean="0"/>
              <a:t> </a:t>
            </a:r>
            <a:r>
              <a:rPr kumimoji="1" lang="en-US" altLang="zh-CN" baseline="0" dirty="0" smtClean="0"/>
              <a:t>tree,</a:t>
            </a:r>
            <a:r>
              <a:rPr kumimoji="1" lang="zh-CN" altLang="en-US" baseline="0" dirty="0" smtClean="0"/>
              <a:t> </a:t>
            </a:r>
            <a:r>
              <a:rPr kumimoji="1" lang="en-US" altLang="zh-CN" baseline="0" dirty="0" smtClean="0"/>
              <a:t>that</a:t>
            </a:r>
            <a:r>
              <a:rPr kumimoji="1" lang="zh-CN" altLang="en-US" baseline="0" dirty="0" smtClean="0"/>
              <a:t> </a:t>
            </a:r>
            <a:r>
              <a:rPr kumimoji="1" lang="en-US" altLang="zh-CN" baseline="0" dirty="0" smtClean="0"/>
              <a:t>is</a:t>
            </a:r>
            <a:r>
              <a:rPr kumimoji="1" lang="zh-CN" altLang="en-US" baseline="0" dirty="0" smtClean="0"/>
              <a:t> </a:t>
            </a:r>
            <a:r>
              <a:rPr kumimoji="1" lang="en-US" altLang="zh-CN" baseline="0" dirty="0" err="1" smtClean="0"/>
              <a:t>subtree</a:t>
            </a:r>
            <a:r>
              <a:rPr kumimoji="1" lang="zh-CN" altLang="en-US" baseline="0" dirty="0" smtClean="0"/>
              <a:t> </a:t>
            </a:r>
            <a:r>
              <a:rPr kumimoji="1" lang="en-US" altLang="zh-CN" baseline="0" dirty="0" smtClean="0"/>
              <a:t>size,</a:t>
            </a:r>
            <a:r>
              <a:rPr kumimoji="1" lang="zh-CN" altLang="en-US" baseline="0" dirty="0" smtClean="0"/>
              <a:t> </a:t>
            </a:r>
            <a:r>
              <a:rPr kumimoji="1" lang="en-US" altLang="zh-CN" baseline="0" dirty="0" smtClean="0"/>
              <a:t>depth</a:t>
            </a:r>
            <a:r>
              <a:rPr kumimoji="1" lang="zh-CN" altLang="en-US" baseline="0" dirty="0" smtClean="0"/>
              <a:t> </a:t>
            </a:r>
            <a:r>
              <a:rPr kumimoji="1" lang="en-US" altLang="zh-CN" baseline="0" dirty="0" smtClean="0"/>
              <a:t>and</a:t>
            </a:r>
            <a:r>
              <a:rPr kumimoji="1" lang="zh-CN" altLang="en-US" baseline="0" dirty="0" smtClean="0"/>
              <a:t> </a:t>
            </a:r>
            <a:r>
              <a:rPr kumimoji="1" lang="en-US" altLang="zh-CN" baseline="0" dirty="0" smtClean="0"/>
              <a:t>wiener</a:t>
            </a:r>
            <a:r>
              <a:rPr kumimoji="1" lang="zh-CN" altLang="en-US" baseline="0" dirty="0" smtClean="0"/>
              <a:t> </a:t>
            </a:r>
            <a:r>
              <a:rPr kumimoji="1" lang="en-US" altLang="zh-CN" baseline="0" dirty="0" smtClean="0"/>
              <a:t>index.</a:t>
            </a:r>
            <a:endParaRPr kumimoji="1" lang="zh-CN" altLang="en-US" baseline="0" dirty="0" smtClean="0"/>
          </a:p>
          <a:p>
            <a:endParaRPr kumimoji="1" lang="en-US" altLang="zh-CN" baseline="0" dirty="0" smtClean="0"/>
          </a:p>
          <a:p>
            <a:r>
              <a:rPr kumimoji="1" lang="en-US" altLang="zh-CN" baseline="0" dirty="0" err="1" smtClean="0"/>
              <a:t>Subtree</a:t>
            </a:r>
            <a:r>
              <a:rPr kumimoji="1" lang="en-US" altLang="zh-CN" baseline="0" dirty="0" smtClean="0"/>
              <a:t> size is the size of sub-cascade. In this example, the size of the red </a:t>
            </a:r>
            <a:r>
              <a:rPr kumimoji="1" lang="en-US" altLang="zh-CN" baseline="0" dirty="0" err="1" smtClean="0"/>
              <a:t>subtree</a:t>
            </a:r>
            <a:r>
              <a:rPr kumimoji="1" lang="en-US" altLang="zh-CN" baseline="0" dirty="0" smtClean="0"/>
              <a:t> is 3.</a:t>
            </a:r>
          </a:p>
          <a:p>
            <a:r>
              <a:rPr kumimoji="1" lang="en-US" altLang="zh-CN" baseline="0" dirty="0" smtClean="0"/>
              <a:t>Depth is the depth of invitation. In this example, the depth of node c is 2.</a:t>
            </a:r>
            <a:endParaRPr kumimoji="1" lang="zh-CN" altLang="en-US" baseline="0" dirty="0" smtClean="0"/>
          </a:p>
          <a:p>
            <a:endParaRPr kumimoji="1" lang="en-US" altLang="zh-CN" baseline="0" dirty="0" smtClean="0"/>
          </a:p>
          <a:p>
            <a:r>
              <a:rPr kumimoji="1" lang="en-US" altLang="zh-CN" baseline="0" dirty="0" smtClean="0"/>
              <a:t>Wiener</a:t>
            </a:r>
            <a:r>
              <a:rPr kumimoji="1" lang="zh-CN" altLang="en-US" baseline="0" dirty="0" smtClean="0"/>
              <a:t> </a:t>
            </a:r>
            <a:r>
              <a:rPr kumimoji="1" lang="en-US" altLang="zh-CN" baseline="0" dirty="0" smtClean="0"/>
              <a:t>index</a:t>
            </a:r>
            <a:r>
              <a:rPr kumimoji="1" lang="zh-CN" altLang="en-US" baseline="0" dirty="0" smtClean="0"/>
              <a:t> </a:t>
            </a:r>
            <a:r>
              <a:rPr kumimoji="1" lang="en-US" altLang="zh-CN" baseline="0" dirty="0" smtClean="0"/>
              <a:t>is</a:t>
            </a:r>
            <a:r>
              <a:rPr kumimoji="1" lang="zh-CN" altLang="en-US" baseline="0" dirty="0" smtClean="0"/>
              <a:t> </a:t>
            </a:r>
            <a:r>
              <a:rPr kumimoji="1" lang="en-US" altLang="zh-CN" baseline="0" dirty="0" smtClean="0"/>
              <a:t>defined</a:t>
            </a:r>
            <a:r>
              <a:rPr kumimoji="1" lang="zh-CN" altLang="en-US" baseline="0" dirty="0" smtClean="0"/>
              <a:t> </a:t>
            </a:r>
            <a:r>
              <a:rPr kumimoji="1" lang="en-US" altLang="zh-CN" baseline="0" dirty="0" smtClean="0"/>
              <a:t>to</a:t>
            </a:r>
            <a:r>
              <a:rPr kumimoji="1" lang="zh-CN" altLang="en-US" baseline="0" dirty="0" smtClean="0"/>
              <a:t> </a:t>
            </a:r>
            <a:r>
              <a:rPr kumimoji="1" lang="en-US" altLang="zh-CN" baseline="0" dirty="0" smtClean="0"/>
              <a:t>be</a:t>
            </a:r>
            <a:r>
              <a:rPr kumimoji="1" lang="zh-CN" altLang="en-US" baseline="0" dirty="0" smtClean="0"/>
              <a:t> </a:t>
            </a:r>
            <a:r>
              <a:rPr kumimoji="1" lang="en-US" altLang="zh-CN" baseline="0" dirty="0" smtClean="0"/>
              <a:t>the</a:t>
            </a:r>
            <a:r>
              <a:rPr kumimoji="1" lang="zh-CN" altLang="en-US" baseline="0" dirty="0" smtClean="0"/>
              <a:t> </a:t>
            </a:r>
            <a:r>
              <a:rPr kumimoji="1" lang="en-US" altLang="zh-CN" baseline="0" dirty="0" smtClean="0"/>
              <a:t>average</a:t>
            </a:r>
            <a:r>
              <a:rPr kumimoji="1" lang="zh-CN" altLang="en-US" baseline="0" dirty="0" smtClean="0"/>
              <a:t> </a:t>
            </a:r>
            <a:r>
              <a:rPr kumimoji="1" lang="en-US" altLang="zh-CN" dirty="0" smtClean="0"/>
              <a:t>distance</a:t>
            </a:r>
            <a:r>
              <a:rPr kumimoji="1" lang="zh-CN" altLang="en-US" dirty="0" smtClean="0"/>
              <a:t> </a:t>
            </a:r>
            <a:r>
              <a:rPr kumimoji="1" lang="en-US" altLang="zh-CN" dirty="0" smtClean="0"/>
              <a:t>between</a:t>
            </a:r>
            <a:r>
              <a:rPr kumimoji="1" lang="zh-CN" altLang="en-US" dirty="0" smtClean="0"/>
              <a:t> </a:t>
            </a:r>
            <a:r>
              <a:rPr kumimoji="1" lang="en-US" altLang="zh-CN" dirty="0" smtClean="0"/>
              <a:t>two</a:t>
            </a:r>
            <a:r>
              <a:rPr kumimoji="1" lang="zh-CN" altLang="en-US" dirty="0" smtClean="0"/>
              <a:t> </a:t>
            </a:r>
            <a:r>
              <a:rPr kumimoji="1" lang="en-US" altLang="zh-CN" dirty="0" smtClean="0"/>
              <a:t>nodes</a:t>
            </a:r>
            <a:r>
              <a:rPr kumimoji="1" lang="zh-CN" altLang="en-US" dirty="0" smtClean="0"/>
              <a:t> </a:t>
            </a:r>
            <a:r>
              <a:rPr kumimoji="1" lang="en-US" altLang="zh-CN" dirty="0" smtClean="0"/>
              <a:t>in</a:t>
            </a:r>
            <a:r>
              <a:rPr kumimoji="1" lang="zh-CN" altLang="en-US" dirty="0" smtClean="0"/>
              <a:t> </a:t>
            </a:r>
            <a:r>
              <a:rPr kumimoji="1" lang="en-US" altLang="zh-CN" dirty="0" smtClean="0"/>
              <a:t>the</a:t>
            </a:r>
            <a:r>
              <a:rPr kumimoji="1" lang="zh-CN" altLang="en-US" baseline="0" dirty="0" smtClean="0"/>
              <a:t> </a:t>
            </a:r>
            <a:r>
              <a:rPr kumimoji="1" lang="en-US" altLang="zh-CN" baseline="0" dirty="0" smtClean="0"/>
              <a:t>cascade</a:t>
            </a:r>
            <a:r>
              <a:rPr kumimoji="1" lang="zh-CN" altLang="en-US" baseline="0" dirty="0" smtClean="0"/>
              <a:t> </a:t>
            </a:r>
            <a:r>
              <a:rPr kumimoji="1" lang="en-US" altLang="zh-CN" baseline="0" dirty="0" smtClean="0"/>
              <a:t>tree.</a:t>
            </a:r>
          </a:p>
          <a:p>
            <a:r>
              <a:rPr kumimoji="1" lang="en-US" altLang="zh-CN" baseline="0" dirty="0" smtClean="0"/>
              <a:t>In this example, the wiener index of this cascade tree is 2.</a:t>
            </a:r>
            <a:endParaRPr kumimoji="1" lang="zh-CN" altLang="en-US" baseline="0" dirty="0" smtClean="0"/>
          </a:p>
          <a:p>
            <a:endParaRPr kumimoji="1" lang="zh-CN" altLang="en-US" baseline="0" dirty="0" smtClean="0"/>
          </a:p>
        </p:txBody>
      </p:sp>
      <p:sp>
        <p:nvSpPr>
          <p:cNvPr id="4" name="幻灯片编号占位符 3"/>
          <p:cNvSpPr>
            <a:spLocks noGrp="1"/>
          </p:cNvSpPr>
          <p:nvPr>
            <p:ph type="sldNum" sz="quarter" idx="10"/>
          </p:nvPr>
        </p:nvSpPr>
        <p:spPr/>
        <p:txBody>
          <a:bodyPr/>
          <a:lstStyle/>
          <a:p>
            <a:fld id="{21898779-CD88-4D4A-B8C1-2D5A189B15D1}" type="slidenum">
              <a:rPr kumimoji="1" lang="zh-CN" altLang="en-US" smtClean="0"/>
              <a:t>9</a:t>
            </a:fld>
            <a:endParaRPr kumimoji="1" lang="zh-CN" altLang="en-US"/>
          </a:p>
        </p:txBody>
      </p:sp>
    </p:spTree>
    <p:extLst>
      <p:ext uri="{BB962C8B-B14F-4D97-AF65-F5344CB8AC3E}">
        <p14:creationId xmlns:p14="http://schemas.microsoft.com/office/powerpoint/2010/main" val="9896703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emf"/><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28" descr="Picture2"/>
          <p:cNvPicPr>
            <a:picLocks noChangeAspect="1" noChangeArrowheads="1"/>
          </p:cNvPicPr>
          <p:nvPr/>
        </p:nvPicPr>
        <p:blipFill>
          <a:blip r:embed="rId2" cstate="print"/>
          <a:srcRect/>
          <a:stretch>
            <a:fillRect/>
          </a:stretch>
        </p:blipFill>
        <p:spPr bwMode="auto">
          <a:xfrm>
            <a:off x="0" y="6499249"/>
            <a:ext cx="12192000" cy="358775"/>
          </a:xfrm>
          <a:prstGeom prst="rect">
            <a:avLst/>
          </a:prstGeom>
          <a:noFill/>
          <a:ln w="9525">
            <a:noFill/>
            <a:miter lim="800000"/>
            <a:headEnd/>
            <a:tailEnd/>
          </a:ln>
        </p:spPr>
      </p:pic>
      <p:sp>
        <p:nvSpPr>
          <p:cNvPr id="5" name="Rectangle 5"/>
          <p:cNvSpPr>
            <a:spLocks noChangeArrowheads="1"/>
          </p:cNvSpPr>
          <p:nvPr/>
        </p:nvSpPr>
        <p:spPr bwMode="auto">
          <a:xfrm>
            <a:off x="0" y="24"/>
            <a:ext cx="12192000" cy="360363"/>
          </a:xfrm>
          <a:prstGeom prst="rect">
            <a:avLst/>
          </a:prstGeom>
          <a:gradFill rotWithShape="1">
            <a:gsLst>
              <a:gs pos="0">
                <a:srgbClr val="99CCFF"/>
              </a:gs>
              <a:gs pos="100000">
                <a:srgbClr val="99CCFF">
                  <a:gamma/>
                  <a:tint val="0"/>
                  <a:invGamma/>
                </a:srgbClr>
              </a:gs>
            </a:gsLst>
            <a:lin ang="5400000" scaled="1"/>
          </a:gradFill>
          <a:ln w="9525">
            <a:noFill/>
            <a:miter lim="800000"/>
            <a:headEnd/>
            <a:tailEnd/>
          </a:ln>
          <a:effectLst/>
        </p:spPr>
        <p:txBody>
          <a:bodyPr wrap="none" anchor="ctr"/>
          <a:lstStyle/>
          <a:p>
            <a:pPr>
              <a:defRPr/>
            </a:pPr>
            <a:endParaRPr lang="zh-CN" altLang="en-US" sz="1800">
              <a:latin typeface="Arial" charset="0"/>
            </a:endParaRPr>
          </a:p>
        </p:txBody>
      </p:sp>
      <p:pic>
        <p:nvPicPr>
          <p:cNvPr id="6" name="Picture 27" descr="Picture1"/>
          <p:cNvPicPr>
            <a:picLocks noChangeAspect="1" noChangeArrowheads="1"/>
          </p:cNvPicPr>
          <p:nvPr/>
        </p:nvPicPr>
        <p:blipFill>
          <a:blip r:embed="rId3" cstate="print"/>
          <a:srcRect/>
          <a:stretch>
            <a:fillRect/>
          </a:stretch>
        </p:blipFill>
        <p:spPr bwMode="auto">
          <a:xfrm>
            <a:off x="0" y="0"/>
            <a:ext cx="12192000" cy="1905000"/>
          </a:xfrm>
          <a:prstGeom prst="rect">
            <a:avLst/>
          </a:prstGeom>
          <a:noFill/>
          <a:ln w="9525">
            <a:noFill/>
            <a:miter lim="800000"/>
            <a:headEnd/>
            <a:tailEnd/>
          </a:ln>
        </p:spPr>
      </p:pic>
      <p:sp>
        <p:nvSpPr>
          <p:cNvPr id="7" name="Rectangle 7"/>
          <p:cNvSpPr>
            <a:spLocks noChangeArrowheads="1"/>
          </p:cNvSpPr>
          <p:nvPr/>
        </p:nvSpPr>
        <p:spPr bwMode="auto">
          <a:xfrm>
            <a:off x="246190" y="6453188"/>
            <a:ext cx="1240693" cy="457200"/>
          </a:xfrm>
          <a:prstGeom prst="rect">
            <a:avLst/>
          </a:prstGeom>
          <a:noFill/>
          <a:ln w="9525">
            <a:noFill/>
            <a:miter lim="800000"/>
            <a:headEnd/>
            <a:tailEnd/>
          </a:ln>
          <a:effectLst/>
        </p:spPr>
        <p:txBody>
          <a:bodyPr wrap="none" lIns="92075" tIns="46038" rIns="92075" bIns="46038" anchor="ctr"/>
          <a:lstStyle/>
          <a:p>
            <a:pPr defTabSz="762000">
              <a:defRPr/>
            </a:pPr>
            <a:fld id="{877019A4-F52B-4785-B83C-A974FFFB65AE}" type="slidenum">
              <a:rPr kumimoji="1" lang="en-US" altLang="ja-JP" sz="1600">
                <a:solidFill>
                  <a:schemeClr val="bg1"/>
                </a:solidFill>
                <a:latin typeface="Times New Roman" pitchFamily="18" charset="0"/>
                <a:ea typeface="MS PGothic" pitchFamily="34" charset="-128"/>
              </a:rPr>
              <a:pPr defTabSz="762000">
                <a:defRPr/>
              </a:pPr>
              <a:t>‹#›</a:t>
            </a:fld>
            <a:endParaRPr kumimoji="1" lang="en-US" altLang="ja-JP" sz="1600">
              <a:solidFill>
                <a:schemeClr val="bg1"/>
              </a:solidFill>
              <a:latin typeface="Times New Roman" pitchFamily="18" charset="0"/>
              <a:ea typeface="MS PGothic" pitchFamily="34" charset="-128"/>
            </a:endParaRPr>
          </a:p>
        </p:txBody>
      </p:sp>
      <p:grpSp>
        <p:nvGrpSpPr>
          <p:cNvPr id="2" name="Group 13"/>
          <p:cNvGrpSpPr>
            <a:grpSpLocks/>
          </p:cNvGrpSpPr>
          <p:nvPr/>
        </p:nvGrpSpPr>
        <p:grpSpPr bwMode="auto">
          <a:xfrm>
            <a:off x="-48839" y="-26988"/>
            <a:ext cx="1776047" cy="995363"/>
            <a:chOff x="0" y="0"/>
            <a:chExt cx="5557" cy="4150"/>
          </a:xfrm>
        </p:grpSpPr>
        <p:pic>
          <p:nvPicPr>
            <p:cNvPr id="9" name="Picture 14" descr="リング_2_0924"/>
            <p:cNvPicPr>
              <a:picLocks noChangeAspect="1" noChangeArrowheads="1"/>
            </p:cNvPicPr>
            <p:nvPr userDrawn="1"/>
          </p:nvPicPr>
          <p:blipFill>
            <a:blip r:embed="rId4" cstate="print"/>
            <a:srcRect t="9818"/>
            <a:stretch>
              <a:fillRect/>
            </a:stretch>
          </p:blipFill>
          <p:spPr bwMode="auto">
            <a:xfrm>
              <a:off x="249" y="0"/>
              <a:ext cx="3991" cy="3590"/>
            </a:xfrm>
            <a:prstGeom prst="rect">
              <a:avLst/>
            </a:prstGeom>
            <a:noFill/>
            <a:ln w="9525">
              <a:noFill/>
              <a:miter lim="800000"/>
              <a:headEnd/>
              <a:tailEnd/>
            </a:ln>
          </p:spPr>
        </p:pic>
        <p:pic>
          <p:nvPicPr>
            <p:cNvPr id="10" name="Picture 15" descr="リング_2_0924"/>
            <p:cNvPicPr>
              <a:picLocks noChangeAspect="1" noChangeArrowheads="1"/>
            </p:cNvPicPr>
            <p:nvPr userDrawn="1"/>
          </p:nvPicPr>
          <p:blipFill>
            <a:blip r:embed="rId4" cstate="print"/>
            <a:srcRect/>
            <a:stretch>
              <a:fillRect/>
            </a:stretch>
          </p:blipFill>
          <p:spPr bwMode="auto">
            <a:xfrm>
              <a:off x="4332" y="122"/>
              <a:ext cx="1225" cy="1222"/>
            </a:xfrm>
            <a:prstGeom prst="rect">
              <a:avLst/>
            </a:prstGeom>
            <a:noFill/>
            <a:ln w="9525">
              <a:noFill/>
              <a:miter lim="800000"/>
              <a:headEnd/>
              <a:tailEnd/>
            </a:ln>
          </p:spPr>
        </p:pic>
        <p:pic>
          <p:nvPicPr>
            <p:cNvPr id="11" name="Picture 16" descr="リング_2_0924"/>
            <p:cNvPicPr>
              <a:picLocks noChangeAspect="1" noChangeArrowheads="1"/>
            </p:cNvPicPr>
            <p:nvPr userDrawn="1"/>
          </p:nvPicPr>
          <p:blipFill>
            <a:blip r:embed="rId4" cstate="print"/>
            <a:srcRect l="15576"/>
            <a:stretch>
              <a:fillRect/>
            </a:stretch>
          </p:blipFill>
          <p:spPr bwMode="auto">
            <a:xfrm>
              <a:off x="0" y="1389"/>
              <a:ext cx="2336" cy="2761"/>
            </a:xfrm>
            <a:prstGeom prst="rect">
              <a:avLst/>
            </a:prstGeom>
            <a:noFill/>
            <a:ln w="9525">
              <a:noFill/>
              <a:miter lim="800000"/>
              <a:headEnd/>
              <a:tailEnd/>
            </a:ln>
          </p:spPr>
        </p:pic>
      </p:grpSp>
      <p:grpSp>
        <p:nvGrpSpPr>
          <p:cNvPr id="3" name="Group 20"/>
          <p:cNvGrpSpPr>
            <a:grpSpLocks/>
          </p:cNvGrpSpPr>
          <p:nvPr/>
        </p:nvGrpSpPr>
        <p:grpSpPr bwMode="auto">
          <a:xfrm>
            <a:off x="-48839" y="-26988"/>
            <a:ext cx="1776047" cy="995363"/>
            <a:chOff x="0" y="0"/>
            <a:chExt cx="5557" cy="4150"/>
          </a:xfrm>
        </p:grpSpPr>
        <p:pic>
          <p:nvPicPr>
            <p:cNvPr id="13" name="Picture 21" descr="リング_2_0924"/>
            <p:cNvPicPr>
              <a:picLocks noChangeAspect="1" noChangeArrowheads="1"/>
            </p:cNvPicPr>
            <p:nvPr userDrawn="1"/>
          </p:nvPicPr>
          <p:blipFill>
            <a:blip r:embed="rId4" cstate="print"/>
            <a:srcRect t="9818"/>
            <a:stretch>
              <a:fillRect/>
            </a:stretch>
          </p:blipFill>
          <p:spPr bwMode="auto">
            <a:xfrm>
              <a:off x="249" y="0"/>
              <a:ext cx="3991" cy="3590"/>
            </a:xfrm>
            <a:prstGeom prst="rect">
              <a:avLst/>
            </a:prstGeom>
            <a:noFill/>
            <a:ln w="9525">
              <a:noFill/>
              <a:miter lim="800000"/>
              <a:headEnd/>
              <a:tailEnd/>
            </a:ln>
          </p:spPr>
        </p:pic>
        <p:pic>
          <p:nvPicPr>
            <p:cNvPr id="14" name="Picture 22" descr="リング_2_0924"/>
            <p:cNvPicPr>
              <a:picLocks noChangeAspect="1" noChangeArrowheads="1"/>
            </p:cNvPicPr>
            <p:nvPr userDrawn="1"/>
          </p:nvPicPr>
          <p:blipFill>
            <a:blip r:embed="rId4" cstate="print"/>
            <a:srcRect/>
            <a:stretch>
              <a:fillRect/>
            </a:stretch>
          </p:blipFill>
          <p:spPr bwMode="auto">
            <a:xfrm>
              <a:off x="4332" y="122"/>
              <a:ext cx="1225" cy="1222"/>
            </a:xfrm>
            <a:prstGeom prst="rect">
              <a:avLst/>
            </a:prstGeom>
            <a:noFill/>
            <a:ln w="9525">
              <a:noFill/>
              <a:miter lim="800000"/>
              <a:headEnd/>
              <a:tailEnd/>
            </a:ln>
          </p:spPr>
        </p:pic>
        <p:pic>
          <p:nvPicPr>
            <p:cNvPr id="15" name="Picture 23" descr="リング_2_0924"/>
            <p:cNvPicPr>
              <a:picLocks noChangeAspect="1" noChangeArrowheads="1"/>
            </p:cNvPicPr>
            <p:nvPr userDrawn="1"/>
          </p:nvPicPr>
          <p:blipFill>
            <a:blip r:embed="rId4" cstate="print"/>
            <a:srcRect l="15576"/>
            <a:stretch>
              <a:fillRect/>
            </a:stretch>
          </p:blipFill>
          <p:spPr bwMode="auto">
            <a:xfrm>
              <a:off x="0" y="1389"/>
              <a:ext cx="2336" cy="2761"/>
            </a:xfrm>
            <a:prstGeom prst="rect">
              <a:avLst/>
            </a:prstGeom>
            <a:noFill/>
            <a:ln w="9525">
              <a:noFill/>
              <a:miter lim="800000"/>
              <a:headEnd/>
              <a:tailEnd/>
            </a:ln>
          </p:spPr>
        </p:pic>
      </p:grpSp>
      <p:sp>
        <p:nvSpPr>
          <p:cNvPr id="124931"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zh-CN" altLang="en-US" smtClean="0"/>
              <a:t>单击此处编辑母版副标题样式</a:t>
            </a:r>
            <a:endParaRPr lang="en-US" altLang="zh-CN"/>
          </a:p>
        </p:txBody>
      </p:sp>
      <p:sp>
        <p:nvSpPr>
          <p:cNvPr id="124934" name="Rectangle 6"/>
          <p:cNvSpPr>
            <a:spLocks noGrp="1" noChangeArrowheads="1"/>
          </p:cNvSpPr>
          <p:nvPr>
            <p:ph type="ctrTitle"/>
          </p:nvPr>
        </p:nvSpPr>
        <p:spPr>
          <a:xfrm>
            <a:off x="914400" y="2130475"/>
            <a:ext cx="10363200" cy="1470025"/>
          </a:xfrm>
        </p:spPr>
        <p:txBody>
          <a:bodyPr/>
          <a:lstStyle>
            <a:lvl1pPr>
              <a:defRPr/>
            </a:lvl1pPr>
          </a:lstStyle>
          <a:p>
            <a:r>
              <a:rPr lang="zh-CN" altLang="en-US" smtClean="0"/>
              <a:t>单击此处编辑母版标题样式</a:t>
            </a:r>
            <a:endParaRPr lang="en-US" altLang="zh-CN"/>
          </a:p>
        </p:txBody>
      </p:sp>
    </p:spTree>
    <p:extLst>
      <p:ext uri="{BB962C8B-B14F-4D97-AF65-F5344CB8AC3E}">
        <p14:creationId xmlns:p14="http://schemas.microsoft.com/office/powerpoint/2010/main" val="211390484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Tree>
    <p:extLst>
      <p:ext uri="{BB962C8B-B14F-4D97-AF65-F5344CB8AC3E}">
        <p14:creationId xmlns:p14="http://schemas.microsoft.com/office/powerpoint/2010/main" val="2802636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977958" y="188913"/>
            <a:ext cx="2879969" cy="593725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334119" y="188913"/>
            <a:ext cx="8456246" cy="5937250"/>
          </a:xfrm>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Tree>
    <p:extLst>
      <p:ext uri="{BB962C8B-B14F-4D97-AF65-F5344CB8AC3E}">
        <p14:creationId xmlns:p14="http://schemas.microsoft.com/office/powerpoint/2010/main" val="95994785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334124" y="188913"/>
            <a:ext cx="11523786" cy="79216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431834" y="1196976"/>
            <a:ext cx="11248292" cy="4929188"/>
          </a:xfrm>
        </p:spPr>
        <p:txBody>
          <a:bodyPr/>
          <a:lstStyle/>
          <a:p>
            <a:pPr lvl="0"/>
            <a:r>
              <a:rPr lang="zh-CN" altLang="en-US" noProof="0" smtClean="0"/>
              <a:t>单击图标添加表格</a:t>
            </a:r>
          </a:p>
        </p:txBody>
      </p:sp>
    </p:spTree>
    <p:extLst>
      <p:ext uri="{BB962C8B-B14F-4D97-AF65-F5344CB8AC3E}">
        <p14:creationId xmlns:p14="http://schemas.microsoft.com/office/powerpoint/2010/main" val="194642591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Tree>
    <p:extLst>
      <p:ext uri="{BB962C8B-B14F-4D97-AF65-F5344CB8AC3E}">
        <p14:creationId xmlns:p14="http://schemas.microsoft.com/office/powerpoint/2010/main" val="42924033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247" y="4406949"/>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247" y="2906722"/>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84470645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31804" y="1196976"/>
            <a:ext cx="5529386"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内容占位符 3"/>
          <p:cNvSpPr>
            <a:spLocks noGrp="1"/>
          </p:cNvSpPr>
          <p:nvPr>
            <p:ph sz="half" idx="2"/>
          </p:nvPr>
        </p:nvSpPr>
        <p:spPr>
          <a:xfrm>
            <a:off x="6148765" y="1196976"/>
            <a:ext cx="5531338"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Tree>
    <p:extLst>
      <p:ext uri="{BB962C8B-B14F-4D97-AF65-F5344CB8AC3E}">
        <p14:creationId xmlns:p14="http://schemas.microsoft.com/office/powerpoint/2010/main" val="211453293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15" y="1535113"/>
            <a:ext cx="538675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15" y="2174875"/>
            <a:ext cx="538675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文本占位符 4"/>
          <p:cNvSpPr>
            <a:spLocks noGrp="1"/>
          </p:cNvSpPr>
          <p:nvPr>
            <p:ph type="body" sz="quarter" idx="3"/>
          </p:nvPr>
        </p:nvSpPr>
        <p:spPr>
          <a:xfrm>
            <a:off x="6193727" y="1535113"/>
            <a:ext cx="538870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3727" y="2174875"/>
            <a:ext cx="538870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Tree>
    <p:extLst>
      <p:ext uri="{BB962C8B-B14F-4D97-AF65-F5344CB8AC3E}">
        <p14:creationId xmlns:p14="http://schemas.microsoft.com/office/powerpoint/2010/main" val="24818114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76732876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32034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11" y="273050"/>
            <a:ext cx="4011247"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7388" y="273100"/>
            <a:ext cx="681501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文本占位符 3"/>
          <p:cNvSpPr>
            <a:spLocks noGrp="1"/>
          </p:cNvSpPr>
          <p:nvPr>
            <p:ph type="body" sz="half" idx="2"/>
          </p:nvPr>
        </p:nvSpPr>
        <p:spPr>
          <a:xfrm>
            <a:off x="609611" y="1435104"/>
            <a:ext cx="401124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11355581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556" y="4800601"/>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556"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将图片拖动到占位符，或单击添加图标</a:t>
            </a:r>
          </a:p>
        </p:txBody>
      </p:sp>
      <p:sp>
        <p:nvSpPr>
          <p:cNvPr id="4" name="文本占位符 3"/>
          <p:cNvSpPr>
            <a:spLocks noGrp="1"/>
          </p:cNvSpPr>
          <p:nvPr>
            <p:ph type="body" sz="half" idx="2"/>
          </p:nvPr>
        </p:nvSpPr>
        <p:spPr>
          <a:xfrm>
            <a:off x="2389556"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1567154590"/>
      </p:ext>
    </p:extLst>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5" descr="Picture2"/>
          <p:cNvPicPr>
            <a:picLocks noChangeAspect="1" noChangeArrowheads="1"/>
          </p:cNvPicPr>
          <p:nvPr/>
        </p:nvPicPr>
        <p:blipFill>
          <a:blip r:embed="rId14" cstate="print"/>
          <a:srcRect/>
          <a:stretch>
            <a:fillRect/>
          </a:stretch>
        </p:blipFill>
        <p:spPr bwMode="auto">
          <a:xfrm>
            <a:off x="0" y="6499249"/>
            <a:ext cx="12192000" cy="358775"/>
          </a:xfrm>
          <a:prstGeom prst="rect">
            <a:avLst/>
          </a:prstGeom>
          <a:noFill/>
          <a:ln w="9525">
            <a:noFill/>
            <a:miter lim="800000"/>
            <a:headEnd/>
            <a:tailEnd/>
          </a:ln>
        </p:spPr>
      </p:pic>
      <p:sp>
        <p:nvSpPr>
          <p:cNvPr id="1027" name="Rectangle 3"/>
          <p:cNvSpPr>
            <a:spLocks noGrp="1" noChangeArrowheads="1"/>
          </p:cNvSpPr>
          <p:nvPr>
            <p:ph type="body" idx="1"/>
          </p:nvPr>
        </p:nvSpPr>
        <p:spPr bwMode="auto">
          <a:xfrm>
            <a:off x="431817" y="1196976"/>
            <a:ext cx="11248292" cy="49291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ltLang="zh-CN" smtClean="0"/>
          </a:p>
        </p:txBody>
      </p:sp>
      <p:sp>
        <p:nvSpPr>
          <p:cNvPr id="1035" name="Rectangle 11"/>
          <p:cNvSpPr>
            <a:spLocks noChangeArrowheads="1"/>
          </p:cNvSpPr>
          <p:nvPr/>
        </p:nvSpPr>
        <p:spPr bwMode="auto">
          <a:xfrm>
            <a:off x="0" y="24"/>
            <a:ext cx="12192000" cy="360363"/>
          </a:xfrm>
          <a:prstGeom prst="rect">
            <a:avLst/>
          </a:prstGeom>
          <a:gradFill rotWithShape="1">
            <a:gsLst>
              <a:gs pos="0">
                <a:srgbClr val="99CCFF"/>
              </a:gs>
              <a:gs pos="100000">
                <a:srgbClr val="99CCFF">
                  <a:gamma/>
                  <a:tint val="0"/>
                  <a:invGamma/>
                </a:srgbClr>
              </a:gs>
            </a:gsLst>
            <a:lin ang="5400000" scaled="1"/>
          </a:gradFill>
          <a:ln w="9525">
            <a:noFill/>
            <a:miter lim="800000"/>
            <a:headEnd/>
            <a:tailEnd/>
          </a:ln>
          <a:effectLst/>
        </p:spPr>
        <p:txBody>
          <a:bodyPr wrap="none" anchor="ctr"/>
          <a:lstStyle/>
          <a:p>
            <a:pPr>
              <a:defRPr/>
            </a:pPr>
            <a:endParaRPr lang="zh-CN" altLang="en-US" sz="1800">
              <a:latin typeface="Arial" charset="0"/>
            </a:endParaRPr>
          </a:p>
        </p:txBody>
      </p:sp>
      <p:sp>
        <p:nvSpPr>
          <p:cNvPr id="1029" name="Rectangle 2"/>
          <p:cNvSpPr>
            <a:spLocks noGrp="1" noChangeArrowheads="1"/>
          </p:cNvSpPr>
          <p:nvPr>
            <p:ph type="title"/>
          </p:nvPr>
        </p:nvSpPr>
        <p:spPr bwMode="auto">
          <a:xfrm>
            <a:off x="334109" y="188913"/>
            <a:ext cx="11523786" cy="7921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endParaRPr lang="en-US" altLang="zh-CN" smtClean="0"/>
          </a:p>
        </p:txBody>
      </p:sp>
      <p:sp>
        <p:nvSpPr>
          <p:cNvPr id="1036" name="Rectangle 12"/>
          <p:cNvSpPr>
            <a:spLocks noChangeArrowheads="1"/>
          </p:cNvSpPr>
          <p:nvPr/>
        </p:nvSpPr>
        <p:spPr bwMode="auto">
          <a:xfrm>
            <a:off x="246190" y="6453188"/>
            <a:ext cx="1240693" cy="457200"/>
          </a:xfrm>
          <a:prstGeom prst="rect">
            <a:avLst/>
          </a:prstGeom>
          <a:noFill/>
          <a:ln w="9525">
            <a:noFill/>
            <a:miter lim="800000"/>
            <a:headEnd/>
            <a:tailEnd/>
          </a:ln>
          <a:effectLst/>
        </p:spPr>
        <p:txBody>
          <a:bodyPr wrap="none" lIns="92075" tIns="46038" rIns="92075" bIns="46038" anchor="ctr"/>
          <a:lstStyle/>
          <a:p>
            <a:pPr defTabSz="762000">
              <a:defRPr/>
            </a:pPr>
            <a:fld id="{A668977A-3572-4392-907F-8F125AD2A05E}" type="slidenum">
              <a:rPr kumimoji="1" lang="en-US" altLang="ja-JP" sz="1600">
                <a:solidFill>
                  <a:schemeClr val="bg1"/>
                </a:solidFill>
                <a:latin typeface="Times New Roman" pitchFamily="18" charset="0"/>
                <a:ea typeface="MS PGothic" pitchFamily="34" charset="-128"/>
              </a:rPr>
              <a:pPr defTabSz="762000">
                <a:defRPr/>
              </a:pPr>
              <a:t>‹#›</a:t>
            </a:fld>
            <a:endParaRPr kumimoji="1" lang="en-US" altLang="ja-JP" sz="1600">
              <a:solidFill>
                <a:schemeClr val="bg1"/>
              </a:solidFill>
              <a:latin typeface="Times New Roman" pitchFamily="18" charset="0"/>
              <a:ea typeface="MS PGothic" pitchFamily="34" charset="-128"/>
            </a:endParaRPr>
          </a:p>
        </p:txBody>
      </p:sp>
    </p:spTree>
    <p:extLst>
      <p:ext uri="{BB962C8B-B14F-4D97-AF65-F5344CB8AC3E}">
        <p14:creationId xmlns:p14="http://schemas.microsoft.com/office/powerpoint/2010/main" val="44700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timing>
    <p:tnLst>
      <p:par>
        <p:cTn id="1" dur="indefinite" restart="never" nodeType="tmRoot"/>
      </p:par>
    </p:tnLst>
  </p:timing>
  <p:txStyles>
    <p:titleStyle>
      <a:lvl1pPr algn="ctr" rtl="0" eaLnBrk="1" fontAlgn="base" hangingPunct="1">
        <a:spcBef>
          <a:spcPct val="0"/>
        </a:spcBef>
        <a:spcAft>
          <a:spcPct val="0"/>
        </a:spcAft>
        <a:defRPr sz="4000">
          <a:solidFill>
            <a:schemeClr val="tx2"/>
          </a:solidFill>
          <a:latin typeface="+mj-lt"/>
          <a:ea typeface="+mj-ea"/>
          <a:cs typeface="+mj-cs"/>
        </a:defRPr>
      </a:lvl1pPr>
      <a:lvl2pPr algn="ctr" rtl="0" eaLnBrk="1" fontAlgn="base" hangingPunct="1">
        <a:spcBef>
          <a:spcPct val="0"/>
        </a:spcBef>
        <a:spcAft>
          <a:spcPct val="0"/>
        </a:spcAft>
        <a:defRPr sz="4000">
          <a:solidFill>
            <a:schemeClr val="tx2"/>
          </a:solidFill>
          <a:latin typeface="Arial" charset="0"/>
          <a:ea typeface="宋体" pitchFamily="2" charset="-122"/>
        </a:defRPr>
      </a:lvl2pPr>
      <a:lvl3pPr algn="ctr" rtl="0" eaLnBrk="1" fontAlgn="base" hangingPunct="1">
        <a:spcBef>
          <a:spcPct val="0"/>
        </a:spcBef>
        <a:spcAft>
          <a:spcPct val="0"/>
        </a:spcAft>
        <a:defRPr sz="4000">
          <a:solidFill>
            <a:schemeClr val="tx2"/>
          </a:solidFill>
          <a:latin typeface="Arial" charset="0"/>
          <a:ea typeface="宋体" pitchFamily="2" charset="-122"/>
        </a:defRPr>
      </a:lvl3pPr>
      <a:lvl4pPr algn="ctr" rtl="0" eaLnBrk="1" fontAlgn="base" hangingPunct="1">
        <a:spcBef>
          <a:spcPct val="0"/>
        </a:spcBef>
        <a:spcAft>
          <a:spcPct val="0"/>
        </a:spcAft>
        <a:defRPr sz="4000">
          <a:solidFill>
            <a:schemeClr val="tx2"/>
          </a:solidFill>
          <a:latin typeface="Arial" charset="0"/>
          <a:ea typeface="宋体" pitchFamily="2" charset="-122"/>
        </a:defRPr>
      </a:lvl4pPr>
      <a:lvl5pPr algn="ctr" rtl="0" eaLnBrk="1" fontAlgn="base" hangingPunct="1">
        <a:spcBef>
          <a:spcPct val="0"/>
        </a:spcBef>
        <a:spcAft>
          <a:spcPct val="0"/>
        </a:spcAft>
        <a:defRPr sz="4000">
          <a:solidFill>
            <a:schemeClr val="tx2"/>
          </a:solidFill>
          <a:latin typeface="Arial" charset="0"/>
          <a:ea typeface="宋体" pitchFamily="2" charset="-122"/>
        </a:defRPr>
      </a:lvl5pPr>
      <a:lvl6pPr marL="457200" algn="ctr" rtl="0" eaLnBrk="1" fontAlgn="base" hangingPunct="1">
        <a:spcBef>
          <a:spcPct val="0"/>
        </a:spcBef>
        <a:spcAft>
          <a:spcPct val="0"/>
        </a:spcAft>
        <a:defRPr sz="4000">
          <a:solidFill>
            <a:schemeClr val="tx2"/>
          </a:solidFill>
          <a:latin typeface="Arial" charset="0"/>
          <a:ea typeface="宋体" pitchFamily="2" charset="-122"/>
        </a:defRPr>
      </a:lvl6pPr>
      <a:lvl7pPr marL="914400" algn="ctr" rtl="0" eaLnBrk="1" fontAlgn="base" hangingPunct="1">
        <a:spcBef>
          <a:spcPct val="0"/>
        </a:spcBef>
        <a:spcAft>
          <a:spcPct val="0"/>
        </a:spcAft>
        <a:defRPr sz="4000">
          <a:solidFill>
            <a:schemeClr val="tx2"/>
          </a:solidFill>
          <a:latin typeface="Arial" charset="0"/>
          <a:ea typeface="宋体" pitchFamily="2" charset="-122"/>
        </a:defRPr>
      </a:lvl7pPr>
      <a:lvl8pPr marL="1371600" algn="ctr" rtl="0" eaLnBrk="1" fontAlgn="base" hangingPunct="1">
        <a:spcBef>
          <a:spcPct val="0"/>
        </a:spcBef>
        <a:spcAft>
          <a:spcPct val="0"/>
        </a:spcAft>
        <a:defRPr sz="4000">
          <a:solidFill>
            <a:schemeClr val="tx2"/>
          </a:solidFill>
          <a:latin typeface="Arial" charset="0"/>
          <a:ea typeface="宋体" pitchFamily="2" charset="-122"/>
        </a:defRPr>
      </a:lvl8pPr>
      <a:lvl9pPr marL="1828800" algn="ctr" rtl="0" eaLnBrk="1" fontAlgn="base" hangingPunct="1">
        <a:spcBef>
          <a:spcPct val="0"/>
        </a:spcBef>
        <a:spcAft>
          <a:spcPct val="0"/>
        </a:spcAft>
        <a:defRPr sz="4000">
          <a:solidFill>
            <a:schemeClr val="tx2"/>
          </a:solidFill>
          <a:latin typeface="Arial" charset="0"/>
          <a:ea typeface="宋体" pitchFamily="2" charset="-122"/>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tiff"/><Relationship Id="rId5" Type="http://schemas.openxmlformats.org/officeDocument/2006/relationships/image" Target="../media/image6.tiff"/><Relationship Id="rId6" Type="http://schemas.openxmlformats.org/officeDocument/2006/relationships/image" Target="../media/image7.tiff"/><Relationship Id="rId7" Type="http://schemas.openxmlformats.org/officeDocument/2006/relationships/image" Target="../media/image8.tiff"/><Relationship Id="rId8" Type="http://schemas.openxmlformats.org/officeDocument/2006/relationships/image" Target="../media/image9.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emf"/><Relationship Id="rId5" Type="http://schemas.openxmlformats.org/officeDocument/2006/relationships/image" Target="../media/image38.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9.tiff"/></Relationships>
</file>

<file path=ppt/slides/_rels/slide16.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em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1.e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1" Type="http://schemas.openxmlformats.org/officeDocument/2006/relationships/image" Target="../media/image18.png"/><Relationship Id="rId12"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tiff"/><Relationship Id="rId4" Type="http://schemas.openxmlformats.org/officeDocument/2006/relationships/image" Target="../media/image11.tiff"/><Relationship Id="rId5" Type="http://schemas.openxmlformats.org/officeDocument/2006/relationships/image" Target="../media/image12.tiff"/><Relationship Id="rId6" Type="http://schemas.openxmlformats.org/officeDocument/2006/relationships/image" Target="../media/image13.tiff"/><Relationship Id="rId7" Type="http://schemas.openxmlformats.org/officeDocument/2006/relationships/image" Target="../media/image14.tiff"/><Relationship Id="rId8" Type="http://schemas.openxmlformats.org/officeDocument/2006/relationships/image" Target="../media/image15.tiff"/><Relationship Id="rId9" Type="http://schemas.openxmlformats.org/officeDocument/2006/relationships/image" Target="../media/image16.tiff"/><Relationship Id="rId10" Type="http://schemas.openxmlformats.org/officeDocument/2006/relationships/image" Target="../media/image17.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9.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tiff"/><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1.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2.tiff"/><Relationship Id="rId4" Type="http://schemas.openxmlformats.org/officeDocument/2006/relationships/image" Target="../media/image23.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4.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5.tiff"/></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emf"/><Relationship Id="rId5" Type="http://schemas.openxmlformats.org/officeDocument/2006/relationships/image" Target="../media/image30.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348037"/>
            <a:ext cx="9144000" cy="2277901"/>
          </a:xfrm>
        </p:spPr>
        <p:txBody>
          <a:bodyPr>
            <a:normAutofit fontScale="62500" lnSpcReduction="20000"/>
          </a:bodyPr>
          <a:lstStyle/>
          <a:p>
            <a:r>
              <a:rPr kumimoji="1" lang="en-US" altLang="zh-CN" b="1" dirty="0" err="1" smtClean="0">
                <a:solidFill>
                  <a:srgbClr val="0070C0"/>
                </a:solidFill>
              </a:rPr>
              <a:t>Jiezhong</a:t>
            </a:r>
            <a:r>
              <a:rPr kumimoji="1" lang="zh-CN" altLang="en-US" b="1" dirty="0" smtClean="0">
                <a:solidFill>
                  <a:srgbClr val="0070C0"/>
                </a:solidFill>
              </a:rPr>
              <a:t> </a:t>
            </a:r>
            <a:r>
              <a:rPr kumimoji="1" lang="en-US" altLang="zh-CN" b="1" dirty="0" err="1" smtClean="0">
                <a:solidFill>
                  <a:srgbClr val="0070C0"/>
                </a:solidFill>
              </a:rPr>
              <a:t>Qiu</a:t>
            </a:r>
            <a:r>
              <a:rPr lang="en-US" altLang="zh-CN" b="1" dirty="0" smtClean="0">
                <a:solidFill>
                  <a:srgbClr val="0070C0"/>
                </a:solidFill>
              </a:rPr>
              <a:t>† </a:t>
            </a:r>
            <a:r>
              <a:rPr kumimoji="1" lang="en-US" altLang="zh-CN" dirty="0" smtClean="0"/>
              <a:t>,</a:t>
            </a:r>
            <a:r>
              <a:rPr kumimoji="1" lang="zh-CN" altLang="en-US" dirty="0" smtClean="0"/>
              <a:t> </a:t>
            </a:r>
            <a:r>
              <a:rPr kumimoji="1" lang="en-US" altLang="zh-CN" dirty="0" err="1" smtClean="0"/>
              <a:t>Yixuan</a:t>
            </a:r>
            <a:r>
              <a:rPr kumimoji="1" lang="zh-CN" altLang="en-US" dirty="0" smtClean="0"/>
              <a:t> </a:t>
            </a:r>
            <a:r>
              <a:rPr kumimoji="1" lang="en-US" altLang="zh-CN" dirty="0" smtClean="0"/>
              <a:t>Li#,</a:t>
            </a:r>
            <a:r>
              <a:rPr kumimoji="1" lang="zh-CN" altLang="en-US" dirty="0" smtClean="0"/>
              <a:t> </a:t>
            </a:r>
            <a:r>
              <a:rPr kumimoji="1" lang="en-US" altLang="zh-CN" dirty="0" err="1" smtClean="0"/>
              <a:t>Jie</a:t>
            </a:r>
            <a:r>
              <a:rPr kumimoji="1" lang="zh-CN" altLang="en-US" dirty="0" smtClean="0"/>
              <a:t> </a:t>
            </a:r>
            <a:r>
              <a:rPr kumimoji="1" lang="en-US" altLang="zh-CN" dirty="0" smtClean="0"/>
              <a:t>Tang</a:t>
            </a:r>
            <a:r>
              <a:rPr lang="en-US" altLang="zh-CN" dirty="0"/>
              <a:t>† </a:t>
            </a:r>
            <a:r>
              <a:rPr kumimoji="1" lang="en-US" altLang="zh-CN" dirty="0" smtClean="0"/>
              <a:t>,</a:t>
            </a:r>
            <a:r>
              <a:rPr kumimoji="1" lang="zh-CN" altLang="en-US" dirty="0" smtClean="0"/>
              <a:t> </a:t>
            </a:r>
            <a:r>
              <a:rPr kumimoji="1" lang="en-US" altLang="zh-CN" dirty="0" smtClean="0"/>
              <a:t>Zheng</a:t>
            </a:r>
            <a:r>
              <a:rPr kumimoji="1" lang="zh-CN" altLang="en-US" dirty="0" smtClean="0"/>
              <a:t> </a:t>
            </a:r>
            <a:r>
              <a:rPr kumimoji="1" lang="en-US" altLang="zh-CN" dirty="0" smtClean="0"/>
              <a:t>Lu</a:t>
            </a:r>
            <a:r>
              <a:rPr lang="en-US" altLang="zh-CN" dirty="0"/>
              <a:t>‡ </a:t>
            </a:r>
            <a:r>
              <a:rPr kumimoji="1" lang="en-US" altLang="zh-CN" dirty="0" smtClean="0"/>
              <a:t>,</a:t>
            </a:r>
            <a:r>
              <a:rPr kumimoji="1" lang="zh-CN" altLang="en-US" dirty="0" smtClean="0"/>
              <a:t> </a:t>
            </a:r>
            <a:r>
              <a:rPr kumimoji="1" lang="en-US" altLang="zh-CN" dirty="0" err="1" smtClean="0"/>
              <a:t>Hao</a:t>
            </a:r>
            <a:r>
              <a:rPr kumimoji="1" lang="zh-CN" altLang="en-US" dirty="0" smtClean="0"/>
              <a:t> </a:t>
            </a:r>
            <a:r>
              <a:rPr kumimoji="1" lang="en-US" altLang="zh-CN" dirty="0" smtClean="0"/>
              <a:t>Ye</a:t>
            </a:r>
            <a:r>
              <a:rPr lang="en-US" altLang="zh-CN" dirty="0"/>
              <a:t>‡ </a:t>
            </a:r>
            <a:r>
              <a:rPr kumimoji="1" lang="en-US" altLang="zh-CN" dirty="0" smtClean="0"/>
              <a:t>,</a:t>
            </a:r>
            <a:r>
              <a:rPr kumimoji="1" lang="zh-CN" altLang="en-US" dirty="0" smtClean="0"/>
              <a:t> </a:t>
            </a:r>
            <a:r>
              <a:rPr kumimoji="1" lang="en-US" altLang="zh-CN" dirty="0" smtClean="0"/>
              <a:t>Bo</a:t>
            </a:r>
            <a:r>
              <a:rPr kumimoji="1" lang="zh-CN" altLang="en-US" dirty="0" smtClean="0"/>
              <a:t> </a:t>
            </a:r>
            <a:r>
              <a:rPr kumimoji="1" lang="en-US" altLang="zh-CN" dirty="0" smtClean="0"/>
              <a:t>Chen</a:t>
            </a:r>
            <a:r>
              <a:rPr lang="en-US" altLang="zh-CN" dirty="0" smtClean="0"/>
              <a:t>‡,</a:t>
            </a:r>
            <a:endParaRPr lang="zh-CN" altLang="en-US" dirty="0" smtClean="0"/>
          </a:p>
          <a:p>
            <a:r>
              <a:rPr kumimoji="1" lang="en-US" altLang="zh-CN" dirty="0" err="1" smtClean="0"/>
              <a:t>Qiang</a:t>
            </a:r>
            <a:r>
              <a:rPr kumimoji="1" lang="zh-CN" altLang="en-US" dirty="0" smtClean="0"/>
              <a:t> </a:t>
            </a:r>
            <a:r>
              <a:rPr kumimoji="1" lang="en-US" altLang="zh-CN" dirty="0" smtClean="0"/>
              <a:t>Yang</a:t>
            </a:r>
            <a:r>
              <a:rPr lang="zh-CN" altLang="en-US" dirty="0" smtClean="0"/>
              <a:t>*</a:t>
            </a:r>
            <a:r>
              <a:rPr kumimoji="1" lang="zh-CN" altLang="en-US" dirty="0" smtClean="0"/>
              <a:t> </a:t>
            </a:r>
            <a:r>
              <a:rPr kumimoji="1" lang="en-US" altLang="zh-CN" dirty="0" smtClean="0"/>
              <a:t>and</a:t>
            </a:r>
            <a:r>
              <a:rPr kumimoji="1" lang="zh-CN" altLang="en-US" dirty="0" smtClean="0"/>
              <a:t> </a:t>
            </a:r>
            <a:r>
              <a:rPr kumimoji="1" lang="en-US" altLang="zh-CN" dirty="0" smtClean="0"/>
              <a:t>John</a:t>
            </a:r>
            <a:r>
              <a:rPr kumimoji="1" lang="zh-CN" altLang="en-US" dirty="0" smtClean="0"/>
              <a:t> </a:t>
            </a:r>
            <a:r>
              <a:rPr kumimoji="1" lang="en-US" altLang="zh-CN" dirty="0" smtClean="0"/>
              <a:t>E.</a:t>
            </a:r>
            <a:r>
              <a:rPr kumimoji="1" lang="zh-CN" altLang="en-US" dirty="0" smtClean="0"/>
              <a:t> </a:t>
            </a:r>
            <a:r>
              <a:rPr kumimoji="1" lang="en-US" altLang="zh-CN" dirty="0" err="1" smtClean="0"/>
              <a:t>Hopcroft</a:t>
            </a:r>
            <a:r>
              <a:rPr kumimoji="1" lang="en-US" altLang="zh-CN" dirty="0" smtClean="0"/>
              <a:t>#</a:t>
            </a:r>
            <a:endParaRPr kumimoji="1" lang="zh-CN" altLang="en-US" dirty="0" smtClean="0"/>
          </a:p>
          <a:p>
            <a:r>
              <a:rPr lang="en-US" altLang="zh-CN" dirty="0"/>
              <a:t>† </a:t>
            </a:r>
            <a:r>
              <a:rPr kumimoji="1" lang="en-US" altLang="zh-CN" dirty="0" smtClean="0"/>
              <a:t>Tsinghua</a:t>
            </a:r>
            <a:r>
              <a:rPr kumimoji="1" lang="zh-CN" altLang="en-US" dirty="0" smtClean="0"/>
              <a:t> </a:t>
            </a:r>
            <a:r>
              <a:rPr kumimoji="1" lang="en-US" altLang="zh-CN" dirty="0" smtClean="0"/>
              <a:t>University</a:t>
            </a:r>
            <a:r>
              <a:rPr kumimoji="1" lang="zh-CN" altLang="en-US" dirty="0"/>
              <a:t> </a:t>
            </a:r>
            <a:endParaRPr kumimoji="1" lang="zh-CN" altLang="en-US" dirty="0" smtClean="0"/>
          </a:p>
          <a:p>
            <a:r>
              <a:rPr kumimoji="1" lang="en-US" altLang="zh-CN" dirty="0" smtClean="0"/>
              <a:t>#</a:t>
            </a:r>
            <a:r>
              <a:rPr kumimoji="1" lang="zh-CN" altLang="en-US" dirty="0" smtClean="0"/>
              <a:t> </a:t>
            </a:r>
            <a:r>
              <a:rPr kumimoji="1" lang="en-US" altLang="zh-CN" dirty="0" smtClean="0"/>
              <a:t>Cornell</a:t>
            </a:r>
            <a:r>
              <a:rPr kumimoji="1" lang="zh-CN" altLang="en-US" dirty="0" smtClean="0"/>
              <a:t> </a:t>
            </a:r>
            <a:r>
              <a:rPr kumimoji="1" lang="en-US" altLang="zh-CN" dirty="0" smtClean="0"/>
              <a:t>University</a:t>
            </a:r>
            <a:endParaRPr kumimoji="1" lang="zh-CN" altLang="en-US" dirty="0" smtClean="0"/>
          </a:p>
          <a:p>
            <a:r>
              <a:rPr lang="en-US" altLang="zh-CN" dirty="0" smtClean="0"/>
              <a:t>‡</a:t>
            </a:r>
            <a:r>
              <a:rPr lang="en-US" altLang="zh-CN" dirty="0"/>
              <a:t> </a:t>
            </a:r>
            <a:r>
              <a:rPr lang="en-US" altLang="zh-CN" dirty="0" err="1"/>
              <a:t>Tencent</a:t>
            </a:r>
            <a:r>
              <a:rPr lang="en-US" altLang="zh-CN" dirty="0"/>
              <a:t> Corporation, Beijing, </a:t>
            </a:r>
            <a:r>
              <a:rPr lang="en-US" altLang="zh-CN" dirty="0" smtClean="0"/>
              <a:t>China</a:t>
            </a:r>
            <a:endParaRPr lang="zh-CN" altLang="en-US" dirty="0"/>
          </a:p>
          <a:p>
            <a:r>
              <a:rPr lang="zh-CN" altLang="en-US" dirty="0" smtClean="0"/>
              <a:t>* </a:t>
            </a:r>
            <a:r>
              <a:rPr lang="en-US" altLang="zh-CN" dirty="0" smtClean="0"/>
              <a:t>Hong </a:t>
            </a:r>
            <a:r>
              <a:rPr lang="en-US" altLang="zh-CN" dirty="0"/>
              <a:t>Kong University of Science and Technology </a:t>
            </a:r>
          </a:p>
          <a:p>
            <a:endParaRPr lang="en-US" altLang="zh-CN" dirty="0"/>
          </a:p>
          <a:p>
            <a:endParaRPr kumimoji="1" lang="zh-CN" altLang="en-US" dirty="0" smtClean="0"/>
          </a:p>
          <a:p>
            <a:endParaRPr kumimoji="1" lang="zh-CN" altLang="en-US" dirty="0"/>
          </a:p>
        </p:txBody>
      </p:sp>
      <p:sp>
        <p:nvSpPr>
          <p:cNvPr id="2" name="标题 1"/>
          <p:cNvSpPr>
            <a:spLocks noGrp="1"/>
          </p:cNvSpPr>
          <p:nvPr>
            <p:ph type="ctrTitle"/>
          </p:nvPr>
        </p:nvSpPr>
        <p:spPr>
          <a:xfrm>
            <a:off x="914400" y="1889175"/>
            <a:ext cx="10363200" cy="1470025"/>
          </a:xfrm>
        </p:spPr>
        <p:txBody>
          <a:bodyPr/>
          <a:lstStyle/>
          <a:p>
            <a:r>
              <a:rPr kumimoji="1" lang="en-US" altLang="zh-CN" dirty="0" smtClean="0"/>
              <a:t>The</a:t>
            </a:r>
            <a:r>
              <a:rPr kumimoji="1" lang="zh-CN" altLang="en-US" dirty="0" smtClean="0"/>
              <a:t> </a:t>
            </a:r>
            <a:r>
              <a:rPr kumimoji="1" lang="en-US" altLang="zh-CN" dirty="0"/>
              <a:t>L</a:t>
            </a:r>
            <a:r>
              <a:rPr kumimoji="1" lang="en-US" altLang="zh-CN" dirty="0" smtClean="0"/>
              <a:t>ifecycle</a:t>
            </a:r>
            <a:r>
              <a:rPr kumimoji="1" lang="zh-CN" altLang="en-US" dirty="0" smtClean="0"/>
              <a:t> </a:t>
            </a:r>
            <a:r>
              <a:rPr kumimoji="1" lang="en-US" altLang="zh-CN" dirty="0" smtClean="0"/>
              <a:t>and</a:t>
            </a:r>
            <a:r>
              <a:rPr kumimoji="1" lang="zh-CN" altLang="en-US" dirty="0" smtClean="0"/>
              <a:t> </a:t>
            </a:r>
            <a:r>
              <a:rPr kumimoji="1" lang="en-US" altLang="zh-CN" dirty="0"/>
              <a:t>C</a:t>
            </a:r>
            <a:r>
              <a:rPr kumimoji="1" lang="en-US" altLang="zh-CN" dirty="0" smtClean="0"/>
              <a:t>ascade</a:t>
            </a:r>
            <a:r>
              <a:rPr kumimoji="1" lang="zh-CN" altLang="en-US" dirty="0" smtClean="0"/>
              <a:t> </a:t>
            </a:r>
            <a:r>
              <a:rPr kumimoji="1" lang="en-US" altLang="zh-CN" dirty="0" smtClean="0"/>
              <a:t>of</a:t>
            </a:r>
            <a:r>
              <a:rPr kumimoji="1" lang="zh-CN" altLang="en-US" dirty="0" smtClean="0"/>
              <a:t> </a:t>
            </a:r>
            <a:r>
              <a:rPr kumimoji="1" lang="en-US" altLang="zh-CN" dirty="0" err="1" smtClean="0"/>
              <a:t>WeChat</a:t>
            </a:r>
            <a:r>
              <a:rPr kumimoji="1" lang="zh-CN" altLang="en-US" dirty="0" smtClean="0"/>
              <a:t> </a:t>
            </a:r>
            <a:br>
              <a:rPr kumimoji="1" lang="zh-CN" altLang="en-US" dirty="0" smtClean="0"/>
            </a:br>
            <a:r>
              <a:rPr kumimoji="1" lang="en-US" altLang="zh-CN" dirty="0"/>
              <a:t>S</a:t>
            </a:r>
            <a:r>
              <a:rPr kumimoji="1" lang="en-US" altLang="zh-CN" dirty="0" smtClean="0"/>
              <a:t>ocial</a:t>
            </a:r>
            <a:r>
              <a:rPr kumimoji="1" lang="zh-CN" altLang="en-US" dirty="0" smtClean="0"/>
              <a:t> </a:t>
            </a:r>
            <a:r>
              <a:rPr kumimoji="1" lang="en-US" altLang="zh-CN" dirty="0"/>
              <a:t>M</a:t>
            </a:r>
            <a:r>
              <a:rPr kumimoji="1" lang="en-US" altLang="zh-CN" dirty="0" smtClean="0"/>
              <a:t>essaging</a:t>
            </a:r>
            <a:r>
              <a:rPr kumimoji="1" lang="zh-CN" altLang="en-US" dirty="0" smtClean="0"/>
              <a:t> </a:t>
            </a:r>
            <a:r>
              <a:rPr kumimoji="1" lang="en-US" altLang="zh-CN" dirty="0"/>
              <a:t>G</a:t>
            </a:r>
            <a:r>
              <a:rPr kumimoji="1" lang="en-US" altLang="zh-CN" dirty="0" smtClean="0"/>
              <a:t>roups</a:t>
            </a:r>
            <a:endParaRPr kumimoji="1" lang="zh-CN" altLang="en-US" dirty="0"/>
          </a:p>
        </p:txBody>
      </p:sp>
      <p:pic>
        <p:nvPicPr>
          <p:cNvPr id="6" name="Picture 4"/>
          <p:cNvPicPr>
            <a:picLocks noChangeAspect="1"/>
          </p:cNvPicPr>
          <p:nvPr/>
        </p:nvPicPr>
        <p:blipFill>
          <a:blip r:embed="rId3"/>
          <a:stretch>
            <a:fillRect/>
          </a:stretch>
        </p:blipFill>
        <p:spPr>
          <a:xfrm>
            <a:off x="574132" y="5359866"/>
            <a:ext cx="2624418" cy="1101837"/>
          </a:xfrm>
          <a:prstGeom prst="rect">
            <a:avLst/>
          </a:prstGeom>
        </p:spPr>
      </p:pic>
      <p:pic>
        <p:nvPicPr>
          <p:cNvPr id="4" name="图片 3"/>
          <p:cNvPicPr>
            <a:picLocks noChangeAspect="1"/>
          </p:cNvPicPr>
          <p:nvPr/>
        </p:nvPicPr>
        <p:blipFill>
          <a:blip r:embed="rId4"/>
          <a:stretch>
            <a:fillRect/>
          </a:stretch>
        </p:blipFill>
        <p:spPr>
          <a:xfrm>
            <a:off x="3690364" y="5415208"/>
            <a:ext cx="991152" cy="991152"/>
          </a:xfrm>
          <a:prstGeom prst="rect">
            <a:avLst/>
          </a:prstGeom>
        </p:spPr>
      </p:pic>
      <p:pic>
        <p:nvPicPr>
          <p:cNvPr id="7" name="图片 6"/>
          <p:cNvPicPr>
            <a:picLocks noChangeAspect="1"/>
          </p:cNvPicPr>
          <p:nvPr/>
        </p:nvPicPr>
        <p:blipFill>
          <a:blip r:embed="rId5"/>
          <a:stretch>
            <a:fillRect/>
          </a:stretch>
        </p:blipFill>
        <p:spPr>
          <a:xfrm>
            <a:off x="5097130" y="5637815"/>
            <a:ext cx="3175000" cy="419100"/>
          </a:xfrm>
          <a:prstGeom prst="rect">
            <a:avLst/>
          </a:prstGeom>
        </p:spPr>
      </p:pic>
      <p:pic>
        <p:nvPicPr>
          <p:cNvPr id="9" name="图片 8"/>
          <p:cNvPicPr>
            <a:picLocks noChangeAspect="1"/>
          </p:cNvPicPr>
          <p:nvPr/>
        </p:nvPicPr>
        <p:blipFill>
          <a:blip r:embed="rId6"/>
          <a:stretch>
            <a:fillRect/>
          </a:stretch>
        </p:blipFill>
        <p:spPr>
          <a:xfrm>
            <a:off x="8607350" y="5499100"/>
            <a:ext cx="3369261" cy="696530"/>
          </a:xfrm>
          <a:prstGeom prst="rect">
            <a:avLst/>
          </a:prstGeom>
        </p:spPr>
      </p:pic>
      <p:pic>
        <p:nvPicPr>
          <p:cNvPr id="11" name="图片 10"/>
          <p:cNvPicPr>
            <a:picLocks noChangeAspect="1"/>
          </p:cNvPicPr>
          <p:nvPr/>
        </p:nvPicPr>
        <p:blipFill>
          <a:blip r:embed="rId7"/>
          <a:stretch>
            <a:fillRect/>
          </a:stretch>
        </p:blipFill>
        <p:spPr>
          <a:xfrm>
            <a:off x="240491" y="251434"/>
            <a:ext cx="1498615" cy="1488466"/>
          </a:xfrm>
          <a:prstGeom prst="rect">
            <a:avLst/>
          </a:prstGeom>
        </p:spPr>
      </p:pic>
      <p:pic>
        <p:nvPicPr>
          <p:cNvPr id="10" name="图片 9"/>
          <p:cNvPicPr>
            <a:picLocks noChangeAspect="1"/>
          </p:cNvPicPr>
          <p:nvPr/>
        </p:nvPicPr>
        <p:blipFill>
          <a:blip r:embed="rId8"/>
          <a:stretch>
            <a:fillRect/>
          </a:stretch>
        </p:blipFill>
        <p:spPr>
          <a:xfrm>
            <a:off x="10227733" y="3914809"/>
            <a:ext cx="1646768" cy="1639449"/>
          </a:xfrm>
          <a:prstGeom prst="rect">
            <a:avLst/>
          </a:prstGeom>
        </p:spPr>
      </p:pic>
    </p:spTree>
    <p:extLst>
      <p:ext uri="{BB962C8B-B14F-4D97-AF65-F5344CB8AC3E}">
        <p14:creationId xmlns:p14="http://schemas.microsoft.com/office/powerpoint/2010/main" val="187564189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6911" y="2109828"/>
            <a:ext cx="11051670" cy="7740123"/>
          </a:xfrm>
          <a:prstGeom prst="rect">
            <a:avLst/>
          </a:prstGeom>
        </p:spPr>
      </p:pic>
      <p:grpSp>
        <p:nvGrpSpPr>
          <p:cNvPr id="14" name="组 13"/>
          <p:cNvGrpSpPr/>
          <p:nvPr/>
        </p:nvGrpSpPr>
        <p:grpSpPr>
          <a:xfrm>
            <a:off x="4490201" y="1114102"/>
            <a:ext cx="7249117" cy="3115839"/>
            <a:chOff x="1792412" y="1755676"/>
            <a:chExt cx="8507288" cy="3529474"/>
          </a:xfrm>
        </p:grpSpPr>
        <p:pic>
          <p:nvPicPr>
            <p:cNvPr id="15" name="Picture 4"/>
            <p:cNvPicPr>
              <a:picLocks noChangeAspect="1"/>
            </p:cNvPicPr>
            <p:nvPr/>
          </p:nvPicPr>
          <p:blipFill>
            <a:blip r:embed="rId4"/>
            <a:stretch>
              <a:fillRect/>
            </a:stretch>
          </p:blipFill>
          <p:spPr>
            <a:xfrm>
              <a:off x="1792412" y="1952397"/>
              <a:ext cx="8507288" cy="3332753"/>
            </a:xfrm>
            <a:prstGeom prst="rect">
              <a:avLst/>
            </a:prstGeom>
          </p:spPr>
        </p:pic>
        <p:sp>
          <p:nvSpPr>
            <p:cNvPr id="16" name="矩形 15"/>
            <p:cNvSpPr/>
            <p:nvPr/>
          </p:nvSpPr>
          <p:spPr>
            <a:xfrm>
              <a:off x="2788046" y="1783120"/>
              <a:ext cx="3546973" cy="383498"/>
            </a:xfrm>
            <a:prstGeom prst="rect">
              <a:avLst/>
            </a:prstGeom>
          </p:spPr>
          <p:txBody>
            <a:bodyPr wrap="square">
              <a:spAutoFit/>
            </a:bodyPr>
            <a:lstStyle/>
            <a:p>
              <a:r>
                <a:rPr lang="en-US" altLang="zh-CN" sz="1600" smtClean="0">
                  <a:solidFill>
                    <a:srgbClr val="C00000"/>
                  </a:solidFill>
                </a:rPr>
                <a:t>10% of invitations occur at &gt;=3 </a:t>
              </a:r>
              <a:endParaRPr lang="zh-CN" altLang="en-US" sz="1600" dirty="0">
                <a:solidFill>
                  <a:srgbClr val="C00000"/>
                </a:solidFill>
              </a:endParaRPr>
            </a:p>
          </p:txBody>
        </p:sp>
        <p:cxnSp>
          <p:nvCxnSpPr>
            <p:cNvPr id="17" name="Straight Arrow Connector 10"/>
            <p:cNvCxnSpPr/>
            <p:nvPr/>
          </p:nvCxnSpPr>
          <p:spPr>
            <a:xfrm flipH="1">
              <a:off x="3232572" y="2115716"/>
              <a:ext cx="1080120" cy="3600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矩形 2"/>
            <p:cNvSpPr/>
            <p:nvPr/>
          </p:nvSpPr>
          <p:spPr>
            <a:xfrm>
              <a:off x="2685996" y="3779241"/>
              <a:ext cx="2880320" cy="338554"/>
            </a:xfrm>
            <a:prstGeom prst="rect">
              <a:avLst/>
            </a:prstGeom>
          </p:spPr>
          <p:txBody>
            <a:bodyPr wrap="square">
              <a:spAutoFit/>
            </a:bodyPr>
            <a:lstStyle/>
            <a:p>
              <a:r>
                <a:rPr lang="en-US" altLang="zh-CN" sz="1600" dirty="0" smtClean="0">
                  <a:solidFill>
                    <a:srgbClr val="0432FF"/>
                  </a:solidFill>
                </a:rPr>
                <a:t>Only 1% occur at &gt;=</a:t>
              </a:r>
              <a:r>
                <a:rPr lang="zh-CN" altLang="en-US" sz="1600" dirty="0" smtClean="0">
                  <a:solidFill>
                    <a:srgbClr val="0432FF"/>
                  </a:solidFill>
                </a:rPr>
                <a:t> </a:t>
              </a:r>
              <a:r>
                <a:rPr lang="en-US" altLang="zh-CN" sz="1600" dirty="0" smtClean="0">
                  <a:solidFill>
                    <a:srgbClr val="0432FF"/>
                  </a:solidFill>
                </a:rPr>
                <a:t>3 </a:t>
              </a:r>
              <a:endParaRPr lang="zh-CN" altLang="en-US" sz="1600" dirty="0">
                <a:solidFill>
                  <a:srgbClr val="0432FF"/>
                </a:solidFill>
              </a:endParaRPr>
            </a:p>
          </p:txBody>
        </p:sp>
        <p:cxnSp>
          <p:nvCxnSpPr>
            <p:cNvPr id="19" name="Straight Arrow Connector 12"/>
            <p:cNvCxnSpPr/>
            <p:nvPr/>
          </p:nvCxnSpPr>
          <p:spPr>
            <a:xfrm flipV="1">
              <a:off x="3232572" y="2763249"/>
              <a:ext cx="0" cy="1015992"/>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20" name="矩形 2"/>
            <p:cNvSpPr/>
            <p:nvPr/>
          </p:nvSpPr>
          <p:spPr>
            <a:xfrm>
              <a:off x="7179978" y="1755676"/>
              <a:ext cx="2880320" cy="338554"/>
            </a:xfrm>
            <a:prstGeom prst="rect">
              <a:avLst/>
            </a:prstGeom>
          </p:spPr>
          <p:txBody>
            <a:bodyPr wrap="square">
              <a:spAutoFit/>
            </a:bodyPr>
            <a:lstStyle/>
            <a:p>
              <a:r>
                <a:rPr lang="en-US" altLang="zh-CN" sz="1600" dirty="0" smtClean="0">
                  <a:solidFill>
                    <a:srgbClr val="C00000"/>
                  </a:solidFill>
                </a:rPr>
                <a:t>10% with W-index</a:t>
              </a:r>
              <a:r>
                <a:rPr lang="zh-CN" altLang="en-US" sz="1600" dirty="0" smtClean="0">
                  <a:solidFill>
                    <a:srgbClr val="C00000"/>
                  </a:solidFill>
                </a:rPr>
                <a:t> </a:t>
              </a:r>
              <a:r>
                <a:rPr lang="en-US" altLang="zh-CN" sz="1600" dirty="0" smtClean="0">
                  <a:solidFill>
                    <a:srgbClr val="C00000"/>
                  </a:solidFill>
                </a:rPr>
                <a:t>&gt;=</a:t>
              </a:r>
              <a:r>
                <a:rPr lang="zh-CN" altLang="en-US" sz="1600" dirty="0" smtClean="0">
                  <a:solidFill>
                    <a:srgbClr val="C00000"/>
                  </a:solidFill>
                </a:rPr>
                <a:t> </a:t>
              </a:r>
              <a:r>
                <a:rPr lang="en-US" altLang="zh-CN" sz="1600" dirty="0" smtClean="0">
                  <a:solidFill>
                    <a:srgbClr val="C00000"/>
                  </a:solidFill>
                </a:rPr>
                <a:t>2 </a:t>
              </a:r>
              <a:endParaRPr lang="zh-CN" altLang="en-US" sz="1600" dirty="0">
                <a:solidFill>
                  <a:srgbClr val="C00000"/>
                </a:solidFill>
              </a:endParaRPr>
            </a:p>
          </p:txBody>
        </p:sp>
        <p:cxnSp>
          <p:nvCxnSpPr>
            <p:cNvPr id="21" name="Straight Arrow Connector 16"/>
            <p:cNvCxnSpPr/>
            <p:nvPr/>
          </p:nvCxnSpPr>
          <p:spPr>
            <a:xfrm flipH="1">
              <a:off x="7468010" y="2094230"/>
              <a:ext cx="1152128" cy="4995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矩形 2"/>
            <p:cNvSpPr/>
            <p:nvPr/>
          </p:nvSpPr>
          <p:spPr>
            <a:xfrm>
              <a:off x="6917893" y="3843908"/>
              <a:ext cx="2880320" cy="338554"/>
            </a:xfrm>
            <a:prstGeom prst="rect">
              <a:avLst/>
            </a:prstGeom>
          </p:spPr>
          <p:txBody>
            <a:bodyPr wrap="square">
              <a:spAutoFit/>
            </a:bodyPr>
            <a:lstStyle/>
            <a:p>
              <a:r>
                <a:rPr lang="en-US" altLang="zh-CN" sz="1600" dirty="0" smtClean="0">
                  <a:solidFill>
                    <a:srgbClr val="0432FF"/>
                  </a:solidFill>
                </a:rPr>
                <a:t> 99% with W-index</a:t>
              </a:r>
              <a:r>
                <a:rPr lang="zh-CN" altLang="en-US" sz="1600" dirty="0" smtClean="0">
                  <a:solidFill>
                    <a:srgbClr val="0432FF"/>
                  </a:solidFill>
                </a:rPr>
                <a:t> </a:t>
              </a:r>
              <a:r>
                <a:rPr lang="en-US" altLang="zh-CN" sz="1600" dirty="0" smtClean="0">
                  <a:solidFill>
                    <a:srgbClr val="0432FF"/>
                  </a:solidFill>
                </a:rPr>
                <a:t>&lt;</a:t>
              </a:r>
              <a:r>
                <a:rPr lang="zh-CN" altLang="en-US" sz="1600" dirty="0" smtClean="0">
                  <a:solidFill>
                    <a:srgbClr val="0432FF"/>
                  </a:solidFill>
                </a:rPr>
                <a:t> </a:t>
              </a:r>
              <a:r>
                <a:rPr lang="en-US" altLang="zh-CN" sz="1600" dirty="0" smtClean="0">
                  <a:solidFill>
                    <a:srgbClr val="0432FF"/>
                  </a:solidFill>
                </a:rPr>
                <a:t>2</a:t>
              </a:r>
              <a:endParaRPr lang="zh-CN" altLang="en-US" sz="1600" dirty="0">
                <a:solidFill>
                  <a:srgbClr val="0432FF"/>
                </a:solidFill>
              </a:endParaRPr>
            </a:p>
          </p:txBody>
        </p:sp>
        <p:cxnSp>
          <p:nvCxnSpPr>
            <p:cNvPr id="23" name="Straight Arrow Connector 18"/>
            <p:cNvCxnSpPr/>
            <p:nvPr/>
          </p:nvCxnSpPr>
          <p:spPr>
            <a:xfrm flipV="1">
              <a:off x="7468010" y="2881224"/>
              <a:ext cx="0" cy="962684"/>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p:grpSp>
      <p:sp>
        <p:nvSpPr>
          <p:cNvPr id="2" name="标题 1"/>
          <p:cNvSpPr>
            <a:spLocks noGrp="1"/>
          </p:cNvSpPr>
          <p:nvPr>
            <p:ph type="title"/>
          </p:nvPr>
        </p:nvSpPr>
        <p:spPr/>
        <p:txBody>
          <a:bodyPr>
            <a:normAutofit fontScale="90000"/>
          </a:bodyPr>
          <a:lstStyle/>
          <a:p>
            <a:r>
              <a:rPr lang="en-US" altLang="zh-CN" dirty="0" smtClean="0"/>
              <a:t>Group</a:t>
            </a:r>
            <a:r>
              <a:rPr lang="zh-CN" altLang="en-US" dirty="0" smtClean="0"/>
              <a:t> </a:t>
            </a:r>
            <a:r>
              <a:rPr lang="en-US" altLang="zh-CN" dirty="0" smtClean="0"/>
              <a:t>Lifecycle Dichotomy—</a:t>
            </a:r>
            <a:r>
              <a:rPr lang="en-US" altLang="zh-CN" dirty="0"/>
              <a:t>Cascade Tree Pattern </a:t>
            </a:r>
            <a:r>
              <a:rPr lang="en-US" altLang="zh-CN" dirty="0" smtClean="0"/>
              <a:t> </a:t>
            </a:r>
            <a:endParaRPr kumimoji="1" lang="zh-CN" altLang="en-US" dirty="0"/>
          </a:p>
        </p:txBody>
      </p:sp>
      <p:grpSp>
        <p:nvGrpSpPr>
          <p:cNvPr id="5" name="组 4"/>
          <p:cNvGrpSpPr/>
          <p:nvPr/>
        </p:nvGrpSpPr>
        <p:grpSpPr>
          <a:xfrm>
            <a:off x="-3739488" y="1037620"/>
            <a:ext cx="8142167" cy="3184324"/>
            <a:chOff x="144016" y="1464644"/>
            <a:chExt cx="9125795" cy="3836564"/>
          </a:xfrm>
        </p:grpSpPr>
        <p:pic>
          <p:nvPicPr>
            <p:cNvPr id="9" name="Picture 3"/>
            <p:cNvPicPr>
              <a:picLocks noChangeAspect="1"/>
            </p:cNvPicPr>
            <p:nvPr/>
          </p:nvPicPr>
          <p:blipFill>
            <a:blip r:embed="rId5"/>
            <a:stretch>
              <a:fillRect/>
            </a:stretch>
          </p:blipFill>
          <p:spPr>
            <a:xfrm>
              <a:off x="144016" y="1783216"/>
              <a:ext cx="8820472" cy="3517992"/>
            </a:xfrm>
            <a:prstGeom prst="rect">
              <a:avLst/>
            </a:prstGeom>
          </p:spPr>
        </p:pic>
        <p:sp>
          <p:nvSpPr>
            <p:cNvPr id="10" name="矩形 9"/>
            <p:cNvSpPr/>
            <p:nvPr/>
          </p:nvSpPr>
          <p:spPr>
            <a:xfrm>
              <a:off x="5001320" y="1464644"/>
              <a:ext cx="4268491" cy="407899"/>
            </a:xfrm>
            <a:prstGeom prst="rect">
              <a:avLst/>
            </a:prstGeom>
          </p:spPr>
          <p:txBody>
            <a:bodyPr wrap="square">
              <a:spAutoFit/>
            </a:bodyPr>
            <a:lstStyle/>
            <a:p>
              <a:r>
                <a:rPr lang="en-US" altLang="zh-CN" sz="1600" dirty="0" smtClean="0">
                  <a:solidFill>
                    <a:srgbClr val="C00000"/>
                  </a:solidFill>
                </a:rPr>
                <a:t>&gt;10% of users have </a:t>
              </a:r>
              <a:r>
                <a:rPr lang="en-US" altLang="zh-CN" sz="1600" dirty="0" err="1" smtClean="0">
                  <a:solidFill>
                    <a:srgbClr val="C00000"/>
                  </a:solidFill>
                </a:rPr>
                <a:t>subtree</a:t>
              </a:r>
              <a:r>
                <a:rPr lang="en-US" altLang="zh-CN" sz="1600" dirty="0" smtClean="0">
                  <a:solidFill>
                    <a:srgbClr val="C00000"/>
                  </a:solidFill>
                </a:rPr>
                <a:t> size &gt;=</a:t>
              </a:r>
              <a:r>
                <a:rPr lang="zh-CN" altLang="en-US" sz="1600" dirty="0" smtClean="0">
                  <a:solidFill>
                    <a:srgbClr val="C00000"/>
                  </a:solidFill>
                </a:rPr>
                <a:t> </a:t>
              </a:r>
              <a:r>
                <a:rPr lang="en-US" altLang="zh-CN" sz="1600" dirty="0" smtClean="0">
                  <a:solidFill>
                    <a:srgbClr val="C00000"/>
                  </a:solidFill>
                </a:rPr>
                <a:t>10</a:t>
              </a:r>
              <a:endParaRPr lang="zh-CN" altLang="en-US" sz="1600" dirty="0">
                <a:solidFill>
                  <a:srgbClr val="C00000"/>
                </a:solidFill>
              </a:endParaRPr>
            </a:p>
          </p:txBody>
        </p:sp>
        <p:cxnSp>
          <p:nvCxnSpPr>
            <p:cNvPr id="11" name="Straight Arrow Connector 6"/>
            <p:cNvCxnSpPr/>
            <p:nvPr/>
          </p:nvCxnSpPr>
          <p:spPr>
            <a:xfrm flipH="1">
              <a:off x="6573476" y="1895346"/>
              <a:ext cx="806836" cy="4833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矩形 2"/>
            <p:cNvSpPr/>
            <p:nvPr/>
          </p:nvSpPr>
          <p:spPr>
            <a:xfrm>
              <a:off x="5334529" y="3607639"/>
              <a:ext cx="3895749" cy="407899"/>
            </a:xfrm>
            <a:prstGeom prst="rect">
              <a:avLst/>
            </a:prstGeom>
          </p:spPr>
          <p:txBody>
            <a:bodyPr wrap="square">
              <a:spAutoFit/>
            </a:bodyPr>
            <a:lstStyle/>
            <a:p>
              <a:r>
                <a:rPr lang="en-US" altLang="zh-CN" sz="1600" dirty="0" smtClean="0">
                  <a:solidFill>
                    <a:srgbClr val="0432FF"/>
                  </a:solidFill>
                </a:rPr>
                <a:t>Only ~2% have </a:t>
              </a:r>
              <a:r>
                <a:rPr lang="en-US" altLang="zh-CN" sz="1600" dirty="0" err="1" smtClean="0">
                  <a:solidFill>
                    <a:srgbClr val="0432FF"/>
                  </a:solidFill>
                </a:rPr>
                <a:t>substree</a:t>
              </a:r>
              <a:r>
                <a:rPr lang="en-US" altLang="zh-CN" sz="1600" dirty="0" smtClean="0">
                  <a:solidFill>
                    <a:srgbClr val="0432FF"/>
                  </a:solidFill>
                </a:rPr>
                <a:t> size &gt;=</a:t>
              </a:r>
              <a:r>
                <a:rPr lang="zh-CN" altLang="en-US" sz="1600" dirty="0">
                  <a:solidFill>
                    <a:srgbClr val="0432FF"/>
                  </a:solidFill>
                </a:rPr>
                <a:t> </a:t>
              </a:r>
              <a:r>
                <a:rPr lang="en-US" altLang="zh-CN" sz="1600" dirty="0" smtClean="0">
                  <a:solidFill>
                    <a:srgbClr val="0432FF"/>
                  </a:solidFill>
                </a:rPr>
                <a:t>10</a:t>
              </a:r>
              <a:endParaRPr lang="zh-CN" altLang="en-US" sz="1600" dirty="0">
                <a:solidFill>
                  <a:srgbClr val="0432FF"/>
                </a:solidFill>
              </a:endParaRPr>
            </a:p>
          </p:txBody>
        </p:sp>
        <p:cxnSp>
          <p:nvCxnSpPr>
            <p:cNvPr id="13" name="Straight Arrow Connector 8"/>
            <p:cNvCxnSpPr/>
            <p:nvPr/>
          </p:nvCxnSpPr>
          <p:spPr>
            <a:xfrm flipV="1">
              <a:off x="6573476" y="2666189"/>
              <a:ext cx="0" cy="941449"/>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矩形 24"/>
          <p:cNvSpPr/>
          <p:nvPr/>
        </p:nvSpPr>
        <p:spPr>
          <a:xfrm>
            <a:off x="6177559" y="4574086"/>
            <a:ext cx="4472629" cy="1587584"/>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buFont typeface="Arial" pitchFamily="34" charset="0"/>
              <a:buChar char="•"/>
            </a:pPr>
            <a:r>
              <a:rPr lang="zh-CN" altLang="en-US" sz="1846" dirty="0">
                <a:solidFill>
                  <a:schemeClr val="tx1"/>
                </a:solidFill>
              </a:rPr>
              <a:t> </a:t>
            </a:r>
            <a:r>
              <a:rPr lang="en-US" altLang="zh-CN" sz="1846" b="1" dirty="0" smtClean="0">
                <a:solidFill>
                  <a:schemeClr val="tx1"/>
                </a:solidFill>
              </a:rPr>
              <a:t>For</a:t>
            </a:r>
            <a:r>
              <a:rPr lang="zh-CN" altLang="en-US" sz="1846" b="1" dirty="0" smtClean="0">
                <a:solidFill>
                  <a:schemeClr val="tx1"/>
                </a:solidFill>
              </a:rPr>
              <a:t> </a:t>
            </a:r>
            <a:r>
              <a:rPr lang="en-US" altLang="zh-CN" sz="1846" b="1" dirty="0" smtClean="0">
                <a:solidFill>
                  <a:schemeClr val="tx1"/>
                </a:solidFill>
              </a:rPr>
              <a:t>node</a:t>
            </a:r>
            <a:r>
              <a:rPr lang="zh-CN" altLang="en-US" sz="1846" b="1" dirty="0" smtClean="0">
                <a:solidFill>
                  <a:schemeClr val="tx1"/>
                </a:solidFill>
              </a:rPr>
              <a:t> </a:t>
            </a:r>
            <a:r>
              <a:rPr lang="en-US" altLang="zh-CN" sz="1846" b="1" dirty="0" smtClean="0">
                <a:solidFill>
                  <a:schemeClr val="tx1"/>
                </a:solidFill>
              </a:rPr>
              <a:t>C</a:t>
            </a:r>
            <a:r>
              <a:rPr lang="zh-CN" altLang="en-US" sz="1846" b="1" dirty="0" smtClean="0">
                <a:solidFill>
                  <a:srgbClr val="FF0000"/>
                </a:solidFill>
              </a:rPr>
              <a:t> </a:t>
            </a:r>
          </a:p>
          <a:p>
            <a:pPr lvl="1">
              <a:buFont typeface="Arial" pitchFamily="34" charset="0"/>
              <a:buChar char="•"/>
            </a:pPr>
            <a:r>
              <a:rPr lang="zh-CN" altLang="en-US" sz="1846" b="1" dirty="0" smtClean="0">
                <a:solidFill>
                  <a:schemeClr val="tx1"/>
                </a:solidFill>
              </a:rPr>
              <a:t> </a:t>
            </a:r>
            <a:r>
              <a:rPr lang="en-US" altLang="zh-CN" sz="1846" b="1" dirty="0" err="1" smtClean="0">
                <a:solidFill>
                  <a:schemeClr val="tx1"/>
                </a:solidFill>
              </a:rPr>
              <a:t>Subtree</a:t>
            </a:r>
            <a:r>
              <a:rPr lang="zh-CN" altLang="en-US" sz="1846" b="1" dirty="0" smtClean="0">
                <a:solidFill>
                  <a:schemeClr val="tx1"/>
                </a:solidFill>
              </a:rPr>
              <a:t> </a:t>
            </a:r>
            <a:r>
              <a:rPr lang="en-US" altLang="zh-CN" sz="1846" b="1" dirty="0" smtClean="0">
                <a:solidFill>
                  <a:schemeClr val="tx1"/>
                </a:solidFill>
              </a:rPr>
              <a:t>size:</a:t>
            </a:r>
            <a:r>
              <a:rPr lang="zh-CN" altLang="en-US" sz="1846" b="1" dirty="0" smtClean="0">
                <a:solidFill>
                  <a:schemeClr val="tx1"/>
                </a:solidFill>
              </a:rPr>
              <a:t> </a:t>
            </a:r>
            <a:r>
              <a:rPr lang="en-US" altLang="zh-CN" sz="1846" b="1" dirty="0">
                <a:solidFill>
                  <a:schemeClr val="tx1"/>
                </a:solidFill>
              </a:rPr>
              <a:t>3</a:t>
            </a:r>
            <a:r>
              <a:rPr lang="zh-CN" altLang="en-US" sz="1846" b="1" dirty="0" smtClean="0">
                <a:solidFill>
                  <a:schemeClr val="tx1"/>
                </a:solidFill>
              </a:rPr>
              <a:t> </a:t>
            </a:r>
            <a:endParaRPr lang="zh-CN" altLang="en-US" sz="1846" b="1" dirty="0" smtClean="0">
              <a:solidFill>
                <a:srgbClr val="0070C0"/>
              </a:solidFill>
            </a:endParaRPr>
          </a:p>
          <a:p>
            <a:pPr lvl="1">
              <a:buFont typeface="Arial" pitchFamily="34" charset="0"/>
              <a:buChar char="•"/>
            </a:pPr>
            <a:r>
              <a:rPr lang="zh-CN" altLang="en-US" sz="1846" b="1" dirty="0" smtClean="0">
                <a:solidFill>
                  <a:schemeClr val="tx1"/>
                </a:solidFill>
              </a:rPr>
              <a:t> </a:t>
            </a:r>
            <a:r>
              <a:rPr lang="en-US" altLang="zh-CN" sz="1846" b="1" dirty="0" smtClean="0">
                <a:solidFill>
                  <a:schemeClr val="tx1"/>
                </a:solidFill>
              </a:rPr>
              <a:t>Depth:</a:t>
            </a:r>
            <a:r>
              <a:rPr lang="zh-CN" altLang="en-US" sz="1846" b="1" dirty="0" smtClean="0">
                <a:solidFill>
                  <a:schemeClr val="tx1"/>
                </a:solidFill>
              </a:rPr>
              <a:t> </a:t>
            </a:r>
            <a:r>
              <a:rPr lang="en-US" altLang="zh-CN" sz="1846" b="1" dirty="0">
                <a:solidFill>
                  <a:schemeClr val="tx1"/>
                </a:solidFill>
              </a:rPr>
              <a:t>2</a:t>
            </a:r>
            <a:endParaRPr lang="zh-CN" altLang="en-US" sz="1846" b="1" dirty="0" smtClean="0">
              <a:solidFill>
                <a:schemeClr val="tx1"/>
              </a:solidFill>
            </a:endParaRPr>
          </a:p>
          <a:p>
            <a:pPr>
              <a:buFont typeface="Arial" pitchFamily="34" charset="0"/>
              <a:buChar char="•"/>
            </a:pPr>
            <a:r>
              <a:rPr lang="zh-CN" altLang="en-US" sz="1846" b="1" dirty="0" smtClean="0">
                <a:solidFill>
                  <a:schemeClr val="tx1"/>
                </a:solidFill>
              </a:rPr>
              <a:t> </a:t>
            </a:r>
            <a:r>
              <a:rPr lang="en-US" altLang="zh-CN" sz="1846" b="1" dirty="0" smtClean="0">
                <a:solidFill>
                  <a:schemeClr val="tx1"/>
                </a:solidFill>
              </a:rPr>
              <a:t>For</a:t>
            </a:r>
            <a:r>
              <a:rPr lang="zh-CN" altLang="en-US" sz="1846" b="1" dirty="0" smtClean="0">
                <a:solidFill>
                  <a:schemeClr val="tx1"/>
                </a:solidFill>
              </a:rPr>
              <a:t> </a:t>
            </a:r>
            <a:r>
              <a:rPr lang="en-US" altLang="zh-CN" sz="1846" b="1" dirty="0" smtClean="0">
                <a:solidFill>
                  <a:schemeClr val="tx1"/>
                </a:solidFill>
              </a:rPr>
              <a:t>the</a:t>
            </a:r>
            <a:r>
              <a:rPr lang="zh-CN" altLang="en-US" sz="1846" b="1" dirty="0" smtClean="0">
                <a:solidFill>
                  <a:schemeClr val="tx1"/>
                </a:solidFill>
              </a:rPr>
              <a:t> </a:t>
            </a:r>
            <a:r>
              <a:rPr lang="en-US" altLang="zh-CN" sz="1846" b="1" dirty="0" smtClean="0">
                <a:solidFill>
                  <a:schemeClr val="tx1"/>
                </a:solidFill>
              </a:rPr>
              <a:t>left</a:t>
            </a:r>
            <a:r>
              <a:rPr lang="zh-CN" altLang="en-US" sz="1846" b="1" dirty="0" smtClean="0">
                <a:solidFill>
                  <a:schemeClr val="tx1"/>
                </a:solidFill>
              </a:rPr>
              <a:t> </a:t>
            </a:r>
            <a:r>
              <a:rPr lang="en-US" altLang="zh-CN" sz="1846" b="1" dirty="0" smtClean="0">
                <a:solidFill>
                  <a:schemeClr val="tx1"/>
                </a:solidFill>
              </a:rPr>
              <a:t>example:</a:t>
            </a:r>
            <a:endParaRPr lang="zh-CN" altLang="en-US" sz="1846" b="1" dirty="0" smtClean="0">
              <a:solidFill>
                <a:schemeClr val="tx1"/>
              </a:solidFill>
            </a:endParaRPr>
          </a:p>
          <a:p>
            <a:pPr lvl="1">
              <a:buFont typeface="Arial" pitchFamily="34" charset="0"/>
              <a:buChar char="•"/>
            </a:pPr>
            <a:r>
              <a:rPr lang="en-US" altLang="zh-CN" sz="1846" b="1" dirty="0" smtClean="0">
                <a:solidFill>
                  <a:schemeClr val="tx1"/>
                </a:solidFill>
              </a:rPr>
              <a:t>Wiener</a:t>
            </a:r>
            <a:r>
              <a:rPr lang="zh-CN" altLang="en-US" sz="1846" b="1" dirty="0" smtClean="0">
                <a:solidFill>
                  <a:schemeClr val="tx1"/>
                </a:solidFill>
              </a:rPr>
              <a:t> </a:t>
            </a:r>
            <a:r>
              <a:rPr lang="en-US" altLang="zh-CN" sz="1846" b="1" dirty="0" smtClean="0">
                <a:solidFill>
                  <a:schemeClr val="tx1"/>
                </a:solidFill>
              </a:rPr>
              <a:t>index:</a:t>
            </a:r>
            <a:r>
              <a:rPr lang="zh-CN" altLang="en-US" sz="1846" b="1" dirty="0" smtClean="0">
                <a:solidFill>
                  <a:schemeClr val="tx1"/>
                </a:solidFill>
              </a:rPr>
              <a:t> </a:t>
            </a:r>
            <a:r>
              <a:rPr lang="en-US" altLang="zh-CN" sz="1846" b="1" dirty="0">
                <a:solidFill>
                  <a:schemeClr val="tx1"/>
                </a:solidFill>
              </a:rPr>
              <a:t>2</a:t>
            </a:r>
            <a:endParaRPr lang="zh-CN" altLang="en-US" sz="1846" b="1" dirty="0" smtClean="0">
              <a:solidFill>
                <a:schemeClr val="tx1"/>
              </a:solidFill>
            </a:endParaRPr>
          </a:p>
        </p:txBody>
      </p:sp>
      <p:sp>
        <p:nvSpPr>
          <p:cNvPr id="24" name="矩形 23"/>
          <p:cNvSpPr/>
          <p:nvPr/>
        </p:nvSpPr>
        <p:spPr>
          <a:xfrm>
            <a:off x="4338939" y="935747"/>
            <a:ext cx="3973892" cy="2817104"/>
          </a:xfrm>
          <a:prstGeom prst="rect">
            <a:avLst/>
          </a:prstGeom>
          <a:noFill/>
          <a:ln w="38100">
            <a:solidFill>
              <a:srgbClr val="FF0000"/>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0076247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Group</a:t>
            </a:r>
            <a:r>
              <a:rPr kumimoji="1" lang="zh-CN" altLang="en-US" dirty="0"/>
              <a:t> </a:t>
            </a:r>
            <a:r>
              <a:rPr kumimoji="1" lang="en-US" altLang="zh-CN" dirty="0" smtClean="0"/>
              <a:t>Lifecycle</a:t>
            </a:r>
            <a:r>
              <a:rPr kumimoji="1" lang="zh-CN" altLang="en-US" dirty="0" smtClean="0"/>
              <a:t> </a:t>
            </a:r>
            <a:r>
              <a:rPr kumimoji="1" lang="en-US" altLang="zh-CN" dirty="0" smtClean="0"/>
              <a:t>Dichotomy</a:t>
            </a:r>
            <a:r>
              <a:rPr kumimoji="1" lang="zh-CN" altLang="en-US" dirty="0" smtClean="0"/>
              <a:t> </a:t>
            </a:r>
            <a:r>
              <a:rPr lang="en-US" altLang="zh-CN" dirty="0" smtClean="0"/>
              <a:t>—</a:t>
            </a:r>
            <a:r>
              <a:rPr lang="zh-CN" altLang="en-US" dirty="0" smtClean="0"/>
              <a:t> </a:t>
            </a:r>
            <a:r>
              <a:rPr lang="en-US" altLang="zh-CN" dirty="0" smtClean="0"/>
              <a:t>Features</a:t>
            </a:r>
            <a:endParaRPr kumimoji="1" lang="zh-CN" altLang="en-US" dirty="0"/>
          </a:p>
        </p:txBody>
      </p:sp>
      <p:sp>
        <p:nvSpPr>
          <p:cNvPr id="3" name="内容占位符 2"/>
          <p:cNvSpPr>
            <a:spLocks noGrp="1"/>
          </p:cNvSpPr>
          <p:nvPr>
            <p:ph idx="1"/>
          </p:nvPr>
        </p:nvSpPr>
        <p:spPr/>
        <p:txBody>
          <a:bodyPr/>
          <a:lstStyle/>
          <a:p>
            <a:pPr marL="0" indent="0">
              <a:buNone/>
            </a:pPr>
            <a:endParaRPr kumimoji="1" lang="zh-CN" altLang="en-US" dirty="0"/>
          </a:p>
        </p:txBody>
      </p:sp>
      <p:sp>
        <p:nvSpPr>
          <p:cNvPr id="6" name="矩形 5"/>
          <p:cNvSpPr/>
          <p:nvPr/>
        </p:nvSpPr>
        <p:spPr>
          <a:xfrm>
            <a:off x="4402110" y="1354685"/>
            <a:ext cx="3776689" cy="74895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400" b="1">
                <a:solidFill>
                  <a:schemeClr val="tx1"/>
                </a:solidFill>
              </a:rPr>
              <a:t>Group </a:t>
            </a:r>
            <a:r>
              <a:rPr lang="en-US" altLang="zh-CN" sz="2400" b="1" smtClean="0">
                <a:solidFill>
                  <a:schemeClr val="tx1"/>
                </a:solidFill>
              </a:rPr>
              <a:t>Level:</a:t>
            </a:r>
            <a:endParaRPr lang="en-US" altLang="zh-CN" sz="2400" b="1">
              <a:solidFill>
                <a:schemeClr val="tx1"/>
              </a:solidFill>
            </a:endParaRPr>
          </a:p>
          <a:p>
            <a:pPr algn="ctr"/>
            <a:r>
              <a:rPr lang="en-US" altLang="zh-CN" sz="2400" b="1" dirty="0" smtClean="0">
                <a:solidFill>
                  <a:schemeClr val="tx1"/>
                </a:solidFill>
              </a:rPr>
              <a:t>For group C at time T </a:t>
            </a:r>
            <a:endParaRPr lang="en-US" altLang="zh-CN" sz="2400" b="1" dirty="0">
              <a:solidFill>
                <a:schemeClr val="tx1"/>
              </a:solidFill>
            </a:endParaRPr>
          </a:p>
        </p:txBody>
      </p:sp>
      <p:graphicFrame>
        <p:nvGraphicFramePr>
          <p:cNvPr id="7" name="Group 38"/>
          <p:cNvGraphicFramePr>
            <a:graphicFrameLocks/>
          </p:cNvGraphicFramePr>
          <p:nvPr>
            <p:extLst>
              <p:ext uri="{D42A27DB-BD31-4B8C-83A1-F6EECF244321}">
                <p14:modId xmlns:p14="http://schemas.microsoft.com/office/powerpoint/2010/main" val="341184302"/>
              </p:ext>
            </p:extLst>
          </p:nvPr>
        </p:nvGraphicFramePr>
        <p:xfrm>
          <a:off x="1598749" y="2319541"/>
          <a:ext cx="8914428" cy="3400547"/>
        </p:xfrm>
        <a:graphic>
          <a:graphicData uri="http://schemas.openxmlformats.org/drawingml/2006/table">
            <a:tbl>
              <a:tblPr>
                <a:tableStyleId>{5940675A-B579-460E-94D1-54222C63F5DA}</a:tableStyleId>
              </a:tblPr>
              <a:tblGrid>
                <a:gridCol w="1947334"/>
                <a:gridCol w="6967094"/>
              </a:tblGrid>
              <a:tr h="522731">
                <a:tc rowSpan="2">
                  <a:txBody>
                    <a:bodyPr/>
                    <a:lstStyle>
                      <a:lvl1pPr>
                        <a:spcBef>
                          <a:spcPct val="20000"/>
                        </a:spcBef>
                        <a:buClr>
                          <a:schemeClr val="tx2"/>
                        </a:buClr>
                        <a:buSzPct val="70000"/>
                        <a:buFont typeface="Wingdings" charset="2"/>
                        <a:defRPr sz="2600">
                          <a:solidFill>
                            <a:schemeClr val="tx1"/>
                          </a:solidFill>
                          <a:latin typeface="Arial" charset="0"/>
                          <a:ea typeface="宋体" charset="0"/>
                        </a:defRPr>
                      </a:lvl1pPr>
                      <a:lvl2pPr marL="344488">
                        <a:spcBef>
                          <a:spcPct val="20000"/>
                        </a:spcBef>
                        <a:buClr>
                          <a:schemeClr val="accent2"/>
                        </a:buClr>
                        <a:buSzPct val="70000"/>
                        <a:buFont typeface="Wingdings" charset="2"/>
                        <a:defRPr sz="2200">
                          <a:solidFill>
                            <a:schemeClr val="tx1"/>
                          </a:solidFill>
                          <a:latin typeface="Arial" charset="0"/>
                          <a:ea typeface="宋体" charset="0"/>
                        </a:defRPr>
                      </a:lvl2pPr>
                      <a:lvl3pPr marL="693738">
                        <a:spcBef>
                          <a:spcPct val="20000"/>
                        </a:spcBef>
                        <a:buClr>
                          <a:schemeClr val="accent1"/>
                        </a:buClr>
                        <a:buSzPct val="70000"/>
                        <a:buFont typeface="Wingdings" charset="2"/>
                        <a:defRPr sz="2100">
                          <a:solidFill>
                            <a:schemeClr val="tx1"/>
                          </a:solidFill>
                          <a:latin typeface="Arial" charset="0"/>
                          <a:ea typeface="宋体" charset="0"/>
                        </a:defRPr>
                      </a:lvl3pPr>
                      <a:lvl4pPr marL="989013">
                        <a:spcBef>
                          <a:spcPct val="20000"/>
                        </a:spcBef>
                        <a:buClr>
                          <a:schemeClr val="tx2"/>
                        </a:buClr>
                        <a:buSzPct val="75000"/>
                        <a:buFont typeface="Wingdings" charset="2"/>
                        <a:defRPr>
                          <a:solidFill>
                            <a:schemeClr val="tx1"/>
                          </a:solidFill>
                          <a:latin typeface="Arial" charset="0"/>
                          <a:ea typeface="宋体" charset="0"/>
                        </a:defRPr>
                      </a:lvl4pPr>
                      <a:lvl5pPr marL="1282700">
                        <a:spcBef>
                          <a:spcPct val="20000"/>
                        </a:spcBef>
                        <a:buClr>
                          <a:schemeClr val="folHlink"/>
                        </a:buClr>
                        <a:buSzPct val="80000"/>
                        <a:buFont typeface="Wingdings" charset="2"/>
                        <a:defRPr>
                          <a:solidFill>
                            <a:schemeClr val="tx1"/>
                          </a:solidFill>
                          <a:latin typeface="Arial" charset="0"/>
                          <a:ea typeface="宋体" charset="0"/>
                        </a:defRPr>
                      </a:lvl5pPr>
                      <a:lvl6pPr marL="1739900"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6pPr>
                      <a:lvl7pPr marL="2197100"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7pPr>
                      <a:lvl8pPr marL="2654300"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8pPr>
                      <a:lvl9pPr marL="3111500"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800" b="1" u="none" strike="noStrike" cap="none" normalizeH="0" baseline="0" dirty="0" smtClean="0">
                        <a:ln>
                          <a:noFill/>
                        </a:ln>
                        <a:effectLs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u="none" strike="noStrike" cap="none" normalizeH="0" baseline="0" dirty="0" smtClean="0">
                          <a:ln>
                            <a:noFill/>
                          </a:ln>
                          <a:effectLst/>
                        </a:rPr>
                        <a:t>Group</a:t>
                      </a:r>
                      <a:r>
                        <a:rPr kumimoji="0" lang="zh-CN" altLang="en-US" sz="1800" b="1" u="none" strike="noStrike" cap="none" normalizeH="0" baseline="0" dirty="0" smtClean="0">
                          <a:ln>
                            <a:noFill/>
                          </a:ln>
                          <a:effectLst/>
                        </a:rPr>
                        <a:t> </a:t>
                      </a:r>
                      <a:r>
                        <a:rPr kumimoji="0" lang="en-US" altLang="zh-CN" sz="1800" b="1" u="none" strike="noStrike" cap="none" normalizeH="0" baseline="0" dirty="0" smtClean="0">
                          <a:ln>
                            <a:noFill/>
                          </a:ln>
                          <a:effectLst/>
                        </a:rPr>
                        <a:t>Structure</a:t>
                      </a:r>
                      <a:endParaRPr kumimoji="0" lang="en-US" altLang="zh-CN" sz="1800" b="1" i="0" u="none" strike="noStrike" cap="none" normalizeH="0" baseline="0" dirty="0">
                        <a:ln>
                          <a:noFill/>
                        </a:ln>
                        <a:solidFill>
                          <a:schemeClr val="tx1"/>
                        </a:solidFill>
                        <a:effectLst/>
                        <a:latin typeface="Arial" charset="0"/>
                        <a:ea typeface="宋体" charset="0"/>
                      </a:endParaRPr>
                    </a:p>
                  </a:txBody>
                  <a:tcPr horzOverflow="overflow"/>
                </a:tc>
                <a:tc>
                  <a:txBody>
                    <a:bodyPr/>
                    <a:lstStyle>
                      <a:lvl1pPr>
                        <a:spcBef>
                          <a:spcPct val="20000"/>
                        </a:spcBef>
                        <a:buClr>
                          <a:schemeClr val="tx2"/>
                        </a:buClr>
                        <a:buSzPct val="70000"/>
                        <a:buFont typeface="Wingdings" charset="2"/>
                        <a:defRPr sz="2600">
                          <a:solidFill>
                            <a:schemeClr val="tx1"/>
                          </a:solidFill>
                          <a:latin typeface="Arial" charset="0"/>
                          <a:ea typeface="宋体" charset="0"/>
                        </a:defRPr>
                      </a:lvl1pPr>
                      <a:lvl2pPr marL="344488">
                        <a:spcBef>
                          <a:spcPct val="20000"/>
                        </a:spcBef>
                        <a:buClr>
                          <a:schemeClr val="accent2"/>
                        </a:buClr>
                        <a:buSzPct val="70000"/>
                        <a:buFont typeface="Wingdings" charset="2"/>
                        <a:defRPr sz="2200">
                          <a:solidFill>
                            <a:schemeClr val="tx1"/>
                          </a:solidFill>
                          <a:latin typeface="Arial" charset="0"/>
                          <a:ea typeface="宋体" charset="0"/>
                        </a:defRPr>
                      </a:lvl2pPr>
                      <a:lvl3pPr marL="693738">
                        <a:spcBef>
                          <a:spcPct val="20000"/>
                        </a:spcBef>
                        <a:buClr>
                          <a:schemeClr val="accent1"/>
                        </a:buClr>
                        <a:buSzPct val="70000"/>
                        <a:buFont typeface="Wingdings" charset="2"/>
                        <a:defRPr sz="2100">
                          <a:solidFill>
                            <a:schemeClr val="tx1"/>
                          </a:solidFill>
                          <a:latin typeface="Arial" charset="0"/>
                          <a:ea typeface="宋体" charset="0"/>
                        </a:defRPr>
                      </a:lvl3pPr>
                      <a:lvl4pPr marL="989013">
                        <a:spcBef>
                          <a:spcPct val="20000"/>
                        </a:spcBef>
                        <a:buClr>
                          <a:schemeClr val="tx2"/>
                        </a:buClr>
                        <a:buSzPct val="75000"/>
                        <a:buFont typeface="Wingdings" charset="2"/>
                        <a:defRPr>
                          <a:solidFill>
                            <a:schemeClr val="tx1"/>
                          </a:solidFill>
                          <a:latin typeface="Arial" charset="0"/>
                          <a:ea typeface="宋体" charset="0"/>
                        </a:defRPr>
                      </a:lvl4pPr>
                      <a:lvl5pPr marL="1282700">
                        <a:spcBef>
                          <a:spcPct val="20000"/>
                        </a:spcBef>
                        <a:buClr>
                          <a:schemeClr val="folHlink"/>
                        </a:buClr>
                        <a:buSzPct val="80000"/>
                        <a:buFont typeface="Wingdings" charset="2"/>
                        <a:defRPr>
                          <a:solidFill>
                            <a:schemeClr val="tx1"/>
                          </a:solidFill>
                          <a:latin typeface="Arial" charset="0"/>
                          <a:ea typeface="宋体" charset="0"/>
                        </a:defRPr>
                      </a:lvl5pPr>
                      <a:lvl6pPr marL="1739900"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6pPr>
                      <a:lvl7pPr marL="2197100"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7pPr>
                      <a:lvl8pPr marL="2654300"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8pPr>
                      <a:lvl9pPr marL="3111500"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u="none" strike="noStrike" cap="none" normalizeH="0" baseline="0" dirty="0" smtClean="0">
                          <a:ln>
                            <a:noFill/>
                          </a:ln>
                          <a:effectLst/>
                        </a:rPr>
                        <a:t>The number of open triads at T and at the setting up of group</a:t>
                      </a:r>
                      <a:r>
                        <a:rPr kumimoji="0" lang="en-US" altLang="zh-CN" sz="1600" u="none" strike="noStrike" cap="none" normalizeH="0" baseline="0" dirty="0" smtClean="0">
                          <a:ln>
                            <a:noFill/>
                          </a:ln>
                          <a:effectLst/>
                        </a:rPr>
                        <a:t>. </a:t>
                      </a:r>
                      <a:endParaRPr kumimoji="0" lang="en-US" altLang="zh-CN" sz="1600" b="0" i="0" u="none" strike="noStrike" cap="none" normalizeH="0" baseline="0" dirty="0" smtClean="0">
                        <a:ln>
                          <a:noFill/>
                        </a:ln>
                        <a:solidFill>
                          <a:schemeClr val="tx1"/>
                        </a:solidFill>
                        <a:effectLst/>
                        <a:latin typeface="Arial" charset="0"/>
                        <a:ea typeface="宋体" charset="0"/>
                      </a:endParaRPr>
                    </a:p>
                  </a:txBody>
                  <a:tcPr horzOverflow="overflow"/>
                </a:tc>
              </a:tr>
              <a:tr h="564472">
                <a:tc vMerge="1">
                  <a:txBody>
                    <a:bodyPr/>
                    <a:lstStyle/>
                    <a:p>
                      <a:endParaRPr lang="zh-CN" altLang="en-US"/>
                    </a:p>
                  </a:txBody>
                  <a:tcPr/>
                </a:tc>
                <a:tc>
                  <a:txBody>
                    <a:bodyPr/>
                    <a:lstStyle/>
                    <a:p>
                      <a:pPr algn="ctr"/>
                      <a:r>
                        <a:rPr lang="en-US" altLang="zh-CN" sz="1800" kern="1200" dirty="0" smtClean="0">
                          <a:effectLst/>
                        </a:rPr>
                        <a:t>The number of closed triads at T and at the setting up of group. </a:t>
                      </a:r>
                      <a:endParaRPr lang="en-US" altLang="zh-CN" dirty="0"/>
                    </a:p>
                  </a:txBody>
                  <a:tcPr horzOverflow="overflow"/>
                </a:tc>
              </a:tr>
              <a:tr h="575433">
                <a:tc rowSpan="2">
                  <a:txBody>
                    <a:bodyPr/>
                    <a:lstStyle>
                      <a:lvl1pPr>
                        <a:spcBef>
                          <a:spcPct val="20000"/>
                        </a:spcBef>
                        <a:buClr>
                          <a:schemeClr val="tx2"/>
                        </a:buClr>
                        <a:buSzPct val="70000"/>
                        <a:buFont typeface="Wingdings" charset="2"/>
                        <a:defRPr sz="2600">
                          <a:solidFill>
                            <a:schemeClr val="tx1"/>
                          </a:solidFill>
                          <a:latin typeface="Arial" charset="0"/>
                          <a:ea typeface="宋体" charset="0"/>
                        </a:defRPr>
                      </a:lvl1pPr>
                      <a:lvl2pPr marL="344488">
                        <a:spcBef>
                          <a:spcPct val="20000"/>
                        </a:spcBef>
                        <a:buClr>
                          <a:schemeClr val="accent2"/>
                        </a:buClr>
                        <a:buSzPct val="70000"/>
                        <a:buFont typeface="Wingdings" charset="2"/>
                        <a:defRPr sz="2200">
                          <a:solidFill>
                            <a:schemeClr val="tx1"/>
                          </a:solidFill>
                          <a:latin typeface="Arial" charset="0"/>
                          <a:ea typeface="宋体" charset="0"/>
                        </a:defRPr>
                      </a:lvl2pPr>
                      <a:lvl3pPr marL="693738">
                        <a:spcBef>
                          <a:spcPct val="20000"/>
                        </a:spcBef>
                        <a:buClr>
                          <a:schemeClr val="accent1"/>
                        </a:buClr>
                        <a:buSzPct val="70000"/>
                        <a:buFont typeface="Wingdings" charset="2"/>
                        <a:defRPr sz="2100">
                          <a:solidFill>
                            <a:schemeClr val="tx1"/>
                          </a:solidFill>
                          <a:latin typeface="Arial" charset="0"/>
                          <a:ea typeface="宋体" charset="0"/>
                        </a:defRPr>
                      </a:lvl3pPr>
                      <a:lvl4pPr marL="989013">
                        <a:spcBef>
                          <a:spcPct val="20000"/>
                        </a:spcBef>
                        <a:buClr>
                          <a:schemeClr val="tx2"/>
                        </a:buClr>
                        <a:buSzPct val="75000"/>
                        <a:buFont typeface="Wingdings" charset="2"/>
                        <a:defRPr>
                          <a:solidFill>
                            <a:schemeClr val="tx1"/>
                          </a:solidFill>
                          <a:latin typeface="Arial" charset="0"/>
                          <a:ea typeface="宋体" charset="0"/>
                        </a:defRPr>
                      </a:lvl4pPr>
                      <a:lvl5pPr marL="1282700">
                        <a:spcBef>
                          <a:spcPct val="20000"/>
                        </a:spcBef>
                        <a:buClr>
                          <a:schemeClr val="folHlink"/>
                        </a:buClr>
                        <a:buSzPct val="80000"/>
                        <a:buFont typeface="Wingdings" charset="2"/>
                        <a:defRPr>
                          <a:solidFill>
                            <a:schemeClr val="tx1"/>
                          </a:solidFill>
                          <a:latin typeface="Arial" charset="0"/>
                          <a:ea typeface="宋体" charset="0"/>
                        </a:defRPr>
                      </a:lvl5pPr>
                      <a:lvl6pPr marL="1739900"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6pPr>
                      <a:lvl7pPr marL="2197100"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7pPr>
                      <a:lvl8pPr marL="2654300"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8pPr>
                      <a:lvl9pPr marL="3111500"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800" b="1" u="none" strike="noStrike" cap="none" normalizeH="0" baseline="0" dirty="0" smtClean="0">
                        <a:ln>
                          <a:noFill/>
                        </a:ln>
                        <a:effectLs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u="none" strike="noStrike" cap="none" normalizeH="0" baseline="0" dirty="0" smtClean="0">
                          <a:ln>
                            <a:noFill/>
                          </a:ln>
                          <a:effectLst/>
                        </a:rPr>
                        <a:t>Cascade</a:t>
                      </a:r>
                      <a:r>
                        <a:rPr kumimoji="0" lang="zh-CN" altLang="en-US" sz="1800" b="1" u="none" strike="noStrike" cap="none" normalizeH="0" baseline="0" dirty="0" smtClean="0">
                          <a:ln>
                            <a:noFill/>
                          </a:ln>
                          <a:effectLst/>
                        </a:rPr>
                        <a:t> </a:t>
                      </a:r>
                      <a:r>
                        <a:rPr kumimoji="0" lang="en-US" altLang="zh-CN" sz="1800" b="1" u="none" strike="noStrike" cap="none" normalizeH="0" baseline="0" dirty="0" smtClean="0">
                          <a:ln>
                            <a:noFill/>
                          </a:ln>
                          <a:effectLst/>
                        </a:rPr>
                        <a:t>Tree</a:t>
                      </a:r>
                      <a:endParaRPr kumimoji="0" lang="en-US" altLang="zh-CN" sz="1800" b="1" i="0" u="none" strike="noStrike" cap="none" normalizeH="0" baseline="0" dirty="0">
                        <a:ln>
                          <a:noFill/>
                        </a:ln>
                        <a:solidFill>
                          <a:schemeClr val="tx1"/>
                        </a:solidFill>
                        <a:effectLst/>
                        <a:latin typeface="Arial" charset="0"/>
                        <a:ea typeface="宋体" charset="0"/>
                      </a:endParaRPr>
                    </a:p>
                  </a:txBody>
                  <a:tcPr horzOverflow="overflow"/>
                </a:tc>
                <a:tc>
                  <a:txBody>
                    <a:bodyPr/>
                    <a:lstStyle>
                      <a:lvl1pPr>
                        <a:spcBef>
                          <a:spcPct val="20000"/>
                        </a:spcBef>
                        <a:buClr>
                          <a:schemeClr val="tx2"/>
                        </a:buClr>
                        <a:buSzPct val="70000"/>
                        <a:buFont typeface="Wingdings" charset="2"/>
                        <a:defRPr sz="2600">
                          <a:solidFill>
                            <a:schemeClr val="tx1"/>
                          </a:solidFill>
                          <a:latin typeface="Arial" charset="0"/>
                          <a:ea typeface="宋体" charset="0"/>
                        </a:defRPr>
                      </a:lvl1pPr>
                      <a:lvl2pPr marL="344488">
                        <a:spcBef>
                          <a:spcPct val="20000"/>
                        </a:spcBef>
                        <a:buClr>
                          <a:schemeClr val="accent2"/>
                        </a:buClr>
                        <a:buSzPct val="70000"/>
                        <a:buFont typeface="Wingdings" charset="2"/>
                        <a:defRPr sz="2200">
                          <a:solidFill>
                            <a:schemeClr val="tx1"/>
                          </a:solidFill>
                          <a:latin typeface="Arial" charset="0"/>
                          <a:ea typeface="宋体" charset="0"/>
                        </a:defRPr>
                      </a:lvl2pPr>
                      <a:lvl3pPr marL="693738">
                        <a:spcBef>
                          <a:spcPct val="20000"/>
                        </a:spcBef>
                        <a:buClr>
                          <a:schemeClr val="accent1"/>
                        </a:buClr>
                        <a:buSzPct val="70000"/>
                        <a:buFont typeface="Wingdings" charset="2"/>
                        <a:defRPr sz="2100">
                          <a:solidFill>
                            <a:schemeClr val="tx1"/>
                          </a:solidFill>
                          <a:latin typeface="Arial" charset="0"/>
                          <a:ea typeface="宋体" charset="0"/>
                        </a:defRPr>
                      </a:lvl3pPr>
                      <a:lvl4pPr marL="989013">
                        <a:spcBef>
                          <a:spcPct val="20000"/>
                        </a:spcBef>
                        <a:buClr>
                          <a:schemeClr val="tx2"/>
                        </a:buClr>
                        <a:buSzPct val="75000"/>
                        <a:buFont typeface="Wingdings" charset="2"/>
                        <a:defRPr>
                          <a:solidFill>
                            <a:schemeClr val="tx1"/>
                          </a:solidFill>
                          <a:latin typeface="Arial" charset="0"/>
                          <a:ea typeface="宋体" charset="0"/>
                        </a:defRPr>
                      </a:lvl4pPr>
                      <a:lvl5pPr marL="1282700">
                        <a:spcBef>
                          <a:spcPct val="20000"/>
                        </a:spcBef>
                        <a:buClr>
                          <a:schemeClr val="folHlink"/>
                        </a:buClr>
                        <a:buSzPct val="80000"/>
                        <a:buFont typeface="Wingdings" charset="2"/>
                        <a:defRPr>
                          <a:solidFill>
                            <a:schemeClr val="tx1"/>
                          </a:solidFill>
                          <a:latin typeface="Arial" charset="0"/>
                          <a:ea typeface="宋体" charset="0"/>
                        </a:defRPr>
                      </a:lvl5pPr>
                      <a:lvl6pPr marL="1739900"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6pPr>
                      <a:lvl7pPr marL="2197100"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7pPr>
                      <a:lvl8pPr marL="2654300"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8pPr>
                      <a:lvl9pPr marL="3111500"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u="none" strike="noStrike" cap="none" normalizeH="0" baseline="0" dirty="0" smtClean="0">
                          <a:ln>
                            <a:noFill/>
                          </a:ln>
                          <a:effectLst/>
                        </a:rPr>
                        <a:t>Wiener index. </a:t>
                      </a:r>
                      <a:endParaRPr kumimoji="0" lang="en-US" altLang="zh-CN" sz="1800" b="0" i="0" u="none" strike="noStrike" cap="none" normalizeH="0" baseline="0" dirty="0" smtClean="0">
                        <a:ln>
                          <a:noFill/>
                        </a:ln>
                        <a:solidFill>
                          <a:schemeClr val="tx1"/>
                        </a:solidFill>
                        <a:effectLst/>
                        <a:latin typeface="Arial" charset="0"/>
                        <a:ea typeface="宋体" charset="0"/>
                      </a:endParaRPr>
                    </a:p>
                  </a:txBody>
                  <a:tcPr horzOverflow="overflow"/>
                </a:tc>
              </a:tr>
              <a:tr h="575433">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u="none" strike="noStrike" cap="none" normalizeH="0" baseline="0" dirty="0" smtClean="0">
                          <a:ln>
                            <a:noFill/>
                          </a:ln>
                          <a:effectLst/>
                        </a:rPr>
                        <a:t>Number of members whose depth equal to k, k = 1,2,...,9.</a:t>
                      </a:r>
                      <a:endParaRPr kumimoji="0" lang="en-US" altLang="zh-CN" sz="1800" b="0" i="0" u="none" strike="noStrike" cap="none" normalizeH="0" baseline="0" dirty="0">
                        <a:ln>
                          <a:noFill/>
                        </a:ln>
                        <a:solidFill>
                          <a:schemeClr val="tx1"/>
                        </a:solidFill>
                        <a:effectLst/>
                        <a:latin typeface="Arial" charset="0"/>
                        <a:ea typeface="宋体" charset="0"/>
                      </a:endParaRPr>
                    </a:p>
                  </a:txBody>
                  <a:tcPr horzOverflow="overflow"/>
                </a:tc>
              </a:tr>
              <a:tr h="522398">
                <a:tc rowSpan="2">
                  <a:txBody>
                    <a:bodyPr/>
                    <a:lstStyle>
                      <a:lvl1pPr>
                        <a:spcBef>
                          <a:spcPct val="20000"/>
                        </a:spcBef>
                        <a:buClr>
                          <a:schemeClr val="tx2"/>
                        </a:buClr>
                        <a:buSzPct val="70000"/>
                        <a:buFont typeface="Wingdings" charset="2"/>
                        <a:defRPr sz="2600">
                          <a:solidFill>
                            <a:schemeClr val="tx1"/>
                          </a:solidFill>
                          <a:latin typeface="Arial" charset="0"/>
                          <a:ea typeface="宋体" charset="0"/>
                        </a:defRPr>
                      </a:lvl1pPr>
                      <a:lvl2pPr marL="344488">
                        <a:spcBef>
                          <a:spcPct val="20000"/>
                        </a:spcBef>
                        <a:buClr>
                          <a:schemeClr val="accent2"/>
                        </a:buClr>
                        <a:buSzPct val="70000"/>
                        <a:buFont typeface="Wingdings" charset="2"/>
                        <a:defRPr sz="2200">
                          <a:solidFill>
                            <a:schemeClr val="tx1"/>
                          </a:solidFill>
                          <a:latin typeface="Arial" charset="0"/>
                          <a:ea typeface="宋体" charset="0"/>
                        </a:defRPr>
                      </a:lvl2pPr>
                      <a:lvl3pPr marL="693738">
                        <a:spcBef>
                          <a:spcPct val="20000"/>
                        </a:spcBef>
                        <a:buClr>
                          <a:schemeClr val="accent1"/>
                        </a:buClr>
                        <a:buSzPct val="70000"/>
                        <a:buFont typeface="Wingdings" charset="2"/>
                        <a:defRPr sz="2100">
                          <a:solidFill>
                            <a:schemeClr val="tx1"/>
                          </a:solidFill>
                          <a:latin typeface="Arial" charset="0"/>
                          <a:ea typeface="宋体" charset="0"/>
                        </a:defRPr>
                      </a:lvl3pPr>
                      <a:lvl4pPr marL="989013">
                        <a:spcBef>
                          <a:spcPct val="20000"/>
                        </a:spcBef>
                        <a:buClr>
                          <a:schemeClr val="tx2"/>
                        </a:buClr>
                        <a:buSzPct val="75000"/>
                        <a:buFont typeface="Wingdings" charset="2"/>
                        <a:defRPr>
                          <a:solidFill>
                            <a:schemeClr val="tx1"/>
                          </a:solidFill>
                          <a:latin typeface="Arial" charset="0"/>
                          <a:ea typeface="宋体" charset="0"/>
                        </a:defRPr>
                      </a:lvl4pPr>
                      <a:lvl5pPr marL="1282700">
                        <a:spcBef>
                          <a:spcPct val="20000"/>
                        </a:spcBef>
                        <a:buClr>
                          <a:schemeClr val="folHlink"/>
                        </a:buClr>
                        <a:buSzPct val="80000"/>
                        <a:buFont typeface="Wingdings" charset="2"/>
                        <a:defRPr>
                          <a:solidFill>
                            <a:schemeClr val="tx1"/>
                          </a:solidFill>
                          <a:latin typeface="Arial" charset="0"/>
                          <a:ea typeface="宋体" charset="0"/>
                        </a:defRPr>
                      </a:lvl5pPr>
                      <a:lvl6pPr marL="1739900"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6pPr>
                      <a:lvl7pPr marL="2197100"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7pPr>
                      <a:lvl8pPr marL="2654300"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8pPr>
                      <a:lvl9pPr marL="3111500"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800" b="1" u="none" strike="noStrike" cap="none" normalizeH="0" baseline="0" dirty="0" smtClean="0">
                        <a:ln>
                          <a:noFill/>
                        </a:ln>
                        <a:effectLs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u="none" strike="noStrike" cap="none" normalizeH="0" baseline="0" dirty="0" smtClean="0">
                          <a:ln>
                            <a:noFill/>
                          </a:ln>
                          <a:effectLst/>
                        </a:rPr>
                        <a:t>Demographics</a:t>
                      </a:r>
                      <a:endParaRPr kumimoji="0" lang="en-US" altLang="zh-CN" sz="1800" b="1" i="0" u="none" strike="noStrike" cap="none" normalizeH="0" baseline="0" dirty="0">
                        <a:ln>
                          <a:noFill/>
                        </a:ln>
                        <a:solidFill>
                          <a:schemeClr val="tx1"/>
                        </a:solidFill>
                        <a:effectLst/>
                        <a:latin typeface="Arial" charset="0"/>
                        <a:ea typeface="宋体" charset="0"/>
                      </a:endParaRPr>
                    </a:p>
                  </a:txBody>
                  <a:tcPr horzOverflow="overflow"/>
                </a:tc>
                <a:tc>
                  <a:txBody>
                    <a:bodyPr/>
                    <a:lstStyle>
                      <a:lvl1pPr>
                        <a:spcBef>
                          <a:spcPct val="20000"/>
                        </a:spcBef>
                        <a:buClr>
                          <a:schemeClr val="tx2"/>
                        </a:buClr>
                        <a:buSzPct val="70000"/>
                        <a:buFont typeface="Wingdings" charset="2"/>
                        <a:defRPr sz="2600">
                          <a:solidFill>
                            <a:schemeClr val="tx1"/>
                          </a:solidFill>
                          <a:latin typeface="Arial" charset="0"/>
                          <a:ea typeface="宋体" charset="0"/>
                        </a:defRPr>
                      </a:lvl1pPr>
                      <a:lvl2pPr marL="344488">
                        <a:spcBef>
                          <a:spcPct val="20000"/>
                        </a:spcBef>
                        <a:buClr>
                          <a:schemeClr val="accent2"/>
                        </a:buClr>
                        <a:buSzPct val="70000"/>
                        <a:buFont typeface="Wingdings" charset="2"/>
                        <a:defRPr sz="2200">
                          <a:solidFill>
                            <a:schemeClr val="tx1"/>
                          </a:solidFill>
                          <a:latin typeface="Arial" charset="0"/>
                          <a:ea typeface="宋体" charset="0"/>
                        </a:defRPr>
                      </a:lvl2pPr>
                      <a:lvl3pPr marL="693738">
                        <a:spcBef>
                          <a:spcPct val="20000"/>
                        </a:spcBef>
                        <a:buClr>
                          <a:schemeClr val="accent1"/>
                        </a:buClr>
                        <a:buSzPct val="70000"/>
                        <a:buFont typeface="Wingdings" charset="2"/>
                        <a:defRPr sz="2100">
                          <a:solidFill>
                            <a:schemeClr val="tx1"/>
                          </a:solidFill>
                          <a:latin typeface="Arial" charset="0"/>
                          <a:ea typeface="宋体" charset="0"/>
                        </a:defRPr>
                      </a:lvl3pPr>
                      <a:lvl4pPr marL="989013">
                        <a:spcBef>
                          <a:spcPct val="20000"/>
                        </a:spcBef>
                        <a:buClr>
                          <a:schemeClr val="tx2"/>
                        </a:buClr>
                        <a:buSzPct val="75000"/>
                        <a:buFont typeface="Wingdings" charset="2"/>
                        <a:defRPr>
                          <a:solidFill>
                            <a:schemeClr val="tx1"/>
                          </a:solidFill>
                          <a:latin typeface="Arial" charset="0"/>
                          <a:ea typeface="宋体" charset="0"/>
                        </a:defRPr>
                      </a:lvl4pPr>
                      <a:lvl5pPr marL="1282700">
                        <a:spcBef>
                          <a:spcPct val="20000"/>
                        </a:spcBef>
                        <a:buClr>
                          <a:schemeClr val="folHlink"/>
                        </a:buClr>
                        <a:buSzPct val="80000"/>
                        <a:buFont typeface="Wingdings" charset="2"/>
                        <a:defRPr>
                          <a:solidFill>
                            <a:schemeClr val="tx1"/>
                          </a:solidFill>
                          <a:latin typeface="Arial" charset="0"/>
                          <a:ea typeface="宋体" charset="0"/>
                        </a:defRPr>
                      </a:lvl5pPr>
                      <a:lvl6pPr marL="1739900"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6pPr>
                      <a:lvl7pPr marL="2197100"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7pPr>
                      <a:lvl8pPr marL="2654300"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8pPr>
                      <a:lvl9pPr marL="3111500"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u="none" strike="noStrike" cap="none" normalizeH="0" baseline="0" dirty="0" smtClean="0">
                          <a:ln>
                            <a:noFill/>
                          </a:ln>
                          <a:effectLst/>
                        </a:rPr>
                        <a:t>Number of members who stated their gender to be X.</a:t>
                      </a:r>
                      <a:br>
                        <a:rPr kumimoji="0" lang="en-US" altLang="zh-CN" sz="1800" u="none" strike="noStrike" cap="none" normalizeH="0" baseline="0" dirty="0" smtClean="0">
                          <a:ln>
                            <a:noFill/>
                          </a:ln>
                          <a:effectLst/>
                        </a:rPr>
                      </a:br>
                      <a:endParaRPr kumimoji="0" lang="en-US" altLang="zh-CN" sz="1800" b="0" i="0" u="none" strike="noStrike" cap="none" normalizeH="0" baseline="0" dirty="0" smtClean="0">
                        <a:ln>
                          <a:noFill/>
                        </a:ln>
                        <a:solidFill>
                          <a:schemeClr val="tx1"/>
                        </a:solidFill>
                        <a:effectLst/>
                        <a:latin typeface="Arial" charset="0"/>
                        <a:ea typeface="宋体" charset="0"/>
                      </a:endParaRPr>
                    </a:p>
                  </a:txBody>
                  <a:tcPr horzOverflow="overflow"/>
                </a:tc>
              </a:tr>
              <a:tr h="522398">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1800" kern="1200" dirty="0" smtClean="0">
                          <a:effectLst/>
                        </a:rPr>
                        <a:t>Entropy of member’s gender</a:t>
                      </a:r>
                      <a:endParaRPr kumimoji="0" lang="en-US" altLang="zh-CN" sz="1600" b="0" i="0" u="none" strike="noStrike" cap="none" normalizeH="0" baseline="0" dirty="0">
                        <a:ln>
                          <a:noFill/>
                        </a:ln>
                        <a:solidFill>
                          <a:schemeClr val="tx1"/>
                        </a:solidFill>
                        <a:effectLst/>
                        <a:latin typeface="Arial" charset="0"/>
                        <a:ea typeface="宋体" charset="0"/>
                      </a:endParaRPr>
                    </a:p>
                  </a:txBody>
                  <a:tcPr horzOverflow="overflow"/>
                </a:tc>
              </a:tr>
            </a:tbl>
          </a:graphicData>
        </a:graphic>
      </p:graphicFrame>
    </p:spTree>
    <p:extLst>
      <p:ext uri="{BB962C8B-B14F-4D97-AF65-F5344CB8AC3E}">
        <p14:creationId xmlns:p14="http://schemas.microsoft.com/office/powerpoint/2010/main" val="32808955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Group</a:t>
            </a:r>
            <a:r>
              <a:rPr lang="zh-CN" altLang="en-US" dirty="0"/>
              <a:t> </a:t>
            </a:r>
            <a:r>
              <a:rPr lang="en-US" altLang="zh-CN" dirty="0"/>
              <a:t>Lifecycle </a:t>
            </a:r>
            <a:r>
              <a:rPr lang="en-US" altLang="zh-CN" dirty="0" smtClean="0"/>
              <a:t>Dichotomy—Prediction</a:t>
            </a:r>
            <a:r>
              <a:rPr lang="zh-CN" altLang="en-US" dirty="0"/>
              <a:t/>
            </a:r>
            <a:br>
              <a:rPr lang="zh-CN" altLang="en-US" dirty="0"/>
            </a:br>
            <a:r>
              <a:rPr lang="en-US" altLang="zh-CN" sz="3200" dirty="0" smtClean="0"/>
              <a:t>SVM</a:t>
            </a:r>
            <a:r>
              <a:rPr lang="zh-CN" altLang="en-US" sz="3200" dirty="0" smtClean="0"/>
              <a:t> </a:t>
            </a:r>
            <a:r>
              <a:rPr lang="en-US" altLang="zh-CN" sz="3200" dirty="0" smtClean="0"/>
              <a:t>10-fold </a:t>
            </a:r>
            <a:r>
              <a:rPr lang="en-US" altLang="zh-CN" sz="3200" dirty="0"/>
              <a:t>Cross Validation</a:t>
            </a:r>
            <a:endParaRPr kumimoji="1" lang="zh-CN" altLang="en-US" sz="3200" dirty="0"/>
          </a:p>
        </p:txBody>
      </p:sp>
      <p:graphicFrame>
        <p:nvGraphicFramePr>
          <p:cNvPr id="5" name="表格 4"/>
          <p:cNvGraphicFramePr>
            <a:graphicFrameLocks noGrp="1"/>
          </p:cNvGraphicFramePr>
          <p:nvPr>
            <p:extLst>
              <p:ext uri="{D42A27DB-BD31-4B8C-83A1-F6EECF244321}">
                <p14:modId xmlns:p14="http://schemas.microsoft.com/office/powerpoint/2010/main" val="1278040987"/>
              </p:ext>
            </p:extLst>
          </p:nvPr>
        </p:nvGraphicFramePr>
        <p:xfrm>
          <a:off x="1921177" y="1196976"/>
          <a:ext cx="8784923" cy="3291490"/>
        </p:xfrm>
        <a:graphic>
          <a:graphicData uri="http://schemas.openxmlformats.org/drawingml/2006/table">
            <a:tbl>
              <a:tblPr>
                <a:tableStyleId>{616DA210-FB5B-4158-B5E0-FEB733F419BA}</a:tableStyleId>
              </a:tblPr>
              <a:tblGrid>
                <a:gridCol w="2334587"/>
                <a:gridCol w="1674824"/>
                <a:gridCol w="1674824"/>
                <a:gridCol w="1584293"/>
                <a:gridCol w="1516395"/>
              </a:tblGrid>
              <a:tr h="412850">
                <a:tc>
                  <a:txBody>
                    <a:bodyPr/>
                    <a:lstStyle/>
                    <a:p>
                      <a:pPr algn="ctr"/>
                      <a:r>
                        <a:rPr lang="en-US" altLang="zh-CN" sz="2000" b="1" dirty="0" smtClean="0"/>
                        <a:t>Features</a:t>
                      </a:r>
                      <a:endParaRPr lang="zh-CN" altLang="en-US" sz="2000" b="1"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2000" b="1" dirty="0" smtClean="0"/>
                        <a:t> </a:t>
                      </a:r>
                      <a:r>
                        <a:rPr lang="en-US" altLang="zh-CN" sz="2000" b="1" dirty="0" smtClean="0"/>
                        <a:t>AUC</a:t>
                      </a:r>
                      <a:endParaRPr lang="zh-CN" alt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2000" b="1" dirty="0" smtClean="0"/>
                        <a:t>Precision</a:t>
                      </a:r>
                      <a:endParaRPr lang="zh-CN" alt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2000" b="1" dirty="0" smtClean="0"/>
                        <a:t>Recall</a:t>
                      </a:r>
                      <a:endParaRPr lang="zh-CN" alt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2000" b="1" dirty="0" smtClean="0"/>
                        <a:t>F1</a:t>
                      </a:r>
                      <a:endParaRPr lang="zh-CN" altLang="en-US" sz="2000" b="1"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12850">
                <a:tc>
                  <a:txBody>
                    <a:bodyPr/>
                    <a:lstStyle/>
                    <a:p>
                      <a:pPr algn="ctr"/>
                      <a:r>
                        <a:rPr lang="en-US" altLang="zh-CN" sz="2000" b="1" dirty="0" smtClean="0"/>
                        <a:t>All</a:t>
                      </a:r>
                      <a:r>
                        <a:rPr lang="zh-CN" altLang="en-US" sz="2000" b="1" dirty="0" smtClean="0"/>
                        <a:t> </a:t>
                      </a:r>
                      <a:r>
                        <a:rPr lang="en-US" altLang="zh-CN" sz="2000" b="1" dirty="0" smtClean="0"/>
                        <a:t>Features</a:t>
                      </a:r>
                      <a:endParaRPr lang="zh-CN" altLang="en-US" sz="2000" b="1"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CN" sz="2000" dirty="0" smtClean="0"/>
                        <a:t>66.62</a:t>
                      </a:r>
                      <a:endParaRPr lang="zh-CN"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CN" sz="2000" dirty="0" smtClean="0"/>
                        <a:t>63.23</a:t>
                      </a:r>
                      <a:endParaRPr lang="zh-CN"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CN" sz="2000" dirty="0" smtClean="0"/>
                        <a:t>57.66</a:t>
                      </a:r>
                      <a:endParaRPr lang="zh-CN"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CN" sz="2000" dirty="0" smtClean="0"/>
                        <a:t>60.32</a:t>
                      </a:r>
                      <a:endParaRPr lang="zh-CN" altLang="en-US" sz="2000"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r>
              <a:tr h="407195">
                <a:tc>
                  <a:txBody>
                    <a:bodyPr/>
                    <a:lstStyle/>
                    <a:p>
                      <a:pPr algn="ctr"/>
                      <a:r>
                        <a:rPr lang="en-US" altLang="zh-CN" sz="2000" b="1" dirty="0" smtClean="0"/>
                        <a:t>-Structure</a:t>
                      </a:r>
                      <a:r>
                        <a:rPr lang="zh-CN" altLang="en-US" sz="2000" b="1" dirty="0" smtClean="0"/>
                        <a:t> </a:t>
                      </a:r>
                      <a:endParaRPr lang="zh-CN" altLang="en-US" sz="2000" b="1"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sz="2000" dirty="0" smtClean="0"/>
                        <a:t>64.75</a:t>
                      </a:r>
                      <a:endParaRPr lang="zh-CN"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sz="2000" dirty="0" smtClean="0"/>
                        <a:t>59.36</a:t>
                      </a:r>
                      <a:endParaRPr lang="zh-CN"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sz="2000" dirty="0" smtClean="0"/>
                        <a:t>62.83</a:t>
                      </a:r>
                      <a:endParaRPr lang="zh-CN"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sz="2000" dirty="0" smtClean="0"/>
                        <a:t>61.04</a:t>
                      </a:r>
                      <a:endParaRPr lang="zh-CN" altLang="en-US" sz="2000"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r>
              <a:tr h="412850">
                <a:tc>
                  <a:txBody>
                    <a:bodyPr/>
                    <a:lstStyle/>
                    <a:p>
                      <a:pPr algn="ctr"/>
                      <a:r>
                        <a:rPr lang="en-US" altLang="zh-CN" sz="2000" b="1" dirty="0" smtClean="0"/>
                        <a:t>-Cascade</a:t>
                      </a:r>
                      <a:endParaRPr lang="zh-CN" altLang="en-US" sz="2000" b="1"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sz="2000" dirty="0" smtClean="0"/>
                        <a:t>65.36</a:t>
                      </a:r>
                      <a:endParaRPr lang="zh-CN"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sz="2000" dirty="0" smtClean="0"/>
                        <a:t>64.49</a:t>
                      </a:r>
                      <a:endParaRPr lang="zh-CN"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sz="2000" dirty="0" smtClean="0"/>
                        <a:t>47.67</a:t>
                      </a:r>
                      <a:endParaRPr lang="zh-CN"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sz="2000" dirty="0" smtClean="0"/>
                        <a:t>54.82</a:t>
                      </a:r>
                      <a:endParaRPr lang="zh-CN" altLang="en-US" sz="2000"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r>
              <a:tr h="412850">
                <a:tc>
                  <a:txBody>
                    <a:bodyPr/>
                    <a:lstStyle/>
                    <a:p>
                      <a:pPr algn="ctr"/>
                      <a:r>
                        <a:rPr lang="en-US" altLang="zh-CN" sz="2000" b="1" dirty="0" smtClean="0"/>
                        <a:t>-Demographics</a:t>
                      </a:r>
                      <a:endParaRPr lang="zh-CN" altLang="en-US" sz="2000" b="1"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2000" dirty="0" smtClean="0"/>
                        <a:t>65.24</a:t>
                      </a:r>
                      <a:endParaRPr lang="zh-CN"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2000" dirty="0" smtClean="0"/>
                        <a:t>57.35</a:t>
                      </a:r>
                      <a:endParaRPr lang="zh-CN"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2000" dirty="0" smtClean="0"/>
                        <a:t>65.71</a:t>
                      </a:r>
                      <a:endParaRPr lang="zh-CN"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2000" dirty="0" smtClean="0"/>
                        <a:t>61.25</a:t>
                      </a:r>
                      <a:endParaRPr lang="zh-CN" altLang="en-US" sz="2000" dirty="0"/>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12850">
                <a:tc>
                  <a:txBody>
                    <a:bodyPr/>
                    <a:lstStyle/>
                    <a:p>
                      <a:pPr algn="ctr"/>
                      <a:r>
                        <a:rPr lang="en-US" altLang="zh-CN" sz="2000" b="1" dirty="0" smtClean="0"/>
                        <a:t>+Structure</a:t>
                      </a:r>
                      <a:endParaRPr lang="zh-CN" altLang="en-US" sz="2000" b="1"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2000" dirty="0" smtClean="0"/>
                        <a:t>64.21</a:t>
                      </a:r>
                      <a:endParaRPr lang="zh-CN"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2000" dirty="0" smtClean="0"/>
                        <a:t>61.98</a:t>
                      </a:r>
                      <a:endParaRPr lang="zh-CN"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2000" dirty="0" smtClean="0"/>
                        <a:t>42.51</a:t>
                      </a:r>
                      <a:endParaRPr lang="zh-CN"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2000" dirty="0" smtClean="0"/>
                        <a:t>50.43</a:t>
                      </a:r>
                      <a:endParaRPr lang="zh-CN" altLang="en-US" sz="2000"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12850">
                <a:tc>
                  <a:txBody>
                    <a:bodyPr/>
                    <a:lstStyle/>
                    <a:p>
                      <a:pPr algn="ctr"/>
                      <a:r>
                        <a:rPr lang="en-US" altLang="zh-CN" sz="2000" b="1" dirty="0" smtClean="0"/>
                        <a:t>+Cascade</a:t>
                      </a:r>
                      <a:endParaRPr lang="zh-CN" altLang="en-US" sz="2000" b="1" dirty="0"/>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US" altLang="zh-CN" sz="2000" dirty="0" smtClean="0"/>
                        <a:t>61.23</a:t>
                      </a:r>
                      <a:endParaRPr lang="zh-CN"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US" altLang="zh-CN" sz="2000" dirty="0" smtClean="0"/>
                        <a:t>57.35</a:t>
                      </a:r>
                      <a:endParaRPr lang="zh-CN"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US" altLang="zh-CN" sz="2000" dirty="0" smtClean="0"/>
                        <a:t>65.71</a:t>
                      </a:r>
                      <a:endParaRPr lang="zh-CN"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US" altLang="zh-CN" sz="2000" dirty="0" smtClean="0"/>
                        <a:t>61.25</a:t>
                      </a:r>
                      <a:endParaRPr lang="zh-CN" altLang="en-US" sz="2000" dirty="0"/>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r h="407195">
                <a:tc>
                  <a:txBody>
                    <a:bodyPr/>
                    <a:lstStyle/>
                    <a:p>
                      <a:pPr algn="ctr"/>
                      <a:r>
                        <a:rPr lang="en-US" altLang="zh-CN" sz="2000" b="1" dirty="0" smtClean="0"/>
                        <a:t>+Demographics</a:t>
                      </a:r>
                      <a:endParaRPr lang="zh-CN" altLang="en-US" sz="2000" b="1"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2000" dirty="0" smtClean="0"/>
                        <a:t>62.77</a:t>
                      </a:r>
                      <a:endParaRPr lang="zh-CN"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2000" dirty="0" smtClean="0"/>
                        <a:t>63.18</a:t>
                      </a:r>
                      <a:endParaRPr lang="zh-CN"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2000" dirty="0" smtClean="0"/>
                        <a:t>41.41</a:t>
                      </a:r>
                      <a:endParaRPr lang="zh-CN"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2000" dirty="0" smtClean="0"/>
                        <a:t>50.03</a:t>
                      </a:r>
                      <a:endParaRPr lang="zh-CN" altLang="en-US" sz="2000" dirty="0"/>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6" name="内容占位符 5"/>
          <p:cNvSpPr>
            <a:spLocks noGrp="1"/>
          </p:cNvSpPr>
          <p:nvPr>
            <p:ph idx="1"/>
          </p:nvPr>
        </p:nvSpPr>
        <p:spPr>
          <a:xfrm>
            <a:off x="1303488" y="5029200"/>
            <a:ext cx="10020300" cy="9906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buFont typeface="Arial" pitchFamily="34" charset="0"/>
              <a:buChar char="•"/>
            </a:pPr>
            <a:r>
              <a:rPr lang="zh-CN" altLang="en-US" sz="1846" dirty="0">
                <a:solidFill>
                  <a:schemeClr val="tx1"/>
                </a:solidFill>
              </a:rPr>
              <a:t> </a:t>
            </a:r>
            <a:r>
              <a:rPr lang="en-US" altLang="zh-CN" sz="2000" b="1" dirty="0" smtClean="0">
                <a:solidFill>
                  <a:srgbClr val="FF0000"/>
                </a:solidFill>
              </a:rPr>
              <a:t>Task</a:t>
            </a:r>
            <a:r>
              <a:rPr lang="zh-CN" altLang="en-US" sz="2000" b="1" dirty="0" smtClean="0">
                <a:solidFill>
                  <a:srgbClr val="FF0000"/>
                </a:solidFill>
              </a:rPr>
              <a:t> </a:t>
            </a:r>
            <a:r>
              <a:rPr lang="en-US" altLang="zh-CN" sz="2000" b="1" dirty="0" smtClean="0">
                <a:solidFill>
                  <a:srgbClr val="FF0000"/>
                </a:solidFill>
              </a:rPr>
              <a:t>1:</a:t>
            </a:r>
            <a:r>
              <a:rPr lang="zh-CN" altLang="en-US" sz="2000" b="1" dirty="0" smtClean="0">
                <a:solidFill>
                  <a:srgbClr val="FF0000"/>
                </a:solidFill>
              </a:rPr>
              <a:t> </a:t>
            </a:r>
            <a:r>
              <a:rPr lang="en-US" altLang="zh-CN" sz="2000" b="1" dirty="0" smtClean="0">
                <a:solidFill>
                  <a:srgbClr val="FF0000"/>
                </a:solidFill>
              </a:rPr>
              <a:t>Group</a:t>
            </a:r>
            <a:r>
              <a:rPr lang="zh-CN" altLang="en-US" sz="2000" b="1" dirty="0" smtClean="0">
                <a:solidFill>
                  <a:srgbClr val="FF0000"/>
                </a:solidFill>
              </a:rPr>
              <a:t> </a:t>
            </a:r>
            <a:r>
              <a:rPr lang="en-US" altLang="zh-CN" sz="2000" b="1" dirty="0" err="1" smtClean="0">
                <a:solidFill>
                  <a:srgbClr val="FF0000"/>
                </a:solidFill>
              </a:rPr>
              <a:t>Separability</a:t>
            </a:r>
            <a:r>
              <a:rPr lang="en-US" altLang="zh-CN" sz="2000" b="1" dirty="0" smtClean="0">
                <a:solidFill>
                  <a:srgbClr val="FF0000"/>
                </a:solidFill>
              </a:rPr>
              <a:t>:</a:t>
            </a:r>
            <a:r>
              <a:rPr lang="zh-CN" altLang="en-US" sz="2000" b="1" dirty="0" smtClean="0">
                <a:solidFill>
                  <a:srgbClr val="FF0000"/>
                </a:solidFill>
              </a:rPr>
              <a:t> </a:t>
            </a:r>
            <a:r>
              <a:rPr lang="en-US" altLang="zh-CN" sz="2000" b="1" dirty="0" smtClean="0">
                <a:solidFill>
                  <a:srgbClr val="FF0000"/>
                </a:solidFill>
              </a:rPr>
              <a:t>Predict</a:t>
            </a:r>
            <a:r>
              <a:rPr lang="zh-CN" altLang="en-US" sz="2000" b="1" dirty="0" smtClean="0">
                <a:solidFill>
                  <a:srgbClr val="FF0000"/>
                </a:solidFill>
              </a:rPr>
              <a:t> </a:t>
            </a:r>
            <a:r>
              <a:rPr lang="en-US" altLang="zh-CN" sz="2000" b="1" dirty="0" smtClean="0">
                <a:solidFill>
                  <a:srgbClr val="FF0000"/>
                </a:solidFill>
              </a:rPr>
              <a:t>groups’</a:t>
            </a:r>
            <a:r>
              <a:rPr lang="zh-CN" altLang="en-US" sz="2000" b="1" dirty="0" smtClean="0">
                <a:solidFill>
                  <a:srgbClr val="FF0000"/>
                </a:solidFill>
              </a:rPr>
              <a:t> </a:t>
            </a:r>
            <a:r>
              <a:rPr lang="en-US" altLang="zh-CN" sz="2000" b="1" dirty="0" smtClean="0">
                <a:solidFill>
                  <a:srgbClr val="FF0000"/>
                </a:solidFill>
              </a:rPr>
              <a:t>lifespan.</a:t>
            </a:r>
            <a:endParaRPr lang="zh-CN" altLang="en-US" sz="2000" b="1" dirty="0" smtClean="0">
              <a:solidFill>
                <a:schemeClr val="tx1"/>
              </a:solidFill>
            </a:endParaRPr>
          </a:p>
          <a:p>
            <a:pPr>
              <a:buFont typeface="Arial" pitchFamily="34" charset="0"/>
              <a:buChar char="•"/>
            </a:pPr>
            <a:r>
              <a:rPr lang="zh-CN" altLang="en-US" sz="2000" b="1" dirty="0" smtClean="0">
                <a:solidFill>
                  <a:schemeClr val="tx1"/>
                </a:solidFill>
              </a:rPr>
              <a:t> </a:t>
            </a:r>
            <a:r>
              <a:rPr lang="en-US" altLang="zh-CN" sz="2000" b="1" dirty="0" smtClean="0">
                <a:solidFill>
                  <a:schemeClr val="tx1"/>
                </a:solidFill>
              </a:rPr>
              <a:t>Task</a:t>
            </a:r>
            <a:r>
              <a:rPr lang="zh-CN" altLang="en-US" sz="2000" b="1" dirty="0" smtClean="0">
                <a:solidFill>
                  <a:schemeClr val="tx1"/>
                </a:solidFill>
              </a:rPr>
              <a:t> </a:t>
            </a:r>
            <a:r>
              <a:rPr lang="en-US" altLang="zh-CN" sz="2000" b="1" dirty="0" smtClean="0">
                <a:solidFill>
                  <a:schemeClr val="tx1"/>
                </a:solidFill>
              </a:rPr>
              <a:t>2:</a:t>
            </a:r>
            <a:r>
              <a:rPr lang="zh-CN" altLang="en-US" sz="2000" b="1" dirty="0" smtClean="0">
                <a:solidFill>
                  <a:schemeClr val="tx1"/>
                </a:solidFill>
              </a:rPr>
              <a:t> </a:t>
            </a:r>
            <a:r>
              <a:rPr lang="en-US" altLang="zh-CN" sz="2000" b="1" dirty="0" smtClean="0">
                <a:solidFill>
                  <a:schemeClr val="tx1"/>
                </a:solidFill>
              </a:rPr>
              <a:t>Early</a:t>
            </a:r>
            <a:r>
              <a:rPr lang="zh-CN" altLang="en-US" sz="2000" b="1" dirty="0" smtClean="0">
                <a:solidFill>
                  <a:schemeClr val="tx1"/>
                </a:solidFill>
              </a:rPr>
              <a:t> </a:t>
            </a:r>
            <a:r>
              <a:rPr lang="en-US" altLang="zh-CN" sz="2000" b="1" dirty="0" smtClean="0">
                <a:solidFill>
                  <a:schemeClr val="tx1"/>
                </a:solidFill>
              </a:rPr>
              <a:t>Prediction:</a:t>
            </a:r>
            <a:r>
              <a:rPr lang="zh-CN" altLang="en-US" sz="2000" b="1" dirty="0" smtClean="0">
                <a:solidFill>
                  <a:schemeClr val="tx1"/>
                </a:solidFill>
              </a:rPr>
              <a:t> </a:t>
            </a:r>
            <a:r>
              <a:rPr lang="en-US" altLang="zh-CN" sz="2000" b="1" dirty="0" smtClean="0">
                <a:solidFill>
                  <a:schemeClr val="tx1"/>
                </a:solidFill>
              </a:rPr>
              <a:t>Can</a:t>
            </a:r>
            <a:r>
              <a:rPr lang="zh-CN" altLang="en-US" sz="2000" b="1" dirty="0" smtClean="0">
                <a:solidFill>
                  <a:schemeClr val="tx1"/>
                </a:solidFill>
              </a:rPr>
              <a:t> </a:t>
            </a:r>
            <a:r>
              <a:rPr lang="en-US" altLang="zh-CN" sz="2000" b="1" dirty="0" smtClean="0">
                <a:solidFill>
                  <a:schemeClr val="tx1"/>
                </a:solidFill>
              </a:rPr>
              <a:t>we</a:t>
            </a:r>
            <a:r>
              <a:rPr lang="zh-CN" altLang="en-US" sz="2000" b="1" dirty="0" smtClean="0">
                <a:solidFill>
                  <a:schemeClr val="tx1"/>
                </a:solidFill>
              </a:rPr>
              <a:t> </a:t>
            </a:r>
            <a:r>
              <a:rPr lang="en-US" altLang="zh-CN" sz="2000" b="1" dirty="0" smtClean="0">
                <a:solidFill>
                  <a:schemeClr val="tx1"/>
                </a:solidFill>
              </a:rPr>
              <a:t>predict</a:t>
            </a:r>
            <a:r>
              <a:rPr lang="zh-CN" altLang="en-US" sz="2000" b="1" dirty="0" smtClean="0">
                <a:solidFill>
                  <a:schemeClr val="tx1"/>
                </a:solidFill>
              </a:rPr>
              <a:t> </a:t>
            </a:r>
            <a:r>
              <a:rPr lang="en-US" altLang="zh-CN" sz="2000" b="1" dirty="0" smtClean="0">
                <a:solidFill>
                  <a:schemeClr val="tx1"/>
                </a:solidFill>
              </a:rPr>
              <a:t>the</a:t>
            </a:r>
            <a:r>
              <a:rPr lang="zh-CN" altLang="en-US" sz="2000" b="1" dirty="0" smtClean="0">
                <a:solidFill>
                  <a:schemeClr val="tx1"/>
                </a:solidFill>
              </a:rPr>
              <a:t> </a:t>
            </a:r>
            <a:r>
              <a:rPr lang="en-US" altLang="zh-CN" sz="2000" b="1" dirty="0" smtClean="0">
                <a:solidFill>
                  <a:schemeClr val="tx1"/>
                </a:solidFill>
              </a:rPr>
              <a:t>group</a:t>
            </a:r>
            <a:r>
              <a:rPr lang="zh-CN" altLang="en-US" sz="2000" b="1" dirty="0" smtClean="0">
                <a:solidFill>
                  <a:schemeClr val="tx1"/>
                </a:solidFill>
              </a:rPr>
              <a:t> </a:t>
            </a:r>
            <a:r>
              <a:rPr lang="en-US" altLang="zh-CN" sz="2000" b="1" dirty="0" smtClean="0">
                <a:solidFill>
                  <a:schemeClr val="tx1"/>
                </a:solidFill>
              </a:rPr>
              <a:t>lifecycle</a:t>
            </a:r>
            <a:r>
              <a:rPr lang="zh-CN" altLang="en-US" sz="2000" b="1" dirty="0" smtClean="0">
                <a:solidFill>
                  <a:schemeClr val="tx1"/>
                </a:solidFill>
              </a:rPr>
              <a:t> </a:t>
            </a:r>
            <a:r>
              <a:rPr lang="en-US" altLang="zh-CN" sz="2000" b="1" dirty="0" smtClean="0">
                <a:solidFill>
                  <a:schemeClr val="tx1"/>
                </a:solidFill>
              </a:rPr>
              <a:t>in</a:t>
            </a:r>
            <a:r>
              <a:rPr lang="zh-CN" altLang="en-US" sz="2000" b="1" dirty="0" smtClean="0">
                <a:solidFill>
                  <a:schemeClr val="tx1"/>
                </a:solidFill>
              </a:rPr>
              <a:t> </a:t>
            </a:r>
            <a:r>
              <a:rPr lang="en-US" altLang="zh-CN" sz="2000" b="1" dirty="0" smtClean="0">
                <a:solidFill>
                  <a:schemeClr val="tx1"/>
                </a:solidFill>
              </a:rPr>
              <a:t>early</a:t>
            </a:r>
            <a:r>
              <a:rPr lang="zh-CN" altLang="en-US" sz="2000" b="1" dirty="0" smtClean="0">
                <a:solidFill>
                  <a:schemeClr val="tx1"/>
                </a:solidFill>
              </a:rPr>
              <a:t> </a:t>
            </a:r>
            <a:r>
              <a:rPr lang="en-US" altLang="zh-CN" sz="2000" b="1" dirty="0" smtClean="0">
                <a:solidFill>
                  <a:schemeClr val="tx1"/>
                </a:solidFill>
              </a:rPr>
              <a:t>stage</a:t>
            </a:r>
            <a:r>
              <a:rPr lang="en-US" altLang="zh-CN" sz="1846" b="1" dirty="0" smtClean="0">
                <a:solidFill>
                  <a:schemeClr val="tx1"/>
                </a:solidFill>
              </a:rPr>
              <a:t>.</a:t>
            </a:r>
            <a:endParaRPr lang="zh-CN" altLang="en-US" sz="1846" b="1" dirty="0" smtClean="0">
              <a:solidFill>
                <a:schemeClr val="tx1"/>
              </a:solidFill>
            </a:endParaRPr>
          </a:p>
        </p:txBody>
      </p:sp>
      <p:graphicFrame>
        <p:nvGraphicFramePr>
          <p:cNvPr id="7" name="表格 6"/>
          <p:cNvGraphicFramePr>
            <a:graphicFrameLocks noGrp="1"/>
          </p:cNvGraphicFramePr>
          <p:nvPr>
            <p:extLst>
              <p:ext uri="{D42A27DB-BD31-4B8C-83A1-F6EECF244321}">
                <p14:modId xmlns:p14="http://schemas.microsoft.com/office/powerpoint/2010/main" val="845611195"/>
              </p:ext>
            </p:extLst>
          </p:nvPr>
        </p:nvGraphicFramePr>
        <p:xfrm>
          <a:off x="1921177" y="1594835"/>
          <a:ext cx="8784923" cy="412850"/>
        </p:xfrm>
        <a:graphic>
          <a:graphicData uri="http://schemas.openxmlformats.org/drawingml/2006/table">
            <a:tbl>
              <a:tblPr>
                <a:tableStyleId>{616DA210-FB5B-4158-B5E0-FEB733F419BA}</a:tableStyleId>
              </a:tblPr>
              <a:tblGrid>
                <a:gridCol w="2334587"/>
                <a:gridCol w="1674824"/>
                <a:gridCol w="1674824"/>
                <a:gridCol w="1584293"/>
                <a:gridCol w="1516395"/>
              </a:tblGrid>
              <a:tr h="412850">
                <a:tc>
                  <a:txBody>
                    <a:bodyPr/>
                    <a:lstStyle/>
                    <a:p>
                      <a:pPr algn="ctr"/>
                      <a:r>
                        <a:rPr lang="en-US" altLang="zh-CN" sz="2000" b="1" dirty="0" smtClean="0">
                          <a:solidFill>
                            <a:srgbClr val="FF0000"/>
                          </a:solidFill>
                        </a:rPr>
                        <a:t>All</a:t>
                      </a:r>
                      <a:r>
                        <a:rPr lang="zh-CN" altLang="en-US" sz="2000" b="1" dirty="0" smtClean="0">
                          <a:solidFill>
                            <a:srgbClr val="FF0000"/>
                          </a:solidFill>
                        </a:rPr>
                        <a:t> </a:t>
                      </a:r>
                      <a:r>
                        <a:rPr lang="en-US" altLang="zh-CN" sz="2000" b="1" dirty="0" smtClean="0">
                          <a:solidFill>
                            <a:srgbClr val="FF0000"/>
                          </a:solidFill>
                        </a:rPr>
                        <a:t>Features</a:t>
                      </a:r>
                      <a:endParaRPr lang="zh-CN" altLang="en-US" sz="2000" b="1" dirty="0">
                        <a:solidFill>
                          <a:srgbClr val="FF0000"/>
                        </a:solidFill>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US" altLang="zh-CN" sz="2000" b="1" dirty="0" smtClean="0">
                          <a:solidFill>
                            <a:srgbClr val="FF0000"/>
                          </a:solidFill>
                        </a:rPr>
                        <a:t>66.62</a:t>
                      </a:r>
                      <a:endParaRPr lang="zh-CN" altLang="en-US" sz="20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US" altLang="zh-CN" sz="2000" b="1" dirty="0" smtClean="0">
                          <a:solidFill>
                            <a:srgbClr val="FF0000"/>
                          </a:solidFill>
                        </a:rPr>
                        <a:t>63.23</a:t>
                      </a:r>
                      <a:endParaRPr lang="zh-CN" altLang="en-US" sz="20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US" altLang="zh-CN" sz="2000" b="1" dirty="0" smtClean="0">
                          <a:solidFill>
                            <a:srgbClr val="FF0000"/>
                          </a:solidFill>
                        </a:rPr>
                        <a:t>57.66</a:t>
                      </a:r>
                      <a:endParaRPr lang="zh-CN" altLang="en-US" sz="20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US" altLang="zh-CN" sz="2000" b="1" dirty="0" smtClean="0">
                          <a:solidFill>
                            <a:srgbClr val="FF0000"/>
                          </a:solidFill>
                        </a:rPr>
                        <a:t>60.32</a:t>
                      </a:r>
                      <a:endParaRPr lang="zh-CN" altLang="en-US" sz="2000" b="1" dirty="0">
                        <a:solidFill>
                          <a:srgbClr val="FF0000"/>
                        </a:solidFil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graphicFrame>
        <p:nvGraphicFramePr>
          <p:cNvPr id="8" name="表格 7"/>
          <p:cNvGraphicFramePr>
            <a:graphicFrameLocks noGrp="1"/>
          </p:cNvGraphicFramePr>
          <p:nvPr>
            <p:extLst>
              <p:ext uri="{D42A27DB-BD31-4B8C-83A1-F6EECF244321}">
                <p14:modId xmlns:p14="http://schemas.microsoft.com/office/powerpoint/2010/main" val="1206988775"/>
              </p:ext>
            </p:extLst>
          </p:nvPr>
        </p:nvGraphicFramePr>
        <p:xfrm>
          <a:off x="1921176" y="3665940"/>
          <a:ext cx="8784923" cy="412850"/>
        </p:xfrm>
        <a:graphic>
          <a:graphicData uri="http://schemas.openxmlformats.org/drawingml/2006/table">
            <a:tbl>
              <a:tblPr>
                <a:tableStyleId>{616DA210-FB5B-4158-B5E0-FEB733F419BA}</a:tableStyleId>
              </a:tblPr>
              <a:tblGrid>
                <a:gridCol w="2334587"/>
                <a:gridCol w="1674824"/>
                <a:gridCol w="1674824"/>
                <a:gridCol w="1584293"/>
                <a:gridCol w="1516395"/>
              </a:tblGrid>
              <a:tr h="412850">
                <a:tc>
                  <a:txBody>
                    <a:bodyPr/>
                    <a:lstStyle/>
                    <a:p>
                      <a:pPr algn="ctr"/>
                      <a:r>
                        <a:rPr lang="en-US" altLang="zh-CN" sz="2000" b="1" dirty="0" smtClean="0">
                          <a:solidFill>
                            <a:srgbClr val="FF0000"/>
                          </a:solidFill>
                        </a:rPr>
                        <a:t>+Cascade</a:t>
                      </a:r>
                      <a:endParaRPr lang="zh-CN" altLang="en-US" sz="2000" b="1" dirty="0">
                        <a:solidFill>
                          <a:srgbClr val="FF0000"/>
                        </a:solidFill>
                      </a:endParaRP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US" altLang="zh-CN" sz="2000" b="1" dirty="0" smtClean="0">
                          <a:solidFill>
                            <a:srgbClr val="FF0000"/>
                          </a:solidFill>
                        </a:rPr>
                        <a:t>61.23</a:t>
                      </a:r>
                      <a:endParaRPr lang="zh-CN" altLang="en-US" sz="20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US" altLang="zh-CN" sz="2000" b="1" dirty="0" smtClean="0">
                          <a:solidFill>
                            <a:srgbClr val="FF0000"/>
                          </a:solidFill>
                        </a:rPr>
                        <a:t>57.35</a:t>
                      </a:r>
                      <a:endParaRPr lang="zh-CN" altLang="en-US" sz="20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US" altLang="zh-CN" sz="2000" b="1" dirty="0" smtClean="0">
                          <a:solidFill>
                            <a:srgbClr val="FF0000"/>
                          </a:solidFill>
                        </a:rPr>
                        <a:t>65.71</a:t>
                      </a:r>
                      <a:endParaRPr lang="zh-CN" altLang="en-US" sz="20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US" altLang="zh-CN" sz="2000" b="1" dirty="0" smtClean="0">
                          <a:solidFill>
                            <a:srgbClr val="FF0000"/>
                          </a:solidFill>
                        </a:rPr>
                        <a:t>61.25</a:t>
                      </a:r>
                      <a:endParaRPr lang="zh-CN" altLang="en-US" sz="2000" b="1" dirty="0">
                        <a:solidFill>
                          <a:srgbClr val="FF0000"/>
                        </a:solidFill>
                      </a:endParaRPr>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12502616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Group</a:t>
            </a:r>
            <a:r>
              <a:rPr lang="zh-CN" altLang="en-US" dirty="0"/>
              <a:t> </a:t>
            </a:r>
            <a:r>
              <a:rPr lang="en-US" altLang="zh-CN" dirty="0"/>
              <a:t>Lifecycle </a:t>
            </a:r>
            <a:r>
              <a:rPr lang="en-US" altLang="zh-CN" dirty="0" smtClean="0"/>
              <a:t>Dichotomy—Prediction</a:t>
            </a:r>
            <a:r>
              <a:rPr lang="zh-CN" altLang="en-US" dirty="0" smtClean="0"/>
              <a:t/>
            </a:r>
            <a:br>
              <a:rPr lang="zh-CN" altLang="en-US" dirty="0" smtClean="0"/>
            </a:br>
            <a:r>
              <a:rPr lang="en-US" altLang="zh-CN" sz="3200" dirty="0"/>
              <a:t>SVM</a:t>
            </a:r>
            <a:r>
              <a:rPr lang="zh-CN" altLang="en-US" sz="3200" dirty="0"/>
              <a:t> </a:t>
            </a:r>
            <a:r>
              <a:rPr lang="en-US" altLang="zh-CN" sz="3200" dirty="0"/>
              <a:t>10-fold Cross Validation</a:t>
            </a:r>
            <a:endParaRPr kumimoji="1" lang="zh-CN" altLang="en-US" sz="3200" dirty="0"/>
          </a:p>
        </p:txBody>
      </p:sp>
      <p:sp>
        <p:nvSpPr>
          <p:cNvPr id="4" name="内容占位符 5"/>
          <p:cNvSpPr txBox="1">
            <a:spLocks/>
          </p:cNvSpPr>
          <p:nvPr/>
        </p:nvSpPr>
        <p:spPr bwMode="auto">
          <a:xfrm>
            <a:off x="1303488" y="5029200"/>
            <a:ext cx="10020300" cy="990600"/>
          </a:xfrm>
          <a:prstGeom prst="rect">
            <a:avLst/>
          </a:prstGeom>
          <a:solidFill>
            <a:schemeClr val="bg1"/>
          </a:solidFill>
          <a:ln w="9525" cap="flat" cmpd="sng" algn="ctr">
            <a:solidFill>
              <a:schemeClr val="tx1"/>
            </a:solidFill>
            <a:prstDash val="solid"/>
            <a:miter lim="800000"/>
            <a:headEnd/>
            <a:tailEn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ctr"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lt1"/>
                </a:solidFill>
                <a:latin typeface="+mn-lt"/>
                <a:ea typeface="+mn-ea"/>
                <a:cs typeface="+mn-cs"/>
              </a:defRPr>
            </a:lvl1pPr>
            <a:lvl2pPr marL="742950" indent="-285750" algn="l" rtl="0" eaLnBrk="1" fontAlgn="base" hangingPunct="1">
              <a:spcBef>
                <a:spcPct val="20000"/>
              </a:spcBef>
              <a:spcAft>
                <a:spcPct val="0"/>
              </a:spcAft>
              <a:buChar char="–"/>
              <a:defRPr sz="2800">
                <a:solidFill>
                  <a:schemeClr val="lt1"/>
                </a:solidFill>
                <a:latin typeface="+mn-lt"/>
                <a:ea typeface="+mn-ea"/>
                <a:cs typeface="+mn-cs"/>
              </a:defRPr>
            </a:lvl2pPr>
            <a:lvl3pPr marL="1143000" indent="-228600" algn="l" rtl="0" eaLnBrk="1" fontAlgn="base" hangingPunct="1">
              <a:spcBef>
                <a:spcPct val="20000"/>
              </a:spcBef>
              <a:spcAft>
                <a:spcPct val="0"/>
              </a:spcAft>
              <a:buChar char="•"/>
              <a:defRPr sz="2400">
                <a:solidFill>
                  <a:schemeClr val="lt1"/>
                </a:solidFill>
                <a:latin typeface="+mn-lt"/>
                <a:ea typeface="+mn-ea"/>
                <a:cs typeface="+mn-cs"/>
              </a:defRPr>
            </a:lvl3pPr>
            <a:lvl4pPr marL="1600200" indent="-228600" algn="l" rtl="0" eaLnBrk="1" fontAlgn="base" hangingPunct="1">
              <a:spcBef>
                <a:spcPct val="20000"/>
              </a:spcBef>
              <a:spcAft>
                <a:spcPct val="0"/>
              </a:spcAft>
              <a:buChar char="–"/>
              <a:defRPr sz="2000">
                <a:solidFill>
                  <a:schemeClr val="lt1"/>
                </a:solidFill>
                <a:latin typeface="+mn-lt"/>
                <a:ea typeface="+mn-ea"/>
                <a:cs typeface="+mn-cs"/>
              </a:defRPr>
            </a:lvl4pPr>
            <a:lvl5pPr marL="2057400" indent="-228600" algn="l" rtl="0" eaLnBrk="1" fontAlgn="base" hangingPunct="1">
              <a:spcBef>
                <a:spcPct val="20000"/>
              </a:spcBef>
              <a:spcAft>
                <a:spcPct val="0"/>
              </a:spcAft>
              <a:buChar char="»"/>
              <a:defRPr sz="2000">
                <a:solidFill>
                  <a:schemeClr val="lt1"/>
                </a:solidFill>
                <a:latin typeface="+mn-lt"/>
                <a:ea typeface="+mn-ea"/>
                <a:cs typeface="+mn-cs"/>
              </a:defRPr>
            </a:lvl5pPr>
            <a:lvl6pPr marL="2514600" indent="-228600" algn="l" rtl="0" eaLnBrk="1" fontAlgn="base" hangingPunct="1">
              <a:spcBef>
                <a:spcPct val="20000"/>
              </a:spcBef>
              <a:spcAft>
                <a:spcPct val="0"/>
              </a:spcAft>
              <a:buChar char="»"/>
              <a:defRPr sz="2000">
                <a:solidFill>
                  <a:schemeClr val="lt1"/>
                </a:solidFill>
                <a:latin typeface="+mn-lt"/>
                <a:ea typeface="+mn-ea"/>
                <a:cs typeface="+mn-cs"/>
              </a:defRPr>
            </a:lvl6pPr>
            <a:lvl7pPr marL="2971800" indent="-228600" algn="l" rtl="0" eaLnBrk="1" fontAlgn="base" hangingPunct="1">
              <a:spcBef>
                <a:spcPct val="20000"/>
              </a:spcBef>
              <a:spcAft>
                <a:spcPct val="0"/>
              </a:spcAft>
              <a:buChar char="»"/>
              <a:defRPr sz="2000">
                <a:solidFill>
                  <a:schemeClr val="lt1"/>
                </a:solidFill>
                <a:latin typeface="+mn-lt"/>
                <a:ea typeface="+mn-ea"/>
                <a:cs typeface="+mn-cs"/>
              </a:defRPr>
            </a:lvl7pPr>
            <a:lvl8pPr marL="3429000" indent="-228600" algn="l" rtl="0" eaLnBrk="1" fontAlgn="base" hangingPunct="1">
              <a:spcBef>
                <a:spcPct val="20000"/>
              </a:spcBef>
              <a:spcAft>
                <a:spcPct val="0"/>
              </a:spcAft>
              <a:buChar char="»"/>
              <a:defRPr sz="2000">
                <a:solidFill>
                  <a:schemeClr val="lt1"/>
                </a:solidFill>
                <a:latin typeface="+mn-lt"/>
                <a:ea typeface="+mn-ea"/>
                <a:cs typeface="+mn-cs"/>
              </a:defRPr>
            </a:lvl8pPr>
            <a:lvl9pPr marL="3886200" indent="-228600" algn="l" rtl="0" eaLnBrk="1" fontAlgn="base" hangingPunct="1">
              <a:spcBef>
                <a:spcPct val="20000"/>
              </a:spcBef>
              <a:spcAft>
                <a:spcPct val="0"/>
              </a:spcAft>
              <a:buChar char="»"/>
              <a:defRPr sz="2000">
                <a:solidFill>
                  <a:schemeClr val="lt1"/>
                </a:solidFill>
                <a:latin typeface="+mn-lt"/>
                <a:ea typeface="+mn-ea"/>
                <a:cs typeface="+mn-cs"/>
              </a:defRPr>
            </a:lvl9pPr>
          </a:lstStyle>
          <a:p>
            <a:pPr>
              <a:buFont typeface="Arial" pitchFamily="34" charset="0"/>
              <a:buChar char="•"/>
            </a:pPr>
            <a:r>
              <a:rPr lang="zh-CN" altLang="en-US" sz="1846" kern="0" dirty="0" smtClean="0">
                <a:solidFill>
                  <a:schemeClr val="tx1"/>
                </a:solidFill>
              </a:rPr>
              <a:t> </a:t>
            </a:r>
            <a:r>
              <a:rPr lang="en-US" altLang="zh-CN" sz="2000" b="1" kern="0" dirty="0" smtClean="0">
                <a:solidFill>
                  <a:schemeClr val="tx1"/>
                </a:solidFill>
              </a:rPr>
              <a:t>Task</a:t>
            </a:r>
            <a:r>
              <a:rPr lang="zh-CN" altLang="en-US" sz="2000" b="1" kern="0" dirty="0" smtClean="0">
                <a:solidFill>
                  <a:schemeClr val="tx1"/>
                </a:solidFill>
              </a:rPr>
              <a:t> </a:t>
            </a:r>
            <a:r>
              <a:rPr lang="en-US" altLang="zh-CN" sz="2000" b="1" kern="0" dirty="0" smtClean="0">
                <a:solidFill>
                  <a:schemeClr val="tx1"/>
                </a:solidFill>
              </a:rPr>
              <a:t>1:</a:t>
            </a:r>
            <a:r>
              <a:rPr lang="zh-CN" altLang="en-US" sz="2000" b="1" kern="0" dirty="0" smtClean="0">
                <a:solidFill>
                  <a:schemeClr val="tx1"/>
                </a:solidFill>
              </a:rPr>
              <a:t> </a:t>
            </a:r>
            <a:r>
              <a:rPr lang="en-US" altLang="zh-CN" sz="2000" b="1" kern="0" dirty="0" smtClean="0">
                <a:solidFill>
                  <a:schemeClr val="tx1"/>
                </a:solidFill>
              </a:rPr>
              <a:t>Group</a:t>
            </a:r>
            <a:r>
              <a:rPr lang="zh-CN" altLang="en-US" sz="2000" b="1" kern="0" dirty="0" smtClean="0">
                <a:solidFill>
                  <a:schemeClr val="tx1"/>
                </a:solidFill>
              </a:rPr>
              <a:t> </a:t>
            </a:r>
            <a:r>
              <a:rPr lang="en-US" altLang="zh-CN" sz="2000" b="1" kern="0" dirty="0" err="1" smtClean="0">
                <a:solidFill>
                  <a:schemeClr val="tx1"/>
                </a:solidFill>
              </a:rPr>
              <a:t>Separability</a:t>
            </a:r>
            <a:r>
              <a:rPr lang="en-US" altLang="zh-CN" sz="2000" b="1" kern="0" dirty="0" smtClean="0">
                <a:solidFill>
                  <a:schemeClr val="tx1"/>
                </a:solidFill>
              </a:rPr>
              <a:t>:</a:t>
            </a:r>
            <a:r>
              <a:rPr lang="zh-CN" altLang="en-US" sz="2000" b="1" kern="0" dirty="0" smtClean="0">
                <a:solidFill>
                  <a:schemeClr val="tx1"/>
                </a:solidFill>
              </a:rPr>
              <a:t> </a:t>
            </a:r>
            <a:r>
              <a:rPr lang="en-US" altLang="zh-CN" sz="2000" b="1" kern="0" dirty="0" smtClean="0">
                <a:solidFill>
                  <a:schemeClr val="tx1"/>
                </a:solidFill>
              </a:rPr>
              <a:t>Predict</a:t>
            </a:r>
            <a:r>
              <a:rPr lang="zh-CN" altLang="en-US" sz="2000" b="1" kern="0" dirty="0" smtClean="0">
                <a:solidFill>
                  <a:schemeClr val="tx1"/>
                </a:solidFill>
              </a:rPr>
              <a:t> </a:t>
            </a:r>
            <a:r>
              <a:rPr lang="en-US" altLang="zh-CN" sz="2000" b="1" kern="0" dirty="0" smtClean="0">
                <a:solidFill>
                  <a:schemeClr val="tx1"/>
                </a:solidFill>
              </a:rPr>
              <a:t>groups’</a:t>
            </a:r>
            <a:r>
              <a:rPr lang="zh-CN" altLang="en-US" sz="2000" b="1" kern="0" dirty="0" smtClean="0">
                <a:solidFill>
                  <a:schemeClr val="tx1"/>
                </a:solidFill>
              </a:rPr>
              <a:t> </a:t>
            </a:r>
            <a:r>
              <a:rPr lang="en-US" altLang="zh-CN" sz="2000" b="1" kern="0" dirty="0" smtClean="0">
                <a:solidFill>
                  <a:schemeClr val="tx1"/>
                </a:solidFill>
              </a:rPr>
              <a:t>lifespan.</a:t>
            </a:r>
            <a:endParaRPr lang="zh-CN" altLang="en-US" sz="2000" b="1" kern="0" dirty="0" smtClean="0">
              <a:solidFill>
                <a:schemeClr val="tx1"/>
              </a:solidFill>
            </a:endParaRPr>
          </a:p>
          <a:p>
            <a:pPr>
              <a:buFont typeface="Arial" pitchFamily="34" charset="0"/>
              <a:buChar char="•"/>
            </a:pPr>
            <a:r>
              <a:rPr lang="zh-CN" altLang="en-US" sz="2000" b="1" kern="0" dirty="0" smtClean="0">
                <a:solidFill>
                  <a:schemeClr val="tx1"/>
                </a:solidFill>
              </a:rPr>
              <a:t> </a:t>
            </a:r>
            <a:r>
              <a:rPr lang="en-US" altLang="zh-CN" sz="2000" b="1" kern="0" dirty="0" smtClean="0">
                <a:solidFill>
                  <a:srgbClr val="FF0000"/>
                </a:solidFill>
              </a:rPr>
              <a:t>Task</a:t>
            </a:r>
            <a:r>
              <a:rPr lang="zh-CN" altLang="en-US" sz="2000" b="1" kern="0" dirty="0" smtClean="0">
                <a:solidFill>
                  <a:srgbClr val="FF0000"/>
                </a:solidFill>
              </a:rPr>
              <a:t> </a:t>
            </a:r>
            <a:r>
              <a:rPr lang="en-US" altLang="zh-CN" sz="2000" b="1" kern="0" dirty="0" smtClean="0">
                <a:solidFill>
                  <a:srgbClr val="FF0000"/>
                </a:solidFill>
              </a:rPr>
              <a:t>2:</a:t>
            </a:r>
            <a:r>
              <a:rPr lang="zh-CN" altLang="en-US" sz="2000" b="1" kern="0" dirty="0" smtClean="0">
                <a:solidFill>
                  <a:srgbClr val="FF0000"/>
                </a:solidFill>
              </a:rPr>
              <a:t> </a:t>
            </a:r>
            <a:r>
              <a:rPr lang="en-US" altLang="zh-CN" sz="2000" b="1" kern="0" dirty="0" smtClean="0">
                <a:solidFill>
                  <a:srgbClr val="FF0000"/>
                </a:solidFill>
              </a:rPr>
              <a:t>Early</a:t>
            </a:r>
            <a:r>
              <a:rPr lang="zh-CN" altLang="en-US" sz="2000" b="1" kern="0" dirty="0" smtClean="0">
                <a:solidFill>
                  <a:srgbClr val="FF0000"/>
                </a:solidFill>
              </a:rPr>
              <a:t> </a:t>
            </a:r>
            <a:r>
              <a:rPr lang="en-US" altLang="zh-CN" sz="2000" b="1" kern="0" dirty="0" smtClean="0">
                <a:solidFill>
                  <a:srgbClr val="FF0000"/>
                </a:solidFill>
              </a:rPr>
              <a:t>Prediction:</a:t>
            </a:r>
            <a:r>
              <a:rPr lang="zh-CN" altLang="en-US" sz="2000" b="1" kern="0" dirty="0" smtClean="0">
                <a:solidFill>
                  <a:srgbClr val="FF0000"/>
                </a:solidFill>
              </a:rPr>
              <a:t> </a:t>
            </a:r>
            <a:r>
              <a:rPr lang="en-US" altLang="zh-CN" sz="2000" b="1" kern="0" dirty="0" smtClean="0">
                <a:solidFill>
                  <a:srgbClr val="FF0000"/>
                </a:solidFill>
              </a:rPr>
              <a:t>Can</a:t>
            </a:r>
            <a:r>
              <a:rPr lang="zh-CN" altLang="en-US" sz="2000" b="1" kern="0" dirty="0" smtClean="0">
                <a:solidFill>
                  <a:srgbClr val="FF0000"/>
                </a:solidFill>
              </a:rPr>
              <a:t> </a:t>
            </a:r>
            <a:r>
              <a:rPr lang="en-US" altLang="zh-CN" sz="2000" b="1" kern="0" dirty="0" smtClean="0">
                <a:solidFill>
                  <a:srgbClr val="FF0000"/>
                </a:solidFill>
              </a:rPr>
              <a:t>we</a:t>
            </a:r>
            <a:r>
              <a:rPr lang="zh-CN" altLang="en-US" sz="2000" b="1" kern="0" dirty="0" smtClean="0">
                <a:solidFill>
                  <a:srgbClr val="FF0000"/>
                </a:solidFill>
              </a:rPr>
              <a:t> </a:t>
            </a:r>
            <a:r>
              <a:rPr lang="en-US" altLang="zh-CN" sz="2000" b="1" kern="0" dirty="0" smtClean="0">
                <a:solidFill>
                  <a:srgbClr val="FF0000"/>
                </a:solidFill>
              </a:rPr>
              <a:t>predict</a:t>
            </a:r>
            <a:r>
              <a:rPr lang="zh-CN" altLang="en-US" sz="2000" b="1" kern="0" dirty="0" smtClean="0">
                <a:solidFill>
                  <a:srgbClr val="FF0000"/>
                </a:solidFill>
              </a:rPr>
              <a:t> </a:t>
            </a:r>
            <a:r>
              <a:rPr lang="en-US" altLang="zh-CN" sz="2000" b="1" kern="0" dirty="0" smtClean="0">
                <a:solidFill>
                  <a:srgbClr val="FF0000"/>
                </a:solidFill>
              </a:rPr>
              <a:t>the</a:t>
            </a:r>
            <a:r>
              <a:rPr lang="zh-CN" altLang="en-US" sz="2000" b="1" kern="0" dirty="0" smtClean="0">
                <a:solidFill>
                  <a:srgbClr val="FF0000"/>
                </a:solidFill>
              </a:rPr>
              <a:t> </a:t>
            </a:r>
            <a:r>
              <a:rPr lang="en-US" altLang="zh-CN" sz="2000" b="1" kern="0" dirty="0" smtClean="0">
                <a:solidFill>
                  <a:srgbClr val="FF0000"/>
                </a:solidFill>
              </a:rPr>
              <a:t>group</a:t>
            </a:r>
            <a:r>
              <a:rPr lang="zh-CN" altLang="en-US" sz="2000" b="1" kern="0" dirty="0" smtClean="0">
                <a:solidFill>
                  <a:srgbClr val="FF0000"/>
                </a:solidFill>
              </a:rPr>
              <a:t> </a:t>
            </a:r>
            <a:r>
              <a:rPr lang="en-US" altLang="zh-CN" sz="2000" b="1" kern="0" dirty="0" smtClean="0">
                <a:solidFill>
                  <a:srgbClr val="FF0000"/>
                </a:solidFill>
              </a:rPr>
              <a:t>lifespan</a:t>
            </a:r>
            <a:r>
              <a:rPr lang="zh-CN" altLang="en-US" sz="2000" b="1" kern="0" dirty="0" smtClean="0">
                <a:solidFill>
                  <a:srgbClr val="FF0000"/>
                </a:solidFill>
              </a:rPr>
              <a:t> </a:t>
            </a:r>
            <a:r>
              <a:rPr lang="en-US" altLang="zh-CN" sz="2000" b="1" kern="0" dirty="0" smtClean="0">
                <a:solidFill>
                  <a:srgbClr val="FF0000"/>
                </a:solidFill>
              </a:rPr>
              <a:t>in</a:t>
            </a:r>
            <a:r>
              <a:rPr lang="zh-CN" altLang="en-US" sz="2000" b="1" kern="0" dirty="0" smtClean="0">
                <a:solidFill>
                  <a:srgbClr val="FF0000"/>
                </a:solidFill>
              </a:rPr>
              <a:t> </a:t>
            </a:r>
            <a:r>
              <a:rPr lang="en-US" altLang="zh-CN" sz="2000" b="1" kern="0" dirty="0" smtClean="0">
                <a:solidFill>
                  <a:srgbClr val="FF0000"/>
                </a:solidFill>
              </a:rPr>
              <a:t>early</a:t>
            </a:r>
            <a:r>
              <a:rPr lang="zh-CN" altLang="en-US" sz="2000" b="1" kern="0" dirty="0" smtClean="0">
                <a:solidFill>
                  <a:srgbClr val="FF0000"/>
                </a:solidFill>
              </a:rPr>
              <a:t> </a:t>
            </a:r>
            <a:r>
              <a:rPr lang="en-US" altLang="zh-CN" sz="2000" b="1" kern="0" dirty="0" smtClean="0">
                <a:solidFill>
                  <a:srgbClr val="FF0000"/>
                </a:solidFill>
              </a:rPr>
              <a:t>stage</a:t>
            </a:r>
            <a:r>
              <a:rPr lang="en-US" altLang="zh-CN" sz="1846" b="1" kern="0" dirty="0" smtClean="0">
                <a:solidFill>
                  <a:srgbClr val="FF0000"/>
                </a:solidFill>
              </a:rPr>
              <a:t>.</a:t>
            </a:r>
            <a:endParaRPr lang="zh-CN" altLang="en-US" sz="1846" b="1" kern="0" dirty="0" smtClean="0">
              <a:solidFill>
                <a:srgbClr val="FF0000"/>
              </a:solidFill>
            </a:endParaRPr>
          </a:p>
        </p:txBody>
      </p:sp>
      <p:graphicFrame>
        <p:nvGraphicFramePr>
          <p:cNvPr id="5" name="表格 4"/>
          <p:cNvGraphicFramePr>
            <a:graphicFrameLocks noGrp="1"/>
          </p:cNvGraphicFramePr>
          <p:nvPr>
            <p:extLst>
              <p:ext uri="{D42A27DB-BD31-4B8C-83A1-F6EECF244321}">
                <p14:modId xmlns:p14="http://schemas.microsoft.com/office/powerpoint/2010/main" val="1138498628"/>
              </p:ext>
            </p:extLst>
          </p:nvPr>
        </p:nvGraphicFramePr>
        <p:xfrm>
          <a:off x="1921177" y="1196976"/>
          <a:ext cx="8784923" cy="2884295"/>
        </p:xfrm>
        <a:graphic>
          <a:graphicData uri="http://schemas.openxmlformats.org/drawingml/2006/table">
            <a:tbl>
              <a:tblPr>
                <a:tableStyleId>{616DA210-FB5B-4158-B5E0-FEB733F419BA}</a:tableStyleId>
              </a:tblPr>
              <a:tblGrid>
                <a:gridCol w="2334587"/>
                <a:gridCol w="1674824"/>
                <a:gridCol w="1674824"/>
                <a:gridCol w="1584293"/>
                <a:gridCol w="1516395"/>
              </a:tblGrid>
              <a:tr h="412850">
                <a:tc>
                  <a:txBody>
                    <a:bodyPr/>
                    <a:lstStyle/>
                    <a:p>
                      <a:pPr algn="ctr"/>
                      <a:r>
                        <a:rPr lang="en-US" altLang="zh-CN" sz="2000" b="1" dirty="0" smtClean="0"/>
                        <a:t>Features</a:t>
                      </a:r>
                      <a:endParaRPr lang="zh-CN" altLang="en-US" sz="2000" b="1"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2000" b="1" dirty="0" smtClean="0"/>
                        <a:t> </a:t>
                      </a:r>
                      <a:r>
                        <a:rPr lang="en-US" altLang="zh-CN" sz="2000" b="1" dirty="0" smtClean="0"/>
                        <a:t>AUC</a:t>
                      </a:r>
                      <a:endParaRPr lang="zh-CN" alt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2000" b="1" dirty="0" smtClean="0"/>
                        <a:t>Precision</a:t>
                      </a:r>
                      <a:endParaRPr lang="zh-CN" alt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2000" b="1" dirty="0" smtClean="0"/>
                        <a:t>Recall</a:t>
                      </a:r>
                      <a:endParaRPr lang="zh-CN" alt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2000" b="1" dirty="0" smtClean="0"/>
                        <a:t>F1</a:t>
                      </a:r>
                      <a:endParaRPr lang="zh-CN" altLang="en-US" sz="2000" b="1"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12850">
                <a:tc>
                  <a:txBody>
                    <a:bodyPr/>
                    <a:lstStyle/>
                    <a:p>
                      <a:pPr algn="ctr"/>
                      <a:r>
                        <a:rPr lang="en-US" altLang="zh-CN" sz="2000" b="1" dirty="0" smtClean="0"/>
                        <a:t>1</a:t>
                      </a:r>
                      <a:r>
                        <a:rPr lang="zh-CN" altLang="en-US" sz="2000" b="1" dirty="0" smtClean="0"/>
                        <a:t> </a:t>
                      </a:r>
                      <a:r>
                        <a:rPr lang="en-US" altLang="zh-CN" sz="2000" b="1" dirty="0" smtClean="0"/>
                        <a:t>hour</a:t>
                      </a:r>
                      <a:endParaRPr lang="zh-CN" altLang="en-US" sz="2000" b="1"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CN" sz="2000" dirty="0" smtClean="0"/>
                        <a:t>57.95</a:t>
                      </a:r>
                      <a:endParaRPr lang="zh-CN"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CN" sz="2000" dirty="0" smtClean="0"/>
                        <a:t>54.16</a:t>
                      </a:r>
                      <a:endParaRPr lang="zh-CN"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CN" sz="2000" dirty="0" smtClean="0"/>
                        <a:t>56.80</a:t>
                      </a:r>
                      <a:endParaRPr lang="zh-CN"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CN" sz="2000" dirty="0" smtClean="0"/>
                        <a:t>55.45</a:t>
                      </a:r>
                      <a:endParaRPr lang="zh-CN" altLang="en-US" sz="2000"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r>
              <a:tr h="407195">
                <a:tc>
                  <a:txBody>
                    <a:bodyPr/>
                    <a:lstStyle/>
                    <a:p>
                      <a:pPr algn="ctr"/>
                      <a:r>
                        <a:rPr lang="en-US" altLang="zh-CN" sz="2000" b="1" dirty="0" smtClean="0">
                          <a:solidFill>
                            <a:schemeClr val="tx1"/>
                          </a:solidFill>
                        </a:rPr>
                        <a:t>1</a:t>
                      </a:r>
                      <a:r>
                        <a:rPr lang="zh-CN" altLang="en-US" sz="2000" b="1" baseline="0" dirty="0" smtClean="0">
                          <a:solidFill>
                            <a:schemeClr val="tx1"/>
                          </a:solidFill>
                        </a:rPr>
                        <a:t> </a:t>
                      </a:r>
                      <a:r>
                        <a:rPr lang="en-US" altLang="zh-CN" sz="2000" b="1" baseline="0" dirty="0" smtClean="0">
                          <a:solidFill>
                            <a:schemeClr val="tx1"/>
                          </a:solidFill>
                        </a:rPr>
                        <a:t>day</a:t>
                      </a:r>
                      <a:endParaRPr lang="zh-CN" altLang="en-US" sz="2000" b="1" dirty="0">
                        <a:solidFill>
                          <a:schemeClr val="tx1"/>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sz="2000" b="0" dirty="0" smtClean="0">
                          <a:solidFill>
                            <a:schemeClr val="tx1"/>
                          </a:solidFill>
                        </a:rPr>
                        <a:t>65.08</a:t>
                      </a:r>
                      <a:endParaRPr lang="zh-CN"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sz="2000" b="0" dirty="0" smtClean="0">
                          <a:solidFill>
                            <a:schemeClr val="tx1"/>
                          </a:solidFill>
                        </a:rPr>
                        <a:t>61.92</a:t>
                      </a:r>
                      <a:endParaRPr lang="zh-CN"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sz="2000" b="0" dirty="0" smtClean="0">
                          <a:solidFill>
                            <a:schemeClr val="tx1"/>
                          </a:solidFill>
                        </a:rPr>
                        <a:t>53.38</a:t>
                      </a:r>
                      <a:endParaRPr lang="zh-CN"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sz="2000" b="0" dirty="0" smtClean="0">
                          <a:solidFill>
                            <a:schemeClr val="tx1"/>
                          </a:solidFill>
                        </a:rPr>
                        <a:t>57.34</a:t>
                      </a:r>
                      <a:endParaRPr lang="zh-CN" altLang="en-US" sz="2000" b="0" dirty="0">
                        <a:solidFill>
                          <a:schemeClr val="tx1"/>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r>
              <a:tr h="412850">
                <a:tc>
                  <a:txBody>
                    <a:bodyPr/>
                    <a:lstStyle/>
                    <a:p>
                      <a:pPr algn="ctr"/>
                      <a:r>
                        <a:rPr lang="en-US" altLang="zh-CN" sz="2000" b="1" dirty="0" smtClean="0"/>
                        <a:t>5</a:t>
                      </a:r>
                      <a:r>
                        <a:rPr lang="zh-CN" altLang="en-US" sz="2000" b="1" baseline="0" dirty="0" smtClean="0"/>
                        <a:t> </a:t>
                      </a:r>
                      <a:r>
                        <a:rPr lang="en-US" altLang="zh-CN" sz="2000" b="1" baseline="0" dirty="0" smtClean="0"/>
                        <a:t>days</a:t>
                      </a:r>
                      <a:endParaRPr lang="zh-CN" altLang="en-US" sz="2000" b="1"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sz="2000" dirty="0" smtClean="0"/>
                        <a:t>65.46</a:t>
                      </a:r>
                      <a:endParaRPr lang="zh-CN"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sz="2000" dirty="0" smtClean="0"/>
                        <a:t>62.52</a:t>
                      </a:r>
                      <a:endParaRPr lang="zh-CN"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sz="2000" dirty="0" smtClean="0"/>
                        <a:t>54.11</a:t>
                      </a:r>
                      <a:endParaRPr lang="zh-CN"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altLang="zh-CN" sz="2000" dirty="0" smtClean="0"/>
                        <a:t>58.01</a:t>
                      </a:r>
                      <a:endParaRPr lang="zh-CN" altLang="en-US" sz="2000"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r>
              <a:tr h="412850">
                <a:tc>
                  <a:txBody>
                    <a:bodyPr/>
                    <a:lstStyle/>
                    <a:p>
                      <a:pPr algn="ctr"/>
                      <a:r>
                        <a:rPr lang="en-US" altLang="zh-CN" sz="2000" b="1" dirty="0" smtClean="0"/>
                        <a:t>10</a:t>
                      </a:r>
                      <a:r>
                        <a:rPr lang="zh-CN" altLang="en-US" sz="2000" b="1" dirty="0" smtClean="0"/>
                        <a:t> </a:t>
                      </a:r>
                      <a:r>
                        <a:rPr lang="en-US" altLang="zh-CN" sz="2000" b="1" dirty="0" smtClean="0"/>
                        <a:t>days</a:t>
                      </a:r>
                      <a:endParaRPr lang="zh-CN" altLang="en-US" sz="2000" b="1"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2000" dirty="0" smtClean="0"/>
                        <a:t>65.57</a:t>
                      </a:r>
                      <a:endParaRPr lang="zh-CN"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2000" dirty="0" smtClean="0"/>
                        <a:t>62.48</a:t>
                      </a:r>
                      <a:endParaRPr lang="zh-CN"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2000" dirty="0" smtClean="0"/>
                        <a:t>56.81</a:t>
                      </a:r>
                      <a:endParaRPr lang="zh-CN"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2000" dirty="0" smtClean="0"/>
                        <a:t>59.51</a:t>
                      </a:r>
                      <a:endParaRPr lang="zh-CN" altLang="en-US" sz="2000" dirty="0"/>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12850">
                <a:tc>
                  <a:txBody>
                    <a:bodyPr/>
                    <a:lstStyle/>
                    <a:p>
                      <a:pPr algn="ctr"/>
                      <a:r>
                        <a:rPr lang="en-US" altLang="zh-CN" sz="2000" b="1" dirty="0" smtClean="0"/>
                        <a:t>20</a:t>
                      </a:r>
                      <a:r>
                        <a:rPr lang="zh-CN" altLang="en-US" sz="2000" b="1" dirty="0" smtClean="0"/>
                        <a:t> </a:t>
                      </a:r>
                      <a:r>
                        <a:rPr lang="en-US" altLang="zh-CN" sz="2000" b="1" dirty="0" smtClean="0"/>
                        <a:t>days</a:t>
                      </a:r>
                      <a:endParaRPr lang="zh-CN" altLang="en-US" sz="2000" b="1" dirty="0"/>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2000" dirty="0" smtClean="0"/>
                        <a:t>65.76</a:t>
                      </a:r>
                      <a:endParaRPr lang="zh-CN"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2000" dirty="0" smtClean="0"/>
                        <a:t>62.78</a:t>
                      </a:r>
                      <a:endParaRPr lang="zh-CN"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2000" dirty="0" smtClean="0"/>
                        <a:t>56.56</a:t>
                      </a:r>
                      <a:endParaRPr lang="zh-CN"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2000" dirty="0" smtClean="0"/>
                        <a:t>59.51</a:t>
                      </a:r>
                      <a:endParaRPr lang="zh-CN" altLang="en-US" sz="2000" dirty="0"/>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12850">
                <a:tc>
                  <a:txBody>
                    <a:bodyPr/>
                    <a:lstStyle/>
                    <a:p>
                      <a:pPr algn="ctr"/>
                      <a:r>
                        <a:rPr lang="en-US" altLang="zh-CN" sz="2000" b="1" dirty="0" smtClean="0">
                          <a:solidFill>
                            <a:schemeClr val="tx1"/>
                          </a:solidFill>
                        </a:rPr>
                        <a:t>1</a:t>
                      </a:r>
                      <a:r>
                        <a:rPr lang="zh-CN" altLang="en-US" sz="2000" b="1" dirty="0" smtClean="0">
                          <a:solidFill>
                            <a:schemeClr val="tx1"/>
                          </a:solidFill>
                        </a:rPr>
                        <a:t> </a:t>
                      </a:r>
                      <a:r>
                        <a:rPr lang="en-US" altLang="zh-CN" sz="2000" b="1" dirty="0" smtClean="0">
                          <a:solidFill>
                            <a:schemeClr val="tx1"/>
                          </a:solidFill>
                        </a:rPr>
                        <a:t>month</a:t>
                      </a:r>
                      <a:endParaRPr lang="zh-CN" altLang="en-US" sz="2000" b="1" dirty="0">
                        <a:solidFill>
                          <a:schemeClr val="tx1"/>
                        </a:solidFill>
                      </a:endParaRP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2000" b="0" dirty="0" smtClean="0">
                          <a:solidFill>
                            <a:schemeClr val="tx1"/>
                          </a:solidFill>
                        </a:rPr>
                        <a:t>66.62</a:t>
                      </a:r>
                      <a:endParaRPr lang="zh-CN"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2000" b="0" dirty="0" smtClean="0">
                          <a:solidFill>
                            <a:schemeClr val="tx1"/>
                          </a:solidFill>
                        </a:rPr>
                        <a:t>63.23</a:t>
                      </a:r>
                      <a:endParaRPr lang="zh-CN"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2000" b="0" dirty="0" smtClean="0">
                          <a:solidFill>
                            <a:schemeClr val="tx1"/>
                          </a:solidFill>
                        </a:rPr>
                        <a:t>57.66</a:t>
                      </a:r>
                      <a:endParaRPr lang="zh-CN"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2000" b="0" dirty="0" smtClean="0">
                          <a:solidFill>
                            <a:schemeClr val="tx1"/>
                          </a:solidFill>
                        </a:rPr>
                        <a:t>60.32</a:t>
                      </a:r>
                      <a:endParaRPr lang="zh-CN" altLang="en-US" sz="2000" b="0" dirty="0">
                        <a:solidFill>
                          <a:schemeClr val="tx1"/>
                        </a:solidFill>
                      </a:endParaRPr>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graphicFrame>
        <p:nvGraphicFramePr>
          <p:cNvPr id="7" name="表格 6"/>
          <p:cNvGraphicFramePr>
            <a:graphicFrameLocks noGrp="1"/>
          </p:cNvGraphicFramePr>
          <p:nvPr>
            <p:extLst>
              <p:ext uri="{D42A27DB-BD31-4B8C-83A1-F6EECF244321}">
                <p14:modId xmlns:p14="http://schemas.microsoft.com/office/powerpoint/2010/main" val="1561691771"/>
              </p:ext>
            </p:extLst>
          </p:nvPr>
        </p:nvGraphicFramePr>
        <p:xfrm>
          <a:off x="1921176" y="2025956"/>
          <a:ext cx="8784923" cy="407195"/>
        </p:xfrm>
        <a:graphic>
          <a:graphicData uri="http://schemas.openxmlformats.org/drawingml/2006/table">
            <a:tbl>
              <a:tblPr>
                <a:tableStyleId>{616DA210-FB5B-4158-B5E0-FEB733F419BA}</a:tableStyleId>
              </a:tblPr>
              <a:tblGrid>
                <a:gridCol w="2334587"/>
                <a:gridCol w="1674824"/>
                <a:gridCol w="1674824"/>
                <a:gridCol w="1584293"/>
                <a:gridCol w="1516395"/>
              </a:tblGrid>
              <a:tr h="407195">
                <a:tc>
                  <a:txBody>
                    <a:bodyPr/>
                    <a:lstStyle/>
                    <a:p>
                      <a:pPr algn="ctr"/>
                      <a:r>
                        <a:rPr lang="en-US" altLang="zh-CN" sz="2000" b="1" dirty="0" smtClean="0">
                          <a:solidFill>
                            <a:srgbClr val="FF0000"/>
                          </a:solidFill>
                        </a:rPr>
                        <a:t>1</a:t>
                      </a:r>
                      <a:r>
                        <a:rPr lang="zh-CN" altLang="en-US" sz="2000" b="1" baseline="0" dirty="0" smtClean="0">
                          <a:solidFill>
                            <a:srgbClr val="FF0000"/>
                          </a:solidFill>
                        </a:rPr>
                        <a:t> </a:t>
                      </a:r>
                      <a:r>
                        <a:rPr lang="en-US" altLang="zh-CN" sz="2000" b="1" baseline="0" dirty="0" smtClean="0">
                          <a:solidFill>
                            <a:srgbClr val="FF0000"/>
                          </a:solidFill>
                        </a:rPr>
                        <a:t>day</a:t>
                      </a:r>
                      <a:endParaRPr lang="zh-CN" altLang="en-US" sz="2000" b="1" dirty="0">
                        <a:solidFill>
                          <a:srgbClr val="FF0000"/>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altLang="zh-CN" sz="2000" b="1" dirty="0" smtClean="0">
                          <a:solidFill>
                            <a:srgbClr val="FF0000"/>
                          </a:solidFill>
                        </a:rPr>
                        <a:t>65.08</a:t>
                      </a:r>
                      <a:endParaRPr lang="zh-CN" altLang="en-US" sz="20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altLang="zh-CN" sz="2000" b="1" dirty="0" smtClean="0">
                          <a:solidFill>
                            <a:srgbClr val="FF0000"/>
                          </a:solidFill>
                        </a:rPr>
                        <a:t>61.92</a:t>
                      </a:r>
                      <a:endParaRPr lang="zh-CN" altLang="en-US" sz="20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altLang="zh-CN" sz="2000" b="1" dirty="0" smtClean="0">
                          <a:solidFill>
                            <a:srgbClr val="FF0000"/>
                          </a:solidFill>
                        </a:rPr>
                        <a:t>53.38</a:t>
                      </a:r>
                      <a:endParaRPr lang="zh-CN" altLang="en-US" sz="20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altLang="zh-CN" sz="2000" b="1" dirty="0" smtClean="0">
                          <a:solidFill>
                            <a:srgbClr val="FF0000"/>
                          </a:solidFill>
                        </a:rPr>
                        <a:t>57.34</a:t>
                      </a:r>
                      <a:endParaRPr lang="zh-CN" altLang="en-US" sz="2000" b="1" dirty="0">
                        <a:solidFill>
                          <a:srgbClr val="FF0000"/>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bl>
          </a:graphicData>
        </a:graphic>
      </p:graphicFrame>
      <p:graphicFrame>
        <p:nvGraphicFramePr>
          <p:cNvPr id="9" name="表格 8"/>
          <p:cNvGraphicFramePr>
            <a:graphicFrameLocks noGrp="1"/>
          </p:cNvGraphicFramePr>
          <p:nvPr>
            <p:extLst>
              <p:ext uri="{D42A27DB-BD31-4B8C-83A1-F6EECF244321}">
                <p14:modId xmlns:p14="http://schemas.microsoft.com/office/powerpoint/2010/main" val="2009471407"/>
              </p:ext>
            </p:extLst>
          </p:nvPr>
        </p:nvGraphicFramePr>
        <p:xfrm>
          <a:off x="1921176" y="3664957"/>
          <a:ext cx="8784923" cy="412850"/>
        </p:xfrm>
        <a:graphic>
          <a:graphicData uri="http://schemas.openxmlformats.org/drawingml/2006/table">
            <a:tbl>
              <a:tblPr>
                <a:tableStyleId>{616DA210-FB5B-4158-B5E0-FEB733F419BA}</a:tableStyleId>
              </a:tblPr>
              <a:tblGrid>
                <a:gridCol w="2334587"/>
                <a:gridCol w="1674824"/>
                <a:gridCol w="1674824"/>
                <a:gridCol w="1584293"/>
                <a:gridCol w="1516395"/>
              </a:tblGrid>
              <a:tr h="412850">
                <a:tc>
                  <a:txBody>
                    <a:bodyPr/>
                    <a:lstStyle/>
                    <a:p>
                      <a:pPr algn="ctr"/>
                      <a:r>
                        <a:rPr lang="en-US" altLang="zh-CN" sz="2000" b="1" dirty="0" smtClean="0">
                          <a:solidFill>
                            <a:srgbClr val="FF0000"/>
                          </a:solidFill>
                        </a:rPr>
                        <a:t>1</a:t>
                      </a:r>
                      <a:r>
                        <a:rPr lang="zh-CN" altLang="en-US" sz="2000" b="1" dirty="0" smtClean="0">
                          <a:solidFill>
                            <a:srgbClr val="FF0000"/>
                          </a:solidFill>
                        </a:rPr>
                        <a:t> </a:t>
                      </a:r>
                      <a:r>
                        <a:rPr lang="en-US" altLang="zh-CN" sz="2000" b="1" dirty="0" smtClean="0">
                          <a:solidFill>
                            <a:srgbClr val="FF0000"/>
                          </a:solidFill>
                        </a:rPr>
                        <a:t>month</a:t>
                      </a:r>
                      <a:endParaRPr lang="zh-CN" altLang="en-US" sz="2000" b="1" dirty="0">
                        <a:solidFill>
                          <a:srgbClr val="FF0000"/>
                        </a:solidFill>
                      </a:endParaRP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2000" b="1" dirty="0" smtClean="0">
                          <a:solidFill>
                            <a:srgbClr val="FF0000"/>
                          </a:solidFill>
                        </a:rPr>
                        <a:t>66.62</a:t>
                      </a:r>
                      <a:endParaRPr lang="zh-CN" altLang="en-US" sz="20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2000" b="1" dirty="0" smtClean="0">
                          <a:solidFill>
                            <a:srgbClr val="FF0000"/>
                          </a:solidFill>
                        </a:rPr>
                        <a:t>63.23</a:t>
                      </a:r>
                      <a:endParaRPr lang="zh-CN" altLang="en-US" sz="20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2000" b="1" dirty="0" smtClean="0">
                          <a:solidFill>
                            <a:srgbClr val="FF0000"/>
                          </a:solidFill>
                        </a:rPr>
                        <a:t>57.66</a:t>
                      </a:r>
                      <a:endParaRPr lang="zh-CN" altLang="en-US" sz="20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2000" b="1" dirty="0" smtClean="0">
                          <a:solidFill>
                            <a:srgbClr val="FF0000"/>
                          </a:solidFill>
                        </a:rPr>
                        <a:t>60.32</a:t>
                      </a:r>
                      <a:endParaRPr lang="zh-CN" altLang="en-US" sz="2000" b="1" dirty="0">
                        <a:solidFill>
                          <a:srgbClr val="FF0000"/>
                        </a:solidFill>
                      </a:endParaRPr>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19286757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Membership</a:t>
            </a:r>
            <a:r>
              <a:rPr kumimoji="1" lang="zh-CN" altLang="en-US" dirty="0"/>
              <a:t> </a:t>
            </a:r>
            <a:r>
              <a:rPr kumimoji="1" lang="en-US" altLang="zh-CN" dirty="0"/>
              <a:t>Cascade</a:t>
            </a:r>
            <a:endParaRPr kumimoji="1" lang="zh-CN" altLang="en-US" dirty="0"/>
          </a:p>
        </p:txBody>
      </p:sp>
      <p:pic>
        <p:nvPicPr>
          <p:cNvPr id="10" name="内容占位符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63288" y="0"/>
            <a:ext cx="5816169" cy="8146800"/>
          </a:xfr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3288" y="0"/>
            <a:ext cx="5816170" cy="8146800"/>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3287" y="0"/>
            <a:ext cx="5816170" cy="8146800"/>
          </a:xfrm>
          <a:prstGeom prst="rect">
            <a:avLst/>
          </a:prstGeom>
        </p:spPr>
      </p:pic>
      <p:sp>
        <p:nvSpPr>
          <p:cNvPr id="13" name="矩形 12"/>
          <p:cNvSpPr/>
          <p:nvPr/>
        </p:nvSpPr>
        <p:spPr>
          <a:xfrm>
            <a:off x="4819218" y="3888734"/>
            <a:ext cx="877163" cy="369332"/>
          </a:xfrm>
          <a:prstGeom prst="rect">
            <a:avLst/>
          </a:prstGeom>
        </p:spPr>
        <p:txBody>
          <a:bodyPr wrap="none">
            <a:spAutoFit/>
          </a:bodyPr>
          <a:lstStyle/>
          <a:p>
            <a:r>
              <a:rPr lang="en-US" altLang="zh-CN" b="1" dirty="0">
                <a:solidFill>
                  <a:srgbClr val="0070C0"/>
                </a:solidFill>
              </a:rPr>
              <a:t>inviter</a:t>
            </a:r>
            <a:endParaRPr lang="zh-CN" altLang="en-US" dirty="0"/>
          </a:p>
        </p:txBody>
      </p:sp>
      <p:sp>
        <p:nvSpPr>
          <p:cNvPr id="14" name="矩形 13"/>
          <p:cNvSpPr/>
          <p:nvPr/>
        </p:nvSpPr>
        <p:spPr>
          <a:xfrm>
            <a:off x="6495618" y="3831584"/>
            <a:ext cx="877163" cy="369332"/>
          </a:xfrm>
          <a:prstGeom prst="rect">
            <a:avLst/>
          </a:prstGeom>
        </p:spPr>
        <p:txBody>
          <a:bodyPr wrap="none">
            <a:spAutoFit/>
          </a:bodyPr>
          <a:lstStyle/>
          <a:p>
            <a:r>
              <a:rPr lang="en-US" altLang="zh-CN" b="1" dirty="0">
                <a:solidFill>
                  <a:srgbClr val="0070C0"/>
                </a:solidFill>
              </a:rPr>
              <a:t>inviter</a:t>
            </a:r>
            <a:endParaRPr lang="zh-CN" altLang="en-US" dirty="0"/>
          </a:p>
        </p:txBody>
      </p:sp>
      <p:sp>
        <p:nvSpPr>
          <p:cNvPr id="15" name="矩形 14"/>
          <p:cNvSpPr/>
          <p:nvPr/>
        </p:nvSpPr>
        <p:spPr>
          <a:xfrm>
            <a:off x="7809188" y="3248416"/>
            <a:ext cx="915635" cy="369332"/>
          </a:xfrm>
          <a:prstGeom prst="rect">
            <a:avLst/>
          </a:prstGeom>
        </p:spPr>
        <p:txBody>
          <a:bodyPr wrap="none">
            <a:spAutoFit/>
          </a:bodyPr>
          <a:lstStyle/>
          <a:p>
            <a:r>
              <a:rPr lang="en-US" altLang="zh-CN" b="1" dirty="0" smtClean="0">
                <a:solidFill>
                  <a:srgbClr val="C00000"/>
                </a:solidFill>
              </a:rPr>
              <a:t>invitee</a:t>
            </a:r>
            <a:endParaRPr lang="zh-CN" altLang="en-US" dirty="0"/>
          </a:p>
        </p:txBody>
      </p:sp>
      <p:sp>
        <p:nvSpPr>
          <p:cNvPr id="16" name="矩形 15"/>
          <p:cNvSpPr/>
          <p:nvPr/>
        </p:nvSpPr>
        <p:spPr>
          <a:xfrm>
            <a:off x="7885311" y="4243098"/>
            <a:ext cx="915635" cy="369332"/>
          </a:xfrm>
          <a:prstGeom prst="rect">
            <a:avLst/>
          </a:prstGeom>
        </p:spPr>
        <p:txBody>
          <a:bodyPr wrap="none">
            <a:spAutoFit/>
          </a:bodyPr>
          <a:lstStyle/>
          <a:p>
            <a:r>
              <a:rPr lang="en-US" altLang="zh-CN" b="1" smtClean="0">
                <a:solidFill>
                  <a:srgbClr val="C00000"/>
                </a:solidFill>
              </a:rPr>
              <a:t>invitee</a:t>
            </a:r>
            <a:endParaRPr lang="zh-CN" altLang="en-US" dirty="0"/>
          </a:p>
        </p:txBody>
      </p:sp>
      <p:sp>
        <p:nvSpPr>
          <p:cNvPr id="17" name="矩形 16"/>
          <p:cNvSpPr/>
          <p:nvPr/>
        </p:nvSpPr>
        <p:spPr>
          <a:xfrm>
            <a:off x="3656288" y="3248416"/>
            <a:ext cx="915635" cy="369332"/>
          </a:xfrm>
          <a:prstGeom prst="rect">
            <a:avLst/>
          </a:prstGeom>
        </p:spPr>
        <p:txBody>
          <a:bodyPr wrap="none">
            <a:spAutoFit/>
          </a:bodyPr>
          <a:lstStyle/>
          <a:p>
            <a:r>
              <a:rPr lang="en-US" altLang="zh-CN" b="1" smtClean="0">
                <a:solidFill>
                  <a:srgbClr val="C00000"/>
                </a:solidFill>
              </a:rPr>
              <a:t>invitee</a:t>
            </a:r>
            <a:endParaRPr lang="zh-CN" altLang="en-US" dirty="0"/>
          </a:p>
        </p:txBody>
      </p:sp>
      <p:sp>
        <p:nvSpPr>
          <p:cNvPr id="18" name="矩形 17"/>
          <p:cNvSpPr/>
          <p:nvPr/>
        </p:nvSpPr>
        <p:spPr>
          <a:xfrm>
            <a:off x="4114105" y="5237780"/>
            <a:ext cx="3965433" cy="98027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buFont typeface="Arial" pitchFamily="34" charset="0"/>
              <a:buChar char="•"/>
            </a:pPr>
            <a:r>
              <a:rPr lang="zh-CN" altLang="en-US" sz="2400" dirty="0" smtClean="0">
                <a:solidFill>
                  <a:schemeClr val="tx1"/>
                </a:solidFill>
              </a:rPr>
              <a:t> </a:t>
            </a:r>
            <a:r>
              <a:rPr lang="en-US" altLang="zh-CN" sz="2400" b="1" dirty="0" smtClean="0">
                <a:solidFill>
                  <a:schemeClr val="tx1"/>
                </a:solidFill>
              </a:rPr>
              <a:t>Q1</a:t>
            </a:r>
            <a:r>
              <a:rPr lang="en-US" altLang="zh-CN" sz="2400" b="1" dirty="0">
                <a:solidFill>
                  <a:schemeClr val="tx1"/>
                </a:solidFill>
              </a:rPr>
              <a:t>: Who are </a:t>
            </a:r>
            <a:r>
              <a:rPr lang="en-US" altLang="zh-CN" sz="2400" b="1" dirty="0">
                <a:solidFill>
                  <a:srgbClr val="0070C0"/>
                </a:solidFill>
              </a:rPr>
              <a:t>inviters</a:t>
            </a:r>
            <a:r>
              <a:rPr lang="en-US" altLang="zh-CN" sz="2400" b="1" dirty="0">
                <a:solidFill>
                  <a:schemeClr val="tx1"/>
                </a:solidFill>
              </a:rPr>
              <a:t>?</a:t>
            </a:r>
          </a:p>
          <a:p>
            <a:pPr>
              <a:buFont typeface="Arial" pitchFamily="34" charset="0"/>
              <a:buChar char="•"/>
            </a:pPr>
            <a:r>
              <a:rPr lang="zh-CN" altLang="en-US" sz="2400" b="1" dirty="0" smtClean="0">
                <a:solidFill>
                  <a:schemeClr val="tx1"/>
                </a:solidFill>
              </a:rPr>
              <a:t> </a:t>
            </a:r>
            <a:r>
              <a:rPr lang="en-US" altLang="zh-CN" sz="2400" b="1" dirty="0" smtClean="0">
                <a:solidFill>
                  <a:schemeClr val="tx1"/>
                </a:solidFill>
              </a:rPr>
              <a:t>Q2</a:t>
            </a:r>
            <a:r>
              <a:rPr lang="en-US" altLang="zh-CN" sz="2400" b="1" dirty="0">
                <a:solidFill>
                  <a:schemeClr val="tx1"/>
                </a:solidFill>
              </a:rPr>
              <a:t>: Who are </a:t>
            </a:r>
            <a:r>
              <a:rPr lang="en-US" altLang="zh-CN" sz="2400" b="1" dirty="0">
                <a:solidFill>
                  <a:srgbClr val="C00000"/>
                </a:solidFill>
              </a:rPr>
              <a:t>invitees</a:t>
            </a:r>
            <a:r>
              <a:rPr lang="en-US" altLang="zh-CN" sz="2400" b="1" dirty="0">
                <a:solidFill>
                  <a:schemeClr val="tx1"/>
                </a:solidFill>
              </a:rPr>
              <a:t>?</a:t>
            </a:r>
          </a:p>
        </p:txBody>
      </p:sp>
    </p:spTree>
    <p:extLst>
      <p:ext uri="{BB962C8B-B14F-4D97-AF65-F5344CB8AC3E}">
        <p14:creationId xmlns:p14="http://schemas.microsoft.com/office/powerpoint/2010/main" val="8012553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p:bldP spid="14" grpId="1"/>
      <p:bldP spid="15" grpId="0"/>
      <p:bldP spid="16" grpId="0"/>
      <p:bldP spid="17" grpId="0"/>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Membership</a:t>
            </a:r>
            <a:r>
              <a:rPr kumimoji="1" lang="zh-CN" altLang="en-US" dirty="0" smtClean="0"/>
              <a:t> </a:t>
            </a:r>
            <a:r>
              <a:rPr kumimoji="1" lang="en-US" altLang="zh-CN" dirty="0" smtClean="0"/>
              <a:t>Cascade</a:t>
            </a:r>
            <a:r>
              <a:rPr lang="en-US" altLang="zh-CN" dirty="0" smtClean="0"/>
              <a:t>—Inviter</a:t>
            </a:r>
            <a:r>
              <a:rPr kumimoji="1" lang="zh-CN" altLang="en-US" dirty="0" smtClean="0"/>
              <a:t> </a:t>
            </a:r>
            <a:endParaRPr kumimoji="1" lang="zh-CN" altLang="en-US" dirty="0"/>
          </a:p>
        </p:txBody>
      </p:sp>
      <p:pic>
        <p:nvPicPr>
          <p:cNvPr id="6" name="内容占位符 5"/>
          <p:cNvPicPr>
            <a:picLocks noGrp="1" noChangeAspect="1"/>
          </p:cNvPicPr>
          <p:nvPr>
            <p:ph idx="1"/>
          </p:nvPr>
        </p:nvPicPr>
        <p:blipFill>
          <a:blip r:embed="rId3"/>
          <a:stretch>
            <a:fillRect/>
          </a:stretch>
        </p:blipFill>
        <p:spPr>
          <a:xfrm>
            <a:off x="845170" y="1037988"/>
            <a:ext cx="10470530" cy="4547277"/>
          </a:xfrm>
          <a:prstGeom prst="rect">
            <a:avLst/>
          </a:prstGeom>
        </p:spPr>
      </p:pic>
      <p:cxnSp>
        <p:nvCxnSpPr>
          <p:cNvPr id="12" name="直线连接符 11"/>
          <p:cNvCxnSpPr/>
          <p:nvPr/>
        </p:nvCxnSpPr>
        <p:spPr>
          <a:xfrm flipV="1">
            <a:off x="2660047" y="1906699"/>
            <a:ext cx="0" cy="2129765"/>
          </a:xfrm>
          <a:prstGeom prst="line">
            <a:avLst/>
          </a:prstGeom>
          <a:ln w="22225">
            <a:solidFill>
              <a:srgbClr val="FF0000">
                <a:alpha val="56000"/>
              </a:srgbClr>
            </a:solidFill>
          </a:ln>
        </p:spPr>
        <p:style>
          <a:lnRef idx="1">
            <a:schemeClr val="accent1"/>
          </a:lnRef>
          <a:fillRef idx="0">
            <a:schemeClr val="accent1"/>
          </a:fillRef>
          <a:effectRef idx="0">
            <a:schemeClr val="accent1"/>
          </a:effectRef>
          <a:fontRef idx="minor">
            <a:schemeClr val="tx1"/>
          </a:fontRef>
        </p:style>
      </p:cxnSp>
      <p:cxnSp>
        <p:nvCxnSpPr>
          <p:cNvPr id="13" name="直线连接符 12"/>
          <p:cNvCxnSpPr/>
          <p:nvPr/>
        </p:nvCxnSpPr>
        <p:spPr>
          <a:xfrm flipH="1" flipV="1">
            <a:off x="1869471" y="1906699"/>
            <a:ext cx="790576" cy="1"/>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直线连接符 14"/>
          <p:cNvCxnSpPr/>
          <p:nvPr/>
        </p:nvCxnSpPr>
        <p:spPr>
          <a:xfrm flipV="1">
            <a:off x="7549713" y="1790700"/>
            <a:ext cx="0" cy="2245763"/>
          </a:xfrm>
          <a:prstGeom prst="line">
            <a:avLst/>
          </a:prstGeom>
          <a:ln w="22225">
            <a:solidFill>
              <a:srgbClr val="FF0000">
                <a:alpha val="56000"/>
              </a:srgbClr>
            </a:solidFill>
          </a:ln>
        </p:spPr>
        <p:style>
          <a:lnRef idx="1">
            <a:schemeClr val="accent1"/>
          </a:lnRef>
          <a:fillRef idx="0">
            <a:schemeClr val="accent1"/>
          </a:fillRef>
          <a:effectRef idx="0">
            <a:schemeClr val="accent1"/>
          </a:effectRef>
          <a:fontRef idx="minor">
            <a:schemeClr val="tx1"/>
          </a:fontRef>
        </p:style>
      </p:cxnSp>
      <p:cxnSp>
        <p:nvCxnSpPr>
          <p:cNvPr id="16" name="直线连接符 15"/>
          <p:cNvCxnSpPr/>
          <p:nvPr/>
        </p:nvCxnSpPr>
        <p:spPr>
          <a:xfrm flipH="1">
            <a:off x="6724650" y="1790700"/>
            <a:ext cx="727588" cy="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1583905" y="4992595"/>
            <a:ext cx="4512097" cy="1345382"/>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lvl="1"/>
            <a:r>
              <a:rPr lang="en-US" altLang="zh-CN" sz="2000" b="1" dirty="0">
                <a:solidFill>
                  <a:schemeClr val="tx1"/>
                </a:solidFill>
              </a:rPr>
              <a:t>~80% of the first invitations happen within 5 days after the inviter joining the group </a:t>
            </a:r>
          </a:p>
        </p:txBody>
      </p:sp>
      <p:sp>
        <p:nvSpPr>
          <p:cNvPr id="22" name="矩形 21"/>
          <p:cNvSpPr/>
          <p:nvPr/>
        </p:nvSpPr>
        <p:spPr>
          <a:xfrm>
            <a:off x="6762568" y="4992595"/>
            <a:ext cx="4095932" cy="1345382"/>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lvl="1"/>
            <a:r>
              <a:rPr lang="en-US" altLang="zh-CN" sz="2000" b="1" dirty="0">
                <a:solidFill>
                  <a:schemeClr val="tx1"/>
                </a:solidFill>
              </a:rPr>
              <a:t>&gt;80% of consecutive invitations </a:t>
            </a:r>
            <a:r>
              <a:rPr lang="en-US" altLang="zh-CN" sz="2000" b="1" dirty="0" smtClean="0">
                <a:solidFill>
                  <a:schemeClr val="tx1"/>
                </a:solidFill>
              </a:rPr>
              <a:t>by</a:t>
            </a:r>
            <a:r>
              <a:rPr lang="zh-CN" altLang="en-US" sz="2000" b="1" dirty="0" smtClean="0">
                <a:solidFill>
                  <a:schemeClr val="tx1"/>
                </a:solidFill>
              </a:rPr>
              <a:t> </a:t>
            </a:r>
            <a:r>
              <a:rPr lang="en-US" altLang="zh-CN" sz="2000" b="1" dirty="0" smtClean="0">
                <a:solidFill>
                  <a:schemeClr val="tx1"/>
                </a:solidFill>
              </a:rPr>
              <a:t>the</a:t>
            </a:r>
            <a:r>
              <a:rPr lang="zh-CN" altLang="en-US" sz="2000" b="1" dirty="0" smtClean="0">
                <a:solidFill>
                  <a:schemeClr val="tx1"/>
                </a:solidFill>
              </a:rPr>
              <a:t> </a:t>
            </a:r>
            <a:r>
              <a:rPr lang="en-US" altLang="zh-CN" sz="2000" b="1" dirty="0" smtClean="0">
                <a:solidFill>
                  <a:schemeClr val="tx1"/>
                </a:solidFill>
              </a:rPr>
              <a:t>same</a:t>
            </a:r>
            <a:r>
              <a:rPr lang="zh-CN" altLang="en-US" sz="2000" b="1" dirty="0" smtClean="0">
                <a:solidFill>
                  <a:schemeClr val="tx1"/>
                </a:solidFill>
              </a:rPr>
              <a:t> </a:t>
            </a:r>
            <a:r>
              <a:rPr lang="en-US" altLang="zh-CN" sz="2000" b="1" dirty="0" smtClean="0">
                <a:solidFill>
                  <a:schemeClr val="tx1"/>
                </a:solidFill>
              </a:rPr>
              <a:t>inviter</a:t>
            </a:r>
            <a:r>
              <a:rPr lang="zh-CN" altLang="en-US" sz="2000" b="1" dirty="0" smtClean="0">
                <a:solidFill>
                  <a:schemeClr val="tx1"/>
                </a:solidFill>
              </a:rPr>
              <a:t> </a:t>
            </a:r>
            <a:r>
              <a:rPr lang="en-US" altLang="zh-CN" sz="2000" b="1" dirty="0" smtClean="0">
                <a:solidFill>
                  <a:schemeClr val="tx1"/>
                </a:solidFill>
              </a:rPr>
              <a:t>happen </a:t>
            </a:r>
            <a:r>
              <a:rPr lang="en-US" altLang="zh-CN" sz="2000" b="1" dirty="0">
                <a:solidFill>
                  <a:schemeClr val="tx1"/>
                </a:solidFill>
              </a:rPr>
              <a:t>within 2 days of interval </a:t>
            </a:r>
            <a:endParaRPr lang="zh-CN" altLang="en-US" sz="2000" b="1" dirty="0">
              <a:solidFill>
                <a:schemeClr val="tx1"/>
              </a:solidFill>
            </a:endParaRPr>
          </a:p>
        </p:txBody>
      </p:sp>
    </p:spTree>
    <p:extLst>
      <p:ext uri="{BB962C8B-B14F-4D97-AF65-F5344CB8AC3E}">
        <p14:creationId xmlns:p14="http://schemas.microsoft.com/office/powerpoint/2010/main" val="14758406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210" y="1373944"/>
            <a:ext cx="6256865" cy="4204960"/>
          </a:xfrm>
          <a:prstGeom prst="rect">
            <a:avLst/>
          </a:prstGeom>
        </p:spPr>
      </p:pic>
      <p:sp>
        <p:nvSpPr>
          <p:cNvPr id="2" name="标题 1"/>
          <p:cNvSpPr>
            <a:spLocks noGrp="1"/>
          </p:cNvSpPr>
          <p:nvPr>
            <p:ph type="title"/>
          </p:nvPr>
        </p:nvSpPr>
        <p:spPr/>
        <p:txBody>
          <a:bodyPr/>
          <a:lstStyle/>
          <a:p>
            <a:r>
              <a:rPr kumimoji="1" lang="en-US" altLang="zh-CN" dirty="0" smtClean="0"/>
              <a:t>Membership</a:t>
            </a:r>
            <a:r>
              <a:rPr kumimoji="1" lang="zh-CN" altLang="en-US" dirty="0" smtClean="0"/>
              <a:t> </a:t>
            </a:r>
            <a:r>
              <a:rPr kumimoji="1" lang="en-US" altLang="zh-CN" dirty="0" smtClean="0"/>
              <a:t>Cascade</a:t>
            </a:r>
            <a:r>
              <a:rPr lang="en-US" altLang="zh-CN" dirty="0" smtClean="0"/>
              <a:t>—Invitees’</a:t>
            </a:r>
            <a:r>
              <a:rPr lang="zh-CN" altLang="en-US" dirty="0" smtClean="0"/>
              <a:t> </a:t>
            </a:r>
            <a:r>
              <a:rPr lang="en-US" altLang="zh-CN" dirty="0" smtClean="0"/>
              <a:t>Local</a:t>
            </a:r>
            <a:r>
              <a:rPr lang="zh-CN" altLang="en-US" dirty="0" smtClean="0"/>
              <a:t> </a:t>
            </a:r>
            <a:r>
              <a:rPr lang="en-US" altLang="zh-CN" dirty="0" smtClean="0"/>
              <a:t>Structure</a:t>
            </a:r>
            <a:endParaRPr kumimoji="1" lang="zh-CN" altLang="en-US" dirty="0"/>
          </a:p>
        </p:txBody>
      </p:sp>
      <p:cxnSp>
        <p:nvCxnSpPr>
          <p:cNvPr id="6" name="直线箭头连接符 7"/>
          <p:cNvCxnSpPr/>
          <p:nvPr/>
        </p:nvCxnSpPr>
        <p:spPr>
          <a:xfrm>
            <a:off x="7339161" y="3476424"/>
            <a:ext cx="2058839" cy="796306"/>
          </a:xfrm>
          <a:prstGeom prst="straightConnector1">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sp>
        <p:nvSpPr>
          <p:cNvPr id="8" name="文本框 15"/>
          <p:cNvSpPr txBox="1"/>
          <p:nvPr/>
        </p:nvSpPr>
        <p:spPr>
          <a:xfrm>
            <a:off x="7472695" y="2910658"/>
            <a:ext cx="1885894" cy="369332"/>
          </a:xfrm>
          <a:prstGeom prst="rect">
            <a:avLst/>
          </a:prstGeom>
          <a:noFill/>
          <a:ln>
            <a:noFill/>
          </a:ln>
        </p:spPr>
        <p:txBody>
          <a:bodyPr wrap="square" rtlCol="0">
            <a:spAutoFit/>
          </a:bodyPr>
          <a:lstStyle/>
          <a:p>
            <a:r>
              <a:rPr kumimoji="1" lang="en-US" altLang="zh-CN" b="1" dirty="0" smtClean="0">
                <a:solidFill>
                  <a:srgbClr val="FF0000"/>
                </a:solidFill>
              </a:rPr>
              <a:t>Slight</a:t>
            </a:r>
            <a:r>
              <a:rPr kumimoji="1" lang="zh-CN" altLang="en-US" b="1" dirty="0" smtClean="0">
                <a:solidFill>
                  <a:srgbClr val="FF0000"/>
                </a:solidFill>
              </a:rPr>
              <a:t> </a:t>
            </a:r>
            <a:r>
              <a:rPr kumimoji="1" lang="en-US" altLang="zh-CN" b="1" dirty="0" smtClean="0">
                <a:solidFill>
                  <a:srgbClr val="FF0000"/>
                </a:solidFill>
              </a:rPr>
              <a:t>decrease</a:t>
            </a:r>
            <a:endParaRPr kumimoji="1" lang="zh-CN" altLang="en-US" b="1" dirty="0">
              <a:solidFill>
                <a:srgbClr val="FF0000"/>
              </a:solidFill>
            </a:endParaRPr>
          </a:p>
        </p:txBody>
      </p:sp>
      <p:cxnSp>
        <p:nvCxnSpPr>
          <p:cNvPr id="9" name="直线箭头连接符 5"/>
          <p:cNvCxnSpPr/>
          <p:nvPr/>
        </p:nvCxnSpPr>
        <p:spPr>
          <a:xfrm flipV="1">
            <a:off x="6747554" y="3637289"/>
            <a:ext cx="296872" cy="790286"/>
          </a:xfrm>
          <a:prstGeom prst="straightConnector1">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sp>
        <p:nvSpPr>
          <p:cNvPr id="11" name="矩形 10"/>
          <p:cNvSpPr/>
          <p:nvPr/>
        </p:nvSpPr>
        <p:spPr>
          <a:xfrm>
            <a:off x="809527" y="4369491"/>
            <a:ext cx="4676873" cy="84597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buFont typeface="Arial" pitchFamily="34" charset="0"/>
              <a:buChar char="•"/>
            </a:pPr>
            <a:r>
              <a:rPr lang="zh-CN" altLang="en-US" sz="2000" dirty="0" smtClean="0">
                <a:solidFill>
                  <a:srgbClr val="FF0000"/>
                </a:solidFill>
              </a:rPr>
              <a:t> </a:t>
            </a:r>
            <a:r>
              <a:rPr lang="en-US" altLang="zh-CN" sz="2000" b="1" dirty="0">
                <a:solidFill>
                  <a:srgbClr val="FF0000"/>
                </a:solidFill>
                <a:latin typeface="Arial" charset="0"/>
                <a:ea typeface="Arial" charset="0"/>
                <a:cs typeface="Arial" charset="0"/>
              </a:rPr>
              <a:t>V</a:t>
            </a:r>
            <a:r>
              <a:rPr lang="zh-CN" altLang="en-US" sz="2000" b="1" dirty="0">
                <a:solidFill>
                  <a:srgbClr val="FF0000"/>
                </a:solidFill>
                <a:latin typeface="Arial" charset="0"/>
                <a:ea typeface="Arial" charset="0"/>
                <a:cs typeface="Arial" charset="0"/>
              </a:rPr>
              <a:t> </a:t>
            </a:r>
            <a:r>
              <a:rPr lang="en-US" altLang="zh-CN" sz="2000" b="1" dirty="0">
                <a:solidFill>
                  <a:srgbClr val="FF0000"/>
                </a:solidFill>
                <a:latin typeface="Arial" charset="0"/>
                <a:ea typeface="Arial" charset="0"/>
                <a:cs typeface="Arial" charset="0"/>
              </a:rPr>
              <a:t>has</a:t>
            </a:r>
            <a:r>
              <a:rPr lang="zh-CN" altLang="en-US" sz="2000" b="1" dirty="0">
                <a:solidFill>
                  <a:srgbClr val="FF0000"/>
                </a:solidFill>
                <a:latin typeface="Arial" charset="0"/>
                <a:ea typeface="Arial" charset="0"/>
                <a:cs typeface="Arial" charset="0"/>
              </a:rPr>
              <a:t> </a:t>
            </a:r>
            <a:r>
              <a:rPr lang="en-US" altLang="zh-CN" sz="2000" b="1" dirty="0">
                <a:solidFill>
                  <a:srgbClr val="FF0000"/>
                </a:solidFill>
                <a:latin typeface="Arial" charset="0"/>
                <a:ea typeface="Arial" charset="0"/>
                <a:cs typeface="Arial" charset="0"/>
              </a:rPr>
              <a:t>4</a:t>
            </a:r>
            <a:r>
              <a:rPr lang="zh-CN" altLang="en-US" sz="2000" b="1" dirty="0">
                <a:solidFill>
                  <a:srgbClr val="FF0000"/>
                </a:solidFill>
                <a:latin typeface="Arial" charset="0"/>
                <a:ea typeface="Arial" charset="0"/>
                <a:cs typeface="Arial" charset="0"/>
              </a:rPr>
              <a:t> </a:t>
            </a:r>
            <a:r>
              <a:rPr lang="en-US" altLang="zh-CN" sz="2000" b="1" dirty="0">
                <a:solidFill>
                  <a:srgbClr val="FF0000"/>
                </a:solidFill>
                <a:latin typeface="Arial" charset="0"/>
                <a:ea typeface="Arial" charset="0"/>
                <a:cs typeface="Arial" charset="0"/>
              </a:rPr>
              <a:t>friends</a:t>
            </a:r>
            <a:r>
              <a:rPr lang="zh-CN" altLang="en-US" sz="2000" b="1" dirty="0">
                <a:solidFill>
                  <a:srgbClr val="FF0000"/>
                </a:solidFill>
                <a:latin typeface="Arial" charset="0"/>
                <a:ea typeface="Arial" charset="0"/>
                <a:cs typeface="Arial" charset="0"/>
              </a:rPr>
              <a:t> </a:t>
            </a:r>
            <a:r>
              <a:rPr lang="en-US" altLang="zh-CN" sz="2000" b="1" dirty="0">
                <a:solidFill>
                  <a:srgbClr val="FF0000"/>
                </a:solidFill>
                <a:latin typeface="Arial" charset="0"/>
                <a:ea typeface="Arial" charset="0"/>
                <a:cs typeface="Arial" charset="0"/>
              </a:rPr>
              <a:t>already</a:t>
            </a:r>
            <a:r>
              <a:rPr lang="zh-CN" altLang="en-US" sz="2000" b="1" dirty="0">
                <a:solidFill>
                  <a:srgbClr val="FF0000"/>
                </a:solidFill>
                <a:latin typeface="Arial" charset="0"/>
                <a:ea typeface="Arial" charset="0"/>
                <a:cs typeface="Arial" charset="0"/>
              </a:rPr>
              <a:t> </a:t>
            </a:r>
            <a:r>
              <a:rPr lang="en-US" altLang="zh-CN" sz="2000" b="1" dirty="0">
                <a:solidFill>
                  <a:srgbClr val="FF0000"/>
                </a:solidFill>
                <a:latin typeface="Arial" charset="0"/>
                <a:ea typeface="Arial" charset="0"/>
                <a:cs typeface="Arial" charset="0"/>
              </a:rPr>
              <a:t>in</a:t>
            </a:r>
            <a:r>
              <a:rPr lang="zh-CN" altLang="en-US" sz="2000" b="1" dirty="0">
                <a:solidFill>
                  <a:srgbClr val="FF0000"/>
                </a:solidFill>
                <a:latin typeface="Arial" charset="0"/>
                <a:ea typeface="Arial" charset="0"/>
                <a:cs typeface="Arial" charset="0"/>
              </a:rPr>
              <a:t> </a:t>
            </a:r>
            <a:r>
              <a:rPr lang="en-US" altLang="zh-CN" sz="2000" b="1" dirty="0">
                <a:solidFill>
                  <a:srgbClr val="FF0000"/>
                </a:solidFill>
                <a:latin typeface="Arial" charset="0"/>
                <a:ea typeface="Arial" charset="0"/>
                <a:cs typeface="Arial" charset="0"/>
              </a:rPr>
              <a:t>the</a:t>
            </a:r>
            <a:r>
              <a:rPr lang="zh-CN" altLang="en-US" sz="2000" b="1" dirty="0">
                <a:solidFill>
                  <a:srgbClr val="FF0000"/>
                </a:solidFill>
                <a:latin typeface="Arial" charset="0"/>
                <a:ea typeface="Arial" charset="0"/>
                <a:cs typeface="Arial" charset="0"/>
              </a:rPr>
              <a:t> </a:t>
            </a:r>
            <a:r>
              <a:rPr lang="en-US" altLang="zh-CN" sz="2000" b="1" dirty="0" smtClean="0">
                <a:solidFill>
                  <a:srgbClr val="FF0000"/>
                </a:solidFill>
                <a:latin typeface="Arial" charset="0"/>
                <a:ea typeface="Arial" charset="0"/>
                <a:cs typeface="Arial" charset="0"/>
              </a:rPr>
              <a:t>group</a:t>
            </a:r>
            <a:endParaRPr lang="zh-CN" altLang="en-US" sz="2000" b="1" dirty="0" smtClean="0">
              <a:solidFill>
                <a:srgbClr val="FF0000"/>
              </a:solidFill>
              <a:latin typeface="Arial" charset="0"/>
              <a:ea typeface="Arial" charset="0"/>
              <a:cs typeface="Arial" charset="0"/>
            </a:endParaRPr>
          </a:p>
          <a:p>
            <a:pPr algn="ctr">
              <a:buFont typeface="Arial" pitchFamily="34" charset="0"/>
              <a:buChar char="•"/>
            </a:pPr>
            <a:r>
              <a:rPr lang="zh-CN" altLang="en-US" sz="2000" b="1" dirty="0" smtClean="0">
                <a:solidFill>
                  <a:srgbClr val="FF0000"/>
                </a:solidFill>
                <a:latin typeface="Arial" charset="0"/>
                <a:ea typeface="Arial" charset="0"/>
                <a:cs typeface="Arial" charset="0"/>
              </a:rPr>
              <a:t> </a:t>
            </a:r>
            <a:r>
              <a:rPr lang="en-US" altLang="zh-CN" sz="2000" b="1" dirty="0">
                <a:solidFill>
                  <a:srgbClr val="FF0000"/>
                </a:solidFill>
                <a:latin typeface="Arial" charset="0"/>
                <a:ea typeface="Arial" charset="0"/>
                <a:cs typeface="Arial" charset="0"/>
              </a:rPr>
              <a:t>k</a:t>
            </a:r>
            <a:r>
              <a:rPr lang="en-US" altLang="zh-CN" sz="2000" b="1" dirty="0" smtClean="0">
                <a:solidFill>
                  <a:srgbClr val="FF0000"/>
                </a:solidFill>
                <a:latin typeface="Arial" charset="0"/>
                <a:ea typeface="Arial" charset="0"/>
                <a:cs typeface="Arial" charset="0"/>
              </a:rPr>
              <a:t>=4</a:t>
            </a:r>
            <a:endParaRPr lang="zh-CN" altLang="en-US" sz="2000" b="1" dirty="0" smtClean="0">
              <a:solidFill>
                <a:srgbClr val="FF0000"/>
              </a:solidFill>
              <a:latin typeface="Arial" charset="0"/>
              <a:ea typeface="Arial" charset="0"/>
              <a:cs typeface="Arial" charset="0"/>
            </a:endParaRPr>
          </a:p>
        </p:txBody>
      </p:sp>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9488" y="1692111"/>
            <a:ext cx="3237761" cy="2677379"/>
          </a:xfrm>
          <a:prstGeom prst="rect">
            <a:avLst/>
          </a:prstGeom>
        </p:spPr>
      </p:pic>
    </p:spTree>
    <p:extLst>
      <p:ext uri="{BB962C8B-B14F-4D97-AF65-F5344CB8AC3E}">
        <p14:creationId xmlns:p14="http://schemas.microsoft.com/office/powerpoint/2010/main" val="7842749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Membership</a:t>
            </a:r>
            <a:r>
              <a:rPr kumimoji="1" lang="zh-CN" altLang="en-US" dirty="0"/>
              <a:t> </a:t>
            </a:r>
            <a:r>
              <a:rPr kumimoji="1" lang="en-US" altLang="zh-CN" dirty="0"/>
              <a:t>Cascade</a:t>
            </a:r>
            <a:r>
              <a:rPr lang="en-US" altLang="zh-CN" dirty="0"/>
              <a:t>—</a:t>
            </a:r>
            <a:r>
              <a:rPr lang="en-US" altLang="zh-CN" sz="3600" dirty="0"/>
              <a:t>Invitees’</a:t>
            </a:r>
            <a:r>
              <a:rPr lang="zh-CN" altLang="en-US" sz="3600" dirty="0"/>
              <a:t> </a:t>
            </a:r>
            <a:r>
              <a:rPr lang="en-US" altLang="zh-CN" sz="3600" dirty="0" smtClean="0"/>
              <a:t>Local</a:t>
            </a:r>
            <a:r>
              <a:rPr lang="zh-CN" altLang="en-US" sz="3600" dirty="0" smtClean="0"/>
              <a:t> </a:t>
            </a:r>
            <a:r>
              <a:rPr lang="en-US" altLang="zh-CN" sz="3600" dirty="0"/>
              <a:t>Structure</a:t>
            </a:r>
            <a:endParaRPr kumimoji="1" lang="zh-CN" altLang="en-US" dirty="0"/>
          </a:p>
        </p:txBody>
      </p:sp>
      <p:pic>
        <p:nvPicPr>
          <p:cNvPr id="9" name="内容占位符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22962" y="1569411"/>
            <a:ext cx="5486400" cy="3695700"/>
          </a:xfrm>
        </p:spPr>
      </p:pic>
      <p:sp>
        <p:nvSpPr>
          <p:cNvPr id="7" name="矩形 6"/>
          <p:cNvSpPr/>
          <p:nvPr/>
        </p:nvSpPr>
        <p:spPr>
          <a:xfrm>
            <a:off x="0" y="6340791"/>
            <a:ext cx="12192000" cy="523220"/>
          </a:xfrm>
          <a:prstGeom prst="rect">
            <a:avLst/>
          </a:prstGeom>
          <a:solidFill>
            <a:schemeClr val="bg1"/>
          </a:solidFill>
        </p:spPr>
        <p:txBody>
          <a:bodyPr wrap="square">
            <a:spAutoFit/>
          </a:bodyPr>
          <a:lstStyle/>
          <a:p>
            <a:r>
              <a:rPr lang="en-US" altLang="zh-CN" sz="1400" dirty="0" smtClean="0"/>
              <a:t>[1]</a:t>
            </a:r>
            <a:r>
              <a:rPr lang="zh-CN" altLang="en-US" sz="1400" dirty="0" smtClean="0"/>
              <a:t> </a:t>
            </a:r>
            <a:r>
              <a:rPr lang="en-US" altLang="zh-CN" sz="1400" dirty="0" smtClean="0"/>
              <a:t>Jing </a:t>
            </a:r>
            <a:r>
              <a:rPr lang="en-US" altLang="zh-CN" sz="1400" dirty="0"/>
              <a:t>Zhang, Biao Liu, </a:t>
            </a:r>
            <a:r>
              <a:rPr lang="en-US" altLang="zh-CN" sz="1400" dirty="0" err="1"/>
              <a:t>Jie</a:t>
            </a:r>
            <a:r>
              <a:rPr lang="en-US" altLang="zh-CN" sz="1400" dirty="0"/>
              <a:t> Tang, Ting Chen, and </a:t>
            </a:r>
            <a:r>
              <a:rPr lang="en-US" altLang="zh-CN" sz="1400" dirty="0" err="1"/>
              <a:t>Juanzi</a:t>
            </a:r>
            <a:r>
              <a:rPr lang="en-US" altLang="zh-CN" sz="1400" dirty="0"/>
              <a:t> Li. Social Influence Locality for Modeling Retweeting Behaviors. In Proceedings of the 23rd International Joint Conference on Artificial Intelligence (IJCAI'13)</a:t>
            </a:r>
            <a:endParaRPr lang="zh-CN" altLang="en-US" sz="1400" dirty="0"/>
          </a:p>
        </p:txBody>
      </p:sp>
      <p:sp>
        <p:nvSpPr>
          <p:cNvPr id="8" name="矩形 7"/>
          <p:cNvSpPr/>
          <p:nvPr/>
        </p:nvSpPr>
        <p:spPr>
          <a:xfrm>
            <a:off x="809527" y="4369490"/>
            <a:ext cx="4916328" cy="89562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buFont typeface="Arial" pitchFamily="34" charset="0"/>
              <a:buChar char="•"/>
            </a:pPr>
            <a:r>
              <a:rPr lang="zh-CN" altLang="en-US" sz="2000" dirty="0" smtClean="0">
                <a:solidFill>
                  <a:srgbClr val="FF0000"/>
                </a:solidFill>
              </a:rPr>
              <a:t> </a:t>
            </a:r>
            <a:r>
              <a:rPr lang="en-US" altLang="zh-CN" sz="2000" b="1" dirty="0">
                <a:solidFill>
                  <a:srgbClr val="FF0000"/>
                </a:solidFill>
                <a:latin typeface="Arial" charset="0"/>
                <a:ea typeface="Arial" charset="0"/>
                <a:cs typeface="Arial" charset="0"/>
              </a:rPr>
              <a:t>V</a:t>
            </a:r>
            <a:r>
              <a:rPr lang="zh-CN" altLang="en-US" sz="2000" b="1" dirty="0">
                <a:solidFill>
                  <a:srgbClr val="FF0000"/>
                </a:solidFill>
                <a:latin typeface="Arial" charset="0"/>
                <a:ea typeface="Arial" charset="0"/>
                <a:cs typeface="Arial" charset="0"/>
              </a:rPr>
              <a:t> </a:t>
            </a:r>
            <a:r>
              <a:rPr lang="en-US" altLang="zh-CN" sz="2000" b="1" dirty="0">
                <a:solidFill>
                  <a:srgbClr val="FF0000"/>
                </a:solidFill>
                <a:latin typeface="Arial" charset="0"/>
                <a:ea typeface="Arial" charset="0"/>
                <a:cs typeface="Arial" charset="0"/>
              </a:rPr>
              <a:t>has</a:t>
            </a:r>
            <a:r>
              <a:rPr lang="zh-CN" altLang="en-US" sz="2000" b="1" dirty="0">
                <a:solidFill>
                  <a:srgbClr val="FF0000"/>
                </a:solidFill>
                <a:latin typeface="Arial" charset="0"/>
                <a:ea typeface="Arial" charset="0"/>
                <a:cs typeface="Arial" charset="0"/>
              </a:rPr>
              <a:t> </a:t>
            </a:r>
            <a:r>
              <a:rPr lang="en-US" altLang="zh-CN" sz="2000" b="1" dirty="0">
                <a:solidFill>
                  <a:srgbClr val="FF0000"/>
                </a:solidFill>
                <a:latin typeface="Arial" charset="0"/>
                <a:ea typeface="Arial" charset="0"/>
                <a:cs typeface="Arial" charset="0"/>
              </a:rPr>
              <a:t>4</a:t>
            </a:r>
            <a:r>
              <a:rPr lang="zh-CN" altLang="en-US" sz="2000" b="1" dirty="0">
                <a:solidFill>
                  <a:srgbClr val="FF0000"/>
                </a:solidFill>
                <a:latin typeface="Arial" charset="0"/>
                <a:ea typeface="Arial" charset="0"/>
                <a:cs typeface="Arial" charset="0"/>
              </a:rPr>
              <a:t> </a:t>
            </a:r>
            <a:r>
              <a:rPr lang="en-US" altLang="zh-CN" sz="2000" b="1" dirty="0">
                <a:solidFill>
                  <a:srgbClr val="FF0000"/>
                </a:solidFill>
                <a:latin typeface="Arial" charset="0"/>
                <a:ea typeface="Arial" charset="0"/>
                <a:cs typeface="Arial" charset="0"/>
              </a:rPr>
              <a:t>friends</a:t>
            </a:r>
            <a:r>
              <a:rPr lang="zh-CN" altLang="en-US" sz="2000" b="1" dirty="0">
                <a:solidFill>
                  <a:srgbClr val="FF0000"/>
                </a:solidFill>
                <a:latin typeface="Arial" charset="0"/>
                <a:ea typeface="Arial" charset="0"/>
                <a:cs typeface="Arial" charset="0"/>
              </a:rPr>
              <a:t> </a:t>
            </a:r>
            <a:r>
              <a:rPr lang="en-US" altLang="zh-CN" sz="2000" b="1" dirty="0">
                <a:solidFill>
                  <a:srgbClr val="FF0000"/>
                </a:solidFill>
                <a:latin typeface="Arial" charset="0"/>
                <a:ea typeface="Arial" charset="0"/>
                <a:cs typeface="Arial" charset="0"/>
              </a:rPr>
              <a:t>already</a:t>
            </a:r>
            <a:r>
              <a:rPr lang="zh-CN" altLang="en-US" sz="2000" b="1" dirty="0">
                <a:solidFill>
                  <a:srgbClr val="FF0000"/>
                </a:solidFill>
                <a:latin typeface="Arial" charset="0"/>
                <a:ea typeface="Arial" charset="0"/>
                <a:cs typeface="Arial" charset="0"/>
              </a:rPr>
              <a:t> </a:t>
            </a:r>
            <a:r>
              <a:rPr lang="en-US" altLang="zh-CN" sz="2000" b="1" dirty="0">
                <a:solidFill>
                  <a:srgbClr val="FF0000"/>
                </a:solidFill>
                <a:latin typeface="Arial" charset="0"/>
                <a:ea typeface="Arial" charset="0"/>
                <a:cs typeface="Arial" charset="0"/>
              </a:rPr>
              <a:t>in</a:t>
            </a:r>
            <a:r>
              <a:rPr lang="zh-CN" altLang="en-US" sz="2000" b="1" dirty="0">
                <a:solidFill>
                  <a:srgbClr val="FF0000"/>
                </a:solidFill>
                <a:latin typeface="Arial" charset="0"/>
                <a:ea typeface="Arial" charset="0"/>
                <a:cs typeface="Arial" charset="0"/>
              </a:rPr>
              <a:t> </a:t>
            </a:r>
            <a:r>
              <a:rPr lang="en-US" altLang="zh-CN" sz="2000" b="1" dirty="0">
                <a:solidFill>
                  <a:srgbClr val="FF0000"/>
                </a:solidFill>
                <a:latin typeface="Arial" charset="0"/>
                <a:ea typeface="Arial" charset="0"/>
                <a:cs typeface="Arial" charset="0"/>
              </a:rPr>
              <a:t>the</a:t>
            </a:r>
            <a:r>
              <a:rPr lang="zh-CN" altLang="en-US" sz="2000" b="1" dirty="0">
                <a:solidFill>
                  <a:srgbClr val="FF0000"/>
                </a:solidFill>
                <a:latin typeface="Arial" charset="0"/>
                <a:ea typeface="Arial" charset="0"/>
                <a:cs typeface="Arial" charset="0"/>
              </a:rPr>
              <a:t> </a:t>
            </a:r>
            <a:r>
              <a:rPr lang="en-US" altLang="zh-CN" sz="2000" b="1" dirty="0" smtClean="0">
                <a:solidFill>
                  <a:srgbClr val="FF0000"/>
                </a:solidFill>
                <a:latin typeface="Arial" charset="0"/>
                <a:ea typeface="Arial" charset="0"/>
                <a:cs typeface="Arial" charset="0"/>
              </a:rPr>
              <a:t>group</a:t>
            </a:r>
            <a:endParaRPr lang="zh-CN" altLang="en-US" sz="2000" b="1" dirty="0" smtClean="0">
              <a:solidFill>
                <a:srgbClr val="FF0000"/>
              </a:solidFill>
              <a:latin typeface="Arial" charset="0"/>
              <a:ea typeface="Arial" charset="0"/>
              <a:cs typeface="Arial" charset="0"/>
            </a:endParaRPr>
          </a:p>
          <a:p>
            <a:pPr>
              <a:buFont typeface="Arial" pitchFamily="34" charset="0"/>
              <a:buChar char="•"/>
            </a:pPr>
            <a:r>
              <a:rPr lang="zh-CN" altLang="en-US" sz="2000" b="1" dirty="0" smtClean="0">
                <a:solidFill>
                  <a:srgbClr val="FF0000"/>
                </a:solidFill>
                <a:latin typeface="Arial" charset="0"/>
                <a:ea typeface="Arial" charset="0"/>
                <a:cs typeface="Arial" charset="0"/>
              </a:rPr>
              <a:t> </a:t>
            </a:r>
            <a:r>
              <a:rPr lang="en-US" altLang="zh-CN" sz="2000" b="1" dirty="0" smtClean="0">
                <a:solidFill>
                  <a:srgbClr val="FF0000"/>
                </a:solidFill>
                <a:latin typeface="Arial" charset="0"/>
                <a:ea typeface="Arial" charset="0"/>
                <a:cs typeface="Arial" charset="0"/>
              </a:rPr>
              <a:t>They</a:t>
            </a:r>
            <a:r>
              <a:rPr lang="zh-CN" altLang="en-US" sz="2000" b="1" dirty="0" smtClean="0">
                <a:solidFill>
                  <a:srgbClr val="FF0000"/>
                </a:solidFill>
                <a:latin typeface="Arial" charset="0"/>
                <a:ea typeface="Arial" charset="0"/>
                <a:cs typeface="Arial" charset="0"/>
              </a:rPr>
              <a:t> </a:t>
            </a:r>
            <a:r>
              <a:rPr lang="en-US" altLang="zh-CN" sz="2000" b="1" dirty="0">
                <a:solidFill>
                  <a:srgbClr val="FF0000"/>
                </a:solidFill>
                <a:latin typeface="Arial" charset="0"/>
                <a:ea typeface="Arial" charset="0"/>
                <a:cs typeface="Arial" charset="0"/>
              </a:rPr>
              <a:t>form</a:t>
            </a:r>
            <a:r>
              <a:rPr lang="zh-CN" altLang="en-US" sz="2000" b="1" dirty="0">
                <a:solidFill>
                  <a:srgbClr val="FF0000"/>
                </a:solidFill>
                <a:latin typeface="Arial" charset="0"/>
                <a:ea typeface="Arial" charset="0"/>
                <a:cs typeface="Arial" charset="0"/>
              </a:rPr>
              <a:t> </a:t>
            </a:r>
            <a:r>
              <a:rPr lang="en-US" altLang="zh-CN" sz="2000" b="1" dirty="0">
                <a:solidFill>
                  <a:srgbClr val="FF0000"/>
                </a:solidFill>
                <a:latin typeface="Arial" charset="0"/>
                <a:ea typeface="Arial" charset="0"/>
                <a:cs typeface="Arial" charset="0"/>
              </a:rPr>
              <a:t>3</a:t>
            </a:r>
            <a:r>
              <a:rPr lang="zh-CN" altLang="en-US" sz="2000" b="1" dirty="0">
                <a:solidFill>
                  <a:srgbClr val="FF0000"/>
                </a:solidFill>
                <a:latin typeface="Arial" charset="0"/>
                <a:ea typeface="Arial" charset="0"/>
                <a:cs typeface="Arial" charset="0"/>
              </a:rPr>
              <a:t> </a:t>
            </a:r>
            <a:r>
              <a:rPr lang="en-US" altLang="zh-CN" sz="2000" b="1" dirty="0">
                <a:solidFill>
                  <a:srgbClr val="FF0000"/>
                </a:solidFill>
                <a:latin typeface="Arial" charset="0"/>
                <a:ea typeface="Arial" charset="0"/>
                <a:cs typeface="Arial" charset="0"/>
              </a:rPr>
              <a:t>connected </a:t>
            </a:r>
            <a:r>
              <a:rPr lang="en-US" altLang="zh-CN" sz="2000" b="1" dirty="0" smtClean="0">
                <a:solidFill>
                  <a:srgbClr val="FF0000"/>
                </a:solidFill>
                <a:latin typeface="Arial" charset="0"/>
                <a:ea typeface="Arial" charset="0"/>
                <a:cs typeface="Arial" charset="0"/>
              </a:rPr>
              <a:t>components</a:t>
            </a:r>
            <a:endParaRPr lang="en-US" altLang="zh-CN" sz="2000" b="1" dirty="0">
              <a:solidFill>
                <a:schemeClr val="tx1"/>
              </a:solidFill>
            </a:endParaRPr>
          </a:p>
        </p:txBody>
      </p:sp>
      <p:sp>
        <p:nvSpPr>
          <p:cNvPr id="6" name="矩形 5"/>
          <p:cNvSpPr/>
          <p:nvPr/>
        </p:nvSpPr>
        <p:spPr>
          <a:xfrm>
            <a:off x="7352501" y="5291201"/>
            <a:ext cx="3271408" cy="338554"/>
          </a:xfrm>
          <a:prstGeom prst="rect">
            <a:avLst/>
          </a:prstGeom>
        </p:spPr>
        <p:txBody>
          <a:bodyPr wrap="none">
            <a:spAutoFit/>
          </a:bodyPr>
          <a:lstStyle/>
          <a:p>
            <a:r>
              <a:rPr lang="en-US" altLang="zh-CN" sz="1600" dirty="0" smtClean="0"/>
              <a:t>Zhang</a:t>
            </a:r>
            <a:r>
              <a:rPr lang="en-US" altLang="zh-CN" sz="1600" dirty="0"/>
              <a:t>, </a:t>
            </a:r>
            <a:r>
              <a:rPr lang="en-US" altLang="zh-CN" sz="1600" dirty="0" smtClean="0"/>
              <a:t>Liu</a:t>
            </a:r>
            <a:r>
              <a:rPr lang="en-US" altLang="zh-CN" sz="1600" dirty="0"/>
              <a:t>, </a:t>
            </a:r>
            <a:r>
              <a:rPr lang="en-US" altLang="zh-CN" sz="1600" dirty="0" smtClean="0"/>
              <a:t>Tang</a:t>
            </a:r>
            <a:r>
              <a:rPr lang="zh-CN" altLang="en-US" sz="1600" dirty="0" smtClean="0"/>
              <a:t> </a:t>
            </a:r>
            <a:r>
              <a:rPr lang="en-US" altLang="zh-CN" sz="1600" dirty="0" smtClean="0"/>
              <a:t>et</a:t>
            </a:r>
            <a:r>
              <a:rPr lang="zh-CN" altLang="en-US" sz="1600" dirty="0" smtClean="0"/>
              <a:t> </a:t>
            </a:r>
            <a:r>
              <a:rPr lang="en-US" altLang="zh-CN" sz="1600" dirty="0" smtClean="0"/>
              <a:t>al,</a:t>
            </a:r>
            <a:r>
              <a:rPr lang="zh-CN" altLang="en-US" sz="1600" dirty="0" smtClean="0"/>
              <a:t> </a:t>
            </a:r>
            <a:r>
              <a:rPr lang="en-US" altLang="zh-CN" sz="1600" dirty="0" smtClean="0"/>
              <a:t>IJCAI’2013</a:t>
            </a:r>
            <a:endParaRPr lang="zh-CN" altLang="en-US" sz="1600" dirty="0"/>
          </a:p>
        </p:txBody>
      </p:sp>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9488" y="1692111"/>
            <a:ext cx="3237761" cy="2677379"/>
          </a:xfrm>
          <a:prstGeom prst="rect">
            <a:avLst/>
          </a:prstGeom>
        </p:spPr>
      </p:pic>
    </p:spTree>
    <p:extLst>
      <p:ext uri="{BB962C8B-B14F-4D97-AF65-F5344CB8AC3E}">
        <p14:creationId xmlns:p14="http://schemas.microsoft.com/office/powerpoint/2010/main" val="6490326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Membership</a:t>
            </a:r>
            <a:r>
              <a:rPr kumimoji="1" lang="zh-CN" altLang="en-US" dirty="0"/>
              <a:t> </a:t>
            </a:r>
            <a:r>
              <a:rPr kumimoji="1" lang="en-US" altLang="zh-CN" dirty="0" smtClean="0"/>
              <a:t>Cascade</a:t>
            </a:r>
            <a:r>
              <a:rPr lang="en-US" altLang="zh-CN" dirty="0" smtClean="0"/>
              <a:t>—Features</a:t>
            </a:r>
            <a:endParaRPr kumimoji="1" lang="zh-CN" altLang="en-US" dirty="0"/>
          </a:p>
        </p:txBody>
      </p:sp>
      <p:sp>
        <p:nvSpPr>
          <p:cNvPr id="3" name="内容占位符 2"/>
          <p:cNvSpPr>
            <a:spLocks noGrp="1"/>
          </p:cNvSpPr>
          <p:nvPr>
            <p:ph idx="1"/>
          </p:nvPr>
        </p:nvSpPr>
        <p:spPr/>
        <p:txBody>
          <a:bodyPr/>
          <a:lstStyle/>
          <a:p>
            <a:endParaRPr kumimoji="1" lang="zh-CN" altLang="en-US" dirty="0"/>
          </a:p>
        </p:txBody>
      </p:sp>
      <p:graphicFrame>
        <p:nvGraphicFramePr>
          <p:cNvPr id="6" name="Group 38"/>
          <p:cNvGraphicFramePr>
            <a:graphicFrameLocks/>
          </p:cNvGraphicFramePr>
          <p:nvPr>
            <p:extLst>
              <p:ext uri="{D42A27DB-BD31-4B8C-83A1-F6EECF244321}">
                <p14:modId xmlns:p14="http://schemas.microsoft.com/office/powerpoint/2010/main" val="869832007"/>
              </p:ext>
            </p:extLst>
          </p:nvPr>
        </p:nvGraphicFramePr>
        <p:xfrm>
          <a:off x="1638788" y="1988083"/>
          <a:ext cx="8914428" cy="1280160"/>
        </p:xfrm>
        <a:graphic>
          <a:graphicData uri="http://schemas.openxmlformats.org/drawingml/2006/table">
            <a:tbl>
              <a:tblPr>
                <a:tableStyleId>{5940675A-B579-460E-94D1-54222C63F5DA}</a:tableStyleId>
              </a:tblPr>
              <a:tblGrid>
                <a:gridCol w="1947334"/>
                <a:gridCol w="6967094"/>
              </a:tblGrid>
              <a:tr h="564472">
                <a:tc>
                  <a:txBody>
                    <a:bodyPr/>
                    <a:lstStyle>
                      <a:lvl1pPr>
                        <a:spcBef>
                          <a:spcPct val="20000"/>
                        </a:spcBef>
                        <a:buClr>
                          <a:schemeClr val="tx2"/>
                        </a:buClr>
                        <a:buSzPct val="70000"/>
                        <a:buFont typeface="Wingdings" charset="2"/>
                        <a:defRPr sz="2600">
                          <a:solidFill>
                            <a:schemeClr val="tx1"/>
                          </a:solidFill>
                          <a:latin typeface="Arial" charset="0"/>
                          <a:ea typeface="宋体" charset="0"/>
                        </a:defRPr>
                      </a:lvl1pPr>
                      <a:lvl2pPr marL="344488">
                        <a:spcBef>
                          <a:spcPct val="20000"/>
                        </a:spcBef>
                        <a:buClr>
                          <a:schemeClr val="accent2"/>
                        </a:buClr>
                        <a:buSzPct val="70000"/>
                        <a:buFont typeface="Wingdings" charset="2"/>
                        <a:defRPr sz="2200">
                          <a:solidFill>
                            <a:schemeClr val="tx1"/>
                          </a:solidFill>
                          <a:latin typeface="Arial" charset="0"/>
                          <a:ea typeface="宋体" charset="0"/>
                        </a:defRPr>
                      </a:lvl2pPr>
                      <a:lvl3pPr marL="693738">
                        <a:spcBef>
                          <a:spcPct val="20000"/>
                        </a:spcBef>
                        <a:buClr>
                          <a:schemeClr val="accent1"/>
                        </a:buClr>
                        <a:buSzPct val="70000"/>
                        <a:buFont typeface="Wingdings" charset="2"/>
                        <a:defRPr sz="2100">
                          <a:solidFill>
                            <a:schemeClr val="tx1"/>
                          </a:solidFill>
                          <a:latin typeface="Arial" charset="0"/>
                          <a:ea typeface="宋体" charset="0"/>
                        </a:defRPr>
                      </a:lvl3pPr>
                      <a:lvl4pPr marL="989013">
                        <a:spcBef>
                          <a:spcPct val="20000"/>
                        </a:spcBef>
                        <a:buClr>
                          <a:schemeClr val="tx2"/>
                        </a:buClr>
                        <a:buSzPct val="75000"/>
                        <a:buFont typeface="Wingdings" charset="2"/>
                        <a:defRPr>
                          <a:solidFill>
                            <a:schemeClr val="tx1"/>
                          </a:solidFill>
                          <a:latin typeface="Arial" charset="0"/>
                          <a:ea typeface="宋体" charset="0"/>
                        </a:defRPr>
                      </a:lvl4pPr>
                      <a:lvl5pPr marL="1282700">
                        <a:spcBef>
                          <a:spcPct val="20000"/>
                        </a:spcBef>
                        <a:buClr>
                          <a:schemeClr val="folHlink"/>
                        </a:buClr>
                        <a:buSzPct val="80000"/>
                        <a:buFont typeface="Wingdings" charset="2"/>
                        <a:defRPr>
                          <a:solidFill>
                            <a:schemeClr val="tx1"/>
                          </a:solidFill>
                          <a:latin typeface="Arial" charset="0"/>
                          <a:ea typeface="宋体" charset="0"/>
                        </a:defRPr>
                      </a:lvl5pPr>
                      <a:lvl6pPr marL="1739900"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6pPr>
                      <a:lvl7pPr marL="2197100"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7pPr>
                      <a:lvl8pPr marL="2654300"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8pPr>
                      <a:lvl9pPr marL="3111500"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u="none" strike="noStrike" cap="none" normalizeH="0" baseline="0" dirty="0" smtClean="0">
                          <a:ln>
                            <a:noFill/>
                          </a:ln>
                          <a:effectLst/>
                        </a:rPr>
                        <a:t>History Behavior </a:t>
                      </a:r>
                    </a:p>
                  </a:txBody>
                  <a:tcPr horzOverflow="overflow"/>
                </a:tc>
                <a:tc>
                  <a:txBody>
                    <a:bodyPr/>
                    <a:lstStyle/>
                    <a:p>
                      <a:pPr algn="ctr"/>
                      <a:r>
                        <a:rPr lang="en-US" altLang="zh-CN" sz="1800" kern="1200" dirty="0" smtClean="0">
                          <a:effectLst/>
                        </a:rPr>
                        <a:t>How long has it been since u invited others to C.</a:t>
                      </a:r>
                      <a:br>
                        <a:rPr lang="en-US" altLang="zh-CN" sz="1800" kern="1200" dirty="0" smtClean="0">
                          <a:effectLst/>
                        </a:rPr>
                      </a:br>
                      <a:endParaRPr lang="en-US" altLang="zh-CN" sz="1800" kern="1200" dirty="0" smtClean="0">
                        <a:effectLst/>
                      </a:endParaRPr>
                    </a:p>
                  </a:txBody>
                  <a:tcPr horzOverflow="overflow"/>
                </a:tc>
              </a:tr>
              <a:tr h="575433">
                <a:tc>
                  <a:txBody>
                    <a:bodyPr/>
                    <a:lstStyle>
                      <a:lvl1pPr>
                        <a:spcBef>
                          <a:spcPct val="20000"/>
                        </a:spcBef>
                        <a:buClr>
                          <a:schemeClr val="tx2"/>
                        </a:buClr>
                        <a:buSzPct val="70000"/>
                        <a:buFont typeface="Wingdings" charset="2"/>
                        <a:defRPr sz="2600">
                          <a:solidFill>
                            <a:schemeClr val="tx1"/>
                          </a:solidFill>
                          <a:latin typeface="Arial" charset="0"/>
                          <a:ea typeface="宋体" charset="0"/>
                        </a:defRPr>
                      </a:lvl1pPr>
                      <a:lvl2pPr marL="344488">
                        <a:spcBef>
                          <a:spcPct val="20000"/>
                        </a:spcBef>
                        <a:buClr>
                          <a:schemeClr val="accent2"/>
                        </a:buClr>
                        <a:buSzPct val="70000"/>
                        <a:buFont typeface="Wingdings" charset="2"/>
                        <a:defRPr sz="2200">
                          <a:solidFill>
                            <a:schemeClr val="tx1"/>
                          </a:solidFill>
                          <a:latin typeface="Arial" charset="0"/>
                          <a:ea typeface="宋体" charset="0"/>
                        </a:defRPr>
                      </a:lvl2pPr>
                      <a:lvl3pPr marL="693738">
                        <a:spcBef>
                          <a:spcPct val="20000"/>
                        </a:spcBef>
                        <a:buClr>
                          <a:schemeClr val="accent1"/>
                        </a:buClr>
                        <a:buSzPct val="70000"/>
                        <a:buFont typeface="Wingdings" charset="2"/>
                        <a:defRPr sz="2100">
                          <a:solidFill>
                            <a:schemeClr val="tx1"/>
                          </a:solidFill>
                          <a:latin typeface="Arial" charset="0"/>
                          <a:ea typeface="宋体" charset="0"/>
                        </a:defRPr>
                      </a:lvl3pPr>
                      <a:lvl4pPr marL="989013">
                        <a:spcBef>
                          <a:spcPct val="20000"/>
                        </a:spcBef>
                        <a:buClr>
                          <a:schemeClr val="tx2"/>
                        </a:buClr>
                        <a:buSzPct val="75000"/>
                        <a:buFont typeface="Wingdings" charset="2"/>
                        <a:defRPr>
                          <a:solidFill>
                            <a:schemeClr val="tx1"/>
                          </a:solidFill>
                          <a:latin typeface="Arial" charset="0"/>
                          <a:ea typeface="宋体" charset="0"/>
                        </a:defRPr>
                      </a:lvl4pPr>
                      <a:lvl5pPr marL="1282700">
                        <a:spcBef>
                          <a:spcPct val="20000"/>
                        </a:spcBef>
                        <a:buClr>
                          <a:schemeClr val="folHlink"/>
                        </a:buClr>
                        <a:buSzPct val="80000"/>
                        <a:buFont typeface="Wingdings" charset="2"/>
                        <a:defRPr>
                          <a:solidFill>
                            <a:schemeClr val="tx1"/>
                          </a:solidFill>
                          <a:latin typeface="Arial" charset="0"/>
                          <a:ea typeface="宋体" charset="0"/>
                        </a:defRPr>
                      </a:lvl5pPr>
                      <a:lvl6pPr marL="1739900"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6pPr>
                      <a:lvl7pPr marL="2197100"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7pPr>
                      <a:lvl8pPr marL="2654300"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8pPr>
                      <a:lvl9pPr marL="3111500"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u="none" strike="noStrike" cap="none" normalizeH="0" baseline="0" dirty="0" smtClean="0">
                          <a:ln>
                            <a:noFill/>
                          </a:ln>
                          <a:effectLst/>
                        </a:rPr>
                        <a:t>Local Structure </a:t>
                      </a: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u="none" strike="noStrike" cap="none" normalizeH="0" baseline="0" dirty="0" smtClean="0">
                          <a:ln>
                            <a:noFill/>
                          </a:ln>
                          <a:effectLst/>
                        </a:rPr>
                        <a:t>The number and fraction of u’s friends in the group</a:t>
                      </a:r>
                      <a:br>
                        <a:rPr kumimoji="0" lang="en-US" altLang="zh-CN" sz="1800" u="none" strike="noStrike" cap="none" normalizeH="0" baseline="0" dirty="0" smtClean="0">
                          <a:ln>
                            <a:noFill/>
                          </a:ln>
                          <a:effectLst/>
                        </a:rPr>
                      </a:br>
                      <a:endParaRPr kumimoji="0" lang="en-US" altLang="zh-CN" sz="1800" u="none" strike="noStrike" cap="none" normalizeH="0" baseline="0" dirty="0" smtClean="0">
                        <a:ln>
                          <a:noFill/>
                        </a:ln>
                        <a:effectLst/>
                      </a:endParaRPr>
                    </a:p>
                  </a:txBody>
                  <a:tcPr horzOverflow="overflow"/>
                </a:tc>
              </a:tr>
            </a:tbl>
          </a:graphicData>
        </a:graphic>
      </p:graphicFrame>
      <p:sp>
        <p:nvSpPr>
          <p:cNvPr id="7" name="矩形 6"/>
          <p:cNvSpPr/>
          <p:nvPr/>
        </p:nvSpPr>
        <p:spPr>
          <a:xfrm>
            <a:off x="2624109" y="1150409"/>
            <a:ext cx="7214156" cy="540074"/>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400" b="1" dirty="0" smtClean="0">
                <a:solidFill>
                  <a:schemeClr val="tx1"/>
                </a:solidFill>
              </a:rPr>
              <a:t>Inviter Level (for member u in group C at time T ) </a:t>
            </a:r>
            <a:endParaRPr lang="en-US" altLang="zh-CN" sz="2400" b="1" dirty="0">
              <a:solidFill>
                <a:schemeClr val="tx1"/>
              </a:solidFill>
            </a:endParaRPr>
          </a:p>
        </p:txBody>
      </p:sp>
      <p:graphicFrame>
        <p:nvGraphicFramePr>
          <p:cNvPr id="9" name="Group 38"/>
          <p:cNvGraphicFramePr>
            <a:graphicFrameLocks/>
          </p:cNvGraphicFramePr>
          <p:nvPr>
            <p:extLst>
              <p:ext uri="{D42A27DB-BD31-4B8C-83A1-F6EECF244321}">
                <p14:modId xmlns:p14="http://schemas.microsoft.com/office/powerpoint/2010/main" val="1062681828"/>
              </p:ext>
            </p:extLst>
          </p:nvPr>
        </p:nvGraphicFramePr>
        <p:xfrm>
          <a:off x="1638788" y="4381243"/>
          <a:ext cx="8914428" cy="1204552"/>
        </p:xfrm>
        <a:graphic>
          <a:graphicData uri="http://schemas.openxmlformats.org/drawingml/2006/table">
            <a:tbl>
              <a:tblPr>
                <a:tableStyleId>{5940675A-B579-460E-94D1-54222C63F5DA}</a:tableStyleId>
              </a:tblPr>
              <a:tblGrid>
                <a:gridCol w="1947334"/>
                <a:gridCol w="6967094"/>
              </a:tblGrid>
              <a:tr h="564472">
                <a:tc>
                  <a:txBody>
                    <a:bodyPr/>
                    <a:lstStyle>
                      <a:lvl1pPr>
                        <a:spcBef>
                          <a:spcPct val="20000"/>
                        </a:spcBef>
                        <a:buClr>
                          <a:schemeClr val="tx2"/>
                        </a:buClr>
                        <a:buSzPct val="70000"/>
                        <a:buFont typeface="Wingdings" charset="2"/>
                        <a:defRPr sz="2600">
                          <a:solidFill>
                            <a:schemeClr val="tx1"/>
                          </a:solidFill>
                          <a:latin typeface="Arial" charset="0"/>
                          <a:ea typeface="宋体" charset="0"/>
                        </a:defRPr>
                      </a:lvl1pPr>
                      <a:lvl2pPr marL="344488">
                        <a:spcBef>
                          <a:spcPct val="20000"/>
                        </a:spcBef>
                        <a:buClr>
                          <a:schemeClr val="accent2"/>
                        </a:buClr>
                        <a:buSzPct val="70000"/>
                        <a:buFont typeface="Wingdings" charset="2"/>
                        <a:defRPr sz="2200">
                          <a:solidFill>
                            <a:schemeClr val="tx1"/>
                          </a:solidFill>
                          <a:latin typeface="Arial" charset="0"/>
                          <a:ea typeface="宋体" charset="0"/>
                        </a:defRPr>
                      </a:lvl2pPr>
                      <a:lvl3pPr marL="693738">
                        <a:spcBef>
                          <a:spcPct val="20000"/>
                        </a:spcBef>
                        <a:buClr>
                          <a:schemeClr val="accent1"/>
                        </a:buClr>
                        <a:buSzPct val="70000"/>
                        <a:buFont typeface="Wingdings" charset="2"/>
                        <a:defRPr sz="2100">
                          <a:solidFill>
                            <a:schemeClr val="tx1"/>
                          </a:solidFill>
                          <a:latin typeface="Arial" charset="0"/>
                          <a:ea typeface="宋体" charset="0"/>
                        </a:defRPr>
                      </a:lvl3pPr>
                      <a:lvl4pPr marL="989013">
                        <a:spcBef>
                          <a:spcPct val="20000"/>
                        </a:spcBef>
                        <a:buClr>
                          <a:schemeClr val="tx2"/>
                        </a:buClr>
                        <a:buSzPct val="75000"/>
                        <a:buFont typeface="Wingdings" charset="2"/>
                        <a:defRPr>
                          <a:solidFill>
                            <a:schemeClr val="tx1"/>
                          </a:solidFill>
                          <a:latin typeface="Arial" charset="0"/>
                          <a:ea typeface="宋体" charset="0"/>
                        </a:defRPr>
                      </a:lvl4pPr>
                      <a:lvl5pPr marL="1282700">
                        <a:spcBef>
                          <a:spcPct val="20000"/>
                        </a:spcBef>
                        <a:buClr>
                          <a:schemeClr val="folHlink"/>
                        </a:buClr>
                        <a:buSzPct val="80000"/>
                        <a:buFont typeface="Wingdings" charset="2"/>
                        <a:defRPr>
                          <a:solidFill>
                            <a:schemeClr val="tx1"/>
                          </a:solidFill>
                          <a:latin typeface="Arial" charset="0"/>
                          <a:ea typeface="宋体" charset="0"/>
                        </a:defRPr>
                      </a:lvl5pPr>
                      <a:lvl6pPr marL="1739900"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6pPr>
                      <a:lvl7pPr marL="2197100"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7pPr>
                      <a:lvl8pPr marL="2654300"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8pPr>
                      <a:lvl9pPr marL="3111500"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u="none" strike="noStrike" cap="none" normalizeH="0" baseline="0" dirty="0" smtClean="0">
                          <a:ln>
                            <a:noFill/>
                          </a:ln>
                          <a:effectLst/>
                        </a:rPr>
                        <a:t>Demographics </a:t>
                      </a:r>
                    </a:p>
                  </a:txBody>
                  <a:tcPr horzOverflow="overflow"/>
                </a:tc>
                <a:tc>
                  <a:txBody>
                    <a:bodyPr/>
                    <a:lstStyle/>
                    <a:p>
                      <a:pPr algn="ctr"/>
                      <a:r>
                        <a:rPr lang="en-US" altLang="zh-CN" sz="1800" kern="1200" dirty="0" smtClean="0">
                          <a:effectLst/>
                        </a:rPr>
                        <a:t>User u’s stated gender. </a:t>
                      </a:r>
                    </a:p>
                  </a:txBody>
                  <a:tcPr horzOverflow="overflow"/>
                </a:tc>
              </a:tr>
              <a:tr h="575433">
                <a:tc>
                  <a:txBody>
                    <a:bodyPr/>
                    <a:lstStyle>
                      <a:lvl1pPr>
                        <a:spcBef>
                          <a:spcPct val="20000"/>
                        </a:spcBef>
                        <a:buClr>
                          <a:schemeClr val="tx2"/>
                        </a:buClr>
                        <a:buSzPct val="70000"/>
                        <a:buFont typeface="Wingdings" charset="2"/>
                        <a:defRPr sz="2600">
                          <a:solidFill>
                            <a:schemeClr val="tx1"/>
                          </a:solidFill>
                          <a:latin typeface="Arial" charset="0"/>
                          <a:ea typeface="宋体" charset="0"/>
                        </a:defRPr>
                      </a:lvl1pPr>
                      <a:lvl2pPr marL="344488">
                        <a:spcBef>
                          <a:spcPct val="20000"/>
                        </a:spcBef>
                        <a:buClr>
                          <a:schemeClr val="accent2"/>
                        </a:buClr>
                        <a:buSzPct val="70000"/>
                        <a:buFont typeface="Wingdings" charset="2"/>
                        <a:defRPr sz="2200">
                          <a:solidFill>
                            <a:schemeClr val="tx1"/>
                          </a:solidFill>
                          <a:latin typeface="Arial" charset="0"/>
                          <a:ea typeface="宋体" charset="0"/>
                        </a:defRPr>
                      </a:lvl2pPr>
                      <a:lvl3pPr marL="693738">
                        <a:spcBef>
                          <a:spcPct val="20000"/>
                        </a:spcBef>
                        <a:buClr>
                          <a:schemeClr val="accent1"/>
                        </a:buClr>
                        <a:buSzPct val="70000"/>
                        <a:buFont typeface="Wingdings" charset="2"/>
                        <a:defRPr sz="2100">
                          <a:solidFill>
                            <a:schemeClr val="tx1"/>
                          </a:solidFill>
                          <a:latin typeface="Arial" charset="0"/>
                          <a:ea typeface="宋体" charset="0"/>
                        </a:defRPr>
                      </a:lvl3pPr>
                      <a:lvl4pPr marL="989013">
                        <a:spcBef>
                          <a:spcPct val="20000"/>
                        </a:spcBef>
                        <a:buClr>
                          <a:schemeClr val="tx2"/>
                        </a:buClr>
                        <a:buSzPct val="75000"/>
                        <a:buFont typeface="Wingdings" charset="2"/>
                        <a:defRPr>
                          <a:solidFill>
                            <a:schemeClr val="tx1"/>
                          </a:solidFill>
                          <a:latin typeface="Arial" charset="0"/>
                          <a:ea typeface="宋体" charset="0"/>
                        </a:defRPr>
                      </a:lvl4pPr>
                      <a:lvl5pPr marL="1282700">
                        <a:spcBef>
                          <a:spcPct val="20000"/>
                        </a:spcBef>
                        <a:buClr>
                          <a:schemeClr val="folHlink"/>
                        </a:buClr>
                        <a:buSzPct val="80000"/>
                        <a:buFont typeface="Wingdings" charset="2"/>
                        <a:defRPr>
                          <a:solidFill>
                            <a:schemeClr val="tx1"/>
                          </a:solidFill>
                          <a:latin typeface="Arial" charset="0"/>
                          <a:ea typeface="宋体" charset="0"/>
                        </a:defRPr>
                      </a:lvl5pPr>
                      <a:lvl6pPr marL="1739900"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6pPr>
                      <a:lvl7pPr marL="2197100"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7pPr>
                      <a:lvl8pPr marL="2654300"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8pPr>
                      <a:lvl9pPr marL="3111500"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u="none" strike="noStrike" cap="none" normalizeH="0" baseline="0" dirty="0" smtClean="0">
                          <a:ln>
                            <a:noFill/>
                          </a:ln>
                          <a:effectLst/>
                        </a:rPr>
                        <a:t>Local Structure </a:t>
                      </a: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u="none" strike="noStrike" cap="none" normalizeH="0" baseline="0" dirty="0" smtClean="0">
                          <a:ln>
                            <a:noFill/>
                          </a:ln>
                          <a:effectLst/>
                        </a:rPr>
                        <a:t>Number of friends already in the group.</a:t>
                      </a:r>
                      <a:br>
                        <a:rPr kumimoji="0" lang="en-US" altLang="zh-CN" sz="1800" u="none" strike="noStrike" cap="none" normalizeH="0" baseline="0" dirty="0" smtClean="0">
                          <a:ln>
                            <a:noFill/>
                          </a:ln>
                          <a:effectLst/>
                        </a:rPr>
                      </a:br>
                      <a:endParaRPr kumimoji="0" lang="en-US" altLang="zh-CN" sz="1800" u="none" strike="noStrike" cap="none" normalizeH="0" baseline="0" dirty="0" smtClean="0">
                        <a:ln>
                          <a:noFill/>
                        </a:ln>
                        <a:effectLst/>
                      </a:endParaRPr>
                    </a:p>
                  </a:txBody>
                  <a:tcPr horzOverflow="overflow"/>
                </a:tc>
              </a:tr>
            </a:tbl>
          </a:graphicData>
        </a:graphic>
      </p:graphicFrame>
      <p:sp>
        <p:nvSpPr>
          <p:cNvPr id="10" name="矩形 9"/>
          <p:cNvSpPr/>
          <p:nvPr/>
        </p:nvSpPr>
        <p:spPr>
          <a:xfrm>
            <a:off x="1527963" y="3547849"/>
            <a:ext cx="9056000" cy="540074"/>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400" b="1" dirty="0">
                <a:solidFill>
                  <a:schemeClr val="tx1"/>
                </a:solidFill>
              </a:rPr>
              <a:t>Invitee Level (for user u in the fringe of group C at time T ) </a:t>
            </a:r>
          </a:p>
        </p:txBody>
      </p:sp>
    </p:spTree>
    <p:extLst>
      <p:ext uri="{BB962C8B-B14F-4D97-AF65-F5344CB8AC3E}">
        <p14:creationId xmlns:p14="http://schemas.microsoft.com/office/powerpoint/2010/main" val="20358702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Membership</a:t>
            </a:r>
            <a:r>
              <a:rPr kumimoji="1" lang="zh-CN" altLang="en-US" dirty="0" smtClean="0"/>
              <a:t> </a:t>
            </a:r>
            <a:r>
              <a:rPr kumimoji="1" lang="en-US" altLang="zh-CN" dirty="0" smtClean="0"/>
              <a:t>Cascade—Prediction</a:t>
            </a:r>
            <a:r>
              <a:rPr kumimoji="1" lang="zh-CN" altLang="en-US" dirty="0" smtClean="0"/>
              <a:t/>
            </a:r>
            <a:br>
              <a:rPr kumimoji="1" lang="zh-CN" altLang="en-US" dirty="0" smtClean="0"/>
            </a:br>
            <a:r>
              <a:rPr lang="en-US" altLang="zh-CN" sz="3200" dirty="0"/>
              <a:t>SVM</a:t>
            </a:r>
            <a:r>
              <a:rPr lang="zh-CN" altLang="en-US" sz="3200" dirty="0"/>
              <a:t> </a:t>
            </a:r>
            <a:r>
              <a:rPr lang="en-US" altLang="zh-CN" sz="3200" dirty="0"/>
              <a:t>10-fold Cross Validation</a:t>
            </a:r>
            <a:endParaRPr kumimoji="1" lang="zh-CN" altLang="en-US" sz="3200" dirty="0"/>
          </a:p>
        </p:txBody>
      </p:sp>
      <p:graphicFrame>
        <p:nvGraphicFramePr>
          <p:cNvPr id="5" name="Group 186"/>
          <p:cNvGraphicFramePr>
            <a:graphicFrameLocks noGrp="1"/>
          </p:cNvGraphicFramePr>
          <p:nvPr>
            <p:extLst>
              <p:ext uri="{D42A27DB-BD31-4B8C-83A1-F6EECF244321}">
                <p14:modId xmlns:p14="http://schemas.microsoft.com/office/powerpoint/2010/main" val="1346385219"/>
              </p:ext>
            </p:extLst>
          </p:nvPr>
        </p:nvGraphicFramePr>
        <p:xfrm>
          <a:off x="1257302" y="1614551"/>
          <a:ext cx="9677400" cy="3484437"/>
        </p:xfrm>
        <a:graphic>
          <a:graphicData uri="http://schemas.openxmlformats.org/drawingml/2006/table">
            <a:tbl>
              <a:tblPr/>
              <a:tblGrid>
                <a:gridCol w="1333500"/>
                <a:gridCol w="2571748"/>
                <a:gridCol w="1304156"/>
                <a:gridCol w="1534296"/>
                <a:gridCol w="1409700"/>
                <a:gridCol w="1524000"/>
              </a:tblGrid>
              <a:tr h="590552">
                <a:tc>
                  <a:txBody>
                    <a:bodyPr/>
                    <a:lstStyle>
                      <a:lvl1pPr>
                        <a:spcBef>
                          <a:spcPct val="20000"/>
                        </a:spcBef>
                        <a:buClr>
                          <a:schemeClr val="tx2"/>
                        </a:buClr>
                        <a:buSzPct val="70000"/>
                        <a:buFont typeface="Wingdings" charset="2"/>
                        <a:defRPr sz="2600">
                          <a:solidFill>
                            <a:schemeClr val="tx1"/>
                          </a:solidFill>
                          <a:latin typeface="Arial" charset="0"/>
                          <a:ea typeface="宋体" charset="0"/>
                        </a:defRPr>
                      </a:lvl1pPr>
                      <a:lvl2pPr>
                        <a:spcBef>
                          <a:spcPct val="20000"/>
                        </a:spcBef>
                        <a:buClr>
                          <a:schemeClr val="accent2"/>
                        </a:buClr>
                        <a:buSzPct val="70000"/>
                        <a:buFont typeface="Wingdings" charset="2"/>
                        <a:defRPr sz="2200">
                          <a:solidFill>
                            <a:schemeClr val="tx1"/>
                          </a:solidFill>
                          <a:latin typeface="Arial" charset="0"/>
                          <a:ea typeface="宋体" charset="0"/>
                        </a:defRPr>
                      </a:lvl2pPr>
                      <a:lvl3pPr>
                        <a:spcBef>
                          <a:spcPct val="20000"/>
                        </a:spcBef>
                        <a:buClr>
                          <a:schemeClr val="accent1"/>
                        </a:buClr>
                        <a:buSzPct val="70000"/>
                        <a:buFont typeface="Wingdings" charset="2"/>
                        <a:defRPr sz="2100">
                          <a:solidFill>
                            <a:schemeClr val="tx1"/>
                          </a:solidFill>
                          <a:latin typeface="Arial" charset="0"/>
                          <a:ea typeface="宋体" charset="0"/>
                        </a:defRPr>
                      </a:lvl3pPr>
                      <a:lvl4pPr>
                        <a:spcBef>
                          <a:spcPct val="20000"/>
                        </a:spcBef>
                        <a:buClr>
                          <a:schemeClr val="tx2"/>
                        </a:buClr>
                        <a:buSzPct val="75000"/>
                        <a:buFont typeface="Wingdings" charset="2"/>
                        <a:defRPr>
                          <a:solidFill>
                            <a:schemeClr val="tx1"/>
                          </a:solidFill>
                          <a:latin typeface="Arial" charset="0"/>
                          <a:ea typeface="宋体" charset="0"/>
                        </a:defRPr>
                      </a:lvl4pPr>
                      <a:lvl5pPr>
                        <a:spcBef>
                          <a:spcPct val="20000"/>
                        </a:spcBef>
                        <a:buClr>
                          <a:schemeClr val="folHlink"/>
                        </a:buClr>
                        <a:buSzPct val="80000"/>
                        <a:buFont typeface="Wingdings" charset="2"/>
                        <a:defRPr>
                          <a:solidFill>
                            <a:schemeClr val="tx1"/>
                          </a:solidFill>
                          <a:latin typeface="Arial" charset="0"/>
                          <a:ea typeface="宋体" charset="0"/>
                        </a:defRPr>
                      </a:lvl5pPr>
                      <a:lvl6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6pPr>
                      <a:lvl7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7pPr>
                      <a:lvl8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8pPr>
                      <a:lvl9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chemeClr val="tx1"/>
                          </a:solidFill>
                          <a:effectLst/>
                          <a:latin typeface="Arial" charset="0"/>
                          <a:ea typeface="Palatino" charset="0"/>
                          <a:cs typeface="Times New Roman" charset="0"/>
                        </a:rPr>
                        <a:t>Task</a:t>
                      </a:r>
                      <a:endParaRPr kumimoji="0" lang="en-US" altLang="zh-CN" sz="2400" b="0" i="0" u="none" strike="noStrike" cap="none" normalizeH="0" baseline="0" dirty="0">
                        <a:ln>
                          <a:noFill/>
                        </a:ln>
                        <a:solidFill>
                          <a:schemeClr val="tx1"/>
                        </a:solidFill>
                        <a:effectLst/>
                        <a:latin typeface="Arial" charset="0"/>
                        <a:ea typeface="Palatino" charset="0"/>
                        <a:cs typeface="Times New Roman" charset="0"/>
                      </a:endParaRPr>
                    </a:p>
                  </a:txBody>
                  <a:tcPr marL="0" marR="0" marT="0" marB="0"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chemeClr val="tx1"/>
                          </a:solidFill>
                          <a:effectLst/>
                          <a:latin typeface="Arial" charset="0"/>
                          <a:ea typeface="Palatino" charset="0"/>
                          <a:cs typeface="Times New Roman" charset="0"/>
                        </a:rPr>
                        <a:t>Feature</a:t>
                      </a:r>
                      <a:r>
                        <a:rPr kumimoji="0" lang="zh-CN" altLang="en-US" sz="2400" b="1" i="0" u="none" strike="noStrike" cap="none" normalizeH="0" baseline="0" dirty="0" smtClean="0">
                          <a:ln>
                            <a:noFill/>
                          </a:ln>
                          <a:solidFill>
                            <a:schemeClr val="tx1"/>
                          </a:solidFill>
                          <a:effectLst/>
                          <a:latin typeface="Arial" charset="0"/>
                          <a:ea typeface="Palatino" charset="0"/>
                          <a:cs typeface="Times New Roman" charset="0"/>
                        </a:rPr>
                        <a:t> </a:t>
                      </a:r>
                      <a:r>
                        <a:rPr kumimoji="0" lang="en-US" altLang="zh-CN" sz="2400" b="1" i="0" u="none" strike="noStrike" cap="none" normalizeH="0" baseline="0" dirty="0" smtClean="0">
                          <a:ln>
                            <a:noFill/>
                          </a:ln>
                          <a:solidFill>
                            <a:schemeClr val="tx1"/>
                          </a:solidFill>
                          <a:effectLst/>
                          <a:latin typeface="Arial" charset="0"/>
                          <a:ea typeface="Palatino" charset="0"/>
                          <a:cs typeface="Times New Roman" charset="0"/>
                        </a:rPr>
                        <a:t>Used</a:t>
                      </a:r>
                      <a:endParaRPr kumimoji="0" lang="en-US" altLang="zh-CN" sz="2400" b="1" i="0" u="none" strike="noStrike" cap="none" normalizeH="0" baseline="0" dirty="0">
                        <a:ln>
                          <a:noFill/>
                        </a:ln>
                        <a:solidFill>
                          <a:schemeClr val="tx1"/>
                        </a:solidFill>
                        <a:effectLst/>
                        <a:latin typeface="Arial" charset="0"/>
                        <a:ea typeface="Palatino" charset="0"/>
                        <a:cs typeface="Times New Roman"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chemeClr val="tx1"/>
                          </a:solidFill>
                          <a:effectLst/>
                          <a:latin typeface="Arial" charset="0"/>
                          <a:ea typeface="Palatino" charset="0"/>
                          <a:cs typeface="Times New Roman" charset="0"/>
                        </a:rPr>
                        <a:t>AUC</a:t>
                      </a:r>
                      <a:endParaRPr kumimoji="0" lang="en-US" altLang="zh-CN" sz="2400" b="1" i="0" u="none" strike="noStrike" cap="none" normalizeH="0" baseline="0" dirty="0">
                        <a:ln>
                          <a:noFill/>
                        </a:ln>
                        <a:solidFill>
                          <a:schemeClr val="tx1"/>
                        </a:solidFill>
                        <a:effectLst/>
                        <a:latin typeface="Arial" charset="0"/>
                        <a:ea typeface="Palatino" charset="0"/>
                        <a:cs typeface="Times New Roman"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0000"/>
                        <a:buFont typeface="Wingdings" charset="2"/>
                        <a:defRPr sz="2600">
                          <a:solidFill>
                            <a:schemeClr val="tx1"/>
                          </a:solidFill>
                          <a:latin typeface="Arial" charset="0"/>
                          <a:ea typeface="宋体" charset="0"/>
                        </a:defRPr>
                      </a:lvl1pPr>
                      <a:lvl2pPr>
                        <a:spcBef>
                          <a:spcPct val="20000"/>
                        </a:spcBef>
                        <a:buClr>
                          <a:schemeClr val="accent2"/>
                        </a:buClr>
                        <a:buSzPct val="70000"/>
                        <a:buFont typeface="Wingdings" charset="2"/>
                        <a:defRPr sz="2200">
                          <a:solidFill>
                            <a:schemeClr val="tx1"/>
                          </a:solidFill>
                          <a:latin typeface="Arial" charset="0"/>
                          <a:ea typeface="宋体" charset="0"/>
                        </a:defRPr>
                      </a:lvl2pPr>
                      <a:lvl3pPr>
                        <a:spcBef>
                          <a:spcPct val="20000"/>
                        </a:spcBef>
                        <a:buClr>
                          <a:schemeClr val="accent1"/>
                        </a:buClr>
                        <a:buSzPct val="70000"/>
                        <a:buFont typeface="Wingdings" charset="2"/>
                        <a:defRPr sz="2100">
                          <a:solidFill>
                            <a:schemeClr val="tx1"/>
                          </a:solidFill>
                          <a:latin typeface="Arial" charset="0"/>
                          <a:ea typeface="宋体" charset="0"/>
                        </a:defRPr>
                      </a:lvl3pPr>
                      <a:lvl4pPr>
                        <a:spcBef>
                          <a:spcPct val="20000"/>
                        </a:spcBef>
                        <a:buClr>
                          <a:schemeClr val="tx2"/>
                        </a:buClr>
                        <a:buSzPct val="75000"/>
                        <a:buFont typeface="Wingdings" charset="2"/>
                        <a:defRPr>
                          <a:solidFill>
                            <a:schemeClr val="tx1"/>
                          </a:solidFill>
                          <a:latin typeface="Arial" charset="0"/>
                          <a:ea typeface="宋体" charset="0"/>
                        </a:defRPr>
                      </a:lvl4pPr>
                      <a:lvl5pPr>
                        <a:spcBef>
                          <a:spcPct val="20000"/>
                        </a:spcBef>
                        <a:buClr>
                          <a:schemeClr val="folHlink"/>
                        </a:buClr>
                        <a:buSzPct val="80000"/>
                        <a:buFont typeface="Wingdings" charset="2"/>
                        <a:defRPr>
                          <a:solidFill>
                            <a:schemeClr val="tx1"/>
                          </a:solidFill>
                          <a:latin typeface="Arial" charset="0"/>
                          <a:ea typeface="宋体" charset="0"/>
                        </a:defRPr>
                      </a:lvl5pPr>
                      <a:lvl6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6pPr>
                      <a:lvl7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7pPr>
                      <a:lvl8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8pPr>
                      <a:lvl9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Palatino" charset="0"/>
                          <a:cs typeface="Times New Roman" charset="0"/>
                        </a:rPr>
                        <a:t>Precision</a:t>
                      </a:r>
                      <a:endParaRPr kumimoji="0" lang="en-US" altLang="zh-CN" sz="2400" b="0" i="0" u="none" strike="noStrike" cap="none" normalizeH="0" baseline="0" dirty="0">
                        <a:ln>
                          <a:noFill/>
                        </a:ln>
                        <a:solidFill>
                          <a:schemeClr val="tx1"/>
                        </a:solidFill>
                        <a:effectLst/>
                        <a:latin typeface="Arial" charset="0"/>
                        <a:ea typeface="Palatino" charset="0"/>
                        <a:cs typeface="Times New Roman"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0000"/>
                        <a:buFont typeface="Wingdings" charset="2"/>
                        <a:defRPr sz="2600">
                          <a:solidFill>
                            <a:schemeClr val="tx1"/>
                          </a:solidFill>
                          <a:latin typeface="Arial" charset="0"/>
                          <a:ea typeface="宋体" charset="0"/>
                        </a:defRPr>
                      </a:lvl1pPr>
                      <a:lvl2pPr>
                        <a:spcBef>
                          <a:spcPct val="20000"/>
                        </a:spcBef>
                        <a:buClr>
                          <a:schemeClr val="accent2"/>
                        </a:buClr>
                        <a:buSzPct val="70000"/>
                        <a:buFont typeface="Wingdings" charset="2"/>
                        <a:defRPr sz="2200">
                          <a:solidFill>
                            <a:schemeClr val="tx1"/>
                          </a:solidFill>
                          <a:latin typeface="Arial" charset="0"/>
                          <a:ea typeface="宋体" charset="0"/>
                        </a:defRPr>
                      </a:lvl2pPr>
                      <a:lvl3pPr>
                        <a:spcBef>
                          <a:spcPct val="20000"/>
                        </a:spcBef>
                        <a:buClr>
                          <a:schemeClr val="accent1"/>
                        </a:buClr>
                        <a:buSzPct val="70000"/>
                        <a:buFont typeface="Wingdings" charset="2"/>
                        <a:defRPr sz="2100">
                          <a:solidFill>
                            <a:schemeClr val="tx1"/>
                          </a:solidFill>
                          <a:latin typeface="Arial" charset="0"/>
                          <a:ea typeface="宋体" charset="0"/>
                        </a:defRPr>
                      </a:lvl3pPr>
                      <a:lvl4pPr>
                        <a:spcBef>
                          <a:spcPct val="20000"/>
                        </a:spcBef>
                        <a:buClr>
                          <a:schemeClr val="tx2"/>
                        </a:buClr>
                        <a:buSzPct val="75000"/>
                        <a:buFont typeface="Wingdings" charset="2"/>
                        <a:defRPr>
                          <a:solidFill>
                            <a:schemeClr val="tx1"/>
                          </a:solidFill>
                          <a:latin typeface="Arial" charset="0"/>
                          <a:ea typeface="宋体" charset="0"/>
                        </a:defRPr>
                      </a:lvl4pPr>
                      <a:lvl5pPr>
                        <a:spcBef>
                          <a:spcPct val="20000"/>
                        </a:spcBef>
                        <a:buClr>
                          <a:schemeClr val="folHlink"/>
                        </a:buClr>
                        <a:buSzPct val="80000"/>
                        <a:buFont typeface="Wingdings" charset="2"/>
                        <a:defRPr>
                          <a:solidFill>
                            <a:schemeClr val="tx1"/>
                          </a:solidFill>
                          <a:latin typeface="Arial" charset="0"/>
                          <a:ea typeface="宋体" charset="0"/>
                        </a:defRPr>
                      </a:lvl5pPr>
                      <a:lvl6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6pPr>
                      <a:lvl7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7pPr>
                      <a:lvl8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8pPr>
                      <a:lvl9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Palatino" charset="0"/>
                          <a:cs typeface="Times New Roman" charset="0"/>
                        </a:rPr>
                        <a:t>Recall</a:t>
                      </a:r>
                      <a:endParaRPr kumimoji="0" lang="en-US" altLang="zh-CN" sz="2400" b="0" i="0" u="none" strike="noStrike" cap="none" normalizeH="0" baseline="0" dirty="0">
                        <a:ln>
                          <a:noFill/>
                        </a:ln>
                        <a:solidFill>
                          <a:schemeClr val="tx1"/>
                        </a:solidFill>
                        <a:effectLst/>
                        <a:latin typeface="Arial" charset="0"/>
                        <a:ea typeface="Palatino" charset="0"/>
                        <a:cs typeface="Times New Roman"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0000"/>
                        <a:buFont typeface="Wingdings" charset="2"/>
                        <a:defRPr sz="2600">
                          <a:solidFill>
                            <a:schemeClr val="tx1"/>
                          </a:solidFill>
                          <a:latin typeface="Arial" charset="0"/>
                          <a:ea typeface="宋体" charset="0"/>
                        </a:defRPr>
                      </a:lvl1pPr>
                      <a:lvl2pPr>
                        <a:spcBef>
                          <a:spcPct val="20000"/>
                        </a:spcBef>
                        <a:buClr>
                          <a:schemeClr val="accent2"/>
                        </a:buClr>
                        <a:buSzPct val="70000"/>
                        <a:buFont typeface="Wingdings" charset="2"/>
                        <a:defRPr sz="2200">
                          <a:solidFill>
                            <a:schemeClr val="tx1"/>
                          </a:solidFill>
                          <a:latin typeface="Arial" charset="0"/>
                          <a:ea typeface="宋体" charset="0"/>
                        </a:defRPr>
                      </a:lvl2pPr>
                      <a:lvl3pPr>
                        <a:spcBef>
                          <a:spcPct val="20000"/>
                        </a:spcBef>
                        <a:buClr>
                          <a:schemeClr val="accent1"/>
                        </a:buClr>
                        <a:buSzPct val="70000"/>
                        <a:buFont typeface="Wingdings" charset="2"/>
                        <a:defRPr sz="2100">
                          <a:solidFill>
                            <a:schemeClr val="tx1"/>
                          </a:solidFill>
                          <a:latin typeface="Arial" charset="0"/>
                          <a:ea typeface="宋体" charset="0"/>
                        </a:defRPr>
                      </a:lvl3pPr>
                      <a:lvl4pPr>
                        <a:spcBef>
                          <a:spcPct val="20000"/>
                        </a:spcBef>
                        <a:buClr>
                          <a:schemeClr val="tx2"/>
                        </a:buClr>
                        <a:buSzPct val="75000"/>
                        <a:buFont typeface="Wingdings" charset="2"/>
                        <a:defRPr>
                          <a:solidFill>
                            <a:schemeClr val="tx1"/>
                          </a:solidFill>
                          <a:latin typeface="Arial" charset="0"/>
                          <a:ea typeface="宋体" charset="0"/>
                        </a:defRPr>
                      </a:lvl4pPr>
                      <a:lvl5pPr>
                        <a:spcBef>
                          <a:spcPct val="20000"/>
                        </a:spcBef>
                        <a:buClr>
                          <a:schemeClr val="folHlink"/>
                        </a:buClr>
                        <a:buSzPct val="80000"/>
                        <a:buFont typeface="Wingdings" charset="2"/>
                        <a:defRPr>
                          <a:solidFill>
                            <a:schemeClr val="tx1"/>
                          </a:solidFill>
                          <a:latin typeface="Arial" charset="0"/>
                          <a:ea typeface="宋体" charset="0"/>
                        </a:defRPr>
                      </a:lvl5pPr>
                      <a:lvl6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6pPr>
                      <a:lvl7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7pPr>
                      <a:lvl8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8pPr>
                      <a:lvl9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chemeClr val="tx1"/>
                          </a:solidFill>
                          <a:effectLst/>
                          <a:latin typeface="Arial" charset="0"/>
                          <a:ea typeface="Palatino" charset="0"/>
                          <a:cs typeface="Times New Roman" charset="0"/>
                        </a:rPr>
                        <a:t>F1</a:t>
                      </a:r>
                      <a:endParaRPr kumimoji="0" lang="en-US" altLang="zh-CN" sz="2400" b="1" i="0" u="none" strike="noStrike" cap="none" normalizeH="0" baseline="0" dirty="0">
                        <a:ln>
                          <a:noFill/>
                        </a:ln>
                        <a:solidFill>
                          <a:schemeClr val="tx1"/>
                        </a:solidFill>
                        <a:effectLst/>
                        <a:latin typeface="Arial" charset="0"/>
                        <a:ea typeface="Palatino" charset="0"/>
                        <a:cs typeface="Times New Roman" charset="0"/>
                      </a:endParaRPr>
                    </a:p>
                  </a:txBody>
                  <a:tcPr marL="0" marR="0" marT="0" marB="0"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4760">
                <a:tc rowSpan="2">
                  <a:txBody>
                    <a:bodyPr/>
                    <a:lstStyle>
                      <a:lvl1pPr>
                        <a:spcBef>
                          <a:spcPct val="20000"/>
                        </a:spcBef>
                        <a:buClr>
                          <a:schemeClr val="tx2"/>
                        </a:buClr>
                        <a:buSzPct val="70000"/>
                        <a:buFont typeface="Wingdings" charset="2"/>
                        <a:defRPr sz="2600">
                          <a:solidFill>
                            <a:schemeClr val="tx1"/>
                          </a:solidFill>
                          <a:latin typeface="Arial" charset="0"/>
                          <a:ea typeface="宋体" charset="0"/>
                        </a:defRPr>
                      </a:lvl1pPr>
                      <a:lvl2pPr>
                        <a:spcBef>
                          <a:spcPct val="20000"/>
                        </a:spcBef>
                        <a:buClr>
                          <a:schemeClr val="accent2"/>
                        </a:buClr>
                        <a:buSzPct val="70000"/>
                        <a:buFont typeface="Wingdings" charset="2"/>
                        <a:defRPr sz="2200">
                          <a:solidFill>
                            <a:schemeClr val="tx1"/>
                          </a:solidFill>
                          <a:latin typeface="Arial" charset="0"/>
                          <a:ea typeface="宋体" charset="0"/>
                        </a:defRPr>
                      </a:lvl2pPr>
                      <a:lvl3pPr>
                        <a:spcBef>
                          <a:spcPct val="20000"/>
                        </a:spcBef>
                        <a:buClr>
                          <a:schemeClr val="accent1"/>
                        </a:buClr>
                        <a:buSzPct val="70000"/>
                        <a:buFont typeface="Wingdings" charset="2"/>
                        <a:defRPr sz="2100">
                          <a:solidFill>
                            <a:schemeClr val="tx1"/>
                          </a:solidFill>
                          <a:latin typeface="Arial" charset="0"/>
                          <a:ea typeface="宋体" charset="0"/>
                        </a:defRPr>
                      </a:lvl3pPr>
                      <a:lvl4pPr>
                        <a:spcBef>
                          <a:spcPct val="20000"/>
                        </a:spcBef>
                        <a:buClr>
                          <a:schemeClr val="tx2"/>
                        </a:buClr>
                        <a:buSzPct val="75000"/>
                        <a:buFont typeface="Wingdings" charset="2"/>
                        <a:defRPr>
                          <a:solidFill>
                            <a:schemeClr val="tx1"/>
                          </a:solidFill>
                          <a:latin typeface="Arial" charset="0"/>
                          <a:ea typeface="宋体" charset="0"/>
                        </a:defRPr>
                      </a:lvl4pPr>
                      <a:lvl5pPr>
                        <a:spcBef>
                          <a:spcPct val="20000"/>
                        </a:spcBef>
                        <a:buClr>
                          <a:schemeClr val="folHlink"/>
                        </a:buClr>
                        <a:buSzPct val="80000"/>
                        <a:buFont typeface="Wingdings" charset="2"/>
                        <a:defRPr>
                          <a:solidFill>
                            <a:schemeClr val="tx1"/>
                          </a:solidFill>
                          <a:latin typeface="Arial" charset="0"/>
                          <a:ea typeface="宋体" charset="0"/>
                        </a:defRPr>
                      </a:lvl5pPr>
                      <a:lvl6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6pPr>
                      <a:lvl7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7pPr>
                      <a:lvl8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8pPr>
                      <a:lvl9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2400" b="0" i="0" u="none" strike="noStrike" cap="none" normalizeH="0" baseline="0" dirty="0" smtClean="0">
                        <a:ln>
                          <a:noFill/>
                        </a:ln>
                        <a:solidFill>
                          <a:schemeClr val="tx1"/>
                        </a:solidFill>
                        <a:effectLst/>
                        <a:latin typeface="Arial" charset="0"/>
                        <a:ea typeface="Palatino"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chemeClr val="tx1"/>
                          </a:solidFill>
                          <a:effectLst/>
                          <a:latin typeface="Arial" charset="0"/>
                          <a:ea typeface="Palatino" charset="0"/>
                          <a:cs typeface="Times New Roman" charset="0"/>
                        </a:rPr>
                        <a:t>Inviter</a:t>
                      </a:r>
                      <a:endParaRPr kumimoji="0" lang="en-US" altLang="zh-CN" sz="2400" b="1" i="0" u="none" strike="noStrike" cap="none" normalizeH="0" baseline="0" dirty="0">
                        <a:ln>
                          <a:noFill/>
                        </a:ln>
                        <a:solidFill>
                          <a:schemeClr val="tx1"/>
                        </a:solidFill>
                        <a:effectLst/>
                        <a:latin typeface="Arial" charset="0"/>
                        <a:ea typeface="Palatino" charset="0"/>
                        <a:cs typeface="Times New Roman" charset="0"/>
                      </a:endParaRPr>
                    </a:p>
                  </a:txBody>
                  <a:tcPr marL="0" marR="0" marT="0" marB="0" anchor="ctr"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0000"/>
                        <a:buFont typeface="Wingdings" charset="2"/>
                        <a:defRPr sz="2600">
                          <a:solidFill>
                            <a:schemeClr val="tx1"/>
                          </a:solidFill>
                          <a:latin typeface="Arial" charset="0"/>
                          <a:ea typeface="宋体" charset="0"/>
                        </a:defRPr>
                      </a:lvl1pPr>
                      <a:lvl2pPr>
                        <a:spcBef>
                          <a:spcPct val="20000"/>
                        </a:spcBef>
                        <a:buClr>
                          <a:schemeClr val="accent2"/>
                        </a:buClr>
                        <a:buSzPct val="70000"/>
                        <a:buFont typeface="Wingdings" charset="2"/>
                        <a:defRPr sz="2200">
                          <a:solidFill>
                            <a:schemeClr val="tx1"/>
                          </a:solidFill>
                          <a:latin typeface="Arial" charset="0"/>
                          <a:ea typeface="宋体" charset="0"/>
                        </a:defRPr>
                      </a:lvl2pPr>
                      <a:lvl3pPr>
                        <a:spcBef>
                          <a:spcPct val="20000"/>
                        </a:spcBef>
                        <a:buClr>
                          <a:schemeClr val="accent1"/>
                        </a:buClr>
                        <a:buSzPct val="70000"/>
                        <a:buFont typeface="Wingdings" charset="2"/>
                        <a:defRPr sz="2100">
                          <a:solidFill>
                            <a:schemeClr val="tx1"/>
                          </a:solidFill>
                          <a:latin typeface="Arial" charset="0"/>
                          <a:ea typeface="宋体" charset="0"/>
                        </a:defRPr>
                      </a:lvl3pPr>
                      <a:lvl4pPr>
                        <a:spcBef>
                          <a:spcPct val="20000"/>
                        </a:spcBef>
                        <a:buClr>
                          <a:schemeClr val="tx2"/>
                        </a:buClr>
                        <a:buSzPct val="75000"/>
                        <a:buFont typeface="Wingdings" charset="2"/>
                        <a:defRPr>
                          <a:solidFill>
                            <a:schemeClr val="tx1"/>
                          </a:solidFill>
                          <a:latin typeface="Arial" charset="0"/>
                          <a:ea typeface="宋体" charset="0"/>
                        </a:defRPr>
                      </a:lvl4pPr>
                      <a:lvl5pPr>
                        <a:spcBef>
                          <a:spcPct val="20000"/>
                        </a:spcBef>
                        <a:buClr>
                          <a:schemeClr val="folHlink"/>
                        </a:buClr>
                        <a:buSzPct val="80000"/>
                        <a:buFont typeface="Wingdings" charset="2"/>
                        <a:defRPr>
                          <a:solidFill>
                            <a:schemeClr val="tx1"/>
                          </a:solidFill>
                          <a:latin typeface="Arial" charset="0"/>
                          <a:ea typeface="宋体" charset="0"/>
                        </a:defRPr>
                      </a:lvl5pPr>
                      <a:lvl6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6pPr>
                      <a:lvl7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7pPr>
                      <a:lvl8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8pPr>
                      <a:lvl9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charset="0"/>
                          <a:ea typeface="Palatino" charset="0"/>
                          <a:cs typeface="Times New Roman" charset="0"/>
                        </a:rPr>
                        <a:t>All</a:t>
                      </a:r>
                      <a:endParaRPr kumimoji="0" lang="en-US" altLang="zh-CN" sz="2400" b="0" i="0" u="none" strike="noStrike" cap="none" normalizeH="0" baseline="0" dirty="0">
                        <a:ln>
                          <a:noFill/>
                        </a:ln>
                        <a:solidFill>
                          <a:schemeClr val="tx1"/>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charset="0"/>
                          <a:ea typeface="Palatino" charset="0"/>
                          <a:cs typeface="Times New Roman" charset="0"/>
                        </a:rPr>
                        <a:t>95.31</a:t>
                      </a:r>
                      <a:endParaRPr kumimoji="0" lang="en-US" altLang="zh-CN" sz="2400" b="0" i="0" u="none" strike="noStrike" cap="none" normalizeH="0" baseline="0" dirty="0">
                        <a:ln>
                          <a:noFill/>
                        </a:ln>
                        <a:solidFill>
                          <a:schemeClr val="tx1"/>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0000"/>
                        <a:buFont typeface="Wingdings" charset="2"/>
                        <a:defRPr sz="2600">
                          <a:solidFill>
                            <a:schemeClr val="tx1"/>
                          </a:solidFill>
                          <a:latin typeface="Arial" charset="0"/>
                          <a:ea typeface="宋体" charset="0"/>
                        </a:defRPr>
                      </a:lvl1pPr>
                      <a:lvl2pPr>
                        <a:spcBef>
                          <a:spcPct val="20000"/>
                        </a:spcBef>
                        <a:buClr>
                          <a:schemeClr val="accent2"/>
                        </a:buClr>
                        <a:buSzPct val="70000"/>
                        <a:buFont typeface="Wingdings" charset="2"/>
                        <a:defRPr sz="2200">
                          <a:solidFill>
                            <a:schemeClr val="tx1"/>
                          </a:solidFill>
                          <a:latin typeface="Arial" charset="0"/>
                          <a:ea typeface="宋体" charset="0"/>
                        </a:defRPr>
                      </a:lvl2pPr>
                      <a:lvl3pPr>
                        <a:spcBef>
                          <a:spcPct val="20000"/>
                        </a:spcBef>
                        <a:buClr>
                          <a:schemeClr val="accent1"/>
                        </a:buClr>
                        <a:buSzPct val="70000"/>
                        <a:buFont typeface="Wingdings" charset="2"/>
                        <a:defRPr sz="2100">
                          <a:solidFill>
                            <a:schemeClr val="tx1"/>
                          </a:solidFill>
                          <a:latin typeface="Arial" charset="0"/>
                          <a:ea typeface="宋体" charset="0"/>
                        </a:defRPr>
                      </a:lvl3pPr>
                      <a:lvl4pPr>
                        <a:spcBef>
                          <a:spcPct val="20000"/>
                        </a:spcBef>
                        <a:buClr>
                          <a:schemeClr val="tx2"/>
                        </a:buClr>
                        <a:buSzPct val="75000"/>
                        <a:buFont typeface="Wingdings" charset="2"/>
                        <a:defRPr>
                          <a:solidFill>
                            <a:schemeClr val="tx1"/>
                          </a:solidFill>
                          <a:latin typeface="Arial" charset="0"/>
                          <a:ea typeface="宋体" charset="0"/>
                        </a:defRPr>
                      </a:lvl4pPr>
                      <a:lvl5pPr>
                        <a:spcBef>
                          <a:spcPct val="20000"/>
                        </a:spcBef>
                        <a:buClr>
                          <a:schemeClr val="folHlink"/>
                        </a:buClr>
                        <a:buSzPct val="80000"/>
                        <a:buFont typeface="Wingdings" charset="2"/>
                        <a:defRPr>
                          <a:solidFill>
                            <a:schemeClr val="tx1"/>
                          </a:solidFill>
                          <a:latin typeface="Arial" charset="0"/>
                          <a:ea typeface="宋体" charset="0"/>
                        </a:defRPr>
                      </a:lvl5pPr>
                      <a:lvl6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6pPr>
                      <a:lvl7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7pPr>
                      <a:lvl8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8pPr>
                      <a:lvl9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charset="0"/>
                          <a:ea typeface="Palatino" charset="0"/>
                          <a:cs typeface="Times New Roman" charset="0"/>
                        </a:rPr>
                        <a:t>85.95</a:t>
                      </a:r>
                      <a:endParaRPr kumimoji="0" lang="en-US" altLang="zh-CN" sz="2400" b="0" i="0" u="none" strike="noStrike" cap="none" normalizeH="0" baseline="0" dirty="0">
                        <a:ln>
                          <a:noFill/>
                        </a:ln>
                        <a:solidFill>
                          <a:schemeClr val="tx1"/>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0000"/>
                        <a:buFont typeface="Wingdings" charset="2"/>
                        <a:defRPr sz="2600">
                          <a:solidFill>
                            <a:schemeClr val="tx1"/>
                          </a:solidFill>
                          <a:latin typeface="Arial" charset="0"/>
                          <a:ea typeface="宋体" charset="0"/>
                        </a:defRPr>
                      </a:lvl1pPr>
                      <a:lvl2pPr>
                        <a:spcBef>
                          <a:spcPct val="20000"/>
                        </a:spcBef>
                        <a:buClr>
                          <a:schemeClr val="accent2"/>
                        </a:buClr>
                        <a:buSzPct val="70000"/>
                        <a:buFont typeface="Wingdings" charset="2"/>
                        <a:defRPr sz="2200">
                          <a:solidFill>
                            <a:schemeClr val="tx1"/>
                          </a:solidFill>
                          <a:latin typeface="Arial" charset="0"/>
                          <a:ea typeface="宋体" charset="0"/>
                        </a:defRPr>
                      </a:lvl2pPr>
                      <a:lvl3pPr>
                        <a:spcBef>
                          <a:spcPct val="20000"/>
                        </a:spcBef>
                        <a:buClr>
                          <a:schemeClr val="accent1"/>
                        </a:buClr>
                        <a:buSzPct val="70000"/>
                        <a:buFont typeface="Wingdings" charset="2"/>
                        <a:defRPr sz="2100">
                          <a:solidFill>
                            <a:schemeClr val="tx1"/>
                          </a:solidFill>
                          <a:latin typeface="Arial" charset="0"/>
                          <a:ea typeface="宋体" charset="0"/>
                        </a:defRPr>
                      </a:lvl3pPr>
                      <a:lvl4pPr>
                        <a:spcBef>
                          <a:spcPct val="20000"/>
                        </a:spcBef>
                        <a:buClr>
                          <a:schemeClr val="tx2"/>
                        </a:buClr>
                        <a:buSzPct val="75000"/>
                        <a:buFont typeface="Wingdings" charset="2"/>
                        <a:defRPr>
                          <a:solidFill>
                            <a:schemeClr val="tx1"/>
                          </a:solidFill>
                          <a:latin typeface="Arial" charset="0"/>
                          <a:ea typeface="宋体" charset="0"/>
                        </a:defRPr>
                      </a:lvl4pPr>
                      <a:lvl5pPr>
                        <a:spcBef>
                          <a:spcPct val="20000"/>
                        </a:spcBef>
                        <a:buClr>
                          <a:schemeClr val="folHlink"/>
                        </a:buClr>
                        <a:buSzPct val="80000"/>
                        <a:buFont typeface="Wingdings" charset="2"/>
                        <a:defRPr>
                          <a:solidFill>
                            <a:schemeClr val="tx1"/>
                          </a:solidFill>
                          <a:latin typeface="Arial" charset="0"/>
                          <a:ea typeface="宋体" charset="0"/>
                        </a:defRPr>
                      </a:lvl5pPr>
                      <a:lvl6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6pPr>
                      <a:lvl7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7pPr>
                      <a:lvl8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8pPr>
                      <a:lvl9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charset="0"/>
                          <a:ea typeface="Palatino" charset="0"/>
                          <a:cs typeface="Times New Roman" charset="0"/>
                        </a:rPr>
                        <a:t>88.39</a:t>
                      </a:r>
                      <a:endParaRPr kumimoji="0" lang="en-US" altLang="zh-CN" sz="2400" b="0" i="0" u="none" strike="noStrike" cap="none" normalizeH="0" baseline="0" dirty="0">
                        <a:ln>
                          <a:noFill/>
                        </a:ln>
                        <a:solidFill>
                          <a:schemeClr val="tx1"/>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0000"/>
                        <a:buFont typeface="Wingdings" charset="2"/>
                        <a:defRPr sz="2600">
                          <a:solidFill>
                            <a:schemeClr val="tx1"/>
                          </a:solidFill>
                          <a:latin typeface="Arial" charset="0"/>
                          <a:ea typeface="宋体" charset="0"/>
                        </a:defRPr>
                      </a:lvl1pPr>
                      <a:lvl2pPr>
                        <a:spcBef>
                          <a:spcPct val="20000"/>
                        </a:spcBef>
                        <a:buClr>
                          <a:schemeClr val="accent2"/>
                        </a:buClr>
                        <a:buSzPct val="70000"/>
                        <a:buFont typeface="Wingdings" charset="2"/>
                        <a:defRPr sz="2200">
                          <a:solidFill>
                            <a:schemeClr val="tx1"/>
                          </a:solidFill>
                          <a:latin typeface="Arial" charset="0"/>
                          <a:ea typeface="宋体" charset="0"/>
                        </a:defRPr>
                      </a:lvl2pPr>
                      <a:lvl3pPr>
                        <a:spcBef>
                          <a:spcPct val="20000"/>
                        </a:spcBef>
                        <a:buClr>
                          <a:schemeClr val="accent1"/>
                        </a:buClr>
                        <a:buSzPct val="70000"/>
                        <a:buFont typeface="Wingdings" charset="2"/>
                        <a:defRPr sz="2100">
                          <a:solidFill>
                            <a:schemeClr val="tx1"/>
                          </a:solidFill>
                          <a:latin typeface="Arial" charset="0"/>
                          <a:ea typeface="宋体" charset="0"/>
                        </a:defRPr>
                      </a:lvl3pPr>
                      <a:lvl4pPr>
                        <a:spcBef>
                          <a:spcPct val="20000"/>
                        </a:spcBef>
                        <a:buClr>
                          <a:schemeClr val="tx2"/>
                        </a:buClr>
                        <a:buSzPct val="75000"/>
                        <a:buFont typeface="Wingdings" charset="2"/>
                        <a:defRPr>
                          <a:solidFill>
                            <a:schemeClr val="tx1"/>
                          </a:solidFill>
                          <a:latin typeface="Arial" charset="0"/>
                          <a:ea typeface="宋体" charset="0"/>
                        </a:defRPr>
                      </a:lvl4pPr>
                      <a:lvl5pPr>
                        <a:spcBef>
                          <a:spcPct val="20000"/>
                        </a:spcBef>
                        <a:buClr>
                          <a:schemeClr val="folHlink"/>
                        </a:buClr>
                        <a:buSzPct val="80000"/>
                        <a:buFont typeface="Wingdings" charset="2"/>
                        <a:defRPr>
                          <a:solidFill>
                            <a:schemeClr val="tx1"/>
                          </a:solidFill>
                          <a:latin typeface="Arial" charset="0"/>
                          <a:ea typeface="宋体" charset="0"/>
                        </a:defRPr>
                      </a:lvl5pPr>
                      <a:lvl6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6pPr>
                      <a:lvl7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7pPr>
                      <a:lvl8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8pPr>
                      <a:lvl9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charset="0"/>
                          <a:ea typeface="Palatino" charset="0"/>
                          <a:cs typeface="Times New Roman" charset="0"/>
                        </a:rPr>
                        <a:t>87.15</a:t>
                      </a:r>
                      <a:endParaRPr kumimoji="0" lang="en-US" altLang="zh-CN" sz="2400" b="0" i="0" u="none" strike="noStrike" cap="none" normalizeH="0" baseline="0" dirty="0">
                        <a:ln>
                          <a:noFill/>
                        </a:ln>
                        <a:solidFill>
                          <a:schemeClr val="tx1"/>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4760">
                <a:tc vMerge="1">
                  <a:txBody>
                    <a:bodyPr/>
                    <a:lstStyle/>
                    <a:p>
                      <a:endParaRPr lang="zh-CN" altLang="en-US"/>
                    </a:p>
                  </a:txBody>
                  <a:tcPr/>
                </a:tc>
                <a:tc>
                  <a:txBody>
                    <a:bodyPr/>
                    <a:lstStyle>
                      <a:lvl1pPr>
                        <a:spcBef>
                          <a:spcPct val="20000"/>
                        </a:spcBef>
                        <a:buClr>
                          <a:schemeClr val="tx2"/>
                        </a:buClr>
                        <a:buSzPct val="70000"/>
                        <a:buFont typeface="Wingdings" charset="2"/>
                        <a:defRPr sz="2600">
                          <a:solidFill>
                            <a:schemeClr val="tx1"/>
                          </a:solidFill>
                          <a:latin typeface="Arial" charset="0"/>
                          <a:ea typeface="宋体" charset="0"/>
                        </a:defRPr>
                      </a:lvl1pPr>
                      <a:lvl2pPr>
                        <a:spcBef>
                          <a:spcPct val="20000"/>
                        </a:spcBef>
                        <a:buClr>
                          <a:schemeClr val="accent2"/>
                        </a:buClr>
                        <a:buSzPct val="70000"/>
                        <a:buFont typeface="Wingdings" charset="2"/>
                        <a:defRPr sz="2200">
                          <a:solidFill>
                            <a:schemeClr val="tx1"/>
                          </a:solidFill>
                          <a:latin typeface="Arial" charset="0"/>
                          <a:ea typeface="宋体" charset="0"/>
                        </a:defRPr>
                      </a:lvl2pPr>
                      <a:lvl3pPr>
                        <a:spcBef>
                          <a:spcPct val="20000"/>
                        </a:spcBef>
                        <a:buClr>
                          <a:schemeClr val="accent1"/>
                        </a:buClr>
                        <a:buSzPct val="70000"/>
                        <a:buFont typeface="Wingdings" charset="2"/>
                        <a:defRPr sz="2100">
                          <a:solidFill>
                            <a:schemeClr val="tx1"/>
                          </a:solidFill>
                          <a:latin typeface="Arial" charset="0"/>
                          <a:ea typeface="宋体" charset="0"/>
                        </a:defRPr>
                      </a:lvl3pPr>
                      <a:lvl4pPr>
                        <a:spcBef>
                          <a:spcPct val="20000"/>
                        </a:spcBef>
                        <a:buClr>
                          <a:schemeClr val="tx2"/>
                        </a:buClr>
                        <a:buSzPct val="75000"/>
                        <a:buFont typeface="Wingdings" charset="2"/>
                        <a:defRPr>
                          <a:solidFill>
                            <a:schemeClr val="tx1"/>
                          </a:solidFill>
                          <a:latin typeface="Arial" charset="0"/>
                          <a:ea typeface="宋体" charset="0"/>
                        </a:defRPr>
                      </a:lvl4pPr>
                      <a:lvl5pPr>
                        <a:spcBef>
                          <a:spcPct val="20000"/>
                        </a:spcBef>
                        <a:buClr>
                          <a:schemeClr val="folHlink"/>
                        </a:buClr>
                        <a:buSzPct val="80000"/>
                        <a:buFont typeface="Wingdings" charset="2"/>
                        <a:defRPr>
                          <a:solidFill>
                            <a:schemeClr val="tx1"/>
                          </a:solidFill>
                          <a:latin typeface="Arial" charset="0"/>
                          <a:ea typeface="宋体" charset="0"/>
                        </a:defRPr>
                      </a:lvl5pPr>
                      <a:lvl6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6pPr>
                      <a:lvl7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7pPr>
                      <a:lvl8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8pPr>
                      <a:lvl9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charset="0"/>
                          <a:ea typeface="Palatino" charset="0"/>
                          <a:cs typeface="Times New Roman" charset="0"/>
                        </a:rPr>
                        <a:t>-History</a:t>
                      </a:r>
                      <a:r>
                        <a:rPr kumimoji="0" lang="zh-CN" altLang="en-US" sz="2400" b="0" i="0" u="none" strike="noStrike" cap="none" normalizeH="0" baseline="0" dirty="0" smtClean="0">
                          <a:ln>
                            <a:noFill/>
                          </a:ln>
                          <a:solidFill>
                            <a:schemeClr val="tx1"/>
                          </a:solidFill>
                          <a:effectLst/>
                          <a:latin typeface="Arial" charset="0"/>
                          <a:ea typeface="Palatino" charset="0"/>
                          <a:cs typeface="Times New Roman" charset="0"/>
                        </a:rPr>
                        <a:t> </a:t>
                      </a:r>
                      <a:r>
                        <a:rPr kumimoji="0" lang="en-US" altLang="zh-CN" sz="2400" b="0" i="0" u="none" strike="noStrike" cap="none" normalizeH="0" baseline="0" dirty="0" smtClean="0">
                          <a:ln>
                            <a:noFill/>
                          </a:ln>
                          <a:solidFill>
                            <a:schemeClr val="tx1"/>
                          </a:solidFill>
                          <a:effectLst/>
                          <a:latin typeface="Arial" charset="0"/>
                          <a:ea typeface="Palatino" charset="0"/>
                          <a:cs typeface="Times New Roman" charset="0"/>
                        </a:rPr>
                        <a:t>Behavior</a:t>
                      </a:r>
                      <a:endParaRPr kumimoji="0" lang="en-US" altLang="zh-CN" sz="2400" b="0" i="0" u="none" strike="noStrike" cap="none" normalizeH="0" baseline="0" dirty="0">
                        <a:ln>
                          <a:noFill/>
                        </a:ln>
                        <a:solidFill>
                          <a:schemeClr val="tx1"/>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charset="0"/>
                          <a:ea typeface="Palatino" charset="0"/>
                          <a:cs typeface="Times New Roman" charset="0"/>
                        </a:rPr>
                        <a:t>91.52</a:t>
                      </a:r>
                      <a:endParaRPr kumimoji="0" lang="en-US" altLang="zh-CN" sz="2400" b="0" i="0" u="none" strike="noStrike" cap="none" normalizeH="0" baseline="0" dirty="0">
                        <a:ln>
                          <a:noFill/>
                        </a:ln>
                        <a:solidFill>
                          <a:schemeClr val="tx1"/>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0000"/>
                        <a:buFont typeface="Wingdings" charset="2"/>
                        <a:defRPr sz="2600">
                          <a:solidFill>
                            <a:schemeClr val="tx1"/>
                          </a:solidFill>
                          <a:latin typeface="Arial" charset="0"/>
                          <a:ea typeface="宋体" charset="0"/>
                        </a:defRPr>
                      </a:lvl1pPr>
                      <a:lvl2pPr>
                        <a:spcBef>
                          <a:spcPct val="20000"/>
                        </a:spcBef>
                        <a:buClr>
                          <a:schemeClr val="accent2"/>
                        </a:buClr>
                        <a:buSzPct val="70000"/>
                        <a:buFont typeface="Wingdings" charset="2"/>
                        <a:defRPr sz="2200">
                          <a:solidFill>
                            <a:schemeClr val="tx1"/>
                          </a:solidFill>
                          <a:latin typeface="Arial" charset="0"/>
                          <a:ea typeface="宋体" charset="0"/>
                        </a:defRPr>
                      </a:lvl2pPr>
                      <a:lvl3pPr>
                        <a:spcBef>
                          <a:spcPct val="20000"/>
                        </a:spcBef>
                        <a:buClr>
                          <a:schemeClr val="accent1"/>
                        </a:buClr>
                        <a:buSzPct val="70000"/>
                        <a:buFont typeface="Wingdings" charset="2"/>
                        <a:defRPr sz="2100">
                          <a:solidFill>
                            <a:schemeClr val="tx1"/>
                          </a:solidFill>
                          <a:latin typeface="Arial" charset="0"/>
                          <a:ea typeface="宋体" charset="0"/>
                        </a:defRPr>
                      </a:lvl3pPr>
                      <a:lvl4pPr>
                        <a:spcBef>
                          <a:spcPct val="20000"/>
                        </a:spcBef>
                        <a:buClr>
                          <a:schemeClr val="tx2"/>
                        </a:buClr>
                        <a:buSzPct val="75000"/>
                        <a:buFont typeface="Wingdings" charset="2"/>
                        <a:defRPr>
                          <a:solidFill>
                            <a:schemeClr val="tx1"/>
                          </a:solidFill>
                          <a:latin typeface="Arial" charset="0"/>
                          <a:ea typeface="宋体" charset="0"/>
                        </a:defRPr>
                      </a:lvl4pPr>
                      <a:lvl5pPr>
                        <a:spcBef>
                          <a:spcPct val="20000"/>
                        </a:spcBef>
                        <a:buClr>
                          <a:schemeClr val="folHlink"/>
                        </a:buClr>
                        <a:buSzPct val="80000"/>
                        <a:buFont typeface="Wingdings" charset="2"/>
                        <a:defRPr>
                          <a:solidFill>
                            <a:schemeClr val="tx1"/>
                          </a:solidFill>
                          <a:latin typeface="Arial" charset="0"/>
                          <a:ea typeface="宋体" charset="0"/>
                        </a:defRPr>
                      </a:lvl5pPr>
                      <a:lvl6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6pPr>
                      <a:lvl7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7pPr>
                      <a:lvl8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8pPr>
                      <a:lvl9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charset="0"/>
                          <a:ea typeface="Palatino" charset="0"/>
                          <a:cs typeface="Times New Roman" charset="0"/>
                        </a:rPr>
                        <a:t>82.07</a:t>
                      </a:r>
                      <a:endParaRPr kumimoji="0" lang="en-US" altLang="zh-CN" sz="2400" b="0" i="0" u="none" strike="noStrike" cap="none" normalizeH="0" baseline="0" dirty="0">
                        <a:ln>
                          <a:noFill/>
                        </a:ln>
                        <a:solidFill>
                          <a:schemeClr val="tx1"/>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0000"/>
                        <a:buFont typeface="Wingdings" charset="2"/>
                        <a:defRPr sz="2600">
                          <a:solidFill>
                            <a:schemeClr val="tx1"/>
                          </a:solidFill>
                          <a:latin typeface="Arial" charset="0"/>
                          <a:ea typeface="宋体" charset="0"/>
                        </a:defRPr>
                      </a:lvl1pPr>
                      <a:lvl2pPr>
                        <a:spcBef>
                          <a:spcPct val="20000"/>
                        </a:spcBef>
                        <a:buClr>
                          <a:schemeClr val="accent2"/>
                        </a:buClr>
                        <a:buSzPct val="70000"/>
                        <a:buFont typeface="Wingdings" charset="2"/>
                        <a:defRPr sz="2200">
                          <a:solidFill>
                            <a:schemeClr val="tx1"/>
                          </a:solidFill>
                          <a:latin typeface="Arial" charset="0"/>
                          <a:ea typeface="宋体" charset="0"/>
                        </a:defRPr>
                      </a:lvl2pPr>
                      <a:lvl3pPr>
                        <a:spcBef>
                          <a:spcPct val="20000"/>
                        </a:spcBef>
                        <a:buClr>
                          <a:schemeClr val="accent1"/>
                        </a:buClr>
                        <a:buSzPct val="70000"/>
                        <a:buFont typeface="Wingdings" charset="2"/>
                        <a:defRPr sz="2100">
                          <a:solidFill>
                            <a:schemeClr val="tx1"/>
                          </a:solidFill>
                          <a:latin typeface="Arial" charset="0"/>
                          <a:ea typeface="宋体" charset="0"/>
                        </a:defRPr>
                      </a:lvl3pPr>
                      <a:lvl4pPr>
                        <a:spcBef>
                          <a:spcPct val="20000"/>
                        </a:spcBef>
                        <a:buClr>
                          <a:schemeClr val="tx2"/>
                        </a:buClr>
                        <a:buSzPct val="75000"/>
                        <a:buFont typeface="Wingdings" charset="2"/>
                        <a:defRPr>
                          <a:solidFill>
                            <a:schemeClr val="tx1"/>
                          </a:solidFill>
                          <a:latin typeface="Arial" charset="0"/>
                          <a:ea typeface="宋体" charset="0"/>
                        </a:defRPr>
                      </a:lvl4pPr>
                      <a:lvl5pPr>
                        <a:spcBef>
                          <a:spcPct val="20000"/>
                        </a:spcBef>
                        <a:buClr>
                          <a:schemeClr val="folHlink"/>
                        </a:buClr>
                        <a:buSzPct val="80000"/>
                        <a:buFont typeface="Wingdings" charset="2"/>
                        <a:defRPr>
                          <a:solidFill>
                            <a:schemeClr val="tx1"/>
                          </a:solidFill>
                          <a:latin typeface="Arial" charset="0"/>
                          <a:ea typeface="宋体" charset="0"/>
                        </a:defRPr>
                      </a:lvl5pPr>
                      <a:lvl6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6pPr>
                      <a:lvl7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7pPr>
                      <a:lvl8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8pPr>
                      <a:lvl9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charset="0"/>
                          <a:ea typeface="Palatino" charset="0"/>
                          <a:cs typeface="Times New Roman" charset="0"/>
                        </a:rPr>
                        <a:t>84.31</a:t>
                      </a:r>
                      <a:endParaRPr kumimoji="0" lang="en-US" altLang="zh-CN" sz="2400" b="0" i="0" u="none" strike="noStrike" cap="none" normalizeH="0" baseline="0" dirty="0">
                        <a:ln>
                          <a:noFill/>
                        </a:ln>
                        <a:solidFill>
                          <a:schemeClr val="tx1"/>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0000"/>
                        <a:buFont typeface="Wingdings" charset="2"/>
                        <a:defRPr sz="2600">
                          <a:solidFill>
                            <a:schemeClr val="tx1"/>
                          </a:solidFill>
                          <a:latin typeface="Arial" charset="0"/>
                          <a:ea typeface="宋体" charset="0"/>
                        </a:defRPr>
                      </a:lvl1pPr>
                      <a:lvl2pPr>
                        <a:spcBef>
                          <a:spcPct val="20000"/>
                        </a:spcBef>
                        <a:buClr>
                          <a:schemeClr val="accent2"/>
                        </a:buClr>
                        <a:buSzPct val="70000"/>
                        <a:buFont typeface="Wingdings" charset="2"/>
                        <a:defRPr sz="2200">
                          <a:solidFill>
                            <a:schemeClr val="tx1"/>
                          </a:solidFill>
                          <a:latin typeface="Arial" charset="0"/>
                          <a:ea typeface="宋体" charset="0"/>
                        </a:defRPr>
                      </a:lvl2pPr>
                      <a:lvl3pPr>
                        <a:spcBef>
                          <a:spcPct val="20000"/>
                        </a:spcBef>
                        <a:buClr>
                          <a:schemeClr val="accent1"/>
                        </a:buClr>
                        <a:buSzPct val="70000"/>
                        <a:buFont typeface="Wingdings" charset="2"/>
                        <a:defRPr sz="2100">
                          <a:solidFill>
                            <a:schemeClr val="tx1"/>
                          </a:solidFill>
                          <a:latin typeface="Arial" charset="0"/>
                          <a:ea typeface="宋体" charset="0"/>
                        </a:defRPr>
                      </a:lvl3pPr>
                      <a:lvl4pPr>
                        <a:spcBef>
                          <a:spcPct val="20000"/>
                        </a:spcBef>
                        <a:buClr>
                          <a:schemeClr val="tx2"/>
                        </a:buClr>
                        <a:buSzPct val="75000"/>
                        <a:buFont typeface="Wingdings" charset="2"/>
                        <a:defRPr>
                          <a:solidFill>
                            <a:schemeClr val="tx1"/>
                          </a:solidFill>
                          <a:latin typeface="Arial" charset="0"/>
                          <a:ea typeface="宋体" charset="0"/>
                        </a:defRPr>
                      </a:lvl4pPr>
                      <a:lvl5pPr>
                        <a:spcBef>
                          <a:spcPct val="20000"/>
                        </a:spcBef>
                        <a:buClr>
                          <a:schemeClr val="folHlink"/>
                        </a:buClr>
                        <a:buSzPct val="80000"/>
                        <a:buFont typeface="Wingdings" charset="2"/>
                        <a:defRPr>
                          <a:solidFill>
                            <a:schemeClr val="tx1"/>
                          </a:solidFill>
                          <a:latin typeface="Arial" charset="0"/>
                          <a:ea typeface="宋体" charset="0"/>
                        </a:defRPr>
                      </a:lvl5pPr>
                      <a:lvl6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6pPr>
                      <a:lvl7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7pPr>
                      <a:lvl8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8pPr>
                      <a:lvl9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charset="0"/>
                          <a:ea typeface="Palatino" charset="0"/>
                          <a:cs typeface="Times New Roman" charset="0"/>
                        </a:rPr>
                        <a:t>83.17</a:t>
                      </a:r>
                      <a:endParaRPr kumimoji="0" lang="en-US" altLang="zh-CN" sz="2400" b="0" i="0" u="none" strike="noStrike" cap="none" normalizeH="0" baseline="0" dirty="0">
                        <a:ln>
                          <a:noFill/>
                        </a:ln>
                        <a:solidFill>
                          <a:schemeClr val="tx1"/>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476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2400" b="0" i="0" u="none" strike="noStrike" cap="none" normalizeH="0" baseline="0" dirty="0">
                        <a:ln>
                          <a:noFill/>
                        </a:ln>
                        <a:solidFill>
                          <a:schemeClr val="tx1"/>
                        </a:solidFill>
                        <a:effectLst/>
                        <a:latin typeface="Arial" charset="0"/>
                        <a:ea typeface="Palatino" charset="0"/>
                        <a:cs typeface="Times New Roman" charset="0"/>
                      </a:endParaRPr>
                    </a:p>
                  </a:txBody>
                  <a:tcPr marL="0" marR="0" marT="0" marB="0" anchor="ctr" horzOverflow="overflow">
                    <a:lnL cap="flat">
                      <a:noFill/>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charset="0"/>
                          <a:ea typeface="Palatino" charset="0"/>
                          <a:cs typeface="Times New Roman" charset="0"/>
                        </a:rPr>
                        <a:t>-Local</a:t>
                      </a:r>
                      <a:r>
                        <a:rPr kumimoji="0" lang="zh-CN" altLang="en-US" sz="2400" b="0" i="0" u="none" strike="noStrike" cap="none" normalizeH="0" baseline="0" dirty="0" smtClean="0">
                          <a:ln>
                            <a:noFill/>
                          </a:ln>
                          <a:solidFill>
                            <a:schemeClr val="tx1"/>
                          </a:solidFill>
                          <a:effectLst/>
                          <a:latin typeface="Arial" charset="0"/>
                          <a:ea typeface="Palatino" charset="0"/>
                          <a:cs typeface="Times New Roman" charset="0"/>
                        </a:rPr>
                        <a:t> </a:t>
                      </a:r>
                      <a:r>
                        <a:rPr kumimoji="0" lang="en-US" altLang="zh-CN" sz="2400" b="0" i="0" u="none" strike="noStrike" cap="none" normalizeH="0" baseline="0" dirty="0" smtClean="0">
                          <a:ln>
                            <a:noFill/>
                          </a:ln>
                          <a:solidFill>
                            <a:schemeClr val="tx1"/>
                          </a:solidFill>
                          <a:effectLst/>
                          <a:latin typeface="Arial" charset="0"/>
                          <a:ea typeface="Palatino" charset="0"/>
                          <a:cs typeface="Times New Roman" charset="0"/>
                        </a:rPr>
                        <a:t>Structure</a:t>
                      </a:r>
                      <a:endParaRPr kumimoji="0" lang="en-US" altLang="zh-CN" sz="2400" b="0" i="0" u="none" strike="noStrike" cap="none" normalizeH="0" baseline="0" dirty="0">
                        <a:ln>
                          <a:noFill/>
                        </a:ln>
                        <a:solidFill>
                          <a:schemeClr val="tx1"/>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charset="0"/>
                          <a:ea typeface="Palatino" charset="0"/>
                          <a:cs typeface="Times New Roman" charset="0"/>
                        </a:rPr>
                        <a:t>93.22</a:t>
                      </a:r>
                      <a:endParaRPr kumimoji="0" lang="en-US" altLang="zh-CN" sz="2400" b="0" i="0" u="none" strike="noStrike" cap="none" normalizeH="0" baseline="0" dirty="0">
                        <a:ln>
                          <a:noFill/>
                        </a:ln>
                        <a:solidFill>
                          <a:schemeClr val="tx1"/>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charset="0"/>
                          <a:ea typeface="Palatino" charset="0"/>
                          <a:cs typeface="Times New Roman" charset="0"/>
                        </a:rPr>
                        <a:t>84.50</a:t>
                      </a:r>
                      <a:endParaRPr kumimoji="0" lang="en-US" altLang="zh-CN" sz="2400" b="0" i="0" u="none" strike="noStrike" cap="none" normalizeH="0" baseline="0" dirty="0">
                        <a:ln>
                          <a:noFill/>
                        </a:ln>
                        <a:solidFill>
                          <a:schemeClr val="tx1"/>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charset="0"/>
                          <a:ea typeface="Palatino" charset="0"/>
                          <a:cs typeface="Times New Roman" charset="0"/>
                        </a:rPr>
                        <a:t>87.04</a:t>
                      </a:r>
                      <a:endParaRPr kumimoji="0" lang="en-US" altLang="zh-CN" sz="2400" b="0" i="0" u="none" strike="noStrike" cap="none" normalizeH="0" baseline="0" dirty="0">
                        <a:ln>
                          <a:noFill/>
                        </a:ln>
                        <a:solidFill>
                          <a:schemeClr val="tx1"/>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charset="0"/>
                          <a:ea typeface="Palatino" charset="0"/>
                          <a:cs typeface="Times New Roman" charset="0"/>
                        </a:rPr>
                        <a:t>85.75</a:t>
                      </a:r>
                      <a:endParaRPr kumimoji="0" lang="en-US" altLang="zh-CN" sz="2400" b="0" i="0" u="none" strike="noStrike" cap="none" normalizeH="0" baseline="0" dirty="0">
                        <a:ln>
                          <a:noFill/>
                        </a:ln>
                        <a:solidFill>
                          <a:schemeClr val="tx1"/>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24859">
                <a:tc rowSpan="2">
                  <a:txBody>
                    <a:bodyPr/>
                    <a:lstStyle>
                      <a:lvl1pPr>
                        <a:spcBef>
                          <a:spcPct val="20000"/>
                        </a:spcBef>
                        <a:buClr>
                          <a:schemeClr val="tx2"/>
                        </a:buClr>
                        <a:buSzPct val="70000"/>
                        <a:buFont typeface="Wingdings" charset="2"/>
                        <a:defRPr sz="2600">
                          <a:solidFill>
                            <a:schemeClr val="tx1"/>
                          </a:solidFill>
                          <a:latin typeface="Arial" charset="0"/>
                          <a:ea typeface="宋体" charset="0"/>
                        </a:defRPr>
                      </a:lvl1pPr>
                      <a:lvl2pPr>
                        <a:spcBef>
                          <a:spcPct val="20000"/>
                        </a:spcBef>
                        <a:buClr>
                          <a:schemeClr val="accent2"/>
                        </a:buClr>
                        <a:buSzPct val="70000"/>
                        <a:buFont typeface="Wingdings" charset="2"/>
                        <a:defRPr sz="2200">
                          <a:solidFill>
                            <a:schemeClr val="tx1"/>
                          </a:solidFill>
                          <a:latin typeface="Arial" charset="0"/>
                          <a:ea typeface="宋体" charset="0"/>
                        </a:defRPr>
                      </a:lvl2pPr>
                      <a:lvl3pPr>
                        <a:spcBef>
                          <a:spcPct val="20000"/>
                        </a:spcBef>
                        <a:buClr>
                          <a:schemeClr val="accent1"/>
                        </a:buClr>
                        <a:buSzPct val="70000"/>
                        <a:buFont typeface="Wingdings" charset="2"/>
                        <a:defRPr sz="2100">
                          <a:solidFill>
                            <a:schemeClr val="tx1"/>
                          </a:solidFill>
                          <a:latin typeface="Arial" charset="0"/>
                          <a:ea typeface="宋体" charset="0"/>
                        </a:defRPr>
                      </a:lvl3pPr>
                      <a:lvl4pPr>
                        <a:spcBef>
                          <a:spcPct val="20000"/>
                        </a:spcBef>
                        <a:buClr>
                          <a:schemeClr val="tx2"/>
                        </a:buClr>
                        <a:buSzPct val="75000"/>
                        <a:buFont typeface="Wingdings" charset="2"/>
                        <a:defRPr>
                          <a:solidFill>
                            <a:schemeClr val="tx1"/>
                          </a:solidFill>
                          <a:latin typeface="Arial" charset="0"/>
                          <a:ea typeface="宋体" charset="0"/>
                        </a:defRPr>
                      </a:lvl4pPr>
                      <a:lvl5pPr>
                        <a:spcBef>
                          <a:spcPct val="20000"/>
                        </a:spcBef>
                        <a:buClr>
                          <a:schemeClr val="folHlink"/>
                        </a:buClr>
                        <a:buSzPct val="80000"/>
                        <a:buFont typeface="Wingdings" charset="2"/>
                        <a:defRPr>
                          <a:solidFill>
                            <a:schemeClr val="tx1"/>
                          </a:solidFill>
                          <a:latin typeface="Arial" charset="0"/>
                          <a:ea typeface="宋体" charset="0"/>
                        </a:defRPr>
                      </a:lvl5pPr>
                      <a:lvl6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6pPr>
                      <a:lvl7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7pPr>
                      <a:lvl8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8pPr>
                      <a:lvl9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2400" b="0" i="0" u="none" strike="noStrike" cap="none" normalizeH="0" baseline="0" dirty="0" smtClean="0">
                        <a:ln>
                          <a:noFill/>
                        </a:ln>
                        <a:solidFill>
                          <a:schemeClr val="tx1"/>
                        </a:solidFill>
                        <a:effectLst/>
                        <a:latin typeface="Arial" charset="0"/>
                        <a:ea typeface="Palatino"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chemeClr val="tx1"/>
                          </a:solidFill>
                          <a:effectLst/>
                          <a:latin typeface="Arial" charset="0"/>
                          <a:ea typeface="Palatino" charset="0"/>
                          <a:cs typeface="Times New Roman" charset="0"/>
                        </a:rPr>
                        <a:t>Invitee</a:t>
                      </a:r>
                      <a:endParaRPr kumimoji="0" lang="en-US" altLang="zh-CN" sz="2400" b="1" i="0" u="none" strike="noStrike" cap="none" normalizeH="0" baseline="0" dirty="0">
                        <a:ln>
                          <a:noFill/>
                        </a:ln>
                        <a:solidFill>
                          <a:schemeClr val="tx1"/>
                        </a:solidFill>
                        <a:effectLst/>
                        <a:latin typeface="Arial" charset="0"/>
                        <a:ea typeface="Palatino" charset="0"/>
                        <a:cs typeface="Times New Roman" charset="0"/>
                      </a:endParaRPr>
                    </a:p>
                  </a:txBody>
                  <a:tcPr marL="0" marR="0" marT="0" marB="0" anchor="ctr"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0000"/>
                        <a:buFont typeface="Wingdings" charset="2"/>
                        <a:defRPr sz="2600">
                          <a:solidFill>
                            <a:schemeClr val="tx1"/>
                          </a:solidFill>
                          <a:latin typeface="Arial" charset="0"/>
                          <a:ea typeface="宋体" charset="0"/>
                        </a:defRPr>
                      </a:lvl1pPr>
                      <a:lvl2pPr>
                        <a:spcBef>
                          <a:spcPct val="20000"/>
                        </a:spcBef>
                        <a:buClr>
                          <a:schemeClr val="accent2"/>
                        </a:buClr>
                        <a:buSzPct val="70000"/>
                        <a:buFont typeface="Wingdings" charset="2"/>
                        <a:defRPr sz="2200">
                          <a:solidFill>
                            <a:schemeClr val="tx1"/>
                          </a:solidFill>
                          <a:latin typeface="Arial" charset="0"/>
                          <a:ea typeface="宋体" charset="0"/>
                        </a:defRPr>
                      </a:lvl2pPr>
                      <a:lvl3pPr>
                        <a:spcBef>
                          <a:spcPct val="20000"/>
                        </a:spcBef>
                        <a:buClr>
                          <a:schemeClr val="accent1"/>
                        </a:buClr>
                        <a:buSzPct val="70000"/>
                        <a:buFont typeface="Wingdings" charset="2"/>
                        <a:defRPr sz="2100">
                          <a:solidFill>
                            <a:schemeClr val="tx1"/>
                          </a:solidFill>
                          <a:latin typeface="Arial" charset="0"/>
                          <a:ea typeface="宋体" charset="0"/>
                        </a:defRPr>
                      </a:lvl3pPr>
                      <a:lvl4pPr>
                        <a:spcBef>
                          <a:spcPct val="20000"/>
                        </a:spcBef>
                        <a:buClr>
                          <a:schemeClr val="tx2"/>
                        </a:buClr>
                        <a:buSzPct val="75000"/>
                        <a:buFont typeface="Wingdings" charset="2"/>
                        <a:defRPr>
                          <a:solidFill>
                            <a:schemeClr val="tx1"/>
                          </a:solidFill>
                          <a:latin typeface="Arial" charset="0"/>
                          <a:ea typeface="宋体" charset="0"/>
                        </a:defRPr>
                      </a:lvl4pPr>
                      <a:lvl5pPr>
                        <a:spcBef>
                          <a:spcPct val="20000"/>
                        </a:spcBef>
                        <a:buClr>
                          <a:schemeClr val="folHlink"/>
                        </a:buClr>
                        <a:buSzPct val="80000"/>
                        <a:buFont typeface="Wingdings" charset="2"/>
                        <a:defRPr>
                          <a:solidFill>
                            <a:schemeClr val="tx1"/>
                          </a:solidFill>
                          <a:latin typeface="Arial" charset="0"/>
                          <a:ea typeface="宋体" charset="0"/>
                        </a:defRPr>
                      </a:lvl5pPr>
                      <a:lvl6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6pPr>
                      <a:lvl7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7pPr>
                      <a:lvl8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8pPr>
                      <a:lvl9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charset="0"/>
                          <a:ea typeface="Palatino" charset="0"/>
                          <a:cs typeface="Times New Roman" charset="0"/>
                        </a:rPr>
                        <a:t>All</a:t>
                      </a:r>
                      <a:endParaRPr kumimoji="0" lang="en-US" altLang="zh-CN" sz="2400" b="0" i="0" u="none" strike="noStrike" cap="none" normalizeH="0" baseline="0" dirty="0">
                        <a:ln>
                          <a:noFill/>
                        </a:ln>
                        <a:solidFill>
                          <a:schemeClr val="tx1"/>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charset="0"/>
                          <a:ea typeface="Palatino" charset="0"/>
                          <a:cs typeface="Times New Roman" charset="0"/>
                        </a:rPr>
                        <a:t>98.66</a:t>
                      </a:r>
                      <a:endParaRPr kumimoji="0" lang="en-US" altLang="zh-CN" sz="2400" b="0" i="0" u="none" strike="noStrike" cap="none" normalizeH="0" baseline="0" dirty="0">
                        <a:ln>
                          <a:noFill/>
                        </a:ln>
                        <a:solidFill>
                          <a:schemeClr val="tx1"/>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0000"/>
                        <a:buFont typeface="Wingdings" charset="2"/>
                        <a:defRPr sz="2600">
                          <a:solidFill>
                            <a:schemeClr val="tx1"/>
                          </a:solidFill>
                          <a:latin typeface="Arial" charset="0"/>
                          <a:ea typeface="宋体" charset="0"/>
                        </a:defRPr>
                      </a:lvl1pPr>
                      <a:lvl2pPr>
                        <a:spcBef>
                          <a:spcPct val="20000"/>
                        </a:spcBef>
                        <a:buClr>
                          <a:schemeClr val="accent2"/>
                        </a:buClr>
                        <a:buSzPct val="70000"/>
                        <a:buFont typeface="Wingdings" charset="2"/>
                        <a:defRPr sz="2200">
                          <a:solidFill>
                            <a:schemeClr val="tx1"/>
                          </a:solidFill>
                          <a:latin typeface="Arial" charset="0"/>
                          <a:ea typeface="宋体" charset="0"/>
                        </a:defRPr>
                      </a:lvl2pPr>
                      <a:lvl3pPr>
                        <a:spcBef>
                          <a:spcPct val="20000"/>
                        </a:spcBef>
                        <a:buClr>
                          <a:schemeClr val="accent1"/>
                        </a:buClr>
                        <a:buSzPct val="70000"/>
                        <a:buFont typeface="Wingdings" charset="2"/>
                        <a:defRPr sz="2100">
                          <a:solidFill>
                            <a:schemeClr val="tx1"/>
                          </a:solidFill>
                          <a:latin typeface="Arial" charset="0"/>
                          <a:ea typeface="宋体" charset="0"/>
                        </a:defRPr>
                      </a:lvl3pPr>
                      <a:lvl4pPr>
                        <a:spcBef>
                          <a:spcPct val="20000"/>
                        </a:spcBef>
                        <a:buClr>
                          <a:schemeClr val="tx2"/>
                        </a:buClr>
                        <a:buSzPct val="75000"/>
                        <a:buFont typeface="Wingdings" charset="2"/>
                        <a:defRPr>
                          <a:solidFill>
                            <a:schemeClr val="tx1"/>
                          </a:solidFill>
                          <a:latin typeface="Arial" charset="0"/>
                          <a:ea typeface="宋体" charset="0"/>
                        </a:defRPr>
                      </a:lvl4pPr>
                      <a:lvl5pPr>
                        <a:spcBef>
                          <a:spcPct val="20000"/>
                        </a:spcBef>
                        <a:buClr>
                          <a:schemeClr val="folHlink"/>
                        </a:buClr>
                        <a:buSzPct val="80000"/>
                        <a:buFont typeface="Wingdings" charset="2"/>
                        <a:defRPr>
                          <a:solidFill>
                            <a:schemeClr val="tx1"/>
                          </a:solidFill>
                          <a:latin typeface="Arial" charset="0"/>
                          <a:ea typeface="宋体" charset="0"/>
                        </a:defRPr>
                      </a:lvl5pPr>
                      <a:lvl6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6pPr>
                      <a:lvl7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7pPr>
                      <a:lvl8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8pPr>
                      <a:lvl9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charset="0"/>
                          <a:ea typeface="Palatino" charset="0"/>
                          <a:cs typeface="Times New Roman" charset="0"/>
                        </a:rPr>
                        <a:t>54.55</a:t>
                      </a:r>
                      <a:endParaRPr kumimoji="0" lang="en-US" altLang="zh-CN" sz="2400" b="0" i="0" u="none" strike="noStrike" cap="none" normalizeH="0" baseline="0" dirty="0">
                        <a:ln>
                          <a:noFill/>
                        </a:ln>
                        <a:solidFill>
                          <a:schemeClr val="tx1"/>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0000"/>
                        <a:buFont typeface="Wingdings" charset="2"/>
                        <a:defRPr sz="2600">
                          <a:solidFill>
                            <a:schemeClr val="tx1"/>
                          </a:solidFill>
                          <a:latin typeface="Arial" charset="0"/>
                          <a:ea typeface="宋体" charset="0"/>
                        </a:defRPr>
                      </a:lvl1pPr>
                      <a:lvl2pPr>
                        <a:spcBef>
                          <a:spcPct val="20000"/>
                        </a:spcBef>
                        <a:buClr>
                          <a:schemeClr val="accent2"/>
                        </a:buClr>
                        <a:buSzPct val="70000"/>
                        <a:buFont typeface="Wingdings" charset="2"/>
                        <a:defRPr sz="2200">
                          <a:solidFill>
                            <a:schemeClr val="tx1"/>
                          </a:solidFill>
                          <a:latin typeface="Arial" charset="0"/>
                          <a:ea typeface="宋体" charset="0"/>
                        </a:defRPr>
                      </a:lvl2pPr>
                      <a:lvl3pPr>
                        <a:spcBef>
                          <a:spcPct val="20000"/>
                        </a:spcBef>
                        <a:buClr>
                          <a:schemeClr val="accent1"/>
                        </a:buClr>
                        <a:buSzPct val="70000"/>
                        <a:buFont typeface="Wingdings" charset="2"/>
                        <a:defRPr sz="2100">
                          <a:solidFill>
                            <a:schemeClr val="tx1"/>
                          </a:solidFill>
                          <a:latin typeface="Arial" charset="0"/>
                          <a:ea typeface="宋体" charset="0"/>
                        </a:defRPr>
                      </a:lvl3pPr>
                      <a:lvl4pPr>
                        <a:spcBef>
                          <a:spcPct val="20000"/>
                        </a:spcBef>
                        <a:buClr>
                          <a:schemeClr val="tx2"/>
                        </a:buClr>
                        <a:buSzPct val="75000"/>
                        <a:buFont typeface="Wingdings" charset="2"/>
                        <a:defRPr>
                          <a:solidFill>
                            <a:schemeClr val="tx1"/>
                          </a:solidFill>
                          <a:latin typeface="Arial" charset="0"/>
                          <a:ea typeface="宋体" charset="0"/>
                        </a:defRPr>
                      </a:lvl4pPr>
                      <a:lvl5pPr>
                        <a:spcBef>
                          <a:spcPct val="20000"/>
                        </a:spcBef>
                        <a:buClr>
                          <a:schemeClr val="folHlink"/>
                        </a:buClr>
                        <a:buSzPct val="80000"/>
                        <a:buFont typeface="Wingdings" charset="2"/>
                        <a:defRPr>
                          <a:solidFill>
                            <a:schemeClr val="tx1"/>
                          </a:solidFill>
                          <a:latin typeface="Arial" charset="0"/>
                          <a:ea typeface="宋体" charset="0"/>
                        </a:defRPr>
                      </a:lvl5pPr>
                      <a:lvl6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6pPr>
                      <a:lvl7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7pPr>
                      <a:lvl8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8pPr>
                      <a:lvl9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charset="0"/>
                          <a:ea typeface="Palatino" charset="0"/>
                          <a:cs typeface="Times New Roman" charset="0"/>
                        </a:rPr>
                        <a:t>93.47</a:t>
                      </a:r>
                      <a:endParaRPr kumimoji="0" lang="en-US" altLang="zh-CN" sz="2400" b="0" i="0" u="none" strike="noStrike" cap="none" normalizeH="0" baseline="0" dirty="0">
                        <a:ln>
                          <a:noFill/>
                        </a:ln>
                        <a:solidFill>
                          <a:schemeClr val="tx1"/>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0000"/>
                        <a:buFont typeface="Wingdings" charset="2"/>
                        <a:defRPr sz="2600">
                          <a:solidFill>
                            <a:schemeClr val="tx1"/>
                          </a:solidFill>
                          <a:latin typeface="Arial" charset="0"/>
                          <a:ea typeface="宋体" charset="0"/>
                        </a:defRPr>
                      </a:lvl1pPr>
                      <a:lvl2pPr>
                        <a:spcBef>
                          <a:spcPct val="20000"/>
                        </a:spcBef>
                        <a:buClr>
                          <a:schemeClr val="accent2"/>
                        </a:buClr>
                        <a:buSzPct val="70000"/>
                        <a:buFont typeface="Wingdings" charset="2"/>
                        <a:defRPr sz="2200">
                          <a:solidFill>
                            <a:schemeClr val="tx1"/>
                          </a:solidFill>
                          <a:latin typeface="Arial" charset="0"/>
                          <a:ea typeface="宋体" charset="0"/>
                        </a:defRPr>
                      </a:lvl2pPr>
                      <a:lvl3pPr>
                        <a:spcBef>
                          <a:spcPct val="20000"/>
                        </a:spcBef>
                        <a:buClr>
                          <a:schemeClr val="accent1"/>
                        </a:buClr>
                        <a:buSzPct val="70000"/>
                        <a:buFont typeface="Wingdings" charset="2"/>
                        <a:defRPr sz="2100">
                          <a:solidFill>
                            <a:schemeClr val="tx1"/>
                          </a:solidFill>
                          <a:latin typeface="Arial" charset="0"/>
                          <a:ea typeface="宋体" charset="0"/>
                        </a:defRPr>
                      </a:lvl3pPr>
                      <a:lvl4pPr>
                        <a:spcBef>
                          <a:spcPct val="20000"/>
                        </a:spcBef>
                        <a:buClr>
                          <a:schemeClr val="tx2"/>
                        </a:buClr>
                        <a:buSzPct val="75000"/>
                        <a:buFont typeface="Wingdings" charset="2"/>
                        <a:defRPr>
                          <a:solidFill>
                            <a:schemeClr val="tx1"/>
                          </a:solidFill>
                          <a:latin typeface="Arial" charset="0"/>
                          <a:ea typeface="宋体" charset="0"/>
                        </a:defRPr>
                      </a:lvl4pPr>
                      <a:lvl5pPr>
                        <a:spcBef>
                          <a:spcPct val="20000"/>
                        </a:spcBef>
                        <a:buClr>
                          <a:schemeClr val="folHlink"/>
                        </a:buClr>
                        <a:buSzPct val="80000"/>
                        <a:buFont typeface="Wingdings" charset="2"/>
                        <a:defRPr>
                          <a:solidFill>
                            <a:schemeClr val="tx1"/>
                          </a:solidFill>
                          <a:latin typeface="Arial" charset="0"/>
                          <a:ea typeface="宋体" charset="0"/>
                        </a:defRPr>
                      </a:lvl5pPr>
                      <a:lvl6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6pPr>
                      <a:lvl7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7pPr>
                      <a:lvl8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8pPr>
                      <a:lvl9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charset="0"/>
                          <a:ea typeface="Palatino" charset="0"/>
                          <a:cs typeface="Times New Roman" charset="0"/>
                        </a:rPr>
                        <a:t>68.69</a:t>
                      </a:r>
                      <a:endParaRPr kumimoji="0" lang="en-US" altLang="zh-CN" sz="2400" b="0" i="0" u="none" strike="noStrike" cap="none" normalizeH="0" baseline="0" dirty="0">
                        <a:ln>
                          <a:noFill/>
                        </a:ln>
                        <a:solidFill>
                          <a:schemeClr val="tx1"/>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2373">
                <a:tc vMerge="1">
                  <a:txBody>
                    <a:bodyPr/>
                    <a:lstStyle/>
                    <a:p>
                      <a:endParaRPr lang="zh-CN" altLang="en-US"/>
                    </a:p>
                  </a:txBody>
                  <a:tcPr/>
                </a:tc>
                <a:tc>
                  <a:txBody>
                    <a:bodyPr/>
                    <a:lstStyle>
                      <a:lvl1pPr>
                        <a:spcBef>
                          <a:spcPct val="20000"/>
                        </a:spcBef>
                        <a:buClr>
                          <a:schemeClr val="tx2"/>
                        </a:buClr>
                        <a:buSzPct val="70000"/>
                        <a:buFont typeface="Wingdings" charset="2"/>
                        <a:defRPr sz="2600">
                          <a:solidFill>
                            <a:schemeClr val="tx1"/>
                          </a:solidFill>
                          <a:latin typeface="Arial" charset="0"/>
                          <a:ea typeface="宋体" charset="0"/>
                        </a:defRPr>
                      </a:lvl1pPr>
                      <a:lvl2pPr>
                        <a:spcBef>
                          <a:spcPct val="20000"/>
                        </a:spcBef>
                        <a:buClr>
                          <a:schemeClr val="accent2"/>
                        </a:buClr>
                        <a:buSzPct val="70000"/>
                        <a:buFont typeface="Wingdings" charset="2"/>
                        <a:defRPr sz="2200">
                          <a:solidFill>
                            <a:schemeClr val="tx1"/>
                          </a:solidFill>
                          <a:latin typeface="Arial" charset="0"/>
                          <a:ea typeface="宋体" charset="0"/>
                        </a:defRPr>
                      </a:lvl2pPr>
                      <a:lvl3pPr>
                        <a:spcBef>
                          <a:spcPct val="20000"/>
                        </a:spcBef>
                        <a:buClr>
                          <a:schemeClr val="accent1"/>
                        </a:buClr>
                        <a:buSzPct val="70000"/>
                        <a:buFont typeface="Wingdings" charset="2"/>
                        <a:defRPr sz="2100">
                          <a:solidFill>
                            <a:schemeClr val="tx1"/>
                          </a:solidFill>
                          <a:latin typeface="Arial" charset="0"/>
                          <a:ea typeface="宋体" charset="0"/>
                        </a:defRPr>
                      </a:lvl3pPr>
                      <a:lvl4pPr>
                        <a:spcBef>
                          <a:spcPct val="20000"/>
                        </a:spcBef>
                        <a:buClr>
                          <a:schemeClr val="tx2"/>
                        </a:buClr>
                        <a:buSzPct val="75000"/>
                        <a:buFont typeface="Wingdings" charset="2"/>
                        <a:defRPr>
                          <a:solidFill>
                            <a:schemeClr val="tx1"/>
                          </a:solidFill>
                          <a:latin typeface="Arial" charset="0"/>
                          <a:ea typeface="宋体" charset="0"/>
                        </a:defRPr>
                      </a:lvl4pPr>
                      <a:lvl5pPr>
                        <a:spcBef>
                          <a:spcPct val="20000"/>
                        </a:spcBef>
                        <a:buClr>
                          <a:schemeClr val="folHlink"/>
                        </a:buClr>
                        <a:buSzPct val="80000"/>
                        <a:buFont typeface="Wingdings" charset="2"/>
                        <a:defRPr>
                          <a:solidFill>
                            <a:schemeClr val="tx1"/>
                          </a:solidFill>
                          <a:latin typeface="Arial" charset="0"/>
                          <a:ea typeface="宋体" charset="0"/>
                        </a:defRPr>
                      </a:lvl5pPr>
                      <a:lvl6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6pPr>
                      <a:lvl7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7pPr>
                      <a:lvl8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8pPr>
                      <a:lvl9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charset="0"/>
                          <a:ea typeface="Palatino" charset="0"/>
                          <a:cs typeface="Times New Roman" charset="0"/>
                        </a:rPr>
                        <a:t>-Demographics</a:t>
                      </a:r>
                      <a:endParaRPr kumimoji="0" lang="en-US" altLang="zh-CN" sz="2400" b="0" i="0" u="none" strike="noStrike" cap="none" normalizeH="0" baseline="0" dirty="0">
                        <a:ln>
                          <a:noFill/>
                        </a:ln>
                        <a:solidFill>
                          <a:schemeClr val="tx1"/>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charset="0"/>
                          <a:ea typeface="Palatino" charset="0"/>
                          <a:cs typeface="Times New Roman" charset="0"/>
                        </a:rPr>
                        <a:t>98.05</a:t>
                      </a:r>
                      <a:endParaRPr kumimoji="0" lang="en-US" altLang="zh-CN" sz="2400" b="0" i="0" u="none" strike="noStrike" cap="none" normalizeH="0" baseline="0" dirty="0">
                        <a:ln>
                          <a:noFill/>
                        </a:ln>
                        <a:solidFill>
                          <a:schemeClr val="tx1"/>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0000"/>
                        <a:buFont typeface="Wingdings" charset="2"/>
                        <a:defRPr sz="2600">
                          <a:solidFill>
                            <a:schemeClr val="tx1"/>
                          </a:solidFill>
                          <a:latin typeface="Arial" charset="0"/>
                          <a:ea typeface="宋体" charset="0"/>
                        </a:defRPr>
                      </a:lvl1pPr>
                      <a:lvl2pPr>
                        <a:spcBef>
                          <a:spcPct val="20000"/>
                        </a:spcBef>
                        <a:buClr>
                          <a:schemeClr val="accent2"/>
                        </a:buClr>
                        <a:buSzPct val="70000"/>
                        <a:buFont typeface="Wingdings" charset="2"/>
                        <a:defRPr sz="2200">
                          <a:solidFill>
                            <a:schemeClr val="tx1"/>
                          </a:solidFill>
                          <a:latin typeface="Arial" charset="0"/>
                          <a:ea typeface="宋体" charset="0"/>
                        </a:defRPr>
                      </a:lvl2pPr>
                      <a:lvl3pPr>
                        <a:spcBef>
                          <a:spcPct val="20000"/>
                        </a:spcBef>
                        <a:buClr>
                          <a:schemeClr val="accent1"/>
                        </a:buClr>
                        <a:buSzPct val="70000"/>
                        <a:buFont typeface="Wingdings" charset="2"/>
                        <a:defRPr sz="2100">
                          <a:solidFill>
                            <a:schemeClr val="tx1"/>
                          </a:solidFill>
                          <a:latin typeface="Arial" charset="0"/>
                          <a:ea typeface="宋体" charset="0"/>
                        </a:defRPr>
                      </a:lvl3pPr>
                      <a:lvl4pPr>
                        <a:spcBef>
                          <a:spcPct val="20000"/>
                        </a:spcBef>
                        <a:buClr>
                          <a:schemeClr val="tx2"/>
                        </a:buClr>
                        <a:buSzPct val="75000"/>
                        <a:buFont typeface="Wingdings" charset="2"/>
                        <a:defRPr>
                          <a:solidFill>
                            <a:schemeClr val="tx1"/>
                          </a:solidFill>
                          <a:latin typeface="Arial" charset="0"/>
                          <a:ea typeface="宋体" charset="0"/>
                        </a:defRPr>
                      </a:lvl4pPr>
                      <a:lvl5pPr>
                        <a:spcBef>
                          <a:spcPct val="20000"/>
                        </a:spcBef>
                        <a:buClr>
                          <a:schemeClr val="folHlink"/>
                        </a:buClr>
                        <a:buSzPct val="80000"/>
                        <a:buFont typeface="Wingdings" charset="2"/>
                        <a:defRPr>
                          <a:solidFill>
                            <a:schemeClr val="tx1"/>
                          </a:solidFill>
                          <a:latin typeface="Arial" charset="0"/>
                          <a:ea typeface="宋体" charset="0"/>
                        </a:defRPr>
                      </a:lvl5pPr>
                      <a:lvl6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6pPr>
                      <a:lvl7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7pPr>
                      <a:lvl8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8pPr>
                      <a:lvl9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charset="0"/>
                          <a:ea typeface="Palatino" charset="0"/>
                          <a:cs typeface="Times New Roman" charset="0"/>
                        </a:rPr>
                        <a:t>45.76</a:t>
                      </a:r>
                      <a:endParaRPr kumimoji="0" lang="en-US" altLang="zh-CN" sz="2400" b="0" i="0" u="none" strike="noStrike" cap="none" normalizeH="0" baseline="0" dirty="0">
                        <a:ln>
                          <a:noFill/>
                        </a:ln>
                        <a:solidFill>
                          <a:schemeClr val="tx1"/>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0000"/>
                        <a:buFont typeface="Wingdings" charset="2"/>
                        <a:defRPr sz="2600">
                          <a:solidFill>
                            <a:schemeClr val="tx1"/>
                          </a:solidFill>
                          <a:latin typeface="Arial" charset="0"/>
                          <a:ea typeface="宋体" charset="0"/>
                        </a:defRPr>
                      </a:lvl1pPr>
                      <a:lvl2pPr>
                        <a:spcBef>
                          <a:spcPct val="20000"/>
                        </a:spcBef>
                        <a:buClr>
                          <a:schemeClr val="accent2"/>
                        </a:buClr>
                        <a:buSzPct val="70000"/>
                        <a:buFont typeface="Wingdings" charset="2"/>
                        <a:defRPr sz="2200">
                          <a:solidFill>
                            <a:schemeClr val="tx1"/>
                          </a:solidFill>
                          <a:latin typeface="Arial" charset="0"/>
                          <a:ea typeface="宋体" charset="0"/>
                        </a:defRPr>
                      </a:lvl2pPr>
                      <a:lvl3pPr>
                        <a:spcBef>
                          <a:spcPct val="20000"/>
                        </a:spcBef>
                        <a:buClr>
                          <a:schemeClr val="accent1"/>
                        </a:buClr>
                        <a:buSzPct val="70000"/>
                        <a:buFont typeface="Wingdings" charset="2"/>
                        <a:defRPr sz="2100">
                          <a:solidFill>
                            <a:schemeClr val="tx1"/>
                          </a:solidFill>
                          <a:latin typeface="Arial" charset="0"/>
                          <a:ea typeface="宋体" charset="0"/>
                        </a:defRPr>
                      </a:lvl3pPr>
                      <a:lvl4pPr>
                        <a:spcBef>
                          <a:spcPct val="20000"/>
                        </a:spcBef>
                        <a:buClr>
                          <a:schemeClr val="tx2"/>
                        </a:buClr>
                        <a:buSzPct val="75000"/>
                        <a:buFont typeface="Wingdings" charset="2"/>
                        <a:defRPr>
                          <a:solidFill>
                            <a:schemeClr val="tx1"/>
                          </a:solidFill>
                          <a:latin typeface="Arial" charset="0"/>
                          <a:ea typeface="宋体" charset="0"/>
                        </a:defRPr>
                      </a:lvl4pPr>
                      <a:lvl5pPr>
                        <a:spcBef>
                          <a:spcPct val="20000"/>
                        </a:spcBef>
                        <a:buClr>
                          <a:schemeClr val="folHlink"/>
                        </a:buClr>
                        <a:buSzPct val="80000"/>
                        <a:buFont typeface="Wingdings" charset="2"/>
                        <a:defRPr>
                          <a:solidFill>
                            <a:schemeClr val="tx1"/>
                          </a:solidFill>
                          <a:latin typeface="Arial" charset="0"/>
                          <a:ea typeface="宋体" charset="0"/>
                        </a:defRPr>
                      </a:lvl5pPr>
                      <a:lvl6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6pPr>
                      <a:lvl7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7pPr>
                      <a:lvl8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8pPr>
                      <a:lvl9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charset="0"/>
                          <a:ea typeface="Palatino" charset="0"/>
                          <a:cs typeface="Times New Roman" charset="0"/>
                        </a:rPr>
                        <a:t>94.68</a:t>
                      </a:r>
                      <a:endParaRPr kumimoji="0" lang="en-US" altLang="zh-CN" sz="2400" b="0" i="0" u="none" strike="noStrike" cap="none" normalizeH="0" baseline="0" dirty="0">
                        <a:ln>
                          <a:noFill/>
                        </a:ln>
                        <a:solidFill>
                          <a:schemeClr val="tx1"/>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0000"/>
                        <a:buFont typeface="Wingdings" charset="2"/>
                        <a:defRPr sz="2600">
                          <a:solidFill>
                            <a:schemeClr val="tx1"/>
                          </a:solidFill>
                          <a:latin typeface="Arial" charset="0"/>
                          <a:ea typeface="宋体" charset="0"/>
                        </a:defRPr>
                      </a:lvl1pPr>
                      <a:lvl2pPr>
                        <a:spcBef>
                          <a:spcPct val="20000"/>
                        </a:spcBef>
                        <a:buClr>
                          <a:schemeClr val="accent2"/>
                        </a:buClr>
                        <a:buSzPct val="70000"/>
                        <a:buFont typeface="Wingdings" charset="2"/>
                        <a:defRPr sz="2200">
                          <a:solidFill>
                            <a:schemeClr val="tx1"/>
                          </a:solidFill>
                          <a:latin typeface="Arial" charset="0"/>
                          <a:ea typeface="宋体" charset="0"/>
                        </a:defRPr>
                      </a:lvl2pPr>
                      <a:lvl3pPr>
                        <a:spcBef>
                          <a:spcPct val="20000"/>
                        </a:spcBef>
                        <a:buClr>
                          <a:schemeClr val="accent1"/>
                        </a:buClr>
                        <a:buSzPct val="70000"/>
                        <a:buFont typeface="Wingdings" charset="2"/>
                        <a:defRPr sz="2100">
                          <a:solidFill>
                            <a:schemeClr val="tx1"/>
                          </a:solidFill>
                          <a:latin typeface="Arial" charset="0"/>
                          <a:ea typeface="宋体" charset="0"/>
                        </a:defRPr>
                      </a:lvl3pPr>
                      <a:lvl4pPr>
                        <a:spcBef>
                          <a:spcPct val="20000"/>
                        </a:spcBef>
                        <a:buClr>
                          <a:schemeClr val="tx2"/>
                        </a:buClr>
                        <a:buSzPct val="75000"/>
                        <a:buFont typeface="Wingdings" charset="2"/>
                        <a:defRPr>
                          <a:solidFill>
                            <a:schemeClr val="tx1"/>
                          </a:solidFill>
                          <a:latin typeface="Arial" charset="0"/>
                          <a:ea typeface="宋体" charset="0"/>
                        </a:defRPr>
                      </a:lvl4pPr>
                      <a:lvl5pPr>
                        <a:spcBef>
                          <a:spcPct val="20000"/>
                        </a:spcBef>
                        <a:buClr>
                          <a:schemeClr val="folHlink"/>
                        </a:buClr>
                        <a:buSzPct val="80000"/>
                        <a:buFont typeface="Wingdings" charset="2"/>
                        <a:defRPr>
                          <a:solidFill>
                            <a:schemeClr val="tx1"/>
                          </a:solidFill>
                          <a:latin typeface="Arial" charset="0"/>
                          <a:ea typeface="宋体" charset="0"/>
                        </a:defRPr>
                      </a:lvl5pPr>
                      <a:lvl6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6pPr>
                      <a:lvl7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7pPr>
                      <a:lvl8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8pPr>
                      <a:lvl9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charset="0"/>
                          <a:ea typeface="Palatino" charset="0"/>
                          <a:cs typeface="Times New Roman" charset="0"/>
                        </a:rPr>
                        <a:t>61.70</a:t>
                      </a:r>
                      <a:endParaRPr kumimoji="0" lang="en-US" altLang="zh-CN" sz="2400" b="0" i="0" u="none" strike="noStrike" cap="none" normalizeH="0" baseline="0" dirty="0">
                        <a:ln>
                          <a:noFill/>
                        </a:ln>
                        <a:solidFill>
                          <a:schemeClr val="tx1"/>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237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2400" b="0" i="0" u="none" strike="noStrike" cap="none" normalizeH="0" baseline="0" dirty="0">
                        <a:ln>
                          <a:noFill/>
                        </a:ln>
                        <a:solidFill>
                          <a:schemeClr val="tx1"/>
                        </a:solidFill>
                        <a:effectLst/>
                        <a:latin typeface="Arial" charset="0"/>
                        <a:ea typeface="Palatino" charset="0"/>
                        <a:cs typeface="Times New Roman" charset="0"/>
                      </a:endParaRPr>
                    </a:p>
                  </a:txBody>
                  <a:tcPr marL="0" marR="0" marT="0" marB="0" anchor="ctr" horzOverflow="overflow">
                    <a:lnL cap="flat">
                      <a:noFill/>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charset="0"/>
                          <a:ea typeface="Palatino" charset="0"/>
                          <a:cs typeface="Times New Roman" charset="0"/>
                        </a:rPr>
                        <a:t>-Local</a:t>
                      </a:r>
                      <a:r>
                        <a:rPr kumimoji="0" lang="zh-CN" altLang="en-US" sz="2400" b="0" i="0" u="none" strike="noStrike" cap="none" normalizeH="0" baseline="0" dirty="0" smtClean="0">
                          <a:ln>
                            <a:noFill/>
                          </a:ln>
                          <a:solidFill>
                            <a:schemeClr val="tx1"/>
                          </a:solidFill>
                          <a:effectLst/>
                          <a:latin typeface="Arial" charset="0"/>
                          <a:ea typeface="Palatino" charset="0"/>
                          <a:cs typeface="Times New Roman" charset="0"/>
                        </a:rPr>
                        <a:t> </a:t>
                      </a:r>
                      <a:r>
                        <a:rPr kumimoji="0" lang="en-US" altLang="zh-CN" sz="2400" b="0" i="0" u="none" strike="noStrike" cap="none" normalizeH="0" baseline="0" dirty="0" smtClean="0">
                          <a:ln>
                            <a:noFill/>
                          </a:ln>
                          <a:solidFill>
                            <a:schemeClr val="tx1"/>
                          </a:solidFill>
                          <a:effectLst/>
                          <a:latin typeface="Arial" charset="0"/>
                          <a:ea typeface="Palatino" charset="0"/>
                          <a:cs typeface="Times New Roman" charset="0"/>
                        </a:rPr>
                        <a:t>Structure</a:t>
                      </a:r>
                      <a:endParaRPr kumimoji="0" lang="en-US" altLang="zh-CN" sz="2400" b="0" i="0" u="none" strike="noStrike" cap="none" normalizeH="0" baseline="0" dirty="0">
                        <a:ln>
                          <a:noFill/>
                        </a:ln>
                        <a:solidFill>
                          <a:schemeClr val="tx1"/>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charset="0"/>
                          <a:ea typeface="Palatino" charset="0"/>
                          <a:cs typeface="Times New Roman" charset="0"/>
                        </a:rPr>
                        <a:t>89.29</a:t>
                      </a:r>
                      <a:endParaRPr kumimoji="0" lang="en-US" altLang="zh-CN" sz="2400" b="0" i="0" u="none" strike="noStrike" cap="none" normalizeH="0" baseline="0" dirty="0">
                        <a:ln>
                          <a:noFill/>
                        </a:ln>
                        <a:solidFill>
                          <a:schemeClr val="tx1"/>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charset="0"/>
                          <a:ea typeface="Palatino" charset="0"/>
                          <a:cs typeface="Times New Roman" charset="0"/>
                        </a:rPr>
                        <a:t>11.85</a:t>
                      </a:r>
                      <a:endParaRPr kumimoji="0" lang="en-US" altLang="zh-CN" sz="2400" b="0" i="0" u="none" strike="noStrike" cap="none" normalizeH="0" baseline="0" dirty="0">
                        <a:ln>
                          <a:noFill/>
                        </a:ln>
                        <a:solidFill>
                          <a:schemeClr val="tx1"/>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charset="0"/>
                          <a:ea typeface="Palatino" charset="0"/>
                          <a:cs typeface="Times New Roman" charset="0"/>
                        </a:rPr>
                        <a:t>76.53</a:t>
                      </a:r>
                      <a:endParaRPr kumimoji="0" lang="en-US" altLang="zh-CN" sz="2400" b="0" i="0" u="none" strike="noStrike" cap="none" normalizeH="0" baseline="0" dirty="0">
                        <a:ln>
                          <a:noFill/>
                        </a:ln>
                        <a:solidFill>
                          <a:schemeClr val="tx1"/>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charset="0"/>
                          <a:ea typeface="Palatino" charset="0"/>
                          <a:cs typeface="Times New Roman" charset="0"/>
                        </a:rPr>
                        <a:t>20.52</a:t>
                      </a:r>
                      <a:endParaRPr kumimoji="0" lang="en-US" altLang="zh-CN" sz="2400" b="0" i="0" u="none" strike="noStrike" cap="none" normalizeH="0" baseline="0" dirty="0">
                        <a:ln>
                          <a:noFill/>
                        </a:ln>
                        <a:solidFill>
                          <a:schemeClr val="tx1"/>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7" name="表格 6"/>
          <p:cNvGraphicFramePr>
            <a:graphicFrameLocks noGrp="1"/>
          </p:cNvGraphicFramePr>
          <p:nvPr>
            <p:extLst>
              <p:ext uri="{D42A27DB-BD31-4B8C-83A1-F6EECF244321}">
                <p14:modId xmlns:p14="http://schemas.microsoft.com/office/powerpoint/2010/main" val="26624339"/>
              </p:ext>
            </p:extLst>
          </p:nvPr>
        </p:nvGraphicFramePr>
        <p:xfrm>
          <a:off x="2590802" y="2206625"/>
          <a:ext cx="8343900" cy="474760"/>
        </p:xfrm>
        <a:graphic>
          <a:graphicData uri="http://schemas.openxmlformats.org/drawingml/2006/table">
            <a:tbl>
              <a:tblPr/>
              <a:tblGrid>
                <a:gridCol w="2571748"/>
                <a:gridCol w="1304156"/>
                <a:gridCol w="1534296"/>
                <a:gridCol w="1409700"/>
                <a:gridCol w="1524000"/>
              </a:tblGrid>
              <a:tr h="474760">
                <a:tc>
                  <a:txBody>
                    <a:bodyPr/>
                    <a:lstStyle>
                      <a:lvl1pPr>
                        <a:spcBef>
                          <a:spcPct val="20000"/>
                        </a:spcBef>
                        <a:buClr>
                          <a:schemeClr val="tx2"/>
                        </a:buClr>
                        <a:buSzPct val="70000"/>
                        <a:buFont typeface="Wingdings" charset="2"/>
                        <a:defRPr sz="2600">
                          <a:solidFill>
                            <a:schemeClr val="tx1"/>
                          </a:solidFill>
                          <a:latin typeface="Arial" charset="0"/>
                          <a:ea typeface="宋体" charset="0"/>
                        </a:defRPr>
                      </a:lvl1pPr>
                      <a:lvl2pPr>
                        <a:spcBef>
                          <a:spcPct val="20000"/>
                        </a:spcBef>
                        <a:buClr>
                          <a:schemeClr val="accent2"/>
                        </a:buClr>
                        <a:buSzPct val="70000"/>
                        <a:buFont typeface="Wingdings" charset="2"/>
                        <a:defRPr sz="2200">
                          <a:solidFill>
                            <a:schemeClr val="tx1"/>
                          </a:solidFill>
                          <a:latin typeface="Arial" charset="0"/>
                          <a:ea typeface="宋体" charset="0"/>
                        </a:defRPr>
                      </a:lvl2pPr>
                      <a:lvl3pPr>
                        <a:spcBef>
                          <a:spcPct val="20000"/>
                        </a:spcBef>
                        <a:buClr>
                          <a:schemeClr val="accent1"/>
                        </a:buClr>
                        <a:buSzPct val="70000"/>
                        <a:buFont typeface="Wingdings" charset="2"/>
                        <a:defRPr sz="2100">
                          <a:solidFill>
                            <a:schemeClr val="tx1"/>
                          </a:solidFill>
                          <a:latin typeface="Arial" charset="0"/>
                          <a:ea typeface="宋体" charset="0"/>
                        </a:defRPr>
                      </a:lvl3pPr>
                      <a:lvl4pPr>
                        <a:spcBef>
                          <a:spcPct val="20000"/>
                        </a:spcBef>
                        <a:buClr>
                          <a:schemeClr val="tx2"/>
                        </a:buClr>
                        <a:buSzPct val="75000"/>
                        <a:buFont typeface="Wingdings" charset="2"/>
                        <a:defRPr>
                          <a:solidFill>
                            <a:schemeClr val="tx1"/>
                          </a:solidFill>
                          <a:latin typeface="Arial" charset="0"/>
                          <a:ea typeface="宋体" charset="0"/>
                        </a:defRPr>
                      </a:lvl4pPr>
                      <a:lvl5pPr>
                        <a:spcBef>
                          <a:spcPct val="20000"/>
                        </a:spcBef>
                        <a:buClr>
                          <a:schemeClr val="folHlink"/>
                        </a:buClr>
                        <a:buSzPct val="80000"/>
                        <a:buFont typeface="Wingdings" charset="2"/>
                        <a:defRPr>
                          <a:solidFill>
                            <a:schemeClr val="tx1"/>
                          </a:solidFill>
                          <a:latin typeface="Arial" charset="0"/>
                          <a:ea typeface="宋体" charset="0"/>
                        </a:defRPr>
                      </a:lvl5pPr>
                      <a:lvl6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6pPr>
                      <a:lvl7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7pPr>
                      <a:lvl8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8pPr>
                      <a:lvl9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0000"/>
                          </a:solidFill>
                          <a:effectLst/>
                          <a:latin typeface="Arial" charset="0"/>
                          <a:ea typeface="Palatino" charset="0"/>
                          <a:cs typeface="Times New Roman" charset="0"/>
                        </a:rPr>
                        <a:t>All</a:t>
                      </a:r>
                      <a:endParaRPr kumimoji="0" lang="en-US" altLang="zh-CN" sz="2400" b="1" i="0" u="none" strike="noStrike" cap="none" normalizeH="0" baseline="0" dirty="0">
                        <a:ln>
                          <a:noFill/>
                        </a:ln>
                        <a:solidFill>
                          <a:srgbClr val="FF0000"/>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0000"/>
                          </a:solidFill>
                          <a:effectLst/>
                          <a:latin typeface="Arial" charset="0"/>
                          <a:ea typeface="Palatino" charset="0"/>
                          <a:cs typeface="Times New Roman" charset="0"/>
                        </a:rPr>
                        <a:t>95.31</a:t>
                      </a:r>
                      <a:endParaRPr kumimoji="0" lang="en-US" altLang="zh-CN" sz="2400" b="1" i="0" u="none" strike="noStrike" cap="none" normalizeH="0" baseline="0" dirty="0">
                        <a:ln>
                          <a:noFill/>
                        </a:ln>
                        <a:solidFill>
                          <a:srgbClr val="FF0000"/>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tx2"/>
                        </a:buClr>
                        <a:buSzPct val="70000"/>
                        <a:buFont typeface="Wingdings" charset="2"/>
                        <a:defRPr sz="2600">
                          <a:solidFill>
                            <a:schemeClr val="tx1"/>
                          </a:solidFill>
                          <a:latin typeface="Arial" charset="0"/>
                          <a:ea typeface="宋体" charset="0"/>
                        </a:defRPr>
                      </a:lvl1pPr>
                      <a:lvl2pPr>
                        <a:spcBef>
                          <a:spcPct val="20000"/>
                        </a:spcBef>
                        <a:buClr>
                          <a:schemeClr val="accent2"/>
                        </a:buClr>
                        <a:buSzPct val="70000"/>
                        <a:buFont typeface="Wingdings" charset="2"/>
                        <a:defRPr sz="2200">
                          <a:solidFill>
                            <a:schemeClr val="tx1"/>
                          </a:solidFill>
                          <a:latin typeface="Arial" charset="0"/>
                          <a:ea typeface="宋体" charset="0"/>
                        </a:defRPr>
                      </a:lvl2pPr>
                      <a:lvl3pPr>
                        <a:spcBef>
                          <a:spcPct val="20000"/>
                        </a:spcBef>
                        <a:buClr>
                          <a:schemeClr val="accent1"/>
                        </a:buClr>
                        <a:buSzPct val="70000"/>
                        <a:buFont typeface="Wingdings" charset="2"/>
                        <a:defRPr sz="2100">
                          <a:solidFill>
                            <a:schemeClr val="tx1"/>
                          </a:solidFill>
                          <a:latin typeface="Arial" charset="0"/>
                          <a:ea typeface="宋体" charset="0"/>
                        </a:defRPr>
                      </a:lvl3pPr>
                      <a:lvl4pPr>
                        <a:spcBef>
                          <a:spcPct val="20000"/>
                        </a:spcBef>
                        <a:buClr>
                          <a:schemeClr val="tx2"/>
                        </a:buClr>
                        <a:buSzPct val="75000"/>
                        <a:buFont typeface="Wingdings" charset="2"/>
                        <a:defRPr>
                          <a:solidFill>
                            <a:schemeClr val="tx1"/>
                          </a:solidFill>
                          <a:latin typeface="Arial" charset="0"/>
                          <a:ea typeface="宋体" charset="0"/>
                        </a:defRPr>
                      </a:lvl4pPr>
                      <a:lvl5pPr>
                        <a:spcBef>
                          <a:spcPct val="20000"/>
                        </a:spcBef>
                        <a:buClr>
                          <a:schemeClr val="folHlink"/>
                        </a:buClr>
                        <a:buSzPct val="80000"/>
                        <a:buFont typeface="Wingdings" charset="2"/>
                        <a:defRPr>
                          <a:solidFill>
                            <a:schemeClr val="tx1"/>
                          </a:solidFill>
                          <a:latin typeface="Arial" charset="0"/>
                          <a:ea typeface="宋体" charset="0"/>
                        </a:defRPr>
                      </a:lvl5pPr>
                      <a:lvl6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6pPr>
                      <a:lvl7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7pPr>
                      <a:lvl8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8pPr>
                      <a:lvl9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0000"/>
                          </a:solidFill>
                          <a:effectLst/>
                          <a:latin typeface="Arial" charset="0"/>
                          <a:ea typeface="Palatino" charset="0"/>
                          <a:cs typeface="Times New Roman" charset="0"/>
                        </a:rPr>
                        <a:t>85.95</a:t>
                      </a:r>
                      <a:endParaRPr kumimoji="0" lang="en-US" altLang="zh-CN" sz="2400" b="1" i="0" u="none" strike="noStrike" cap="none" normalizeH="0" baseline="0" dirty="0">
                        <a:ln>
                          <a:noFill/>
                        </a:ln>
                        <a:solidFill>
                          <a:srgbClr val="FF0000"/>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tx2"/>
                        </a:buClr>
                        <a:buSzPct val="70000"/>
                        <a:buFont typeface="Wingdings" charset="2"/>
                        <a:defRPr sz="2600">
                          <a:solidFill>
                            <a:schemeClr val="tx1"/>
                          </a:solidFill>
                          <a:latin typeface="Arial" charset="0"/>
                          <a:ea typeface="宋体" charset="0"/>
                        </a:defRPr>
                      </a:lvl1pPr>
                      <a:lvl2pPr>
                        <a:spcBef>
                          <a:spcPct val="20000"/>
                        </a:spcBef>
                        <a:buClr>
                          <a:schemeClr val="accent2"/>
                        </a:buClr>
                        <a:buSzPct val="70000"/>
                        <a:buFont typeface="Wingdings" charset="2"/>
                        <a:defRPr sz="2200">
                          <a:solidFill>
                            <a:schemeClr val="tx1"/>
                          </a:solidFill>
                          <a:latin typeface="Arial" charset="0"/>
                          <a:ea typeface="宋体" charset="0"/>
                        </a:defRPr>
                      </a:lvl2pPr>
                      <a:lvl3pPr>
                        <a:spcBef>
                          <a:spcPct val="20000"/>
                        </a:spcBef>
                        <a:buClr>
                          <a:schemeClr val="accent1"/>
                        </a:buClr>
                        <a:buSzPct val="70000"/>
                        <a:buFont typeface="Wingdings" charset="2"/>
                        <a:defRPr sz="2100">
                          <a:solidFill>
                            <a:schemeClr val="tx1"/>
                          </a:solidFill>
                          <a:latin typeface="Arial" charset="0"/>
                          <a:ea typeface="宋体" charset="0"/>
                        </a:defRPr>
                      </a:lvl3pPr>
                      <a:lvl4pPr>
                        <a:spcBef>
                          <a:spcPct val="20000"/>
                        </a:spcBef>
                        <a:buClr>
                          <a:schemeClr val="tx2"/>
                        </a:buClr>
                        <a:buSzPct val="75000"/>
                        <a:buFont typeface="Wingdings" charset="2"/>
                        <a:defRPr>
                          <a:solidFill>
                            <a:schemeClr val="tx1"/>
                          </a:solidFill>
                          <a:latin typeface="Arial" charset="0"/>
                          <a:ea typeface="宋体" charset="0"/>
                        </a:defRPr>
                      </a:lvl4pPr>
                      <a:lvl5pPr>
                        <a:spcBef>
                          <a:spcPct val="20000"/>
                        </a:spcBef>
                        <a:buClr>
                          <a:schemeClr val="folHlink"/>
                        </a:buClr>
                        <a:buSzPct val="80000"/>
                        <a:buFont typeface="Wingdings" charset="2"/>
                        <a:defRPr>
                          <a:solidFill>
                            <a:schemeClr val="tx1"/>
                          </a:solidFill>
                          <a:latin typeface="Arial" charset="0"/>
                          <a:ea typeface="宋体" charset="0"/>
                        </a:defRPr>
                      </a:lvl5pPr>
                      <a:lvl6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6pPr>
                      <a:lvl7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7pPr>
                      <a:lvl8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8pPr>
                      <a:lvl9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0000"/>
                          </a:solidFill>
                          <a:effectLst/>
                          <a:latin typeface="Arial" charset="0"/>
                          <a:ea typeface="Palatino" charset="0"/>
                          <a:cs typeface="Times New Roman" charset="0"/>
                        </a:rPr>
                        <a:t>88.39</a:t>
                      </a:r>
                      <a:endParaRPr kumimoji="0" lang="en-US" altLang="zh-CN" sz="2400" b="1" i="0" u="none" strike="noStrike" cap="none" normalizeH="0" baseline="0" dirty="0">
                        <a:ln>
                          <a:noFill/>
                        </a:ln>
                        <a:solidFill>
                          <a:srgbClr val="FF0000"/>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tx2"/>
                        </a:buClr>
                        <a:buSzPct val="70000"/>
                        <a:buFont typeface="Wingdings" charset="2"/>
                        <a:defRPr sz="2600">
                          <a:solidFill>
                            <a:schemeClr val="tx1"/>
                          </a:solidFill>
                          <a:latin typeface="Arial" charset="0"/>
                          <a:ea typeface="宋体" charset="0"/>
                        </a:defRPr>
                      </a:lvl1pPr>
                      <a:lvl2pPr>
                        <a:spcBef>
                          <a:spcPct val="20000"/>
                        </a:spcBef>
                        <a:buClr>
                          <a:schemeClr val="accent2"/>
                        </a:buClr>
                        <a:buSzPct val="70000"/>
                        <a:buFont typeface="Wingdings" charset="2"/>
                        <a:defRPr sz="2200">
                          <a:solidFill>
                            <a:schemeClr val="tx1"/>
                          </a:solidFill>
                          <a:latin typeface="Arial" charset="0"/>
                          <a:ea typeface="宋体" charset="0"/>
                        </a:defRPr>
                      </a:lvl2pPr>
                      <a:lvl3pPr>
                        <a:spcBef>
                          <a:spcPct val="20000"/>
                        </a:spcBef>
                        <a:buClr>
                          <a:schemeClr val="accent1"/>
                        </a:buClr>
                        <a:buSzPct val="70000"/>
                        <a:buFont typeface="Wingdings" charset="2"/>
                        <a:defRPr sz="2100">
                          <a:solidFill>
                            <a:schemeClr val="tx1"/>
                          </a:solidFill>
                          <a:latin typeface="Arial" charset="0"/>
                          <a:ea typeface="宋体" charset="0"/>
                        </a:defRPr>
                      </a:lvl3pPr>
                      <a:lvl4pPr>
                        <a:spcBef>
                          <a:spcPct val="20000"/>
                        </a:spcBef>
                        <a:buClr>
                          <a:schemeClr val="tx2"/>
                        </a:buClr>
                        <a:buSzPct val="75000"/>
                        <a:buFont typeface="Wingdings" charset="2"/>
                        <a:defRPr>
                          <a:solidFill>
                            <a:schemeClr val="tx1"/>
                          </a:solidFill>
                          <a:latin typeface="Arial" charset="0"/>
                          <a:ea typeface="宋体" charset="0"/>
                        </a:defRPr>
                      </a:lvl4pPr>
                      <a:lvl5pPr>
                        <a:spcBef>
                          <a:spcPct val="20000"/>
                        </a:spcBef>
                        <a:buClr>
                          <a:schemeClr val="folHlink"/>
                        </a:buClr>
                        <a:buSzPct val="80000"/>
                        <a:buFont typeface="Wingdings" charset="2"/>
                        <a:defRPr>
                          <a:solidFill>
                            <a:schemeClr val="tx1"/>
                          </a:solidFill>
                          <a:latin typeface="Arial" charset="0"/>
                          <a:ea typeface="宋体" charset="0"/>
                        </a:defRPr>
                      </a:lvl5pPr>
                      <a:lvl6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6pPr>
                      <a:lvl7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7pPr>
                      <a:lvl8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8pPr>
                      <a:lvl9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0000"/>
                          </a:solidFill>
                          <a:effectLst/>
                          <a:latin typeface="Arial" charset="0"/>
                          <a:ea typeface="Palatino" charset="0"/>
                          <a:cs typeface="Times New Roman" charset="0"/>
                        </a:rPr>
                        <a:t>87.15</a:t>
                      </a:r>
                      <a:endParaRPr kumimoji="0" lang="en-US" altLang="zh-CN" sz="2400" b="1" i="0" u="none" strike="noStrike" cap="none" normalizeH="0" baseline="0" dirty="0">
                        <a:ln>
                          <a:noFill/>
                        </a:ln>
                        <a:solidFill>
                          <a:srgbClr val="FF0000"/>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8" name="表格 7"/>
          <p:cNvGraphicFramePr>
            <a:graphicFrameLocks noGrp="1"/>
          </p:cNvGraphicFramePr>
          <p:nvPr>
            <p:extLst>
              <p:ext uri="{D42A27DB-BD31-4B8C-83A1-F6EECF244321}">
                <p14:modId xmlns:p14="http://schemas.microsoft.com/office/powerpoint/2010/main" val="1277161430"/>
              </p:ext>
            </p:extLst>
          </p:nvPr>
        </p:nvGraphicFramePr>
        <p:xfrm>
          <a:off x="2590802" y="3627757"/>
          <a:ext cx="8343900" cy="524859"/>
        </p:xfrm>
        <a:graphic>
          <a:graphicData uri="http://schemas.openxmlformats.org/drawingml/2006/table">
            <a:tbl>
              <a:tblPr/>
              <a:tblGrid>
                <a:gridCol w="2571748"/>
                <a:gridCol w="1304156"/>
                <a:gridCol w="1534296"/>
                <a:gridCol w="1409700"/>
                <a:gridCol w="1524000"/>
              </a:tblGrid>
              <a:tr h="524859">
                <a:tc>
                  <a:txBody>
                    <a:bodyPr/>
                    <a:lstStyle>
                      <a:lvl1pPr>
                        <a:spcBef>
                          <a:spcPct val="20000"/>
                        </a:spcBef>
                        <a:buClr>
                          <a:schemeClr val="tx2"/>
                        </a:buClr>
                        <a:buSzPct val="70000"/>
                        <a:buFont typeface="Wingdings" charset="2"/>
                        <a:defRPr sz="2600">
                          <a:solidFill>
                            <a:schemeClr val="tx1"/>
                          </a:solidFill>
                          <a:latin typeface="Arial" charset="0"/>
                          <a:ea typeface="宋体" charset="0"/>
                        </a:defRPr>
                      </a:lvl1pPr>
                      <a:lvl2pPr>
                        <a:spcBef>
                          <a:spcPct val="20000"/>
                        </a:spcBef>
                        <a:buClr>
                          <a:schemeClr val="accent2"/>
                        </a:buClr>
                        <a:buSzPct val="70000"/>
                        <a:buFont typeface="Wingdings" charset="2"/>
                        <a:defRPr sz="2200">
                          <a:solidFill>
                            <a:schemeClr val="tx1"/>
                          </a:solidFill>
                          <a:latin typeface="Arial" charset="0"/>
                          <a:ea typeface="宋体" charset="0"/>
                        </a:defRPr>
                      </a:lvl2pPr>
                      <a:lvl3pPr>
                        <a:spcBef>
                          <a:spcPct val="20000"/>
                        </a:spcBef>
                        <a:buClr>
                          <a:schemeClr val="accent1"/>
                        </a:buClr>
                        <a:buSzPct val="70000"/>
                        <a:buFont typeface="Wingdings" charset="2"/>
                        <a:defRPr sz="2100">
                          <a:solidFill>
                            <a:schemeClr val="tx1"/>
                          </a:solidFill>
                          <a:latin typeface="Arial" charset="0"/>
                          <a:ea typeface="宋体" charset="0"/>
                        </a:defRPr>
                      </a:lvl3pPr>
                      <a:lvl4pPr>
                        <a:spcBef>
                          <a:spcPct val="20000"/>
                        </a:spcBef>
                        <a:buClr>
                          <a:schemeClr val="tx2"/>
                        </a:buClr>
                        <a:buSzPct val="75000"/>
                        <a:buFont typeface="Wingdings" charset="2"/>
                        <a:defRPr>
                          <a:solidFill>
                            <a:schemeClr val="tx1"/>
                          </a:solidFill>
                          <a:latin typeface="Arial" charset="0"/>
                          <a:ea typeface="宋体" charset="0"/>
                        </a:defRPr>
                      </a:lvl4pPr>
                      <a:lvl5pPr>
                        <a:spcBef>
                          <a:spcPct val="20000"/>
                        </a:spcBef>
                        <a:buClr>
                          <a:schemeClr val="folHlink"/>
                        </a:buClr>
                        <a:buSzPct val="80000"/>
                        <a:buFont typeface="Wingdings" charset="2"/>
                        <a:defRPr>
                          <a:solidFill>
                            <a:schemeClr val="tx1"/>
                          </a:solidFill>
                          <a:latin typeface="Arial" charset="0"/>
                          <a:ea typeface="宋体" charset="0"/>
                        </a:defRPr>
                      </a:lvl5pPr>
                      <a:lvl6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6pPr>
                      <a:lvl7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7pPr>
                      <a:lvl8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8pPr>
                      <a:lvl9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0000"/>
                          </a:solidFill>
                          <a:effectLst/>
                          <a:latin typeface="Arial" charset="0"/>
                          <a:ea typeface="Palatino" charset="0"/>
                          <a:cs typeface="Times New Roman" charset="0"/>
                        </a:rPr>
                        <a:t>All</a:t>
                      </a:r>
                      <a:endParaRPr kumimoji="0" lang="en-US" altLang="zh-CN" sz="2400" b="1" i="0" u="none" strike="noStrike" cap="none" normalizeH="0" baseline="0" dirty="0">
                        <a:ln>
                          <a:noFill/>
                        </a:ln>
                        <a:solidFill>
                          <a:srgbClr val="FF0000"/>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0000"/>
                          </a:solidFill>
                          <a:effectLst/>
                          <a:latin typeface="Arial" charset="0"/>
                          <a:ea typeface="Palatino" charset="0"/>
                          <a:cs typeface="Times New Roman" charset="0"/>
                        </a:rPr>
                        <a:t>98.66</a:t>
                      </a:r>
                      <a:endParaRPr kumimoji="0" lang="en-US" altLang="zh-CN" sz="2400" b="1" i="0" u="none" strike="noStrike" cap="none" normalizeH="0" baseline="0" dirty="0">
                        <a:ln>
                          <a:noFill/>
                        </a:ln>
                        <a:solidFill>
                          <a:srgbClr val="FF0000"/>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tx2"/>
                        </a:buClr>
                        <a:buSzPct val="70000"/>
                        <a:buFont typeface="Wingdings" charset="2"/>
                        <a:defRPr sz="2600">
                          <a:solidFill>
                            <a:schemeClr val="tx1"/>
                          </a:solidFill>
                          <a:latin typeface="Arial" charset="0"/>
                          <a:ea typeface="宋体" charset="0"/>
                        </a:defRPr>
                      </a:lvl1pPr>
                      <a:lvl2pPr>
                        <a:spcBef>
                          <a:spcPct val="20000"/>
                        </a:spcBef>
                        <a:buClr>
                          <a:schemeClr val="accent2"/>
                        </a:buClr>
                        <a:buSzPct val="70000"/>
                        <a:buFont typeface="Wingdings" charset="2"/>
                        <a:defRPr sz="2200">
                          <a:solidFill>
                            <a:schemeClr val="tx1"/>
                          </a:solidFill>
                          <a:latin typeface="Arial" charset="0"/>
                          <a:ea typeface="宋体" charset="0"/>
                        </a:defRPr>
                      </a:lvl2pPr>
                      <a:lvl3pPr>
                        <a:spcBef>
                          <a:spcPct val="20000"/>
                        </a:spcBef>
                        <a:buClr>
                          <a:schemeClr val="accent1"/>
                        </a:buClr>
                        <a:buSzPct val="70000"/>
                        <a:buFont typeface="Wingdings" charset="2"/>
                        <a:defRPr sz="2100">
                          <a:solidFill>
                            <a:schemeClr val="tx1"/>
                          </a:solidFill>
                          <a:latin typeface="Arial" charset="0"/>
                          <a:ea typeface="宋体" charset="0"/>
                        </a:defRPr>
                      </a:lvl3pPr>
                      <a:lvl4pPr>
                        <a:spcBef>
                          <a:spcPct val="20000"/>
                        </a:spcBef>
                        <a:buClr>
                          <a:schemeClr val="tx2"/>
                        </a:buClr>
                        <a:buSzPct val="75000"/>
                        <a:buFont typeface="Wingdings" charset="2"/>
                        <a:defRPr>
                          <a:solidFill>
                            <a:schemeClr val="tx1"/>
                          </a:solidFill>
                          <a:latin typeface="Arial" charset="0"/>
                          <a:ea typeface="宋体" charset="0"/>
                        </a:defRPr>
                      </a:lvl4pPr>
                      <a:lvl5pPr>
                        <a:spcBef>
                          <a:spcPct val="20000"/>
                        </a:spcBef>
                        <a:buClr>
                          <a:schemeClr val="folHlink"/>
                        </a:buClr>
                        <a:buSzPct val="80000"/>
                        <a:buFont typeface="Wingdings" charset="2"/>
                        <a:defRPr>
                          <a:solidFill>
                            <a:schemeClr val="tx1"/>
                          </a:solidFill>
                          <a:latin typeface="Arial" charset="0"/>
                          <a:ea typeface="宋体" charset="0"/>
                        </a:defRPr>
                      </a:lvl5pPr>
                      <a:lvl6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6pPr>
                      <a:lvl7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7pPr>
                      <a:lvl8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8pPr>
                      <a:lvl9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0000"/>
                          </a:solidFill>
                          <a:effectLst/>
                          <a:latin typeface="Arial" charset="0"/>
                          <a:ea typeface="Palatino" charset="0"/>
                          <a:cs typeface="Times New Roman" charset="0"/>
                        </a:rPr>
                        <a:t>54.55</a:t>
                      </a:r>
                      <a:endParaRPr kumimoji="0" lang="en-US" altLang="zh-CN" sz="2400" b="1" i="0" u="none" strike="noStrike" cap="none" normalizeH="0" baseline="0" dirty="0">
                        <a:ln>
                          <a:noFill/>
                        </a:ln>
                        <a:solidFill>
                          <a:srgbClr val="FF0000"/>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tx2"/>
                        </a:buClr>
                        <a:buSzPct val="70000"/>
                        <a:buFont typeface="Wingdings" charset="2"/>
                        <a:defRPr sz="2600">
                          <a:solidFill>
                            <a:schemeClr val="tx1"/>
                          </a:solidFill>
                          <a:latin typeface="Arial" charset="0"/>
                          <a:ea typeface="宋体" charset="0"/>
                        </a:defRPr>
                      </a:lvl1pPr>
                      <a:lvl2pPr>
                        <a:spcBef>
                          <a:spcPct val="20000"/>
                        </a:spcBef>
                        <a:buClr>
                          <a:schemeClr val="accent2"/>
                        </a:buClr>
                        <a:buSzPct val="70000"/>
                        <a:buFont typeface="Wingdings" charset="2"/>
                        <a:defRPr sz="2200">
                          <a:solidFill>
                            <a:schemeClr val="tx1"/>
                          </a:solidFill>
                          <a:latin typeface="Arial" charset="0"/>
                          <a:ea typeface="宋体" charset="0"/>
                        </a:defRPr>
                      </a:lvl2pPr>
                      <a:lvl3pPr>
                        <a:spcBef>
                          <a:spcPct val="20000"/>
                        </a:spcBef>
                        <a:buClr>
                          <a:schemeClr val="accent1"/>
                        </a:buClr>
                        <a:buSzPct val="70000"/>
                        <a:buFont typeface="Wingdings" charset="2"/>
                        <a:defRPr sz="2100">
                          <a:solidFill>
                            <a:schemeClr val="tx1"/>
                          </a:solidFill>
                          <a:latin typeface="Arial" charset="0"/>
                          <a:ea typeface="宋体" charset="0"/>
                        </a:defRPr>
                      </a:lvl3pPr>
                      <a:lvl4pPr>
                        <a:spcBef>
                          <a:spcPct val="20000"/>
                        </a:spcBef>
                        <a:buClr>
                          <a:schemeClr val="tx2"/>
                        </a:buClr>
                        <a:buSzPct val="75000"/>
                        <a:buFont typeface="Wingdings" charset="2"/>
                        <a:defRPr>
                          <a:solidFill>
                            <a:schemeClr val="tx1"/>
                          </a:solidFill>
                          <a:latin typeface="Arial" charset="0"/>
                          <a:ea typeface="宋体" charset="0"/>
                        </a:defRPr>
                      </a:lvl4pPr>
                      <a:lvl5pPr>
                        <a:spcBef>
                          <a:spcPct val="20000"/>
                        </a:spcBef>
                        <a:buClr>
                          <a:schemeClr val="folHlink"/>
                        </a:buClr>
                        <a:buSzPct val="80000"/>
                        <a:buFont typeface="Wingdings" charset="2"/>
                        <a:defRPr>
                          <a:solidFill>
                            <a:schemeClr val="tx1"/>
                          </a:solidFill>
                          <a:latin typeface="Arial" charset="0"/>
                          <a:ea typeface="宋体" charset="0"/>
                        </a:defRPr>
                      </a:lvl5pPr>
                      <a:lvl6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6pPr>
                      <a:lvl7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7pPr>
                      <a:lvl8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8pPr>
                      <a:lvl9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0000"/>
                          </a:solidFill>
                          <a:effectLst/>
                          <a:latin typeface="Arial" charset="0"/>
                          <a:ea typeface="Palatino" charset="0"/>
                          <a:cs typeface="Times New Roman" charset="0"/>
                        </a:rPr>
                        <a:t>93.47</a:t>
                      </a:r>
                      <a:endParaRPr kumimoji="0" lang="en-US" altLang="zh-CN" sz="2400" b="1" i="0" u="none" strike="noStrike" cap="none" normalizeH="0" baseline="0" dirty="0">
                        <a:ln>
                          <a:noFill/>
                        </a:ln>
                        <a:solidFill>
                          <a:srgbClr val="FF0000"/>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tx2"/>
                        </a:buClr>
                        <a:buSzPct val="70000"/>
                        <a:buFont typeface="Wingdings" charset="2"/>
                        <a:defRPr sz="2600">
                          <a:solidFill>
                            <a:schemeClr val="tx1"/>
                          </a:solidFill>
                          <a:latin typeface="Arial" charset="0"/>
                          <a:ea typeface="宋体" charset="0"/>
                        </a:defRPr>
                      </a:lvl1pPr>
                      <a:lvl2pPr>
                        <a:spcBef>
                          <a:spcPct val="20000"/>
                        </a:spcBef>
                        <a:buClr>
                          <a:schemeClr val="accent2"/>
                        </a:buClr>
                        <a:buSzPct val="70000"/>
                        <a:buFont typeface="Wingdings" charset="2"/>
                        <a:defRPr sz="2200">
                          <a:solidFill>
                            <a:schemeClr val="tx1"/>
                          </a:solidFill>
                          <a:latin typeface="Arial" charset="0"/>
                          <a:ea typeface="宋体" charset="0"/>
                        </a:defRPr>
                      </a:lvl2pPr>
                      <a:lvl3pPr>
                        <a:spcBef>
                          <a:spcPct val="20000"/>
                        </a:spcBef>
                        <a:buClr>
                          <a:schemeClr val="accent1"/>
                        </a:buClr>
                        <a:buSzPct val="70000"/>
                        <a:buFont typeface="Wingdings" charset="2"/>
                        <a:defRPr sz="2100">
                          <a:solidFill>
                            <a:schemeClr val="tx1"/>
                          </a:solidFill>
                          <a:latin typeface="Arial" charset="0"/>
                          <a:ea typeface="宋体" charset="0"/>
                        </a:defRPr>
                      </a:lvl3pPr>
                      <a:lvl4pPr>
                        <a:spcBef>
                          <a:spcPct val="20000"/>
                        </a:spcBef>
                        <a:buClr>
                          <a:schemeClr val="tx2"/>
                        </a:buClr>
                        <a:buSzPct val="75000"/>
                        <a:buFont typeface="Wingdings" charset="2"/>
                        <a:defRPr>
                          <a:solidFill>
                            <a:schemeClr val="tx1"/>
                          </a:solidFill>
                          <a:latin typeface="Arial" charset="0"/>
                          <a:ea typeface="宋体" charset="0"/>
                        </a:defRPr>
                      </a:lvl4pPr>
                      <a:lvl5pPr>
                        <a:spcBef>
                          <a:spcPct val="20000"/>
                        </a:spcBef>
                        <a:buClr>
                          <a:schemeClr val="folHlink"/>
                        </a:buClr>
                        <a:buSzPct val="80000"/>
                        <a:buFont typeface="Wingdings" charset="2"/>
                        <a:defRPr>
                          <a:solidFill>
                            <a:schemeClr val="tx1"/>
                          </a:solidFill>
                          <a:latin typeface="Arial" charset="0"/>
                          <a:ea typeface="宋体" charset="0"/>
                        </a:defRPr>
                      </a:lvl5pPr>
                      <a:lvl6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6pPr>
                      <a:lvl7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7pPr>
                      <a:lvl8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8pPr>
                      <a:lvl9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FF0000"/>
                          </a:solidFill>
                          <a:effectLst/>
                          <a:latin typeface="Arial" charset="0"/>
                          <a:ea typeface="Palatino" charset="0"/>
                          <a:cs typeface="Times New Roman" charset="0"/>
                        </a:rPr>
                        <a:t>68.69</a:t>
                      </a:r>
                      <a:endParaRPr kumimoji="0" lang="en-US" altLang="zh-CN" sz="2400" b="1" i="0" u="none" strike="noStrike" cap="none" normalizeH="0" baseline="0" dirty="0">
                        <a:ln>
                          <a:noFill/>
                        </a:ln>
                        <a:solidFill>
                          <a:srgbClr val="FF0000"/>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10" name="表格 9"/>
          <p:cNvGraphicFramePr>
            <a:graphicFrameLocks noGrp="1"/>
          </p:cNvGraphicFramePr>
          <p:nvPr>
            <p:extLst>
              <p:ext uri="{D42A27DB-BD31-4B8C-83A1-F6EECF244321}">
                <p14:modId xmlns:p14="http://schemas.microsoft.com/office/powerpoint/2010/main" val="1094863048"/>
              </p:ext>
            </p:extLst>
          </p:nvPr>
        </p:nvGraphicFramePr>
        <p:xfrm>
          <a:off x="2590802" y="2681385"/>
          <a:ext cx="8343900" cy="474760"/>
        </p:xfrm>
        <a:graphic>
          <a:graphicData uri="http://schemas.openxmlformats.org/drawingml/2006/table">
            <a:tbl>
              <a:tblPr/>
              <a:tblGrid>
                <a:gridCol w="2571748"/>
                <a:gridCol w="1304156"/>
                <a:gridCol w="1534296"/>
                <a:gridCol w="1409700"/>
                <a:gridCol w="1524000"/>
              </a:tblGrid>
              <a:tr h="474760">
                <a:tc>
                  <a:txBody>
                    <a:bodyPr/>
                    <a:lstStyle>
                      <a:lvl1pPr>
                        <a:spcBef>
                          <a:spcPct val="20000"/>
                        </a:spcBef>
                        <a:buClr>
                          <a:schemeClr val="tx2"/>
                        </a:buClr>
                        <a:buSzPct val="70000"/>
                        <a:buFont typeface="Wingdings" charset="2"/>
                        <a:defRPr sz="2600">
                          <a:solidFill>
                            <a:schemeClr val="tx1"/>
                          </a:solidFill>
                          <a:latin typeface="Arial" charset="0"/>
                          <a:ea typeface="宋体" charset="0"/>
                        </a:defRPr>
                      </a:lvl1pPr>
                      <a:lvl2pPr>
                        <a:spcBef>
                          <a:spcPct val="20000"/>
                        </a:spcBef>
                        <a:buClr>
                          <a:schemeClr val="accent2"/>
                        </a:buClr>
                        <a:buSzPct val="70000"/>
                        <a:buFont typeface="Wingdings" charset="2"/>
                        <a:defRPr sz="2200">
                          <a:solidFill>
                            <a:schemeClr val="tx1"/>
                          </a:solidFill>
                          <a:latin typeface="Arial" charset="0"/>
                          <a:ea typeface="宋体" charset="0"/>
                        </a:defRPr>
                      </a:lvl2pPr>
                      <a:lvl3pPr>
                        <a:spcBef>
                          <a:spcPct val="20000"/>
                        </a:spcBef>
                        <a:buClr>
                          <a:schemeClr val="accent1"/>
                        </a:buClr>
                        <a:buSzPct val="70000"/>
                        <a:buFont typeface="Wingdings" charset="2"/>
                        <a:defRPr sz="2100">
                          <a:solidFill>
                            <a:schemeClr val="tx1"/>
                          </a:solidFill>
                          <a:latin typeface="Arial" charset="0"/>
                          <a:ea typeface="宋体" charset="0"/>
                        </a:defRPr>
                      </a:lvl3pPr>
                      <a:lvl4pPr>
                        <a:spcBef>
                          <a:spcPct val="20000"/>
                        </a:spcBef>
                        <a:buClr>
                          <a:schemeClr val="tx2"/>
                        </a:buClr>
                        <a:buSzPct val="75000"/>
                        <a:buFont typeface="Wingdings" charset="2"/>
                        <a:defRPr>
                          <a:solidFill>
                            <a:schemeClr val="tx1"/>
                          </a:solidFill>
                          <a:latin typeface="Arial" charset="0"/>
                          <a:ea typeface="宋体" charset="0"/>
                        </a:defRPr>
                      </a:lvl4pPr>
                      <a:lvl5pPr>
                        <a:spcBef>
                          <a:spcPct val="20000"/>
                        </a:spcBef>
                        <a:buClr>
                          <a:schemeClr val="folHlink"/>
                        </a:buClr>
                        <a:buSzPct val="80000"/>
                        <a:buFont typeface="Wingdings" charset="2"/>
                        <a:defRPr>
                          <a:solidFill>
                            <a:schemeClr val="tx1"/>
                          </a:solidFill>
                          <a:latin typeface="Arial" charset="0"/>
                          <a:ea typeface="宋体" charset="0"/>
                        </a:defRPr>
                      </a:lvl5pPr>
                      <a:lvl6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6pPr>
                      <a:lvl7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7pPr>
                      <a:lvl8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8pPr>
                      <a:lvl9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0070C0"/>
                          </a:solidFill>
                          <a:effectLst/>
                          <a:latin typeface="Arial" charset="0"/>
                          <a:ea typeface="Palatino" charset="0"/>
                          <a:cs typeface="Times New Roman" charset="0"/>
                        </a:rPr>
                        <a:t>-History</a:t>
                      </a:r>
                      <a:r>
                        <a:rPr kumimoji="0" lang="zh-CN" altLang="en-US" sz="2400" b="1" i="0" u="none" strike="noStrike" cap="none" normalizeH="0" baseline="0" dirty="0" smtClean="0">
                          <a:ln>
                            <a:noFill/>
                          </a:ln>
                          <a:solidFill>
                            <a:srgbClr val="0070C0"/>
                          </a:solidFill>
                          <a:effectLst/>
                          <a:latin typeface="Arial" charset="0"/>
                          <a:ea typeface="Palatino" charset="0"/>
                          <a:cs typeface="Times New Roman" charset="0"/>
                        </a:rPr>
                        <a:t> </a:t>
                      </a:r>
                      <a:r>
                        <a:rPr kumimoji="0" lang="en-US" altLang="zh-CN" sz="2400" b="1" i="0" u="none" strike="noStrike" cap="none" normalizeH="0" baseline="0" dirty="0" smtClean="0">
                          <a:ln>
                            <a:noFill/>
                          </a:ln>
                          <a:solidFill>
                            <a:srgbClr val="0070C0"/>
                          </a:solidFill>
                          <a:effectLst/>
                          <a:latin typeface="Arial" charset="0"/>
                          <a:ea typeface="Palatino" charset="0"/>
                          <a:cs typeface="Times New Roman" charset="0"/>
                        </a:rPr>
                        <a:t>Behavior</a:t>
                      </a:r>
                      <a:endParaRPr kumimoji="0" lang="en-US" altLang="zh-CN" sz="2400" b="1" i="0" u="none" strike="noStrike" cap="none" normalizeH="0" baseline="0" dirty="0">
                        <a:ln>
                          <a:noFill/>
                        </a:ln>
                        <a:solidFill>
                          <a:srgbClr val="0070C0"/>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0070C0"/>
                          </a:solidFill>
                          <a:effectLst/>
                          <a:latin typeface="Arial" charset="0"/>
                          <a:ea typeface="Palatino" charset="0"/>
                          <a:cs typeface="Times New Roman" charset="0"/>
                        </a:rPr>
                        <a:t>91.52</a:t>
                      </a:r>
                      <a:endParaRPr kumimoji="0" lang="en-US" altLang="zh-CN" sz="2400" b="1" i="0" u="none" strike="noStrike" cap="none" normalizeH="0" baseline="0" dirty="0">
                        <a:ln>
                          <a:noFill/>
                        </a:ln>
                        <a:solidFill>
                          <a:srgbClr val="0070C0"/>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tx2"/>
                        </a:buClr>
                        <a:buSzPct val="70000"/>
                        <a:buFont typeface="Wingdings" charset="2"/>
                        <a:defRPr sz="2600">
                          <a:solidFill>
                            <a:schemeClr val="tx1"/>
                          </a:solidFill>
                          <a:latin typeface="Arial" charset="0"/>
                          <a:ea typeface="宋体" charset="0"/>
                        </a:defRPr>
                      </a:lvl1pPr>
                      <a:lvl2pPr>
                        <a:spcBef>
                          <a:spcPct val="20000"/>
                        </a:spcBef>
                        <a:buClr>
                          <a:schemeClr val="accent2"/>
                        </a:buClr>
                        <a:buSzPct val="70000"/>
                        <a:buFont typeface="Wingdings" charset="2"/>
                        <a:defRPr sz="2200">
                          <a:solidFill>
                            <a:schemeClr val="tx1"/>
                          </a:solidFill>
                          <a:latin typeface="Arial" charset="0"/>
                          <a:ea typeface="宋体" charset="0"/>
                        </a:defRPr>
                      </a:lvl2pPr>
                      <a:lvl3pPr>
                        <a:spcBef>
                          <a:spcPct val="20000"/>
                        </a:spcBef>
                        <a:buClr>
                          <a:schemeClr val="accent1"/>
                        </a:buClr>
                        <a:buSzPct val="70000"/>
                        <a:buFont typeface="Wingdings" charset="2"/>
                        <a:defRPr sz="2100">
                          <a:solidFill>
                            <a:schemeClr val="tx1"/>
                          </a:solidFill>
                          <a:latin typeface="Arial" charset="0"/>
                          <a:ea typeface="宋体" charset="0"/>
                        </a:defRPr>
                      </a:lvl3pPr>
                      <a:lvl4pPr>
                        <a:spcBef>
                          <a:spcPct val="20000"/>
                        </a:spcBef>
                        <a:buClr>
                          <a:schemeClr val="tx2"/>
                        </a:buClr>
                        <a:buSzPct val="75000"/>
                        <a:buFont typeface="Wingdings" charset="2"/>
                        <a:defRPr>
                          <a:solidFill>
                            <a:schemeClr val="tx1"/>
                          </a:solidFill>
                          <a:latin typeface="Arial" charset="0"/>
                          <a:ea typeface="宋体" charset="0"/>
                        </a:defRPr>
                      </a:lvl4pPr>
                      <a:lvl5pPr>
                        <a:spcBef>
                          <a:spcPct val="20000"/>
                        </a:spcBef>
                        <a:buClr>
                          <a:schemeClr val="folHlink"/>
                        </a:buClr>
                        <a:buSzPct val="80000"/>
                        <a:buFont typeface="Wingdings" charset="2"/>
                        <a:defRPr>
                          <a:solidFill>
                            <a:schemeClr val="tx1"/>
                          </a:solidFill>
                          <a:latin typeface="Arial" charset="0"/>
                          <a:ea typeface="宋体" charset="0"/>
                        </a:defRPr>
                      </a:lvl5pPr>
                      <a:lvl6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6pPr>
                      <a:lvl7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7pPr>
                      <a:lvl8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8pPr>
                      <a:lvl9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0070C0"/>
                          </a:solidFill>
                          <a:effectLst/>
                          <a:latin typeface="Arial" charset="0"/>
                          <a:ea typeface="Palatino" charset="0"/>
                          <a:cs typeface="Times New Roman" charset="0"/>
                        </a:rPr>
                        <a:t>82.07</a:t>
                      </a:r>
                      <a:endParaRPr kumimoji="0" lang="en-US" altLang="zh-CN" sz="2400" b="1" i="0" u="none" strike="noStrike" cap="none" normalizeH="0" baseline="0" dirty="0">
                        <a:ln>
                          <a:noFill/>
                        </a:ln>
                        <a:solidFill>
                          <a:srgbClr val="0070C0"/>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tx2"/>
                        </a:buClr>
                        <a:buSzPct val="70000"/>
                        <a:buFont typeface="Wingdings" charset="2"/>
                        <a:defRPr sz="2600">
                          <a:solidFill>
                            <a:schemeClr val="tx1"/>
                          </a:solidFill>
                          <a:latin typeface="Arial" charset="0"/>
                          <a:ea typeface="宋体" charset="0"/>
                        </a:defRPr>
                      </a:lvl1pPr>
                      <a:lvl2pPr>
                        <a:spcBef>
                          <a:spcPct val="20000"/>
                        </a:spcBef>
                        <a:buClr>
                          <a:schemeClr val="accent2"/>
                        </a:buClr>
                        <a:buSzPct val="70000"/>
                        <a:buFont typeface="Wingdings" charset="2"/>
                        <a:defRPr sz="2200">
                          <a:solidFill>
                            <a:schemeClr val="tx1"/>
                          </a:solidFill>
                          <a:latin typeface="Arial" charset="0"/>
                          <a:ea typeface="宋体" charset="0"/>
                        </a:defRPr>
                      </a:lvl2pPr>
                      <a:lvl3pPr>
                        <a:spcBef>
                          <a:spcPct val="20000"/>
                        </a:spcBef>
                        <a:buClr>
                          <a:schemeClr val="accent1"/>
                        </a:buClr>
                        <a:buSzPct val="70000"/>
                        <a:buFont typeface="Wingdings" charset="2"/>
                        <a:defRPr sz="2100">
                          <a:solidFill>
                            <a:schemeClr val="tx1"/>
                          </a:solidFill>
                          <a:latin typeface="Arial" charset="0"/>
                          <a:ea typeface="宋体" charset="0"/>
                        </a:defRPr>
                      </a:lvl3pPr>
                      <a:lvl4pPr>
                        <a:spcBef>
                          <a:spcPct val="20000"/>
                        </a:spcBef>
                        <a:buClr>
                          <a:schemeClr val="tx2"/>
                        </a:buClr>
                        <a:buSzPct val="75000"/>
                        <a:buFont typeface="Wingdings" charset="2"/>
                        <a:defRPr>
                          <a:solidFill>
                            <a:schemeClr val="tx1"/>
                          </a:solidFill>
                          <a:latin typeface="Arial" charset="0"/>
                          <a:ea typeface="宋体" charset="0"/>
                        </a:defRPr>
                      </a:lvl4pPr>
                      <a:lvl5pPr>
                        <a:spcBef>
                          <a:spcPct val="20000"/>
                        </a:spcBef>
                        <a:buClr>
                          <a:schemeClr val="folHlink"/>
                        </a:buClr>
                        <a:buSzPct val="80000"/>
                        <a:buFont typeface="Wingdings" charset="2"/>
                        <a:defRPr>
                          <a:solidFill>
                            <a:schemeClr val="tx1"/>
                          </a:solidFill>
                          <a:latin typeface="Arial" charset="0"/>
                          <a:ea typeface="宋体" charset="0"/>
                        </a:defRPr>
                      </a:lvl5pPr>
                      <a:lvl6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6pPr>
                      <a:lvl7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7pPr>
                      <a:lvl8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8pPr>
                      <a:lvl9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0070C0"/>
                          </a:solidFill>
                          <a:effectLst/>
                          <a:latin typeface="Arial" charset="0"/>
                          <a:ea typeface="Palatino" charset="0"/>
                          <a:cs typeface="Times New Roman" charset="0"/>
                        </a:rPr>
                        <a:t>84.31</a:t>
                      </a:r>
                      <a:endParaRPr kumimoji="0" lang="en-US" altLang="zh-CN" sz="2400" b="1" i="0" u="none" strike="noStrike" cap="none" normalizeH="0" baseline="0" dirty="0">
                        <a:ln>
                          <a:noFill/>
                        </a:ln>
                        <a:solidFill>
                          <a:srgbClr val="0070C0"/>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Clr>
                          <a:schemeClr val="tx2"/>
                        </a:buClr>
                        <a:buSzPct val="70000"/>
                        <a:buFont typeface="Wingdings" charset="2"/>
                        <a:defRPr sz="2600">
                          <a:solidFill>
                            <a:schemeClr val="tx1"/>
                          </a:solidFill>
                          <a:latin typeface="Arial" charset="0"/>
                          <a:ea typeface="宋体" charset="0"/>
                        </a:defRPr>
                      </a:lvl1pPr>
                      <a:lvl2pPr>
                        <a:spcBef>
                          <a:spcPct val="20000"/>
                        </a:spcBef>
                        <a:buClr>
                          <a:schemeClr val="accent2"/>
                        </a:buClr>
                        <a:buSzPct val="70000"/>
                        <a:buFont typeface="Wingdings" charset="2"/>
                        <a:defRPr sz="2200">
                          <a:solidFill>
                            <a:schemeClr val="tx1"/>
                          </a:solidFill>
                          <a:latin typeface="Arial" charset="0"/>
                          <a:ea typeface="宋体" charset="0"/>
                        </a:defRPr>
                      </a:lvl2pPr>
                      <a:lvl3pPr>
                        <a:spcBef>
                          <a:spcPct val="20000"/>
                        </a:spcBef>
                        <a:buClr>
                          <a:schemeClr val="accent1"/>
                        </a:buClr>
                        <a:buSzPct val="70000"/>
                        <a:buFont typeface="Wingdings" charset="2"/>
                        <a:defRPr sz="2100">
                          <a:solidFill>
                            <a:schemeClr val="tx1"/>
                          </a:solidFill>
                          <a:latin typeface="Arial" charset="0"/>
                          <a:ea typeface="宋体" charset="0"/>
                        </a:defRPr>
                      </a:lvl3pPr>
                      <a:lvl4pPr>
                        <a:spcBef>
                          <a:spcPct val="20000"/>
                        </a:spcBef>
                        <a:buClr>
                          <a:schemeClr val="tx2"/>
                        </a:buClr>
                        <a:buSzPct val="75000"/>
                        <a:buFont typeface="Wingdings" charset="2"/>
                        <a:defRPr>
                          <a:solidFill>
                            <a:schemeClr val="tx1"/>
                          </a:solidFill>
                          <a:latin typeface="Arial" charset="0"/>
                          <a:ea typeface="宋体" charset="0"/>
                        </a:defRPr>
                      </a:lvl4pPr>
                      <a:lvl5pPr>
                        <a:spcBef>
                          <a:spcPct val="20000"/>
                        </a:spcBef>
                        <a:buClr>
                          <a:schemeClr val="folHlink"/>
                        </a:buClr>
                        <a:buSzPct val="80000"/>
                        <a:buFont typeface="Wingdings" charset="2"/>
                        <a:defRPr>
                          <a:solidFill>
                            <a:schemeClr val="tx1"/>
                          </a:solidFill>
                          <a:latin typeface="Arial" charset="0"/>
                          <a:ea typeface="宋体" charset="0"/>
                        </a:defRPr>
                      </a:lvl5pPr>
                      <a:lvl6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6pPr>
                      <a:lvl7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7pPr>
                      <a:lvl8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8pPr>
                      <a:lvl9pPr fontAlgn="base">
                        <a:spcBef>
                          <a:spcPct val="20000"/>
                        </a:spcBef>
                        <a:spcAft>
                          <a:spcPct val="0"/>
                        </a:spcAft>
                        <a:buClr>
                          <a:schemeClr val="folHlink"/>
                        </a:buClr>
                        <a:buSzPct val="80000"/>
                        <a:buFont typeface="Wingdings" charset="2"/>
                        <a:defRPr>
                          <a:solidFill>
                            <a:schemeClr val="tx1"/>
                          </a:solidFill>
                          <a:latin typeface="Arial" charset="0"/>
                          <a:ea typeface="宋体"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0070C0"/>
                          </a:solidFill>
                          <a:effectLst/>
                          <a:latin typeface="Arial" charset="0"/>
                          <a:ea typeface="Palatino" charset="0"/>
                          <a:cs typeface="Times New Roman" charset="0"/>
                        </a:rPr>
                        <a:t>83.17</a:t>
                      </a:r>
                      <a:endParaRPr kumimoji="0" lang="en-US" altLang="zh-CN" sz="2400" b="1" i="0" u="none" strike="noStrike" cap="none" normalizeH="0" baseline="0" dirty="0">
                        <a:ln>
                          <a:noFill/>
                        </a:ln>
                        <a:solidFill>
                          <a:srgbClr val="0070C0"/>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11" name="表格 10"/>
          <p:cNvGraphicFramePr>
            <a:graphicFrameLocks noGrp="1"/>
          </p:cNvGraphicFramePr>
          <p:nvPr>
            <p:extLst>
              <p:ext uri="{D42A27DB-BD31-4B8C-83A1-F6EECF244321}">
                <p14:modId xmlns:p14="http://schemas.microsoft.com/office/powerpoint/2010/main" val="836913453"/>
              </p:ext>
            </p:extLst>
          </p:nvPr>
        </p:nvGraphicFramePr>
        <p:xfrm>
          <a:off x="2590802" y="4626235"/>
          <a:ext cx="8343900" cy="472373"/>
        </p:xfrm>
        <a:graphic>
          <a:graphicData uri="http://schemas.openxmlformats.org/drawingml/2006/table">
            <a:tbl>
              <a:tblPr/>
              <a:tblGrid>
                <a:gridCol w="2571748"/>
                <a:gridCol w="1304156"/>
                <a:gridCol w="1534296"/>
                <a:gridCol w="1409700"/>
                <a:gridCol w="1524000"/>
              </a:tblGrid>
              <a:tr h="47237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0070C0"/>
                          </a:solidFill>
                          <a:effectLst/>
                          <a:latin typeface="Arial" charset="0"/>
                          <a:ea typeface="Palatino" charset="0"/>
                          <a:cs typeface="Times New Roman" charset="0"/>
                        </a:rPr>
                        <a:t>-Local</a:t>
                      </a:r>
                      <a:r>
                        <a:rPr kumimoji="0" lang="zh-CN" altLang="en-US" sz="2400" b="1" i="0" u="none" strike="noStrike" cap="none" normalizeH="0" baseline="0" dirty="0" smtClean="0">
                          <a:ln>
                            <a:noFill/>
                          </a:ln>
                          <a:solidFill>
                            <a:srgbClr val="0070C0"/>
                          </a:solidFill>
                          <a:effectLst/>
                          <a:latin typeface="Arial" charset="0"/>
                          <a:ea typeface="Palatino" charset="0"/>
                          <a:cs typeface="Times New Roman" charset="0"/>
                        </a:rPr>
                        <a:t> </a:t>
                      </a:r>
                      <a:r>
                        <a:rPr kumimoji="0" lang="en-US" altLang="zh-CN" sz="2400" b="1" i="0" u="none" strike="noStrike" cap="none" normalizeH="0" baseline="0" dirty="0" smtClean="0">
                          <a:ln>
                            <a:noFill/>
                          </a:ln>
                          <a:solidFill>
                            <a:srgbClr val="0070C0"/>
                          </a:solidFill>
                          <a:effectLst/>
                          <a:latin typeface="Arial" charset="0"/>
                          <a:ea typeface="Palatino" charset="0"/>
                          <a:cs typeface="Times New Roman" charset="0"/>
                        </a:rPr>
                        <a:t>Structure</a:t>
                      </a:r>
                      <a:endParaRPr kumimoji="0" lang="en-US" altLang="zh-CN" sz="2400" b="1" i="0" u="none" strike="noStrike" cap="none" normalizeH="0" baseline="0" dirty="0">
                        <a:ln>
                          <a:noFill/>
                        </a:ln>
                        <a:solidFill>
                          <a:srgbClr val="0070C0"/>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0070C0"/>
                          </a:solidFill>
                          <a:effectLst/>
                          <a:latin typeface="Arial" charset="0"/>
                          <a:ea typeface="Palatino" charset="0"/>
                          <a:cs typeface="Times New Roman" charset="0"/>
                        </a:rPr>
                        <a:t>89.29</a:t>
                      </a:r>
                      <a:endParaRPr kumimoji="0" lang="en-US" altLang="zh-CN" sz="2400" b="1" i="0" u="none" strike="noStrike" cap="none" normalizeH="0" baseline="0" dirty="0">
                        <a:ln>
                          <a:noFill/>
                        </a:ln>
                        <a:solidFill>
                          <a:srgbClr val="0070C0"/>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0070C0"/>
                          </a:solidFill>
                          <a:effectLst/>
                          <a:latin typeface="Arial" charset="0"/>
                          <a:ea typeface="Palatino" charset="0"/>
                          <a:cs typeface="Times New Roman" charset="0"/>
                        </a:rPr>
                        <a:t>11.85</a:t>
                      </a:r>
                      <a:endParaRPr kumimoji="0" lang="en-US" altLang="zh-CN" sz="2400" b="1" i="0" u="none" strike="noStrike" cap="none" normalizeH="0" baseline="0" dirty="0">
                        <a:ln>
                          <a:noFill/>
                        </a:ln>
                        <a:solidFill>
                          <a:srgbClr val="0070C0"/>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0070C0"/>
                          </a:solidFill>
                          <a:effectLst/>
                          <a:latin typeface="Arial" charset="0"/>
                          <a:ea typeface="Palatino" charset="0"/>
                          <a:cs typeface="Times New Roman" charset="0"/>
                        </a:rPr>
                        <a:t>76.53</a:t>
                      </a:r>
                      <a:endParaRPr kumimoji="0" lang="en-US" altLang="zh-CN" sz="2400" b="1" i="0" u="none" strike="noStrike" cap="none" normalizeH="0" baseline="0" dirty="0">
                        <a:ln>
                          <a:noFill/>
                        </a:ln>
                        <a:solidFill>
                          <a:srgbClr val="0070C0"/>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rgbClr val="0070C0"/>
                          </a:solidFill>
                          <a:effectLst/>
                          <a:latin typeface="Arial" charset="0"/>
                          <a:ea typeface="Palatino" charset="0"/>
                          <a:cs typeface="Times New Roman" charset="0"/>
                        </a:rPr>
                        <a:t>20.52</a:t>
                      </a:r>
                      <a:endParaRPr kumimoji="0" lang="en-US" altLang="zh-CN" sz="2400" b="1" i="0" u="none" strike="noStrike" cap="none" normalizeH="0" baseline="0" dirty="0">
                        <a:ln>
                          <a:noFill/>
                        </a:ln>
                        <a:solidFill>
                          <a:srgbClr val="0070C0"/>
                        </a:solidFill>
                        <a:effectLst/>
                        <a:latin typeface="Arial" charset="0"/>
                        <a:ea typeface="Palatino" charset="0"/>
                        <a:cs typeface="Times New Roman" charset="0"/>
                      </a:endParaRPr>
                    </a:p>
                  </a:txBody>
                  <a:tcPr marL="0" marR="0" marT="0" marB="0" anchor="ctr"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4710981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3"/>
          <a:stretch>
            <a:fillRect/>
          </a:stretch>
        </p:blipFill>
        <p:spPr>
          <a:xfrm>
            <a:off x="8036590" y="2306876"/>
            <a:ext cx="1879939" cy="1879939"/>
          </a:xfrm>
          <a:prstGeom prst="rect">
            <a:avLst/>
          </a:prstGeom>
        </p:spPr>
      </p:pic>
      <p:pic>
        <p:nvPicPr>
          <p:cNvPr id="18" name="图片 17"/>
          <p:cNvPicPr>
            <a:picLocks noChangeAspect="1"/>
          </p:cNvPicPr>
          <p:nvPr/>
        </p:nvPicPr>
        <p:blipFill>
          <a:blip r:embed="rId4"/>
          <a:stretch>
            <a:fillRect/>
          </a:stretch>
        </p:blipFill>
        <p:spPr>
          <a:xfrm>
            <a:off x="6687160" y="4019657"/>
            <a:ext cx="1945068" cy="1092434"/>
          </a:xfrm>
          <a:prstGeom prst="rect">
            <a:avLst/>
          </a:prstGeom>
        </p:spPr>
      </p:pic>
      <p:sp>
        <p:nvSpPr>
          <p:cNvPr id="2" name="标题 1"/>
          <p:cNvSpPr>
            <a:spLocks noGrp="1"/>
          </p:cNvSpPr>
          <p:nvPr>
            <p:ph type="title"/>
          </p:nvPr>
        </p:nvSpPr>
        <p:spPr/>
        <p:txBody>
          <a:bodyPr/>
          <a:lstStyle/>
          <a:p>
            <a:r>
              <a:rPr kumimoji="1" lang="en-US" altLang="zh-CN" dirty="0" smtClean="0"/>
              <a:t>Social</a:t>
            </a:r>
            <a:r>
              <a:rPr kumimoji="1" lang="zh-CN" altLang="en-US" dirty="0" smtClean="0"/>
              <a:t> </a:t>
            </a:r>
            <a:r>
              <a:rPr kumimoji="1" lang="en-US" altLang="zh-CN" dirty="0" smtClean="0"/>
              <a:t>Media</a:t>
            </a:r>
            <a:endParaRPr kumimoji="1" lang="zh-CN" altLang="en-US" dirty="0"/>
          </a:p>
        </p:txBody>
      </p:sp>
      <p:pic>
        <p:nvPicPr>
          <p:cNvPr id="5" name="图片 4"/>
          <p:cNvPicPr>
            <a:picLocks noChangeAspect="1"/>
          </p:cNvPicPr>
          <p:nvPr/>
        </p:nvPicPr>
        <p:blipFill>
          <a:blip r:embed="rId5"/>
          <a:stretch>
            <a:fillRect/>
          </a:stretch>
        </p:blipFill>
        <p:spPr>
          <a:xfrm>
            <a:off x="2343850" y="4101161"/>
            <a:ext cx="1048846" cy="1048846"/>
          </a:xfrm>
          <a:prstGeom prst="rect">
            <a:avLst/>
          </a:prstGeom>
        </p:spPr>
      </p:pic>
      <p:pic>
        <p:nvPicPr>
          <p:cNvPr id="7" name="图片 6"/>
          <p:cNvPicPr>
            <a:picLocks noChangeAspect="1"/>
          </p:cNvPicPr>
          <p:nvPr/>
        </p:nvPicPr>
        <p:blipFill>
          <a:blip r:embed="rId6"/>
          <a:stretch>
            <a:fillRect/>
          </a:stretch>
        </p:blipFill>
        <p:spPr>
          <a:xfrm>
            <a:off x="3632543" y="4143148"/>
            <a:ext cx="1130108" cy="913068"/>
          </a:xfrm>
          <a:prstGeom prst="rect">
            <a:avLst/>
          </a:prstGeom>
        </p:spPr>
      </p:pic>
      <p:pic>
        <p:nvPicPr>
          <p:cNvPr id="9" name="图片 8"/>
          <p:cNvPicPr>
            <a:picLocks noChangeAspect="1"/>
          </p:cNvPicPr>
          <p:nvPr/>
        </p:nvPicPr>
        <p:blipFill>
          <a:blip r:embed="rId7"/>
          <a:stretch>
            <a:fillRect/>
          </a:stretch>
        </p:blipFill>
        <p:spPr>
          <a:xfrm>
            <a:off x="788759" y="4101160"/>
            <a:ext cx="1308723" cy="1064429"/>
          </a:xfrm>
          <a:prstGeom prst="rect">
            <a:avLst/>
          </a:prstGeom>
        </p:spPr>
      </p:pic>
      <p:pic>
        <p:nvPicPr>
          <p:cNvPr id="16" name="图片 15"/>
          <p:cNvPicPr>
            <a:picLocks noChangeAspect="1"/>
          </p:cNvPicPr>
          <p:nvPr/>
        </p:nvPicPr>
        <p:blipFill>
          <a:blip r:embed="rId8"/>
          <a:stretch>
            <a:fillRect/>
          </a:stretch>
        </p:blipFill>
        <p:spPr>
          <a:xfrm>
            <a:off x="9834036" y="4001738"/>
            <a:ext cx="1091702" cy="1091702"/>
          </a:xfrm>
          <a:prstGeom prst="rect">
            <a:avLst/>
          </a:prstGeom>
        </p:spPr>
      </p:pic>
      <p:sp>
        <p:nvSpPr>
          <p:cNvPr id="20" name="矩形 19"/>
          <p:cNvSpPr/>
          <p:nvPr/>
        </p:nvSpPr>
        <p:spPr>
          <a:xfrm>
            <a:off x="7109223" y="1146197"/>
            <a:ext cx="3622277" cy="480047"/>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buFont typeface="Arial" pitchFamily="34" charset="0"/>
              <a:buChar char="•"/>
            </a:pPr>
            <a:r>
              <a:rPr lang="en-US" altLang="zh-CN" sz="1846" dirty="0">
                <a:solidFill>
                  <a:srgbClr val="FF0000"/>
                </a:solidFill>
              </a:rPr>
              <a:t> </a:t>
            </a:r>
            <a:r>
              <a:rPr lang="en-US" altLang="zh-CN" sz="1846" b="1" dirty="0">
                <a:solidFill>
                  <a:srgbClr val="FF0000"/>
                </a:solidFill>
              </a:rPr>
              <a:t>P</a:t>
            </a:r>
            <a:r>
              <a:rPr lang="en-US" altLang="zh-CN" sz="1846" b="1" dirty="0" smtClean="0">
                <a:solidFill>
                  <a:srgbClr val="FF0000"/>
                </a:solidFill>
              </a:rPr>
              <a:t>rivate,</a:t>
            </a:r>
            <a:r>
              <a:rPr lang="zh-CN" altLang="en-US" sz="1846" b="1" dirty="0" smtClean="0">
                <a:solidFill>
                  <a:srgbClr val="FF0000"/>
                </a:solidFill>
              </a:rPr>
              <a:t> </a:t>
            </a:r>
            <a:r>
              <a:rPr lang="en-US" altLang="zh-CN" sz="1846" b="1" dirty="0">
                <a:solidFill>
                  <a:srgbClr val="FF0000"/>
                </a:solidFill>
              </a:rPr>
              <a:t>R</a:t>
            </a:r>
            <a:r>
              <a:rPr lang="en-US" altLang="zh-CN" sz="1846" b="1" dirty="0" smtClean="0">
                <a:solidFill>
                  <a:srgbClr val="FF0000"/>
                </a:solidFill>
              </a:rPr>
              <a:t>elationship-focused</a:t>
            </a:r>
            <a:endParaRPr lang="en-US" altLang="zh-CN" sz="1846" dirty="0">
              <a:solidFill>
                <a:schemeClr val="tx1"/>
              </a:solidFill>
            </a:endParaRPr>
          </a:p>
        </p:txBody>
      </p:sp>
      <p:sp>
        <p:nvSpPr>
          <p:cNvPr id="21" name="矩形 20"/>
          <p:cNvSpPr/>
          <p:nvPr/>
        </p:nvSpPr>
        <p:spPr>
          <a:xfrm>
            <a:off x="1530341" y="1184402"/>
            <a:ext cx="2577203" cy="480047"/>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buFont typeface="Arial" pitchFamily="34" charset="0"/>
              <a:buChar char="•"/>
            </a:pPr>
            <a:r>
              <a:rPr lang="en-US" altLang="zh-CN" sz="1846" b="1" dirty="0">
                <a:solidFill>
                  <a:srgbClr val="FF0000"/>
                </a:solidFill>
              </a:rPr>
              <a:t> </a:t>
            </a:r>
            <a:r>
              <a:rPr lang="en-US" altLang="zh-CN" sz="1846" b="1" dirty="0" smtClean="0">
                <a:solidFill>
                  <a:srgbClr val="FF0000"/>
                </a:solidFill>
              </a:rPr>
              <a:t>Open,</a:t>
            </a:r>
            <a:r>
              <a:rPr lang="zh-CN" altLang="en-US" sz="1846" b="1" dirty="0" smtClean="0">
                <a:solidFill>
                  <a:srgbClr val="FF0000"/>
                </a:solidFill>
              </a:rPr>
              <a:t> </a:t>
            </a:r>
            <a:r>
              <a:rPr lang="en-US" altLang="zh-CN" sz="1846" b="1" dirty="0" smtClean="0">
                <a:solidFill>
                  <a:srgbClr val="FF0000"/>
                </a:solidFill>
              </a:rPr>
              <a:t>Fast,</a:t>
            </a:r>
            <a:r>
              <a:rPr lang="zh-CN" altLang="en-US" sz="1846" b="1" dirty="0" smtClean="0">
                <a:solidFill>
                  <a:srgbClr val="FF0000"/>
                </a:solidFill>
              </a:rPr>
              <a:t> </a:t>
            </a:r>
            <a:r>
              <a:rPr lang="en-US" altLang="zh-CN" sz="1846" b="1" dirty="0" smtClean="0">
                <a:solidFill>
                  <a:srgbClr val="FF0000"/>
                </a:solidFill>
              </a:rPr>
              <a:t>Visible</a:t>
            </a:r>
            <a:endParaRPr lang="en-US" altLang="zh-CN" sz="1846" b="1" dirty="0">
              <a:solidFill>
                <a:schemeClr val="tx1"/>
              </a:solidFill>
            </a:endParaRPr>
          </a:p>
        </p:txBody>
      </p:sp>
      <p:pic>
        <p:nvPicPr>
          <p:cNvPr id="29" name="图片 28"/>
          <p:cNvPicPr>
            <a:picLocks noChangeAspect="1"/>
          </p:cNvPicPr>
          <p:nvPr/>
        </p:nvPicPr>
        <p:blipFill>
          <a:blip r:embed="rId9"/>
          <a:stretch>
            <a:fillRect/>
          </a:stretch>
        </p:blipFill>
        <p:spPr>
          <a:xfrm>
            <a:off x="1818422" y="2442199"/>
            <a:ext cx="2230708" cy="1484435"/>
          </a:xfrm>
          <a:prstGeom prst="rect">
            <a:avLst/>
          </a:prstGeom>
        </p:spPr>
      </p:pic>
      <p:pic>
        <p:nvPicPr>
          <p:cNvPr id="15" name="图片 14"/>
          <p:cNvPicPr>
            <a:picLocks noChangeAspect="1"/>
          </p:cNvPicPr>
          <p:nvPr/>
        </p:nvPicPr>
        <p:blipFill>
          <a:blip r:embed="rId10"/>
          <a:stretch>
            <a:fillRect/>
          </a:stretch>
        </p:blipFill>
        <p:spPr>
          <a:xfrm>
            <a:off x="8514346" y="4038963"/>
            <a:ext cx="1022841" cy="1017253"/>
          </a:xfrm>
          <a:prstGeom prst="rect">
            <a:avLst/>
          </a:prstGeom>
        </p:spPr>
      </p:pic>
      <p:pic>
        <p:nvPicPr>
          <p:cNvPr id="31" name="图片 30" descr="Screen Shot 2013-11-14 at 4.01.22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62651" y="2002561"/>
            <a:ext cx="2276651" cy="2832369"/>
          </a:xfrm>
          <a:prstGeom prst="rect">
            <a:avLst/>
          </a:prstGeom>
        </p:spPr>
      </p:pic>
      <p:sp>
        <p:nvSpPr>
          <p:cNvPr id="3" name="矩形 2"/>
          <p:cNvSpPr/>
          <p:nvPr/>
        </p:nvSpPr>
        <p:spPr>
          <a:xfrm>
            <a:off x="939800" y="6580228"/>
            <a:ext cx="10918095" cy="307777"/>
          </a:xfrm>
          <a:prstGeom prst="rect">
            <a:avLst/>
          </a:prstGeom>
        </p:spPr>
        <p:txBody>
          <a:bodyPr wrap="square">
            <a:spAutoFit/>
          </a:bodyPr>
          <a:lstStyle/>
          <a:p>
            <a:r>
              <a:rPr lang="en-US" altLang="zh-CN" sz="1400" smtClean="0"/>
              <a:t>http</a:t>
            </a:r>
            <a:r>
              <a:rPr lang="en-US" altLang="zh-CN" sz="1400" dirty="0"/>
              <a:t>://</a:t>
            </a:r>
            <a:r>
              <a:rPr lang="en-US" altLang="zh-CN" sz="1400" dirty="0" err="1"/>
              <a:t>tencent.com</a:t>
            </a:r>
            <a:r>
              <a:rPr lang="en-US" altLang="zh-CN" sz="1400" dirty="0"/>
              <a:t>/en-us/</a:t>
            </a:r>
            <a:r>
              <a:rPr lang="en-US" altLang="zh-CN" sz="1400" dirty="0" err="1"/>
              <a:t>ir</a:t>
            </a:r>
            <a:r>
              <a:rPr lang="en-US" altLang="zh-CN" sz="1400" dirty="0"/>
              <a:t>/news/2016.shtml</a:t>
            </a:r>
            <a:endParaRPr lang="zh-CN" altLang="en-US" sz="1400" dirty="0"/>
          </a:p>
        </p:txBody>
      </p:sp>
      <p:pic>
        <p:nvPicPr>
          <p:cNvPr id="19" name="图片 18" descr="static-graph.png"/>
          <p:cNvPicPr>
            <a:picLocks noChangeAspect="1"/>
          </p:cNvPicPr>
          <p:nvPr/>
        </p:nvPicPr>
        <p:blipFill>
          <a:blip r:embed="rId12">
            <a:alphaModFix amt="10000"/>
            <a:extLst>
              <a:ext uri="{28A0092B-C50C-407E-A947-70E740481C1C}">
                <a14:useLocalDpi xmlns:a14="http://schemas.microsoft.com/office/drawing/2010/main" val="0"/>
              </a:ext>
            </a:extLst>
          </a:blip>
          <a:stretch>
            <a:fillRect/>
          </a:stretch>
        </p:blipFill>
        <p:spPr>
          <a:xfrm>
            <a:off x="794202" y="962082"/>
            <a:ext cx="10280197" cy="5364853"/>
          </a:xfrm>
          <a:prstGeom prst="rect">
            <a:avLst/>
          </a:prstGeom>
        </p:spPr>
      </p:pic>
      <p:sp>
        <p:nvSpPr>
          <p:cNvPr id="22" name="矩形 21"/>
          <p:cNvSpPr/>
          <p:nvPr/>
        </p:nvSpPr>
        <p:spPr>
          <a:xfrm>
            <a:off x="6989613" y="5447148"/>
            <a:ext cx="4244647" cy="880243"/>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buFont typeface="Arial" pitchFamily="34" charset="0"/>
              <a:buChar char="•"/>
            </a:pPr>
            <a:r>
              <a:rPr kumimoji="1" lang="en-US" altLang="zh-CN" sz="2000" b="1" dirty="0" smtClean="0">
                <a:solidFill>
                  <a:srgbClr val="FF0000"/>
                </a:solidFill>
              </a:rPr>
              <a:t>&gt;1</a:t>
            </a:r>
            <a:r>
              <a:rPr kumimoji="1" lang="zh-CN" altLang="en-US" sz="2000" b="1" dirty="0" smtClean="0">
                <a:solidFill>
                  <a:srgbClr val="FF0000"/>
                </a:solidFill>
              </a:rPr>
              <a:t> </a:t>
            </a:r>
            <a:r>
              <a:rPr kumimoji="1" lang="en-US" altLang="zh-CN" sz="2000" b="1" dirty="0" smtClean="0">
                <a:solidFill>
                  <a:srgbClr val="FF0000"/>
                </a:solidFill>
              </a:rPr>
              <a:t>billion </a:t>
            </a:r>
            <a:r>
              <a:rPr kumimoji="1" lang="en-US" altLang="zh-CN" sz="2000" b="1" dirty="0">
                <a:solidFill>
                  <a:schemeClr val="tx1"/>
                </a:solidFill>
              </a:rPr>
              <a:t>created accounts</a:t>
            </a:r>
            <a:r>
              <a:rPr lang="en-US" altLang="zh-CN" sz="1846" b="1" dirty="0" smtClean="0">
                <a:solidFill>
                  <a:schemeClr val="tx1"/>
                </a:solidFill>
              </a:rPr>
              <a:t> </a:t>
            </a:r>
            <a:endParaRPr lang="zh-CN" altLang="en-US" sz="1846" b="1" dirty="0" smtClean="0">
              <a:solidFill>
                <a:schemeClr val="tx1"/>
              </a:solidFill>
            </a:endParaRPr>
          </a:p>
          <a:p>
            <a:pPr>
              <a:buFont typeface="Arial" pitchFamily="34" charset="0"/>
              <a:buChar char="•"/>
            </a:pPr>
            <a:r>
              <a:rPr lang="en-US" altLang="zh-CN" sz="1846" b="1" dirty="0" smtClean="0">
                <a:solidFill>
                  <a:srgbClr val="FF0000"/>
                </a:solidFill>
              </a:rPr>
              <a:t>~697</a:t>
            </a:r>
            <a:r>
              <a:rPr lang="zh-CN" altLang="en-US" sz="1846" b="1" dirty="0" smtClean="0">
                <a:solidFill>
                  <a:srgbClr val="FF0000"/>
                </a:solidFill>
              </a:rPr>
              <a:t> </a:t>
            </a:r>
            <a:r>
              <a:rPr lang="en-US" altLang="zh-CN" sz="1846" b="1" dirty="0" smtClean="0">
                <a:solidFill>
                  <a:srgbClr val="FF0000"/>
                </a:solidFill>
              </a:rPr>
              <a:t>million</a:t>
            </a:r>
            <a:r>
              <a:rPr lang="zh-CN" altLang="en-US" sz="1846" b="1" dirty="0" smtClean="0">
                <a:solidFill>
                  <a:srgbClr val="FF0000"/>
                </a:solidFill>
              </a:rPr>
              <a:t> </a:t>
            </a:r>
            <a:r>
              <a:rPr lang="en-US" altLang="zh-CN" sz="1846" b="1" dirty="0" smtClean="0">
                <a:solidFill>
                  <a:schemeClr val="tx1"/>
                </a:solidFill>
              </a:rPr>
              <a:t>MAUs</a:t>
            </a:r>
            <a:endParaRPr lang="zh-CN" altLang="en-US" sz="1846" b="1" dirty="0" smtClean="0">
              <a:solidFill>
                <a:schemeClr val="tx1"/>
              </a:solidFill>
            </a:endParaRPr>
          </a:p>
          <a:p>
            <a:pPr>
              <a:buFont typeface="Arial" pitchFamily="34" charset="0"/>
              <a:buChar char="•"/>
            </a:pPr>
            <a:r>
              <a:rPr lang="zh-CN" altLang="en-US" sz="1846" b="1" dirty="0" smtClean="0">
                <a:solidFill>
                  <a:schemeClr val="tx1"/>
                </a:solidFill>
              </a:rPr>
              <a:t> </a:t>
            </a:r>
            <a:r>
              <a:rPr lang="en-US" altLang="zh-CN" sz="1846" b="1" dirty="0">
                <a:solidFill>
                  <a:srgbClr val="FF0000"/>
                </a:solidFill>
              </a:rPr>
              <a:t>&gt;</a:t>
            </a:r>
            <a:r>
              <a:rPr lang="en-US" altLang="zh-CN" sz="1846" b="1" dirty="0" smtClean="0">
                <a:solidFill>
                  <a:srgbClr val="FF0000"/>
                </a:solidFill>
              </a:rPr>
              <a:t>70 </a:t>
            </a:r>
            <a:r>
              <a:rPr lang="en-US" altLang="zh-CN" sz="1846" b="1" dirty="0">
                <a:solidFill>
                  <a:srgbClr val="FF0000"/>
                </a:solidFill>
              </a:rPr>
              <a:t>million </a:t>
            </a:r>
            <a:r>
              <a:rPr lang="en-US" altLang="zh-CN" sz="1846" b="1" dirty="0" smtClean="0">
                <a:solidFill>
                  <a:schemeClr val="tx1"/>
                </a:solidFill>
              </a:rPr>
              <a:t>MAUs</a:t>
            </a:r>
            <a:r>
              <a:rPr lang="zh-CN" altLang="en-US" sz="1846" b="1" dirty="0" smtClean="0">
                <a:solidFill>
                  <a:schemeClr val="tx1"/>
                </a:solidFill>
              </a:rPr>
              <a:t> </a:t>
            </a:r>
            <a:r>
              <a:rPr lang="en-US" altLang="zh-CN" sz="1846" b="1" dirty="0" smtClean="0">
                <a:solidFill>
                  <a:schemeClr val="tx1"/>
                </a:solidFill>
              </a:rPr>
              <a:t>outside </a:t>
            </a:r>
            <a:r>
              <a:rPr lang="en-US" altLang="zh-CN" sz="1846" b="1" dirty="0">
                <a:solidFill>
                  <a:schemeClr val="tx1"/>
                </a:solidFill>
              </a:rPr>
              <a:t>of China</a:t>
            </a:r>
          </a:p>
        </p:txBody>
      </p:sp>
      <p:sp>
        <p:nvSpPr>
          <p:cNvPr id="4" name="矩形 3"/>
          <p:cNvSpPr/>
          <p:nvPr/>
        </p:nvSpPr>
        <p:spPr>
          <a:xfrm>
            <a:off x="6989613" y="962082"/>
            <a:ext cx="3973892" cy="4342593"/>
          </a:xfrm>
          <a:prstGeom prst="rect">
            <a:avLst/>
          </a:prstGeom>
          <a:noFill/>
          <a:ln w="38100">
            <a:solidFill>
              <a:srgbClr val="FF0000"/>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矩形 22"/>
          <p:cNvSpPr/>
          <p:nvPr/>
        </p:nvSpPr>
        <p:spPr>
          <a:xfrm>
            <a:off x="8475284" y="3959055"/>
            <a:ext cx="1100962" cy="1153036"/>
          </a:xfrm>
          <a:prstGeom prst="rect">
            <a:avLst/>
          </a:prstGeom>
          <a:noFill/>
          <a:ln w="38100">
            <a:solidFill>
              <a:srgbClr val="FF0000"/>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908122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 grpId="0" animBg="1"/>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Summary</a:t>
            </a:r>
            <a:endParaRPr kumimoji="1" lang="zh-CN" altLang="en-US" dirty="0"/>
          </a:p>
        </p:txBody>
      </p:sp>
      <p:sp>
        <p:nvSpPr>
          <p:cNvPr id="3" name="内容占位符 2"/>
          <p:cNvSpPr>
            <a:spLocks noGrp="1"/>
          </p:cNvSpPr>
          <p:nvPr>
            <p:ph idx="1"/>
          </p:nvPr>
        </p:nvSpPr>
        <p:spPr/>
        <p:txBody>
          <a:bodyPr/>
          <a:lstStyle/>
          <a:p>
            <a:r>
              <a:rPr kumimoji="1" lang="en-US" altLang="zh-CN" dirty="0"/>
              <a:t>We</a:t>
            </a:r>
            <a:r>
              <a:rPr kumimoji="1" lang="zh-CN" altLang="en-US" dirty="0"/>
              <a:t> </a:t>
            </a:r>
            <a:r>
              <a:rPr kumimoji="1" lang="en-US" altLang="zh-CN" dirty="0"/>
              <a:t>take</a:t>
            </a:r>
            <a:r>
              <a:rPr kumimoji="1" lang="zh-CN" altLang="en-US" dirty="0"/>
              <a:t> </a:t>
            </a:r>
            <a:r>
              <a:rPr kumimoji="1" lang="en-US" altLang="zh-CN" dirty="0"/>
              <a:t>the</a:t>
            </a:r>
            <a:r>
              <a:rPr kumimoji="1" lang="zh-CN" altLang="en-US" dirty="0"/>
              <a:t> </a:t>
            </a:r>
            <a:r>
              <a:rPr kumimoji="1" lang="en-US" altLang="zh-CN" dirty="0"/>
              <a:t>first</a:t>
            </a:r>
            <a:r>
              <a:rPr kumimoji="1" lang="zh-CN" altLang="en-US" dirty="0"/>
              <a:t> </a:t>
            </a:r>
            <a:r>
              <a:rPr kumimoji="1" lang="en-US" altLang="zh-CN" dirty="0"/>
              <a:t>step</a:t>
            </a:r>
            <a:r>
              <a:rPr kumimoji="1" lang="zh-CN" altLang="en-US" dirty="0"/>
              <a:t> </a:t>
            </a:r>
            <a:r>
              <a:rPr kumimoji="1" lang="en-US" altLang="zh-CN" dirty="0" smtClean="0"/>
              <a:t>to</a:t>
            </a:r>
            <a:r>
              <a:rPr kumimoji="1" lang="zh-CN" altLang="en-US" dirty="0" smtClean="0"/>
              <a:t> </a:t>
            </a:r>
            <a:r>
              <a:rPr kumimoji="1" lang="en-US" altLang="zh-CN" dirty="0" smtClean="0"/>
              <a:t>study</a:t>
            </a:r>
            <a:r>
              <a:rPr kumimoji="1" lang="zh-CN" altLang="en-US" dirty="0" smtClean="0"/>
              <a:t> </a:t>
            </a:r>
            <a:r>
              <a:rPr kumimoji="1" lang="en-US" altLang="zh-CN" dirty="0" smtClean="0"/>
              <a:t>social</a:t>
            </a:r>
            <a:r>
              <a:rPr kumimoji="1" lang="zh-CN" altLang="en-US" dirty="0" smtClean="0"/>
              <a:t> </a:t>
            </a:r>
            <a:r>
              <a:rPr kumimoji="1" lang="en-US" altLang="zh-CN" dirty="0" smtClean="0"/>
              <a:t>messaging</a:t>
            </a:r>
            <a:r>
              <a:rPr kumimoji="1" lang="zh-CN" altLang="en-US" dirty="0" smtClean="0"/>
              <a:t> </a:t>
            </a:r>
            <a:r>
              <a:rPr kumimoji="1" lang="en-US" altLang="zh-CN" dirty="0" smtClean="0"/>
              <a:t>groups.</a:t>
            </a:r>
            <a:endParaRPr kumimoji="1" lang="zh-CN" altLang="en-US" dirty="0" smtClean="0"/>
          </a:p>
          <a:p>
            <a:pPr marL="0" indent="0">
              <a:buNone/>
            </a:pPr>
            <a:r>
              <a:rPr kumimoji="1" lang="zh-CN" altLang="en-US" dirty="0" smtClean="0"/>
              <a:t> </a:t>
            </a:r>
          </a:p>
          <a:p>
            <a:r>
              <a:rPr lang="en-US" altLang="zh-CN" dirty="0"/>
              <a:t>We </a:t>
            </a:r>
            <a:r>
              <a:rPr lang="en-US" altLang="zh-CN" dirty="0" smtClean="0"/>
              <a:t>discover </a:t>
            </a:r>
            <a:r>
              <a:rPr lang="en-US" altLang="zh-CN" dirty="0"/>
              <a:t>a strong dichotomy of groups </a:t>
            </a:r>
            <a:r>
              <a:rPr lang="en-US" altLang="zh-CN" dirty="0" smtClean="0"/>
              <a:t>in </a:t>
            </a:r>
            <a:r>
              <a:rPr lang="en-US" altLang="zh-CN" dirty="0"/>
              <a:t>terms of their </a:t>
            </a:r>
            <a:r>
              <a:rPr lang="en-US" altLang="zh-CN" dirty="0" smtClean="0"/>
              <a:t>lifecycle</a:t>
            </a:r>
            <a:r>
              <a:rPr lang="en-US" altLang="zh-CN" dirty="0"/>
              <a:t>.</a:t>
            </a:r>
            <a:endParaRPr lang="zh-CN" altLang="en-US" dirty="0" smtClean="0"/>
          </a:p>
          <a:p>
            <a:endParaRPr lang="zh-CN" altLang="en-US" dirty="0"/>
          </a:p>
          <a:p>
            <a:r>
              <a:rPr lang="en-US" altLang="zh-CN" dirty="0"/>
              <a:t>W</a:t>
            </a:r>
            <a:r>
              <a:rPr lang="en-US" altLang="zh-CN" dirty="0" smtClean="0"/>
              <a:t>e define</a:t>
            </a:r>
            <a:r>
              <a:rPr lang="zh-CN" altLang="en-US" dirty="0" smtClean="0"/>
              <a:t> </a:t>
            </a:r>
            <a:r>
              <a:rPr lang="en-US" altLang="zh-CN" dirty="0" smtClean="0"/>
              <a:t>the</a:t>
            </a:r>
            <a:r>
              <a:rPr lang="zh-CN" altLang="en-US" dirty="0" smtClean="0"/>
              <a:t> </a:t>
            </a:r>
            <a:r>
              <a:rPr lang="en-US" altLang="zh-CN" dirty="0" smtClean="0"/>
              <a:t>membership</a:t>
            </a:r>
            <a:r>
              <a:rPr lang="zh-CN" altLang="en-US" dirty="0" smtClean="0"/>
              <a:t> </a:t>
            </a:r>
            <a:r>
              <a:rPr lang="en-US" altLang="zh-CN" dirty="0" smtClean="0"/>
              <a:t>cascade</a:t>
            </a:r>
            <a:r>
              <a:rPr lang="zh-CN" altLang="en-US" dirty="0" smtClean="0"/>
              <a:t> </a:t>
            </a:r>
            <a:r>
              <a:rPr lang="en-US" altLang="zh-CN" dirty="0" smtClean="0"/>
              <a:t>process and</a:t>
            </a:r>
            <a:r>
              <a:rPr lang="zh-CN" altLang="en-US" dirty="0" smtClean="0"/>
              <a:t> </a:t>
            </a:r>
            <a:r>
              <a:rPr lang="en-US" altLang="zh-CN" dirty="0" smtClean="0"/>
              <a:t>develop</a:t>
            </a:r>
            <a:r>
              <a:rPr lang="zh-CN" altLang="en-US" dirty="0" smtClean="0"/>
              <a:t> </a:t>
            </a:r>
            <a:r>
              <a:rPr lang="en-US" altLang="zh-CN" dirty="0" smtClean="0"/>
              <a:t>a</a:t>
            </a:r>
            <a:r>
              <a:rPr lang="zh-CN" altLang="en-US" dirty="0" smtClean="0"/>
              <a:t> </a:t>
            </a:r>
            <a:r>
              <a:rPr lang="en-US" altLang="zh-CN" dirty="0" smtClean="0"/>
              <a:t>model</a:t>
            </a:r>
            <a:r>
              <a:rPr lang="zh-CN" altLang="en-US" dirty="0" smtClean="0"/>
              <a:t> </a:t>
            </a:r>
            <a:r>
              <a:rPr lang="en-US" altLang="zh-CN" dirty="0" smtClean="0"/>
              <a:t>to</a:t>
            </a:r>
            <a:r>
              <a:rPr lang="zh-CN" altLang="en-US" dirty="0" smtClean="0"/>
              <a:t> </a:t>
            </a:r>
            <a:r>
              <a:rPr lang="en-US" altLang="zh-CN" dirty="0" smtClean="0"/>
              <a:t>predict</a:t>
            </a:r>
            <a:r>
              <a:rPr lang="zh-CN" altLang="en-US" dirty="0" smtClean="0"/>
              <a:t> </a:t>
            </a:r>
            <a:r>
              <a:rPr lang="en-US" altLang="zh-CN" dirty="0" smtClean="0"/>
              <a:t>the</a:t>
            </a:r>
            <a:r>
              <a:rPr lang="zh-CN" altLang="en-US" dirty="0" smtClean="0"/>
              <a:t> </a:t>
            </a:r>
            <a:r>
              <a:rPr lang="en-US" altLang="zh-CN" dirty="0" smtClean="0"/>
              <a:t>dynamics</a:t>
            </a:r>
            <a:r>
              <a:rPr lang="zh-CN" altLang="en-US" dirty="0" smtClean="0"/>
              <a:t> </a:t>
            </a:r>
            <a:r>
              <a:rPr lang="en-US" altLang="zh-CN" dirty="0" smtClean="0"/>
              <a:t>of</a:t>
            </a:r>
            <a:r>
              <a:rPr lang="zh-CN" altLang="en-US" dirty="0" smtClean="0"/>
              <a:t> </a:t>
            </a:r>
            <a:r>
              <a:rPr lang="en-US" altLang="zh-CN" dirty="0" smtClean="0"/>
              <a:t>the</a:t>
            </a:r>
            <a:r>
              <a:rPr lang="zh-CN" altLang="en-US" dirty="0" smtClean="0"/>
              <a:t> </a:t>
            </a:r>
            <a:r>
              <a:rPr lang="en-US" altLang="zh-CN" dirty="0" smtClean="0"/>
              <a:t>process.</a:t>
            </a:r>
            <a:endParaRPr lang="en-US" altLang="zh-CN" dirty="0"/>
          </a:p>
          <a:p>
            <a:endParaRPr lang="en-US" altLang="zh-CN" dirty="0"/>
          </a:p>
          <a:p>
            <a:endParaRPr kumimoji="1" lang="zh-CN" altLang="en-US" dirty="0"/>
          </a:p>
        </p:txBody>
      </p:sp>
      <p:pic>
        <p:nvPicPr>
          <p:cNvPr id="4" name="图片 3"/>
          <p:cNvPicPr>
            <a:picLocks noChangeAspect="1"/>
          </p:cNvPicPr>
          <p:nvPr/>
        </p:nvPicPr>
        <p:blipFill>
          <a:blip r:embed="rId3"/>
          <a:stretch>
            <a:fillRect/>
          </a:stretch>
        </p:blipFill>
        <p:spPr>
          <a:xfrm>
            <a:off x="10437683" y="188913"/>
            <a:ext cx="1131848" cy="1126817"/>
          </a:xfrm>
          <a:prstGeom prst="rect">
            <a:avLst/>
          </a:prstGeom>
        </p:spPr>
      </p:pic>
    </p:spTree>
    <p:extLst>
      <p:ext uri="{BB962C8B-B14F-4D97-AF65-F5344CB8AC3E}">
        <p14:creationId xmlns:p14="http://schemas.microsoft.com/office/powerpoint/2010/main" val="801417061"/>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err="1" smtClean="0"/>
              <a:t>Furture</a:t>
            </a:r>
            <a:r>
              <a:rPr kumimoji="1" lang="zh-CN" altLang="en-US" dirty="0" smtClean="0"/>
              <a:t> </a:t>
            </a:r>
            <a:r>
              <a:rPr kumimoji="1" lang="en-US" altLang="zh-CN" dirty="0" smtClean="0"/>
              <a:t>Research</a:t>
            </a:r>
            <a:endParaRPr kumimoji="1" lang="zh-CN" altLang="en-US" dirty="0"/>
          </a:p>
        </p:txBody>
      </p:sp>
      <p:sp>
        <p:nvSpPr>
          <p:cNvPr id="3" name="内容占位符 2"/>
          <p:cNvSpPr>
            <a:spLocks noGrp="1"/>
          </p:cNvSpPr>
          <p:nvPr>
            <p:ph idx="1"/>
          </p:nvPr>
        </p:nvSpPr>
        <p:spPr/>
        <p:txBody>
          <a:bodyPr/>
          <a:lstStyle/>
          <a:p>
            <a:r>
              <a:rPr kumimoji="1" lang="en-US" altLang="zh-CN" dirty="0" smtClean="0"/>
              <a:t>Coevolution</a:t>
            </a:r>
            <a:r>
              <a:rPr kumimoji="1" lang="zh-CN" altLang="en-US" dirty="0" smtClean="0"/>
              <a:t> </a:t>
            </a:r>
            <a:r>
              <a:rPr kumimoji="1" lang="en-US" altLang="zh-CN" dirty="0" smtClean="0"/>
              <a:t>of</a:t>
            </a:r>
            <a:r>
              <a:rPr kumimoji="1" lang="zh-CN" altLang="en-US" dirty="0" smtClean="0"/>
              <a:t> </a:t>
            </a:r>
            <a:r>
              <a:rPr kumimoji="1" lang="en-US" altLang="zh-CN" dirty="0" smtClean="0"/>
              <a:t>chat</a:t>
            </a:r>
            <a:r>
              <a:rPr kumimoji="1" lang="zh-CN" altLang="en-US" dirty="0" smtClean="0"/>
              <a:t> </a:t>
            </a:r>
            <a:r>
              <a:rPr kumimoji="1" lang="en-US" altLang="zh-CN" dirty="0" smtClean="0"/>
              <a:t>groups</a:t>
            </a:r>
            <a:endParaRPr kumimoji="1" lang="zh-CN" altLang="en-US" dirty="0" smtClean="0"/>
          </a:p>
          <a:p>
            <a:pPr marL="0" indent="0">
              <a:buNone/>
            </a:pPr>
            <a:endParaRPr kumimoji="1" lang="zh-CN" altLang="en-US" dirty="0"/>
          </a:p>
          <a:p>
            <a:r>
              <a:rPr kumimoji="1" lang="en-US" altLang="zh-CN" dirty="0" smtClean="0"/>
              <a:t>Comparison</a:t>
            </a:r>
            <a:r>
              <a:rPr kumimoji="1" lang="zh-CN" altLang="en-US" dirty="0" smtClean="0"/>
              <a:t> </a:t>
            </a:r>
            <a:r>
              <a:rPr kumimoji="1" lang="en-US" altLang="zh-CN" dirty="0" smtClean="0"/>
              <a:t>between</a:t>
            </a:r>
            <a:r>
              <a:rPr kumimoji="1" lang="zh-CN" altLang="en-US" dirty="0" smtClean="0"/>
              <a:t> </a:t>
            </a:r>
            <a:r>
              <a:rPr kumimoji="1" lang="en-US" altLang="zh-CN" dirty="0" smtClean="0"/>
              <a:t>information</a:t>
            </a:r>
            <a:r>
              <a:rPr kumimoji="1" lang="zh-CN" altLang="en-US" dirty="0" smtClean="0"/>
              <a:t> </a:t>
            </a:r>
            <a:r>
              <a:rPr kumimoji="1" lang="en-US" altLang="zh-CN" dirty="0" smtClean="0"/>
              <a:t>diffusion</a:t>
            </a:r>
            <a:r>
              <a:rPr kumimoji="1" lang="zh-CN" altLang="en-US" dirty="0" smtClean="0"/>
              <a:t> </a:t>
            </a:r>
            <a:r>
              <a:rPr kumimoji="1" lang="en-US" altLang="zh-CN" dirty="0" smtClean="0"/>
              <a:t>and</a:t>
            </a:r>
            <a:r>
              <a:rPr kumimoji="1" lang="zh-CN" altLang="en-US" dirty="0" smtClean="0"/>
              <a:t> </a:t>
            </a:r>
            <a:r>
              <a:rPr kumimoji="1" lang="en-US" altLang="zh-CN" dirty="0" smtClean="0"/>
              <a:t>membership</a:t>
            </a:r>
            <a:r>
              <a:rPr kumimoji="1" lang="zh-CN" altLang="en-US" dirty="0" smtClean="0"/>
              <a:t> </a:t>
            </a:r>
            <a:r>
              <a:rPr kumimoji="1" lang="en-US" altLang="zh-CN" dirty="0" smtClean="0"/>
              <a:t>cascade</a:t>
            </a:r>
            <a:r>
              <a:rPr kumimoji="1" lang="zh-CN" altLang="en-US" dirty="0" smtClean="0"/>
              <a:t> </a:t>
            </a:r>
            <a:r>
              <a:rPr kumimoji="1" lang="en-US" altLang="zh-CN" dirty="0" smtClean="0"/>
              <a:t>process.</a:t>
            </a:r>
            <a:endParaRPr kumimoji="1" lang="zh-CN" altLang="en-US" dirty="0" smtClean="0"/>
          </a:p>
          <a:p>
            <a:pPr marL="0" indent="0">
              <a:buNone/>
            </a:pPr>
            <a:endParaRPr kumimoji="1" lang="zh-CN" altLang="en-US" dirty="0"/>
          </a:p>
          <a:p>
            <a:r>
              <a:rPr kumimoji="1" lang="en-US" altLang="zh-CN" dirty="0" smtClean="0"/>
              <a:t>Role</a:t>
            </a:r>
            <a:r>
              <a:rPr kumimoji="1" lang="zh-CN" altLang="en-US" dirty="0" smtClean="0"/>
              <a:t> </a:t>
            </a:r>
            <a:r>
              <a:rPr kumimoji="1" lang="en-US" altLang="zh-CN" dirty="0" smtClean="0"/>
              <a:t>of</a:t>
            </a:r>
            <a:r>
              <a:rPr kumimoji="1" lang="zh-CN" altLang="en-US" dirty="0" smtClean="0"/>
              <a:t> </a:t>
            </a:r>
            <a:r>
              <a:rPr kumimoji="1" lang="en-US" altLang="zh-CN" dirty="0" smtClean="0"/>
              <a:t>chat</a:t>
            </a:r>
            <a:r>
              <a:rPr kumimoji="1" lang="zh-CN" altLang="en-US" dirty="0" smtClean="0"/>
              <a:t> </a:t>
            </a:r>
            <a:r>
              <a:rPr kumimoji="1" lang="en-US" altLang="zh-CN" dirty="0" smtClean="0"/>
              <a:t>group</a:t>
            </a:r>
            <a:r>
              <a:rPr kumimoji="1" lang="zh-CN" altLang="en-US" dirty="0" smtClean="0"/>
              <a:t> </a:t>
            </a:r>
            <a:r>
              <a:rPr kumimoji="1" lang="en-US" altLang="zh-CN" dirty="0" smtClean="0"/>
              <a:t>in</a:t>
            </a:r>
            <a:r>
              <a:rPr kumimoji="1" lang="zh-CN" altLang="en-US" dirty="0" smtClean="0"/>
              <a:t> </a:t>
            </a:r>
            <a:r>
              <a:rPr kumimoji="1" lang="en-US" altLang="zh-CN" dirty="0" smtClean="0"/>
              <a:t>the</a:t>
            </a:r>
            <a:r>
              <a:rPr kumimoji="1" lang="zh-CN" altLang="en-US" dirty="0" smtClean="0"/>
              <a:t> </a:t>
            </a:r>
            <a:r>
              <a:rPr kumimoji="1" lang="en-US" altLang="zh-CN" dirty="0" smtClean="0"/>
              <a:t>whole</a:t>
            </a:r>
            <a:r>
              <a:rPr kumimoji="1" lang="zh-CN" altLang="en-US" dirty="0" smtClean="0"/>
              <a:t> </a:t>
            </a:r>
            <a:r>
              <a:rPr kumimoji="1" lang="en-US" altLang="zh-CN" dirty="0" err="1" smtClean="0"/>
              <a:t>WeChat</a:t>
            </a:r>
            <a:r>
              <a:rPr kumimoji="1" lang="zh-CN" altLang="en-US" dirty="0" smtClean="0"/>
              <a:t> </a:t>
            </a:r>
            <a:r>
              <a:rPr kumimoji="1" lang="en-US" altLang="zh-CN" dirty="0" smtClean="0"/>
              <a:t>ecosystem</a:t>
            </a:r>
            <a:endParaRPr kumimoji="1" lang="zh-CN" altLang="en-US" dirty="0"/>
          </a:p>
        </p:txBody>
      </p:sp>
    </p:spTree>
    <p:extLst>
      <p:ext uri="{BB962C8B-B14F-4D97-AF65-F5344CB8AC3E}">
        <p14:creationId xmlns:p14="http://schemas.microsoft.com/office/powerpoint/2010/main" val="14009530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4"/>
          <p:cNvSpPr txBox="1">
            <a:spLocks noChangeArrowheads="1"/>
          </p:cNvSpPr>
          <p:nvPr/>
        </p:nvSpPr>
        <p:spPr bwMode="auto">
          <a:xfrm>
            <a:off x="1524001" y="1981201"/>
            <a:ext cx="9144000" cy="4416594"/>
          </a:xfrm>
          <a:prstGeom prst="rect">
            <a:avLst/>
          </a:prstGeom>
          <a:noFill/>
          <a:ln w="9525">
            <a:noFill/>
            <a:miter lim="800000"/>
            <a:headEnd/>
            <a:tailEnd/>
          </a:ln>
        </p:spPr>
        <p:txBody>
          <a:bodyPr wrap="square">
            <a:spAutoFit/>
          </a:bodyPr>
          <a:lstStyle/>
          <a:p>
            <a:pPr algn="ctr">
              <a:spcBef>
                <a:spcPct val="50000"/>
              </a:spcBef>
            </a:pPr>
            <a:r>
              <a:rPr lang="en-US" altLang="zh-CN" sz="4400" dirty="0">
                <a:sym typeface="Wingdings" pitchFamily="2" charset="2"/>
              </a:rPr>
              <a:t>Thank you</a:t>
            </a:r>
            <a:r>
              <a:rPr lang="zh-CN" altLang="en-US" sz="4400" dirty="0">
                <a:sym typeface="Wingdings" pitchFamily="2" charset="2"/>
              </a:rPr>
              <a:t>！</a:t>
            </a:r>
            <a:endParaRPr lang="en-US" altLang="zh-CN" sz="4400" dirty="0">
              <a:sym typeface="Wingdings" pitchFamily="2" charset="2"/>
            </a:endParaRPr>
          </a:p>
          <a:p>
            <a:pPr algn="ctr">
              <a:spcBef>
                <a:spcPts val="960"/>
              </a:spcBef>
            </a:pPr>
            <a:endParaRPr lang="en-US" altLang="zh-CN" sz="2400" b="1" dirty="0">
              <a:sym typeface="Wingdings" pitchFamily="2" charset="2"/>
            </a:endParaRPr>
          </a:p>
          <a:p>
            <a:pPr algn="ctr">
              <a:spcBef>
                <a:spcPts val="960"/>
              </a:spcBef>
            </a:pPr>
            <a:r>
              <a:rPr lang="en-US" altLang="zh-CN" sz="2800" b="1" dirty="0" smtClean="0">
                <a:sym typeface="Wingdings" pitchFamily="2" charset="2"/>
              </a:rPr>
              <a:t>Collaborators</a:t>
            </a:r>
            <a:r>
              <a:rPr lang="en-US" altLang="zh-CN" sz="2800" b="1" dirty="0">
                <a:sym typeface="Wingdings" pitchFamily="2" charset="2"/>
              </a:rPr>
              <a:t>:</a:t>
            </a:r>
            <a:r>
              <a:rPr lang="en-US" altLang="zh-CN" sz="2800" dirty="0">
                <a:sym typeface="Wingdings" pitchFamily="2" charset="2"/>
              </a:rPr>
              <a:t> </a:t>
            </a:r>
          </a:p>
          <a:p>
            <a:pPr algn="ctr">
              <a:spcBef>
                <a:spcPts val="960"/>
              </a:spcBef>
            </a:pPr>
            <a:r>
              <a:rPr lang="en-US" altLang="zh-CN" sz="2800" dirty="0" err="1" smtClean="0">
                <a:sym typeface="Wingdings" pitchFamily="2" charset="2"/>
              </a:rPr>
              <a:t>Yixuan</a:t>
            </a:r>
            <a:r>
              <a:rPr lang="zh-CN" altLang="en-US" sz="2800" dirty="0" smtClean="0">
                <a:sym typeface="Wingdings" pitchFamily="2" charset="2"/>
              </a:rPr>
              <a:t> </a:t>
            </a:r>
            <a:r>
              <a:rPr lang="en-US" altLang="zh-CN" sz="2800" dirty="0" smtClean="0">
                <a:sym typeface="Wingdings" pitchFamily="2" charset="2"/>
              </a:rPr>
              <a:t>Li,</a:t>
            </a:r>
            <a:r>
              <a:rPr lang="zh-CN" altLang="en-US" sz="2800" dirty="0" smtClean="0">
                <a:sym typeface="Wingdings" pitchFamily="2" charset="2"/>
              </a:rPr>
              <a:t> </a:t>
            </a:r>
            <a:r>
              <a:rPr lang="en-US" altLang="zh-CN" sz="2800" dirty="0" smtClean="0">
                <a:sym typeface="Wingdings" pitchFamily="2" charset="2"/>
              </a:rPr>
              <a:t>John</a:t>
            </a:r>
            <a:r>
              <a:rPr lang="zh-CN" altLang="en-US" sz="2800" dirty="0" smtClean="0">
                <a:sym typeface="Wingdings" pitchFamily="2" charset="2"/>
              </a:rPr>
              <a:t> </a:t>
            </a:r>
            <a:r>
              <a:rPr lang="en-US" altLang="zh-CN" sz="2800" dirty="0" smtClean="0">
                <a:sym typeface="Wingdings" pitchFamily="2" charset="2"/>
              </a:rPr>
              <a:t>E.</a:t>
            </a:r>
            <a:r>
              <a:rPr lang="zh-CN" altLang="en-US" sz="2800" dirty="0" smtClean="0">
                <a:sym typeface="Wingdings" pitchFamily="2" charset="2"/>
              </a:rPr>
              <a:t> </a:t>
            </a:r>
            <a:r>
              <a:rPr lang="en-US" altLang="zh-CN" sz="2800" dirty="0" err="1" smtClean="0">
                <a:sym typeface="Wingdings" pitchFamily="2" charset="2"/>
              </a:rPr>
              <a:t>Hopcroft</a:t>
            </a:r>
            <a:r>
              <a:rPr lang="de-DE" altLang="zh-CN" sz="2800" dirty="0" smtClean="0">
                <a:sym typeface="Wingdings" pitchFamily="2" charset="2"/>
              </a:rPr>
              <a:t> (</a:t>
            </a:r>
            <a:r>
              <a:rPr lang="en-US" altLang="zh-CN" sz="2800" b="1" dirty="0" smtClean="0">
                <a:solidFill>
                  <a:srgbClr val="000090"/>
                </a:solidFill>
                <a:sym typeface="Wingdings" pitchFamily="2" charset="2"/>
              </a:rPr>
              <a:t>Cornell</a:t>
            </a:r>
            <a:r>
              <a:rPr lang="de-DE" altLang="zh-CN" sz="2800" dirty="0" smtClean="0">
                <a:sym typeface="Wingdings" pitchFamily="2" charset="2"/>
              </a:rPr>
              <a:t>)</a:t>
            </a:r>
            <a:endParaRPr lang="de-DE" altLang="zh-CN" sz="2800" dirty="0">
              <a:sym typeface="Wingdings" pitchFamily="2" charset="2"/>
            </a:endParaRPr>
          </a:p>
          <a:p>
            <a:pPr algn="ctr">
              <a:spcBef>
                <a:spcPts val="600"/>
              </a:spcBef>
            </a:pPr>
            <a:r>
              <a:rPr lang="en-US" altLang="zh-CN" sz="2800" dirty="0" err="1" smtClean="0">
                <a:sym typeface="Wingdings" pitchFamily="2" charset="2"/>
              </a:rPr>
              <a:t>Jie</a:t>
            </a:r>
            <a:r>
              <a:rPr lang="zh-CN" altLang="en-US" sz="2800" dirty="0" smtClean="0">
                <a:sym typeface="Wingdings" pitchFamily="2" charset="2"/>
              </a:rPr>
              <a:t> </a:t>
            </a:r>
            <a:r>
              <a:rPr lang="en-US" altLang="zh-CN" sz="2800" dirty="0" smtClean="0">
                <a:sym typeface="Wingdings" pitchFamily="2" charset="2"/>
              </a:rPr>
              <a:t>Tang</a:t>
            </a:r>
            <a:r>
              <a:rPr lang="de-DE" altLang="zh-CN" sz="2800" dirty="0" smtClean="0">
                <a:sym typeface="Wingdings" pitchFamily="2" charset="2"/>
              </a:rPr>
              <a:t> </a:t>
            </a:r>
            <a:r>
              <a:rPr lang="de-DE" altLang="zh-CN" sz="2800" dirty="0">
                <a:sym typeface="Wingdings" pitchFamily="2" charset="2"/>
              </a:rPr>
              <a:t>(</a:t>
            </a:r>
            <a:r>
              <a:rPr lang="de-DE" altLang="zh-CN" sz="2800" b="1" dirty="0">
                <a:solidFill>
                  <a:srgbClr val="660066"/>
                </a:solidFill>
                <a:sym typeface="Wingdings" pitchFamily="2" charset="2"/>
              </a:rPr>
              <a:t>THU</a:t>
            </a:r>
            <a:r>
              <a:rPr lang="de-DE" altLang="zh-CN" sz="2800" dirty="0" smtClean="0">
                <a:sym typeface="Wingdings" pitchFamily="2" charset="2"/>
              </a:rPr>
              <a:t>)</a:t>
            </a:r>
            <a:endParaRPr lang="zh-CN" altLang="en-US" sz="2800" dirty="0" smtClean="0">
              <a:sym typeface="Wingdings" pitchFamily="2" charset="2"/>
            </a:endParaRPr>
          </a:p>
          <a:p>
            <a:pPr algn="ctr">
              <a:spcBef>
                <a:spcPts val="600"/>
              </a:spcBef>
            </a:pPr>
            <a:r>
              <a:rPr lang="en-US" altLang="zh-CN" sz="2800" dirty="0" err="1" smtClean="0">
                <a:sym typeface="Wingdings" pitchFamily="2" charset="2"/>
              </a:rPr>
              <a:t>Qiang</a:t>
            </a:r>
            <a:r>
              <a:rPr lang="zh-CN" altLang="en-US" sz="2800" dirty="0" smtClean="0">
                <a:sym typeface="Wingdings" pitchFamily="2" charset="2"/>
              </a:rPr>
              <a:t> </a:t>
            </a:r>
            <a:r>
              <a:rPr lang="en-US" altLang="zh-CN" sz="2800" dirty="0" smtClean="0">
                <a:sym typeface="Wingdings" pitchFamily="2" charset="2"/>
              </a:rPr>
              <a:t>Yang</a:t>
            </a:r>
            <a:r>
              <a:rPr lang="zh-CN" altLang="en-US" sz="2800" dirty="0" smtClean="0">
                <a:sym typeface="Wingdings" pitchFamily="2" charset="2"/>
              </a:rPr>
              <a:t> </a:t>
            </a:r>
            <a:r>
              <a:rPr lang="en-US" altLang="zh-CN" sz="2800" dirty="0" smtClean="0">
                <a:sym typeface="Wingdings" pitchFamily="2" charset="2"/>
              </a:rPr>
              <a:t>(</a:t>
            </a:r>
            <a:r>
              <a:rPr lang="en-US" altLang="zh-CN" sz="2800" b="1" dirty="0" smtClean="0">
                <a:solidFill>
                  <a:srgbClr val="C00000"/>
                </a:solidFill>
                <a:sym typeface="Wingdings" pitchFamily="2" charset="2"/>
              </a:rPr>
              <a:t>HKUST</a:t>
            </a:r>
            <a:r>
              <a:rPr lang="en-US" altLang="zh-CN" sz="2800" dirty="0" smtClean="0">
                <a:sym typeface="Wingdings" pitchFamily="2" charset="2"/>
              </a:rPr>
              <a:t>)</a:t>
            </a:r>
            <a:endParaRPr lang="zh-CN" altLang="en-US" sz="2800" dirty="0" smtClean="0">
              <a:sym typeface="Wingdings" pitchFamily="2" charset="2"/>
            </a:endParaRPr>
          </a:p>
          <a:p>
            <a:pPr algn="ctr">
              <a:spcBef>
                <a:spcPts val="600"/>
              </a:spcBef>
            </a:pPr>
            <a:r>
              <a:rPr lang="de-DE" altLang="zh-CN" sz="2800" dirty="0"/>
              <a:t>Zheng </a:t>
            </a:r>
            <a:r>
              <a:rPr lang="de-DE" altLang="zh-CN" sz="2800" dirty="0" err="1" smtClean="0"/>
              <a:t>Lu</a:t>
            </a:r>
            <a:r>
              <a:rPr lang="de-DE" altLang="zh-CN" sz="2800" dirty="0" smtClean="0"/>
              <a:t>, </a:t>
            </a:r>
            <a:r>
              <a:rPr lang="de-DE" altLang="zh-CN" sz="2800" dirty="0"/>
              <a:t>Hao </a:t>
            </a:r>
            <a:r>
              <a:rPr lang="de-DE" altLang="zh-CN" sz="2800" dirty="0" err="1" smtClean="0"/>
              <a:t>Ye</a:t>
            </a:r>
            <a:r>
              <a:rPr lang="de-DE" altLang="zh-CN" sz="2800" dirty="0" smtClean="0"/>
              <a:t>, </a:t>
            </a:r>
            <a:r>
              <a:rPr lang="de-DE" altLang="zh-CN" sz="2800" dirty="0"/>
              <a:t>Bo Chen </a:t>
            </a:r>
            <a:r>
              <a:rPr lang="en-US" altLang="zh-CN" sz="2800" dirty="0" smtClean="0"/>
              <a:t>(</a:t>
            </a:r>
            <a:r>
              <a:rPr lang="en-US" altLang="zh-CN" sz="2800" b="1" dirty="0" err="1" smtClean="0">
                <a:solidFill>
                  <a:srgbClr val="00B050"/>
                </a:solidFill>
              </a:rPr>
              <a:t>Tencent</a:t>
            </a:r>
            <a:r>
              <a:rPr lang="en-US" altLang="zh-CN" sz="2800" dirty="0" smtClean="0"/>
              <a:t>)</a:t>
            </a:r>
            <a:endParaRPr lang="de-DE" altLang="zh-CN" sz="2800" dirty="0"/>
          </a:p>
          <a:p>
            <a:pPr algn="ctr">
              <a:spcBef>
                <a:spcPts val="600"/>
              </a:spcBef>
            </a:pPr>
            <a:endParaRPr lang="de-DE" altLang="zh-CN" sz="2800" dirty="0">
              <a:sym typeface="Wingdings" pitchFamily="2" charset="2"/>
            </a:endParaRPr>
          </a:p>
        </p:txBody>
      </p:sp>
      <p:pic>
        <p:nvPicPr>
          <p:cNvPr id="4" name="图片 3"/>
          <p:cNvPicPr>
            <a:picLocks noChangeAspect="1"/>
          </p:cNvPicPr>
          <p:nvPr/>
        </p:nvPicPr>
        <p:blipFill>
          <a:blip r:embed="rId3"/>
          <a:stretch>
            <a:fillRect/>
          </a:stretch>
        </p:blipFill>
        <p:spPr>
          <a:xfrm>
            <a:off x="240491" y="251434"/>
            <a:ext cx="1498615" cy="1488466"/>
          </a:xfrm>
          <a:prstGeom prst="rect">
            <a:avLst/>
          </a:prstGeom>
        </p:spPr>
      </p:pic>
      <p:pic>
        <p:nvPicPr>
          <p:cNvPr id="2" name="图片 1"/>
          <p:cNvPicPr>
            <a:picLocks noChangeAspect="1"/>
          </p:cNvPicPr>
          <p:nvPr/>
        </p:nvPicPr>
        <p:blipFill>
          <a:blip r:embed="rId4"/>
          <a:stretch>
            <a:fillRect/>
          </a:stretch>
        </p:blipFill>
        <p:spPr>
          <a:xfrm>
            <a:off x="10411197" y="4925402"/>
            <a:ext cx="1478966" cy="1472393"/>
          </a:xfrm>
          <a:prstGeom prst="rect">
            <a:avLst/>
          </a:prstGeom>
        </p:spPr>
      </p:pic>
    </p:spTree>
    <p:extLst>
      <p:ext uri="{BB962C8B-B14F-4D97-AF65-F5344CB8AC3E}">
        <p14:creationId xmlns:p14="http://schemas.microsoft.com/office/powerpoint/2010/main" val="211014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Group</a:t>
            </a:r>
            <a:r>
              <a:rPr kumimoji="1" lang="zh-CN" altLang="en-US" dirty="0" smtClean="0"/>
              <a:t> </a:t>
            </a:r>
            <a:r>
              <a:rPr kumimoji="1" lang="en-US" altLang="zh-CN" dirty="0" smtClean="0"/>
              <a:t>Chat in </a:t>
            </a:r>
            <a:r>
              <a:rPr kumimoji="1" lang="en-US" altLang="zh-CN" dirty="0" err="1" smtClean="0"/>
              <a:t>WeChat</a:t>
            </a:r>
            <a:endParaRPr kumimoji="1" lang="zh-CN" altLang="en-US" dirty="0"/>
          </a:p>
        </p:txBody>
      </p:sp>
      <p:pic>
        <p:nvPicPr>
          <p:cNvPr id="5" name="图片 4"/>
          <p:cNvPicPr>
            <a:picLocks noChangeAspect="1"/>
          </p:cNvPicPr>
          <p:nvPr/>
        </p:nvPicPr>
        <p:blipFill>
          <a:blip r:embed="rId3"/>
          <a:stretch>
            <a:fillRect/>
          </a:stretch>
        </p:blipFill>
        <p:spPr>
          <a:xfrm>
            <a:off x="316559" y="1140859"/>
            <a:ext cx="5068607" cy="4558287"/>
          </a:xfrm>
          <a:prstGeom prst="rect">
            <a:avLst/>
          </a:prstGeom>
        </p:spPr>
      </p:pic>
      <p:sp>
        <p:nvSpPr>
          <p:cNvPr id="6" name="右箭头 5"/>
          <p:cNvSpPr/>
          <p:nvPr/>
        </p:nvSpPr>
        <p:spPr>
          <a:xfrm>
            <a:off x="5625295" y="2447023"/>
            <a:ext cx="671332" cy="433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右箭头 6"/>
          <p:cNvSpPr/>
          <p:nvPr/>
        </p:nvSpPr>
        <p:spPr>
          <a:xfrm>
            <a:off x="5625295" y="4504423"/>
            <a:ext cx="671332" cy="433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p:cNvSpPr/>
          <p:nvPr/>
        </p:nvSpPr>
        <p:spPr>
          <a:xfrm>
            <a:off x="6401715" y="4263139"/>
            <a:ext cx="5521764" cy="91642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buFont typeface="Arial" pitchFamily="34" charset="0"/>
              <a:buChar char="•"/>
            </a:pPr>
            <a:r>
              <a:rPr lang="en-US" altLang="zh-CN" sz="1846" b="1" dirty="0" smtClean="0">
                <a:solidFill>
                  <a:srgbClr val="FF0000"/>
                </a:solidFill>
              </a:rPr>
              <a:t>~2.3</a:t>
            </a:r>
            <a:r>
              <a:rPr lang="zh-CN" altLang="en-US" sz="1846" b="1" dirty="0" smtClean="0">
                <a:solidFill>
                  <a:srgbClr val="FF0000"/>
                </a:solidFill>
              </a:rPr>
              <a:t> </a:t>
            </a:r>
            <a:r>
              <a:rPr lang="en-US" altLang="zh-CN" sz="1846" b="1" dirty="0" smtClean="0">
                <a:solidFill>
                  <a:srgbClr val="FF0000"/>
                </a:solidFill>
              </a:rPr>
              <a:t>million</a:t>
            </a:r>
            <a:r>
              <a:rPr lang="zh-CN" altLang="en-US" sz="1846" b="1" dirty="0" smtClean="0">
                <a:solidFill>
                  <a:srgbClr val="FF0000"/>
                </a:solidFill>
              </a:rPr>
              <a:t> </a:t>
            </a:r>
            <a:r>
              <a:rPr lang="en-US" altLang="zh-CN" sz="1846" b="1" dirty="0" smtClean="0">
                <a:solidFill>
                  <a:schemeClr val="tx1"/>
                </a:solidFill>
              </a:rPr>
              <a:t>groups</a:t>
            </a:r>
            <a:r>
              <a:rPr lang="zh-CN" altLang="en-US" sz="1846" b="1" dirty="0" smtClean="0">
                <a:solidFill>
                  <a:schemeClr val="tx1"/>
                </a:solidFill>
              </a:rPr>
              <a:t> </a:t>
            </a:r>
            <a:r>
              <a:rPr lang="en-US" altLang="zh-CN" sz="1846" b="1" dirty="0" smtClean="0">
                <a:solidFill>
                  <a:schemeClr val="tx1"/>
                </a:solidFill>
              </a:rPr>
              <a:t>generated</a:t>
            </a:r>
            <a:r>
              <a:rPr lang="zh-CN" altLang="en-US" sz="1846" b="1" dirty="0" smtClean="0">
                <a:solidFill>
                  <a:schemeClr val="tx1"/>
                </a:solidFill>
              </a:rPr>
              <a:t> </a:t>
            </a:r>
            <a:r>
              <a:rPr lang="en-US" altLang="zh-CN" sz="1846" b="1" dirty="0" smtClean="0">
                <a:solidFill>
                  <a:schemeClr val="tx1"/>
                </a:solidFill>
              </a:rPr>
              <a:t>everyday</a:t>
            </a:r>
            <a:endParaRPr lang="zh-CN" altLang="en-US" sz="1846" b="1" dirty="0" smtClean="0">
              <a:solidFill>
                <a:schemeClr val="tx1"/>
              </a:solidFill>
            </a:endParaRPr>
          </a:p>
          <a:p>
            <a:pPr>
              <a:buFont typeface="Arial" pitchFamily="34" charset="0"/>
              <a:buChar char="•"/>
            </a:pPr>
            <a:r>
              <a:rPr lang="en-US" altLang="zh-CN" sz="1846" b="1" dirty="0" smtClean="0">
                <a:solidFill>
                  <a:srgbClr val="FF0000"/>
                </a:solidFill>
              </a:rPr>
              <a:t>&gt;25</a:t>
            </a:r>
            <a:r>
              <a:rPr lang="en-US" altLang="zh-CN" sz="1846" b="1" dirty="0">
                <a:solidFill>
                  <a:srgbClr val="FF0000"/>
                </a:solidFill>
              </a:rPr>
              <a:t>% </a:t>
            </a:r>
            <a:r>
              <a:rPr lang="en-US" altLang="zh-CN" sz="1846" b="1" dirty="0" smtClean="0">
                <a:solidFill>
                  <a:srgbClr val="FF0000"/>
                </a:solidFill>
              </a:rPr>
              <a:t>messages </a:t>
            </a:r>
            <a:r>
              <a:rPr lang="en-US" altLang="zh-CN" sz="1846" b="1" dirty="0" smtClean="0">
                <a:solidFill>
                  <a:schemeClr val="tx1"/>
                </a:solidFill>
              </a:rPr>
              <a:t>are </a:t>
            </a:r>
            <a:r>
              <a:rPr lang="en-US" altLang="zh-CN" sz="1846" b="1" dirty="0">
                <a:solidFill>
                  <a:schemeClr val="tx1"/>
                </a:solidFill>
              </a:rPr>
              <a:t>generated in </a:t>
            </a:r>
            <a:r>
              <a:rPr lang="en-US" altLang="zh-CN" sz="1846" b="1" dirty="0" smtClean="0">
                <a:solidFill>
                  <a:schemeClr val="tx1"/>
                </a:solidFill>
              </a:rPr>
              <a:t>group</a:t>
            </a:r>
            <a:r>
              <a:rPr lang="zh-CN" altLang="en-US" sz="1846" b="1" dirty="0" smtClean="0">
                <a:solidFill>
                  <a:schemeClr val="tx1"/>
                </a:solidFill>
              </a:rPr>
              <a:t> </a:t>
            </a:r>
            <a:r>
              <a:rPr lang="en-US" altLang="zh-CN" sz="1846" b="1" dirty="0" smtClean="0">
                <a:solidFill>
                  <a:schemeClr val="tx1"/>
                </a:solidFill>
              </a:rPr>
              <a:t>chats</a:t>
            </a:r>
            <a:endParaRPr lang="zh-CN" altLang="en-US" sz="1846" b="1" dirty="0" smtClean="0">
              <a:solidFill>
                <a:schemeClr val="tx1"/>
              </a:solidFill>
            </a:endParaRP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9661" y="-1881656"/>
            <a:ext cx="5303939" cy="7429310"/>
          </a:xfrm>
          <a:prstGeom prst="rect">
            <a:avLst/>
          </a:prstGeom>
        </p:spPr>
      </p:pic>
      <p:sp>
        <p:nvSpPr>
          <p:cNvPr id="9" name="矩形 8"/>
          <p:cNvSpPr/>
          <p:nvPr/>
        </p:nvSpPr>
        <p:spPr>
          <a:xfrm>
            <a:off x="9448064" y="2185413"/>
            <a:ext cx="1575536" cy="261610"/>
          </a:xfrm>
          <a:prstGeom prst="rect">
            <a:avLst/>
          </a:prstGeom>
        </p:spPr>
        <p:txBody>
          <a:bodyPr wrap="square">
            <a:spAutoFit/>
          </a:bodyPr>
          <a:lstStyle/>
          <a:p>
            <a:r>
              <a:rPr lang="en-US" altLang="zh-CN" sz="1100" b="1" dirty="0" smtClean="0">
                <a:solidFill>
                  <a:srgbClr val="FF0000"/>
                </a:solidFill>
              </a:rPr>
              <a:t>Invite</a:t>
            </a:r>
            <a:endParaRPr lang="zh-CN" altLang="en-US" sz="1400" dirty="0"/>
          </a:p>
        </p:txBody>
      </p:sp>
      <p:sp>
        <p:nvSpPr>
          <p:cNvPr id="10" name="矩形 9"/>
          <p:cNvSpPr/>
          <p:nvPr/>
        </p:nvSpPr>
        <p:spPr>
          <a:xfrm>
            <a:off x="9162597" y="2668368"/>
            <a:ext cx="1575536" cy="261610"/>
          </a:xfrm>
          <a:prstGeom prst="rect">
            <a:avLst/>
          </a:prstGeom>
        </p:spPr>
        <p:txBody>
          <a:bodyPr wrap="square">
            <a:spAutoFit/>
          </a:bodyPr>
          <a:lstStyle/>
          <a:p>
            <a:r>
              <a:rPr lang="en-US" altLang="zh-CN" sz="1100" b="1" dirty="0" smtClean="0">
                <a:solidFill>
                  <a:srgbClr val="FF0000"/>
                </a:solidFill>
              </a:rPr>
              <a:t>Invite</a:t>
            </a:r>
            <a:endParaRPr lang="zh-CN" altLang="en-US" sz="1100" dirty="0"/>
          </a:p>
        </p:txBody>
      </p:sp>
    </p:spTree>
    <p:extLst>
      <p:ext uri="{BB962C8B-B14F-4D97-AF65-F5344CB8AC3E}">
        <p14:creationId xmlns:p14="http://schemas.microsoft.com/office/powerpoint/2010/main" val="4488856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Data</a:t>
            </a:r>
            <a:r>
              <a:rPr kumimoji="1" lang="zh-CN" altLang="en-US" dirty="0" smtClean="0"/>
              <a:t> </a:t>
            </a:r>
            <a:r>
              <a:rPr kumimoji="1" lang="en-US" altLang="zh-CN" dirty="0" smtClean="0"/>
              <a:t>Set</a:t>
            </a:r>
            <a:endParaRPr kumimoji="1" lang="zh-CN" altLang="en-US" dirty="0"/>
          </a:p>
        </p:txBody>
      </p:sp>
      <p:sp>
        <p:nvSpPr>
          <p:cNvPr id="3" name="内容占位符 2"/>
          <p:cNvSpPr>
            <a:spLocks noGrp="1"/>
          </p:cNvSpPr>
          <p:nvPr>
            <p:ph idx="1"/>
          </p:nvPr>
        </p:nvSpPr>
        <p:spPr/>
        <p:txBody>
          <a:bodyPr/>
          <a:lstStyle/>
          <a:p>
            <a:pPr marL="0" indent="0">
              <a:buNone/>
            </a:pPr>
            <a:endParaRPr lang="en-US" altLang="zh-CN" dirty="0"/>
          </a:p>
          <a:p>
            <a:pPr lvl="1"/>
            <a:endParaRPr lang="en-US" altLang="zh-CN" dirty="0"/>
          </a:p>
          <a:p>
            <a:pPr lvl="1"/>
            <a:endParaRPr lang="en-US" altLang="zh-CN" dirty="0"/>
          </a:p>
          <a:p>
            <a:pPr lvl="1"/>
            <a:endParaRPr kumimoji="1" lang="zh-CN" altLang="en-US" dirty="0"/>
          </a:p>
          <a:p>
            <a:endParaRPr kumimoji="1" lang="zh-CN" altLang="en-US" dirty="0"/>
          </a:p>
        </p:txBody>
      </p:sp>
      <p:pic>
        <p:nvPicPr>
          <p:cNvPr id="4" name="图片 3"/>
          <p:cNvPicPr>
            <a:picLocks noChangeAspect="1"/>
          </p:cNvPicPr>
          <p:nvPr/>
        </p:nvPicPr>
        <p:blipFill>
          <a:blip r:embed="rId3"/>
          <a:stretch>
            <a:fillRect/>
          </a:stretch>
        </p:blipFill>
        <p:spPr>
          <a:xfrm>
            <a:off x="758386" y="1823296"/>
            <a:ext cx="4938497" cy="27305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5065" y="2882899"/>
            <a:ext cx="3286421" cy="4603341"/>
          </a:xfrm>
          <a:prstGeom prst="rect">
            <a:avLst/>
          </a:prstGeom>
        </p:spPr>
      </p:pic>
      <p:sp>
        <p:nvSpPr>
          <p:cNvPr id="8" name="文本框 7"/>
          <p:cNvSpPr txBox="1"/>
          <p:nvPr/>
        </p:nvSpPr>
        <p:spPr>
          <a:xfrm>
            <a:off x="10291486" y="3826714"/>
            <a:ext cx="906023" cy="286395"/>
          </a:xfrm>
          <a:prstGeom prst="rect">
            <a:avLst/>
          </a:prstGeom>
          <a:noFill/>
        </p:spPr>
        <p:txBody>
          <a:bodyPr wrap="square" rtlCol="0">
            <a:spAutoFit/>
          </a:bodyPr>
          <a:lstStyle/>
          <a:p>
            <a:r>
              <a:rPr kumimoji="1" lang="en-US" altLang="zh-CN" b="1" dirty="0" smtClean="0"/>
              <a:t>Fringe</a:t>
            </a:r>
            <a:endParaRPr kumimoji="1" lang="zh-CN" altLang="en-US" b="1" dirty="0"/>
          </a:p>
        </p:txBody>
      </p:sp>
      <p:cxnSp>
        <p:nvCxnSpPr>
          <p:cNvPr id="10" name="直线箭头连接符 9"/>
          <p:cNvCxnSpPr/>
          <p:nvPr/>
        </p:nvCxnSpPr>
        <p:spPr>
          <a:xfrm flipH="1">
            <a:off x="10059886" y="4113109"/>
            <a:ext cx="387240" cy="4242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线箭头连接符 18"/>
          <p:cNvCxnSpPr/>
          <p:nvPr/>
        </p:nvCxnSpPr>
        <p:spPr>
          <a:xfrm>
            <a:off x="7469842" y="3631353"/>
            <a:ext cx="674763" cy="6204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6485019" y="3015239"/>
            <a:ext cx="1504870" cy="646331"/>
          </a:xfrm>
          <a:prstGeom prst="rect">
            <a:avLst/>
          </a:prstGeom>
          <a:noFill/>
        </p:spPr>
        <p:txBody>
          <a:bodyPr wrap="square" rtlCol="0">
            <a:spAutoFit/>
          </a:bodyPr>
          <a:lstStyle/>
          <a:p>
            <a:pPr algn="ctr"/>
            <a:r>
              <a:rPr kumimoji="1" lang="en-US" altLang="zh-CN" b="1" dirty="0" smtClean="0"/>
              <a:t>Group</a:t>
            </a:r>
            <a:r>
              <a:rPr kumimoji="1" lang="zh-CN" altLang="en-US" b="1" dirty="0" smtClean="0"/>
              <a:t> </a:t>
            </a:r>
            <a:r>
              <a:rPr kumimoji="1" lang="en-US" altLang="zh-CN" b="1" dirty="0" smtClean="0"/>
              <a:t>Member</a:t>
            </a:r>
            <a:endParaRPr kumimoji="1" lang="zh-CN" altLang="en-US" b="1" dirty="0"/>
          </a:p>
        </p:txBody>
      </p:sp>
      <p:sp>
        <p:nvSpPr>
          <p:cNvPr id="25" name="矩形 24"/>
          <p:cNvSpPr/>
          <p:nvPr/>
        </p:nvSpPr>
        <p:spPr>
          <a:xfrm>
            <a:off x="6244656" y="1297742"/>
            <a:ext cx="5321139" cy="1219268"/>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buFont typeface="Arial" pitchFamily="34" charset="0"/>
              <a:buChar char="•"/>
            </a:pPr>
            <a:r>
              <a:rPr lang="zh-CN" altLang="en-US" sz="1846" dirty="0" smtClean="0">
                <a:solidFill>
                  <a:schemeClr val="tx1"/>
                </a:solidFill>
              </a:rPr>
              <a:t> </a:t>
            </a:r>
            <a:r>
              <a:rPr lang="en-US" altLang="zh-CN" sz="1846" b="1" dirty="0" smtClean="0">
                <a:solidFill>
                  <a:schemeClr val="tx1"/>
                </a:solidFill>
              </a:rPr>
              <a:t>Group:</a:t>
            </a:r>
            <a:r>
              <a:rPr lang="zh-CN" altLang="en-US" sz="1846" b="1" dirty="0" smtClean="0">
                <a:solidFill>
                  <a:schemeClr val="tx1"/>
                </a:solidFill>
              </a:rPr>
              <a:t> </a:t>
            </a:r>
            <a:r>
              <a:rPr lang="en-US" altLang="zh-CN" sz="1846" b="1" dirty="0" smtClean="0">
                <a:solidFill>
                  <a:schemeClr val="tx1"/>
                </a:solidFill>
              </a:rPr>
              <a:t>groups</a:t>
            </a:r>
            <a:r>
              <a:rPr lang="zh-CN" altLang="en-US" sz="1846" b="1" dirty="0" smtClean="0">
                <a:solidFill>
                  <a:schemeClr val="tx1"/>
                </a:solidFill>
              </a:rPr>
              <a:t> </a:t>
            </a:r>
            <a:r>
              <a:rPr lang="en-US" altLang="zh-CN" sz="1846" b="1" dirty="0" smtClean="0">
                <a:solidFill>
                  <a:schemeClr val="tx1"/>
                </a:solidFill>
              </a:rPr>
              <a:t>generated</a:t>
            </a:r>
            <a:r>
              <a:rPr lang="zh-CN" altLang="en-US" sz="1846" b="1" dirty="0" smtClean="0">
                <a:solidFill>
                  <a:schemeClr val="tx1"/>
                </a:solidFill>
              </a:rPr>
              <a:t> </a:t>
            </a:r>
            <a:r>
              <a:rPr lang="en-US" altLang="zh-CN" sz="1846" b="1" dirty="0" smtClean="0">
                <a:solidFill>
                  <a:schemeClr val="tx1"/>
                </a:solidFill>
              </a:rPr>
              <a:t>on</a:t>
            </a:r>
            <a:r>
              <a:rPr lang="zh-CN" altLang="en-US" sz="1846" b="1" dirty="0" smtClean="0">
                <a:solidFill>
                  <a:schemeClr val="tx1"/>
                </a:solidFill>
              </a:rPr>
              <a:t> </a:t>
            </a:r>
            <a:r>
              <a:rPr lang="en-US" altLang="zh-CN" sz="1846" b="1" dirty="0">
                <a:solidFill>
                  <a:schemeClr val="tx1"/>
                </a:solidFill>
              </a:rPr>
              <a:t>July 26th, 2015 </a:t>
            </a:r>
            <a:endParaRPr lang="zh-CN" altLang="en-US" sz="1846" b="1" dirty="0" smtClean="0">
              <a:solidFill>
                <a:schemeClr val="tx1"/>
              </a:solidFill>
            </a:endParaRPr>
          </a:p>
          <a:p>
            <a:pPr>
              <a:buFont typeface="Arial" pitchFamily="34" charset="0"/>
              <a:buChar char="•"/>
            </a:pPr>
            <a:r>
              <a:rPr lang="zh-CN" altLang="en-US" sz="1846" b="1" dirty="0" smtClean="0">
                <a:solidFill>
                  <a:schemeClr val="tx1"/>
                </a:solidFill>
              </a:rPr>
              <a:t> </a:t>
            </a:r>
            <a:r>
              <a:rPr lang="en-US" altLang="zh-CN" sz="1846" b="1" dirty="0" smtClean="0">
                <a:solidFill>
                  <a:schemeClr val="tx1"/>
                </a:solidFill>
              </a:rPr>
              <a:t>User:</a:t>
            </a:r>
            <a:r>
              <a:rPr lang="zh-CN" altLang="en-US" sz="1846" b="1" dirty="0" smtClean="0">
                <a:solidFill>
                  <a:schemeClr val="tx1"/>
                </a:solidFill>
              </a:rPr>
              <a:t> </a:t>
            </a:r>
            <a:r>
              <a:rPr lang="en-US" altLang="zh-CN" sz="1846" b="1" dirty="0" smtClean="0">
                <a:solidFill>
                  <a:srgbClr val="FF0000"/>
                </a:solidFill>
              </a:rPr>
              <a:t>group</a:t>
            </a:r>
            <a:r>
              <a:rPr lang="zh-CN" altLang="en-US" sz="1846" b="1" dirty="0" smtClean="0">
                <a:solidFill>
                  <a:srgbClr val="FF0000"/>
                </a:solidFill>
              </a:rPr>
              <a:t> </a:t>
            </a:r>
            <a:r>
              <a:rPr lang="en-US" altLang="zh-CN" sz="1846" b="1" dirty="0" smtClean="0">
                <a:solidFill>
                  <a:srgbClr val="FF0000"/>
                </a:solidFill>
              </a:rPr>
              <a:t>members</a:t>
            </a:r>
            <a:r>
              <a:rPr lang="zh-CN" altLang="en-US" sz="1846" b="1" dirty="0" smtClean="0">
                <a:solidFill>
                  <a:srgbClr val="FF0000"/>
                </a:solidFill>
              </a:rPr>
              <a:t> </a:t>
            </a:r>
            <a:r>
              <a:rPr lang="en-US" altLang="zh-CN" sz="1846" b="1" dirty="0" smtClean="0">
                <a:solidFill>
                  <a:schemeClr val="tx1"/>
                </a:solidFill>
              </a:rPr>
              <a:t>+</a:t>
            </a:r>
            <a:r>
              <a:rPr lang="zh-CN" altLang="en-US" sz="1846" b="1" dirty="0" smtClean="0">
                <a:solidFill>
                  <a:schemeClr val="tx1"/>
                </a:solidFill>
              </a:rPr>
              <a:t> </a:t>
            </a:r>
            <a:r>
              <a:rPr lang="en-US" altLang="zh-CN" sz="1846" b="1" dirty="0" smtClean="0">
                <a:solidFill>
                  <a:srgbClr val="0070C0"/>
                </a:solidFill>
              </a:rPr>
              <a:t>users</a:t>
            </a:r>
            <a:r>
              <a:rPr lang="zh-CN" altLang="en-US" sz="1846" b="1" dirty="0" smtClean="0">
                <a:solidFill>
                  <a:srgbClr val="0070C0"/>
                </a:solidFill>
              </a:rPr>
              <a:t> </a:t>
            </a:r>
            <a:r>
              <a:rPr lang="en-US" altLang="zh-CN" sz="1846" b="1" dirty="0" smtClean="0">
                <a:solidFill>
                  <a:srgbClr val="0070C0"/>
                </a:solidFill>
              </a:rPr>
              <a:t>in</a:t>
            </a:r>
            <a:r>
              <a:rPr lang="zh-CN" altLang="en-US" sz="1846" b="1" dirty="0" smtClean="0">
                <a:solidFill>
                  <a:srgbClr val="0070C0"/>
                </a:solidFill>
              </a:rPr>
              <a:t> </a:t>
            </a:r>
            <a:r>
              <a:rPr lang="en-US" altLang="zh-CN" sz="1846" b="1" dirty="0" smtClean="0">
                <a:solidFill>
                  <a:srgbClr val="0070C0"/>
                </a:solidFill>
              </a:rPr>
              <a:t>fringe</a:t>
            </a:r>
            <a:endParaRPr lang="zh-CN" altLang="en-US" sz="1846" b="1" dirty="0" smtClean="0">
              <a:solidFill>
                <a:srgbClr val="0070C0"/>
              </a:solidFill>
            </a:endParaRPr>
          </a:p>
          <a:p>
            <a:pPr>
              <a:buFont typeface="Arial" pitchFamily="34" charset="0"/>
              <a:buChar char="•"/>
            </a:pPr>
            <a:r>
              <a:rPr lang="zh-CN" altLang="en-US" sz="1846" b="1" dirty="0" smtClean="0">
                <a:solidFill>
                  <a:schemeClr val="tx1"/>
                </a:solidFill>
              </a:rPr>
              <a:t> </a:t>
            </a:r>
            <a:r>
              <a:rPr lang="en-US" altLang="zh-CN" sz="1846" b="1" dirty="0" smtClean="0">
                <a:solidFill>
                  <a:schemeClr val="tx1"/>
                </a:solidFill>
              </a:rPr>
              <a:t>Invitation:</a:t>
            </a:r>
            <a:r>
              <a:rPr lang="zh-CN" altLang="en-US" sz="1846" b="1" dirty="0" smtClean="0">
                <a:solidFill>
                  <a:schemeClr val="tx1"/>
                </a:solidFill>
              </a:rPr>
              <a:t> </a:t>
            </a:r>
            <a:r>
              <a:rPr lang="en-US" altLang="zh-CN" sz="1846" b="1" dirty="0" smtClean="0">
                <a:solidFill>
                  <a:schemeClr val="tx1"/>
                </a:solidFill>
              </a:rPr>
              <a:t>(u,</a:t>
            </a:r>
            <a:r>
              <a:rPr lang="zh-CN" altLang="en-US" sz="1846" b="1" dirty="0" smtClean="0">
                <a:solidFill>
                  <a:schemeClr val="tx1"/>
                </a:solidFill>
              </a:rPr>
              <a:t> </a:t>
            </a:r>
            <a:r>
              <a:rPr lang="en-US" altLang="zh-CN" sz="1846" b="1" dirty="0" smtClean="0">
                <a:solidFill>
                  <a:schemeClr val="tx1"/>
                </a:solidFill>
              </a:rPr>
              <a:t>v,</a:t>
            </a:r>
            <a:r>
              <a:rPr lang="zh-CN" altLang="en-US" sz="1846" b="1" dirty="0" smtClean="0">
                <a:solidFill>
                  <a:schemeClr val="tx1"/>
                </a:solidFill>
              </a:rPr>
              <a:t> </a:t>
            </a:r>
            <a:r>
              <a:rPr lang="en-US" altLang="zh-CN" sz="1846" b="1" dirty="0" smtClean="0">
                <a:solidFill>
                  <a:schemeClr val="tx1"/>
                </a:solidFill>
              </a:rPr>
              <a:t>C,</a:t>
            </a:r>
            <a:r>
              <a:rPr lang="zh-CN" altLang="en-US" sz="1846" b="1" dirty="0" smtClean="0">
                <a:solidFill>
                  <a:schemeClr val="tx1"/>
                </a:solidFill>
              </a:rPr>
              <a:t> </a:t>
            </a:r>
            <a:r>
              <a:rPr lang="en-US" altLang="zh-CN" sz="1846" b="1" dirty="0" smtClean="0">
                <a:solidFill>
                  <a:schemeClr val="tx1"/>
                </a:solidFill>
              </a:rPr>
              <a:t>T)</a:t>
            </a:r>
            <a:r>
              <a:rPr lang="zh-CN" altLang="en-US" sz="1846" b="1" dirty="0" smtClean="0">
                <a:solidFill>
                  <a:schemeClr val="tx1"/>
                </a:solidFill>
              </a:rPr>
              <a:t> </a:t>
            </a:r>
          </a:p>
          <a:p>
            <a:pPr>
              <a:buFont typeface="Arial" pitchFamily="34" charset="0"/>
              <a:buChar char="•"/>
            </a:pPr>
            <a:r>
              <a:rPr lang="zh-CN" altLang="en-US" sz="1846" b="1" dirty="0" smtClean="0">
                <a:solidFill>
                  <a:schemeClr val="tx1"/>
                </a:solidFill>
              </a:rPr>
              <a:t> </a:t>
            </a:r>
            <a:r>
              <a:rPr lang="en-US" altLang="zh-CN" sz="1846" b="1" dirty="0" smtClean="0">
                <a:solidFill>
                  <a:schemeClr val="tx1"/>
                </a:solidFill>
              </a:rPr>
              <a:t>Friendship:</a:t>
            </a:r>
            <a:r>
              <a:rPr lang="zh-CN" altLang="en-US" sz="1846" b="1" dirty="0" smtClean="0">
                <a:solidFill>
                  <a:schemeClr val="tx1"/>
                </a:solidFill>
              </a:rPr>
              <a:t> </a:t>
            </a:r>
            <a:r>
              <a:rPr lang="en-US" altLang="zh-CN" sz="1846" b="1" dirty="0" smtClean="0">
                <a:solidFill>
                  <a:schemeClr val="tx1"/>
                </a:solidFill>
              </a:rPr>
              <a:t>(u,</a:t>
            </a:r>
            <a:r>
              <a:rPr lang="zh-CN" altLang="en-US" sz="1846" b="1" dirty="0" smtClean="0">
                <a:solidFill>
                  <a:schemeClr val="tx1"/>
                </a:solidFill>
              </a:rPr>
              <a:t> </a:t>
            </a:r>
            <a:r>
              <a:rPr lang="en-US" altLang="zh-CN" sz="1846" b="1" dirty="0" smtClean="0">
                <a:solidFill>
                  <a:schemeClr val="tx1"/>
                </a:solidFill>
              </a:rPr>
              <a:t>v,</a:t>
            </a:r>
            <a:r>
              <a:rPr lang="zh-CN" altLang="en-US" sz="1846" b="1" dirty="0" smtClean="0">
                <a:solidFill>
                  <a:schemeClr val="tx1"/>
                </a:solidFill>
              </a:rPr>
              <a:t> </a:t>
            </a:r>
            <a:r>
              <a:rPr lang="en-US" altLang="zh-CN" sz="1846" b="1" dirty="0" smtClean="0">
                <a:solidFill>
                  <a:schemeClr val="tx1"/>
                </a:solidFill>
              </a:rPr>
              <a:t>T)</a:t>
            </a:r>
            <a:endParaRPr lang="zh-CN" altLang="en-US" sz="1846" b="1" dirty="0" smtClean="0">
              <a:solidFill>
                <a:schemeClr val="tx1"/>
              </a:solidFill>
            </a:endParaRPr>
          </a:p>
        </p:txBody>
      </p:sp>
      <p:sp>
        <p:nvSpPr>
          <p:cNvPr id="12" name="矩形 11"/>
          <p:cNvSpPr/>
          <p:nvPr/>
        </p:nvSpPr>
        <p:spPr>
          <a:xfrm>
            <a:off x="8430277" y="4251782"/>
            <a:ext cx="1575536" cy="307777"/>
          </a:xfrm>
          <a:prstGeom prst="rect">
            <a:avLst/>
          </a:prstGeom>
        </p:spPr>
        <p:txBody>
          <a:bodyPr wrap="square">
            <a:spAutoFit/>
          </a:bodyPr>
          <a:lstStyle/>
          <a:p>
            <a:r>
              <a:rPr lang="en-US" altLang="zh-CN" sz="1400" b="1" smtClean="0">
                <a:solidFill>
                  <a:srgbClr val="FF0000"/>
                </a:solidFill>
              </a:rPr>
              <a:t>Invite</a:t>
            </a:r>
            <a:endParaRPr lang="zh-CN" altLang="en-US" sz="1400" dirty="0"/>
          </a:p>
        </p:txBody>
      </p:sp>
      <p:sp>
        <p:nvSpPr>
          <p:cNvPr id="15" name="矩形 14"/>
          <p:cNvSpPr/>
          <p:nvPr/>
        </p:nvSpPr>
        <p:spPr>
          <a:xfrm>
            <a:off x="7356837" y="4750124"/>
            <a:ext cx="1575536" cy="307777"/>
          </a:xfrm>
          <a:prstGeom prst="rect">
            <a:avLst/>
          </a:prstGeom>
        </p:spPr>
        <p:txBody>
          <a:bodyPr wrap="square">
            <a:spAutoFit/>
          </a:bodyPr>
          <a:lstStyle/>
          <a:p>
            <a:r>
              <a:rPr lang="en-US" altLang="zh-CN" sz="1400" b="1" dirty="0" smtClean="0">
                <a:solidFill>
                  <a:srgbClr val="FF0000"/>
                </a:solidFill>
              </a:rPr>
              <a:t>friend</a:t>
            </a:r>
            <a:endParaRPr lang="zh-CN" altLang="en-US" sz="1400" dirty="0"/>
          </a:p>
        </p:txBody>
      </p:sp>
    </p:spTree>
    <p:extLst>
      <p:ext uri="{BB962C8B-B14F-4D97-AF65-F5344CB8AC3E}">
        <p14:creationId xmlns:p14="http://schemas.microsoft.com/office/powerpoint/2010/main" val="20878882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Group Lifecycle Dichotomy</a:t>
            </a:r>
            <a:endParaRPr kumimoji="1" lang="zh-CN" altLang="en-US" dirty="0"/>
          </a:p>
        </p:txBody>
      </p:sp>
      <p:pic>
        <p:nvPicPr>
          <p:cNvPr id="7" name="图片 6"/>
          <p:cNvPicPr>
            <a:picLocks noChangeAspect="1"/>
          </p:cNvPicPr>
          <p:nvPr/>
        </p:nvPicPr>
        <p:blipFill>
          <a:blip r:embed="rId3"/>
          <a:stretch>
            <a:fillRect/>
          </a:stretch>
        </p:blipFill>
        <p:spPr>
          <a:xfrm>
            <a:off x="873749" y="2179000"/>
            <a:ext cx="9531844" cy="4194973"/>
          </a:xfrm>
          <a:prstGeom prst="rect">
            <a:avLst/>
          </a:prstGeom>
        </p:spPr>
      </p:pic>
      <p:cxnSp>
        <p:nvCxnSpPr>
          <p:cNvPr id="4" name="直线连接符 3"/>
          <p:cNvCxnSpPr/>
          <p:nvPr/>
        </p:nvCxnSpPr>
        <p:spPr>
          <a:xfrm flipV="1">
            <a:off x="7013591" y="4212986"/>
            <a:ext cx="0" cy="941787"/>
          </a:xfrm>
          <a:prstGeom prst="line">
            <a:avLst/>
          </a:prstGeom>
          <a:ln w="22225">
            <a:solidFill>
              <a:srgbClr val="FF0000">
                <a:alpha val="56000"/>
              </a:srgbClr>
            </a:solidFill>
          </a:ln>
        </p:spPr>
        <p:style>
          <a:lnRef idx="1">
            <a:schemeClr val="accent1"/>
          </a:lnRef>
          <a:fillRef idx="0">
            <a:schemeClr val="accent1"/>
          </a:fillRef>
          <a:effectRef idx="0">
            <a:schemeClr val="accent1"/>
          </a:effectRef>
          <a:fontRef idx="minor">
            <a:schemeClr val="tx1"/>
          </a:fontRef>
        </p:style>
      </p:cxnSp>
      <p:cxnSp>
        <p:nvCxnSpPr>
          <p:cNvPr id="9" name="直线连接符 8"/>
          <p:cNvCxnSpPr/>
          <p:nvPr/>
        </p:nvCxnSpPr>
        <p:spPr>
          <a:xfrm flipV="1">
            <a:off x="9553591" y="3374786"/>
            <a:ext cx="0" cy="1779987"/>
          </a:xfrm>
          <a:prstGeom prst="line">
            <a:avLst/>
          </a:prstGeom>
          <a:ln w="22225">
            <a:solidFill>
              <a:srgbClr val="FF0000">
                <a:alpha val="56000"/>
              </a:srgbClr>
            </a:solidFill>
          </a:ln>
        </p:spPr>
        <p:style>
          <a:lnRef idx="1">
            <a:schemeClr val="accent1"/>
          </a:lnRef>
          <a:fillRef idx="0">
            <a:schemeClr val="accent1"/>
          </a:fillRef>
          <a:effectRef idx="0">
            <a:schemeClr val="accent1"/>
          </a:effectRef>
          <a:fontRef idx="minor">
            <a:schemeClr val="tx1"/>
          </a:fontRef>
        </p:style>
      </p:cxnSp>
      <p:cxnSp>
        <p:nvCxnSpPr>
          <p:cNvPr id="15" name="直线连接符 14"/>
          <p:cNvCxnSpPr/>
          <p:nvPr/>
        </p:nvCxnSpPr>
        <p:spPr>
          <a:xfrm flipH="1">
            <a:off x="6200791" y="4212986"/>
            <a:ext cx="812800" cy="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直线连接符 16"/>
          <p:cNvCxnSpPr/>
          <p:nvPr/>
        </p:nvCxnSpPr>
        <p:spPr>
          <a:xfrm flipH="1">
            <a:off x="6200791" y="3374786"/>
            <a:ext cx="3327400" cy="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1496728" y="5767986"/>
            <a:ext cx="8666886" cy="55356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846" b="1" dirty="0" smtClean="0">
                <a:solidFill>
                  <a:srgbClr val="FF0000"/>
                </a:solidFill>
              </a:rPr>
              <a:t>Short-term</a:t>
            </a:r>
            <a:r>
              <a:rPr lang="zh-CN" altLang="en-US" sz="1846" b="1" dirty="0" smtClean="0">
                <a:solidFill>
                  <a:srgbClr val="FF0000"/>
                </a:solidFill>
              </a:rPr>
              <a:t> </a:t>
            </a:r>
            <a:r>
              <a:rPr lang="en-US" altLang="zh-CN" sz="1846" b="1" dirty="0" smtClean="0">
                <a:solidFill>
                  <a:srgbClr val="FF0000"/>
                </a:solidFill>
              </a:rPr>
              <a:t>group</a:t>
            </a:r>
            <a:r>
              <a:rPr lang="zh-CN" altLang="en-US" sz="1846" b="1" dirty="0" smtClean="0">
                <a:solidFill>
                  <a:srgbClr val="FF0000"/>
                </a:solidFill>
              </a:rPr>
              <a:t> </a:t>
            </a:r>
            <a:r>
              <a:rPr lang="en-US" altLang="zh-CN" sz="1846" b="1" dirty="0" err="1" smtClean="0">
                <a:solidFill>
                  <a:schemeClr val="tx1"/>
                </a:solidFill>
              </a:rPr>
              <a:t>v.s</a:t>
            </a:r>
            <a:r>
              <a:rPr lang="zh-CN" altLang="en-US" sz="1846" b="1" dirty="0" smtClean="0">
                <a:solidFill>
                  <a:srgbClr val="FF0000"/>
                </a:solidFill>
              </a:rPr>
              <a:t> </a:t>
            </a:r>
            <a:r>
              <a:rPr lang="en-US" altLang="zh-CN" sz="1846" b="1" dirty="0" smtClean="0">
                <a:solidFill>
                  <a:srgbClr val="FF0000"/>
                </a:solidFill>
              </a:rPr>
              <a:t>Long-term</a:t>
            </a:r>
            <a:r>
              <a:rPr lang="zh-CN" altLang="en-US" sz="1846" b="1" dirty="0" smtClean="0">
                <a:solidFill>
                  <a:srgbClr val="FF0000"/>
                </a:solidFill>
              </a:rPr>
              <a:t> </a:t>
            </a:r>
            <a:r>
              <a:rPr lang="en-US" altLang="zh-CN" sz="1846" b="1" dirty="0" smtClean="0">
                <a:solidFill>
                  <a:srgbClr val="FF0000"/>
                </a:solidFill>
              </a:rPr>
              <a:t>group</a:t>
            </a:r>
            <a:endParaRPr lang="en-US" altLang="zh-CN" sz="1846" dirty="0">
              <a:solidFill>
                <a:schemeClr val="tx1"/>
              </a:solidFill>
            </a:endParaRPr>
          </a:p>
        </p:txBody>
      </p:sp>
      <p:sp>
        <p:nvSpPr>
          <p:cNvPr id="5" name="矩形 4"/>
          <p:cNvSpPr/>
          <p:nvPr/>
        </p:nvSpPr>
        <p:spPr>
          <a:xfrm>
            <a:off x="1812356" y="959800"/>
            <a:ext cx="8035630" cy="1219268"/>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altLang="zh-CN" sz="1846" b="1" i="1" dirty="0" smtClean="0">
                <a:solidFill>
                  <a:schemeClr val="tx1"/>
                </a:solidFill>
              </a:rPr>
              <a:t>Definition:</a:t>
            </a:r>
            <a:r>
              <a:rPr lang="zh-CN" altLang="en-US" sz="1846" b="1" i="1" dirty="0" smtClean="0">
                <a:solidFill>
                  <a:schemeClr val="tx1"/>
                </a:solidFill>
              </a:rPr>
              <a:t> </a:t>
            </a:r>
            <a:r>
              <a:rPr lang="en-US" altLang="zh-CN" sz="1846" b="1" dirty="0" smtClean="0">
                <a:solidFill>
                  <a:srgbClr val="FF0000"/>
                </a:solidFill>
              </a:rPr>
              <a:t>Group</a:t>
            </a:r>
            <a:r>
              <a:rPr lang="zh-CN" altLang="en-US" sz="1846" b="1" dirty="0" smtClean="0">
                <a:solidFill>
                  <a:srgbClr val="FF0000"/>
                </a:solidFill>
              </a:rPr>
              <a:t> </a:t>
            </a:r>
            <a:r>
              <a:rPr lang="en-US" altLang="zh-CN" sz="1846" b="1" dirty="0" smtClean="0">
                <a:solidFill>
                  <a:srgbClr val="FF0000"/>
                </a:solidFill>
              </a:rPr>
              <a:t>Lifespan</a:t>
            </a:r>
            <a:r>
              <a:rPr lang="en-US" altLang="zh-CN" sz="1846" b="1" dirty="0" smtClean="0">
                <a:solidFill>
                  <a:schemeClr val="tx1"/>
                </a:solidFill>
              </a:rPr>
              <a:t>.</a:t>
            </a:r>
            <a:r>
              <a:rPr lang="zh-CN" altLang="en-US" sz="1846" b="1" dirty="0" smtClean="0">
                <a:solidFill>
                  <a:schemeClr val="tx1"/>
                </a:solidFill>
              </a:rPr>
              <a:t> </a:t>
            </a:r>
            <a:r>
              <a:rPr lang="en-US" altLang="zh-CN" sz="1846" b="1" dirty="0" smtClean="0">
                <a:solidFill>
                  <a:schemeClr val="tx1"/>
                </a:solidFill>
              </a:rPr>
              <a:t>Duration</a:t>
            </a:r>
            <a:r>
              <a:rPr lang="zh-CN" altLang="en-US" sz="1846" b="1" dirty="0" smtClean="0">
                <a:solidFill>
                  <a:schemeClr val="tx1"/>
                </a:solidFill>
              </a:rPr>
              <a:t> </a:t>
            </a:r>
            <a:r>
              <a:rPr lang="en-US" altLang="zh-CN" sz="1846" b="1" dirty="0" smtClean="0">
                <a:solidFill>
                  <a:schemeClr val="tx1"/>
                </a:solidFill>
              </a:rPr>
              <a:t>from</a:t>
            </a:r>
            <a:r>
              <a:rPr lang="zh-CN" altLang="en-US" sz="1846" b="1" dirty="0" smtClean="0">
                <a:solidFill>
                  <a:schemeClr val="tx1"/>
                </a:solidFill>
              </a:rPr>
              <a:t> </a:t>
            </a:r>
            <a:r>
              <a:rPr lang="en-US" altLang="zh-CN" sz="1846" b="1" dirty="0" smtClean="0">
                <a:solidFill>
                  <a:schemeClr val="tx1"/>
                </a:solidFill>
              </a:rPr>
              <a:t>the</a:t>
            </a:r>
            <a:r>
              <a:rPr lang="zh-CN" altLang="en-US" sz="1846" b="1" dirty="0" smtClean="0">
                <a:solidFill>
                  <a:schemeClr val="tx1"/>
                </a:solidFill>
              </a:rPr>
              <a:t> </a:t>
            </a:r>
            <a:r>
              <a:rPr lang="en-US" altLang="zh-CN" sz="1846" b="1" dirty="0" smtClean="0">
                <a:solidFill>
                  <a:schemeClr val="tx1"/>
                </a:solidFill>
              </a:rPr>
              <a:t>timestamp</a:t>
            </a:r>
            <a:r>
              <a:rPr lang="zh-CN" altLang="en-US" sz="1846" b="1" dirty="0" smtClean="0">
                <a:solidFill>
                  <a:schemeClr val="tx1"/>
                </a:solidFill>
              </a:rPr>
              <a:t> </a:t>
            </a:r>
            <a:r>
              <a:rPr lang="en-US" altLang="zh-CN" sz="1846" b="1" dirty="0" smtClean="0">
                <a:solidFill>
                  <a:schemeClr val="tx1"/>
                </a:solidFill>
              </a:rPr>
              <a:t>at</a:t>
            </a:r>
            <a:r>
              <a:rPr lang="zh-CN" altLang="en-US" sz="1846" b="1" dirty="0" smtClean="0">
                <a:solidFill>
                  <a:schemeClr val="tx1"/>
                </a:solidFill>
              </a:rPr>
              <a:t> </a:t>
            </a:r>
            <a:r>
              <a:rPr lang="en-US" altLang="zh-CN" sz="1846" b="1" dirty="0" smtClean="0">
                <a:solidFill>
                  <a:schemeClr val="tx1"/>
                </a:solidFill>
              </a:rPr>
              <a:t>which</a:t>
            </a:r>
            <a:r>
              <a:rPr lang="zh-CN" altLang="en-US" sz="1846" b="1" dirty="0" smtClean="0">
                <a:solidFill>
                  <a:schemeClr val="tx1"/>
                </a:solidFill>
              </a:rPr>
              <a:t> </a:t>
            </a:r>
            <a:r>
              <a:rPr lang="en-US" altLang="zh-CN" sz="1846" b="1" dirty="0" smtClean="0">
                <a:solidFill>
                  <a:schemeClr val="tx1"/>
                </a:solidFill>
              </a:rPr>
              <a:t>a</a:t>
            </a:r>
            <a:r>
              <a:rPr lang="zh-CN" altLang="en-US" sz="1846" b="1" dirty="0" smtClean="0">
                <a:solidFill>
                  <a:schemeClr val="tx1"/>
                </a:solidFill>
              </a:rPr>
              <a:t> </a:t>
            </a:r>
            <a:r>
              <a:rPr lang="en-US" altLang="zh-CN" sz="1846" b="1" dirty="0" smtClean="0">
                <a:solidFill>
                  <a:schemeClr val="tx1"/>
                </a:solidFill>
              </a:rPr>
              <a:t>group</a:t>
            </a:r>
            <a:r>
              <a:rPr lang="zh-CN" altLang="en-US" sz="1846" b="1" dirty="0" smtClean="0">
                <a:solidFill>
                  <a:schemeClr val="tx1"/>
                </a:solidFill>
              </a:rPr>
              <a:t> </a:t>
            </a:r>
            <a:r>
              <a:rPr lang="en-US" altLang="zh-CN" sz="1846" b="1" dirty="0" smtClean="0">
                <a:solidFill>
                  <a:schemeClr val="tx1"/>
                </a:solidFill>
              </a:rPr>
              <a:t>is</a:t>
            </a:r>
            <a:r>
              <a:rPr lang="zh-CN" altLang="en-US" sz="1846" b="1" dirty="0" smtClean="0">
                <a:solidFill>
                  <a:schemeClr val="tx1"/>
                </a:solidFill>
              </a:rPr>
              <a:t> </a:t>
            </a:r>
            <a:r>
              <a:rPr lang="en-US" altLang="zh-CN" sz="1846" b="1" dirty="0" smtClean="0">
                <a:solidFill>
                  <a:schemeClr val="tx1"/>
                </a:solidFill>
              </a:rPr>
              <a:t>initialized,</a:t>
            </a:r>
            <a:r>
              <a:rPr lang="zh-CN" altLang="en-US" sz="1846" b="1" dirty="0" smtClean="0">
                <a:solidFill>
                  <a:schemeClr val="tx1"/>
                </a:solidFill>
              </a:rPr>
              <a:t> </a:t>
            </a:r>
            <a:r>
              <a:rPr lang="en-US" altLang="zh-CN" sz="1846" b="1" dirty="0" smtClean="0">
                <a:solidFill>
                  <a:schemeClr val="tx1"/>
                </a:solidFill>
              </a:rPr>
              <a:t>to</a:t>
            </a:r>
            <a:r>
              <a:rPr lang="zh-CN" altLang="en-US" sz="1846" b="1" dirty="0" smtClean="0">
                <a:solidFill>
                  <a:schemeClr val="tx1"/>
                </a:solidFill>
              </a:rPr>
              <a:t> </a:t>
            </a:r>
            <a:r>
              <a:rPr lang="en-US" altLang="zh-CN" sz="1846" b="1" dirty="0" smtClean="0">
                <a:solidFill>
                  <a:schemeClr val="tx1"/>
                </a:solidFill>
              </a:rPr>
              <a:t>the</a:t>
            </a:r>
            <a:r>
              <a:rPr lang="zh-CN" altLang="en-US" sz="1846" b="1" dirty="0" smtClean="0">
                <a:solidFill>
                  <a:schemeClr val="tx1"/>
                </a:solidFill>
              </a:rPr>
              <a:t> </a:t>
            </a:r>
            <a:r>
              <a:rPr lang="en-US" altLang="zh-CN" sz="1846" b="1" dirty="0" smtClean="0">
                <a:solidFill>
                  <a:schemeClr val="tx1"/>
                </a:solidFill>
              </a:rPr>
              <a:t>timestamp</a:t>
            </a:r>
            <a:r>
              <a:rPr lang="zh-CN" altLang="en-US" sz="1846" b="1" dirty="0" smtClean="0">
                <a:solidFill>
                  <a:schemeClr val="tx1"/>
                </a:solidFill>
              </a:rPr>
              <a:t> </a:t>
            </a:r>
            <a:r>
              <a:rPr lang="en-US" altLang="zh-CN" sz="1846" b="1" dirty="0" smtClean="0">
                <a:solidFill>
                  <a:schemeClr val="tx1"/>
                </a:solidFill>
              </a:rPr>
              <a:t>at</a:t>
            </a:r>
            <a:r>
              <a:rPr lang="zh-CN" altLang="en-US" sz="1846" b="1" dirty="0" smtClean="0">
                <a:solidFill>
                  <a:schemeClr val="tx1"/>
                </a:solidFill>
              </a:rPr>
              <a:t> </a:t>
            </a:r>
            <a:r>
              <a:rPr lang="en-US" altLang="zh-CN" sz="1846" b="1" dirty="0" smtClean="0">
                <a:solidFill>
                  <a:schemeClr val="tx1"/>
                </a:solidFill>
              </a:rPr>
              <a:t>which</a:t>
            </a:r>
            <a:r>
              <a:rPr lang="zh-CN" altLang="en-US" sz="1846" b="1" dirty="0" smtClean="0">
                <a:solidFill>
                  <a:schemeClr val="tx1"/>
                </a:solidFill>
              </a:rPr>
              <a:t> </a:t>
            </a:r>
            <a:r>
              <a:rPr lang="en-US" altLang="zh-CN" sz="1846" b="1" dirty="0" smtClean="0">
                <a:solidFill>
                  <a:schemeClr val="tx1"/>
                </a:solidFill>
              </a:rPr>
              <a:t>no</a:t>
            </a:r>
            <a:r>
              <a:rPr lang="zh-CN" altLang="en-US" sz="1846" b="1" dirty="0" smtClean="0">
                <a:solidFill>
                  <a:schemeClr val="tx1"/>
                </a:solidFill>
              </a:rPr>
              <a:t> </a:t>
            </a:r>
            <a:r>
              <a:rPr lang="en-US" altLang="zh-CN" sz="1846" b="1" dirty="0" smtClean="0">
                <a:solidFill>
                  <a:schemeClr val="tx1"/>
                </a:solidFill>
              </a:rPr>
              <a:t>group</a:t>
            </a:r>
            <a:r>
              <a:rPr lang="zh-CN" altLang="en-US" sz="1846" b="1" dirty="0" smtClean="0">
                <a:solidFill>
                  <a:schemeClr val="tx1"/>
                </a:solidFill>
              </a:rPr>
              <a:t> </a:t>
            </a:r>
            <a:r>
              <a:rPr lang="en-US" altLang="zh-CN" sz="1846" b="1" dirty="0" smtClean="0">
                <a:solidFill>
                  <a:schemeClr val="tx1"/>
                </a:solidFill>
              </a:rPr>
              <a:t>members</a:t>
            </a:r>
            <a:r>
              <a:rPr lang="zh-CN" altLang="en-US" sz="1846" b="1" dirty="0" smtClean="0">
                <a:solidFill>
                  <a:schemeClr val="tx1"/>
                </a:solidFill>
              </a:rPr>
              <a:t> </a:t>
            </a:r>
            <a:r>
              <a:rPr lang="en-US" altLang="zh-CN" sz="1846" b="1" dirty="0" smtClean="0">
                <a:solidFill>
                  <a:schemeClr val="tx1"/>
                </a:solidFill>
              </a:rPr>
              <a:t>sends</a:t>
            </a:r>
            <a:r>
              <a:rPr lang="zh-CN" altLang="en-US" sz="1846" b="1" dirty="0" smtClean="0">
                <a:solidFill>
                  <a:schemeClr val="tx1"/>
                </a:solidFill>
              </a:rPr>
              <a:t> </a:t>
            </a:r>
            <a:r>
              <a:rPr lang="en-US" altLang="zh-CN" sz="1846" b="1" dirty="0" smtClean="0">
                <a:solidFill>
                  <a:schemeClr val="tx1"/>
                </a:solidFill>
              </a:rPr>
              <a:t>chat</a:t>
            </a:r>
            <a:r>
              <a:rPr lang="zh-CN" altLang="en-US" sz="1846" b="1" dirty="0" smtClean="0">
                <a:solidFill>
                  <a:schemeClr val="tx1"/>
                </a:solidFill>
              </a:rPr>
              <a:t> </a:t>
            </a:r>
            <a:r>
              <a:rPr lang="en-US" altLang="zh-CN" sz="1846" b="1" dirty="0" smtClean="0">
                <a:solidFill>
                  <a:schemeClr val="tx1"/>
                </a:solidFill>
              </a:rPr>
              <a:t>messages</a:t>
            </a:r>
            <a:r>
              <a:rPr lang="zh-CN" altLang="en-US" sz="1846" b="1" dirty="0" smtClean="0">
                <a:solidFill>
                  <a:schemeClr val="tx1"/>
                </a:solidFill>
              </a:rPr>
              <a:t> </a:t>
            </a:r>
            <a:r>
              <a:rPr lang="en-US" altLang="zh-CN" sz="1846" b="1" dirty="0" smtClean="0">
                <a:solidFill>
                  <a:schemeClr val="tx1"/>
                </a:solidFill>
              </a:rPr>
              <a:t>anymore.</a:t>
            </a:r>
            <a:endParaRPr lang="zh-CN" altLang="en-US" sz="1846" b="1" dirty="0" smtClean="0">
              <a:solidFill>
                <a:schemeClr val="tx1"/>
              </a:solidFill>
            </a:endParaRPr>
          </a:p>
        </p:txBody>
      </p:sp>
      <p:sp>
        <p:nvSpPr>
          <p:cNvPr id="6" name="云形 5"/>
          <p:cNvSpPr/>
          <p:nvPr/>
        </p:nvSpPr>
        <p:spPr>
          <a:xfrm>
            <a:off x="3551507" y="1317746"/>
            <a:ext cx="4557328" cy="229627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295AF0"/>
                </a:solidFill>
              </a:rPr>
              <a:t>How</a:t>
            </a:r>
            <a:r>
              <a:rPr lang="zh-CN" altLang="en-US" sz="2400" b="1" dirty="0">
                <a:solidFill>
                  <a:srgbClr val="295AF0"/>
                </a:solidFill>
              </a:rPr>
              <a:t> </a:t>
            </a:r>
            <a:r>
              <a:rPr lang="en-US" altLang="zh-CN" sz="2400" b="1" dirty="0">
                <a:solidFill>
                  <a:srgbClr val="295AF0"/>
                </a:solidFill>
              </a:rPr>
              <a:t>long</a:t>
            </a:r>
            <a:r>
              <a:rPr lang="zh-CN" altLang="en-US" sz="2400" b="1" dirty="0">
                <a:solidFill>
                  <a:srgbClr val="295AF0"/>
                </a:solidFill>
              </a:rPr>
              <a:t> </a:t>
            </a:r>
            <a:r>
              <a:rPr lang="en-US" altLang="zh-CN" sz="2400" b="1" dirty="0">
                <a:solidFill>
                  <a:srgbClr val="295AF0"/>
                </a:solidFill>
              </a:rPr>
              <a:t>would a </a:t>
            </a:r>
            <a:r>
              <a:rPr lang="en-US" altLang="zh-CN" sz="2400" b="1" dirty="0" smtClean="0">
                <a:solidFill>
                  <a:srgbClr val="295AF0"/>
                </a:solidFill>
              </a:rPr>
              <a:t>group chat</a:t>
            </a:r>
            <a:r>
              <a:rPr lang="zh-CN" altLang="en-US" sz="2400" b="1" dirty="0" smtClean="0">
                <a:solidFill>
                  <a:srgbClr val="295AF0"/>
                </a:solidFill>
              </a:rPr>
              <a:t> </a:t>
            </a:r>
            <a:r>
              <a:rPr lang="en-US" altLang="zh-CN" sz="2400" b="1" dirty="0" smtClean="0">
                <a:solidFill>
                  <a:srgbClr val="295AF0"/>
                </a:solidFill>
              </a:rPr>
              <a:t>survive</a:t>
            </a:r>
            <a:r>
              <a:rPr lang="en-US" altLang="zh-CN" sz="2400" b="1" dirty="0">
                <a:solidFill>
                  <a:srgbClr val="295AF0"/>
                </a:solidFill>
              </a:rPr>
              <a:t>?</a:t>
            </a:r>
            <a:endParaRPr lang="zh-CN" altLang="en-US" sz="2400" b="1" dirty="0">
              <a:solidFill>
                <a:srgbClr val="295AF0"/>
              </a:solidFill>
            </a:endParaRPr>
          </a:p>
        </p:txBody>
      </p:sp>
    </p:spTree>
    <p:extLst>
      <p:ext uri="{BB962C8B-B14F-4D97-AF65-F5344CB8AC3E}">
        <p14:creationId xmlns:p14="http://schemas.microsoft.com/office/powerpoint/2010/main" val="10295105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Group Lifecycle </a:t>
            </a:r>
            <a:r>
              <a:rPr lang="en-US" altLang="zh-CN" dirty="0" smtClean="0"/>
              <a:t>Dichotomy</a:t>
            </a:r>
            <a:r>
              <a:rPr lang="zh-CN" altLang="en-US" dirty="0" smtClean="0"/>
              <a:t> </a:t>
            </a:r>
            <a:r>
              <a:rPr lang="en-US" altLang="zh-CN" dirty="0" smtClean="0"/>
              <a:t>–</a:t>
            </a:r>
            <a:r>
              <a:rPr lang="zh-CN" altLang="en-US" dirty="0" smtClean="0"/>
              <a:t> </a:t>
            </a:r>
            <a:r>
              <a:rPr lang="en-US" altLang="zh-CN" dirty="0" smtClean="0"/>
              <a:t>Case</a:t>
            </a:r>
            <a:r>
              <a:rPr lang="zh-CN" altLang="en-US" dirty="0" smtClean="0"/>
              <a:t> </a:t>
            </a:r>
            <a:r>
              <a:rPr lang="en-US" altLang="zh-CN" dirty="0" smtClean="0"/>
              <a:t>Study</a:t>
            </a:r>
            <a:endParaRPr kumimoji="1" lang="zh-CN" altLang="en-US" dirty="0"/>
          </a:p>
        </p:txBody>
      </p:sp>
      <p:sp>
        <p:nvSpPr>
          <p:cNvPr id="3" name="内容占位符 2"/>
          <p:cNvSpPr>
            <a:spLocks noGrp="1"/>
          </p:cNvSpPr>
          <p:nvPr>
            <p:ph idx="1"/>
          </p:nvPr>
        </p:nvSpPr>
        <p:spPr/>
        <p:txBody>
          <a:bodyPr/>
          <a:lstStyle/>
          <a:p>
            <a:endParaRPr kumimoji="1" lang="zh-CN" altLang="en-US" dirty="0"/>
          </a:p>
        </p:txBody>
      </p:sp>
      <p:pic>
        <p:nvPicPr>
          <p:cNvPr id="4" name="图片 3"/>
          <p:cNvPicPr>
            <a:picLocks noChangeAspect="1"/>
          </p:cNvPicPr>
          <p:nvPr/>
        </p:nvPicPr>
        <p:blipFill>
          <a:blip r:embed="rId3"/>
          <a:stretch>
            <a:fillRect/>
          </a:stretch>
        </p:blipFill>
        <p:spPr>
          <a:xfrm>
            <a:off x="3178177" y="1556418"/>
            <a:ext cx="5835650" cy="2734186"/>
          </a:xfrm>
          <a:prstGeom prst="rect">
            <a:avLst/>
          </a:prstGeom>
        </p:spPr>
      </p:pic>
      <p:sp>
        <p:nvSpPr>
          <p:cNvPr id="8" name="矩形 7"/>
          <p:cNvSpPr/>
          <p:nvPr/>
        </p:nvSpPr>
        <p:spPr>
          <a:xfrm>
            <a:off x="2735222" y="4931604"/>
            <a:ext cx="6641482" cy="55356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846" b="1" dirty="0" smtClean="0">
                <a:solidFill>
                  <a:srgbClr val="FF0000"/>
                </a:solidFill>
              </a:rPr>
              <a:t>Short-term</a:t>
            </a:r>
            <a:r>
              <a:rPr lang="zh-CN" altLang="en-US" sz="1846" b="1" dirty="0" smtClean="0">
                <a:solidFill>
                  <a:srgbClr val="FF0000"/>
                </a:solidFill>
              </a:rPr>
              <a:t> </a:t>
            </a:r>
            <a:r>
              <a:rPr lang="en-US" altLang="zh-CN" sz="1846" b="1" dirty="0" smtClean="0">
                <a:solidFill>
                  <a:srgbClr val="FF0000"/>
                </a:solidFill>
              </a:rPr>
              <a:t>group</a:t>
            </a:r>
            <a:r>
              <a:rPr lang="zh-CN" altLang="en-US" sz="1846" b="1" dirty="0" smtClean="0">
                <a:solidFill>
                  <a:srgbClr val="FF0000"/>
                </a:solidFill>
              </a:rPr>
              <a:t> </a:t>
            </a:r>
            <a:r>
              <a:rPr lang="en-US" altLang="zh-CN" sz="1846" b="1" dirty="0" err="1" smtClean="0">
                <a:solidFill>
                  <a:schemeClr val="tx1"/>
                </a:solidFill>
              </a:rPr>
              <a:t>v.s</a:t>
            </a:r>
            <a:r>
              <a:rPr lang="zh-CN" altLang="en-US" sz="1846" b="1" dirty="0" smtClean="0">
                <a:solidFill>
                  <a:srgbClr val="FF0000"/>
                </a:solidFill>
              </a:rPr>
              <a:t> </a:t>
            </a:r>
            <a:r>
              <a:rPr lang="en-US" altLang="zh-CN" sz="1846" b="1" dirty="0" smtClean="0">
                <a:solidFill>
                  <a:srgbClr val="FF0000"/>
                </a:solidFill>
              </a:rPr>
              <a:t>Long-term</a:t>
            </a:r>
            <a:r>
              <a:rPr lang="zh-CN" altLang="en-US" sz="1846" b="1" dirty="0" smtClean="0">
                <a:solidFill>
                  <a:srgbClr val="FF0000"/>
                </a:solidFill>
              </a:rPr>
              <a:t> </a:t>
            </a:r>
            <a:r>
              <a:rPr lang="en-US" altLang="zh-CN" sz="1846" b="1" dirty="0" smtClean="0">
                <a:solidFill>
                  <a:srgbClr val="FF0000"/>
                </a:solidFill>
              </a:rPr>
              <a:t>group</a:t>
            </a:r>
          </a:p>
          <a:p>
            <a:pPr algn="ctr"/>
            <a:r>
              <a:rPr lang="en-US" altLang="zh-CN" sz="1846" b="1" dirty="0" smtClean="0">
                <a:solidFill>
                  <a:srgbClr val="FF0000"/>
                </a:solidFill>
              </a:rPr>
              <a:t>Event-driven </a:t>
            </a:r>
            <a:r>
              <a:rPr lang="en-US" altLang="zh-CN" sz="1846" b="1" dirty="0" err="1" smtClean="0">
                <a:solidFill>
                  <a:schemeClr val="tx1"/>
                </a:solidFill>
              </a:rPr>
              <a:t>v.s</a:t>
            </a:r>
            <a:r>
              <a:rPr lang="en-US" altLang="zh-CN" sz="1846" b="1" dirty="0" smtClean="0">
                <a:solidFill>
                  <a:schemeClr val="tx1"/>
                </a:solidFill>
              </a:rPr>
              <a:t>.</a:t>
            </a:r>
            <a:r>
              <a:rPr lang="en-US" altLang="zh-CN" sz="1846" b="1" dirty="0" smtClean="0">
                <a:solidFill>
                  <a:srgbClr val="FF0000"/>
                </a:solidFill>
              </a:rPr>
              <a:t> Relationship-driven</a:t>
            </a:r>
            <a:endParaRPr lang="en-US" altLang="zh-CN" sz="1846" dirty="0">
              <a:solidFill>
                <a:schemeClr val="tx1"/>
              </a:solidFill>
            </a:endParaRPr>
          </a:p>
        </p:txBody>
      </p:sp>
      <p:sp>
        <p:nvSpPr>
          <p:cNvPr id="7" name="矩形 6"/>
          <p:cNvSpPr/>
          <p:nvPr/>
        </p:nvSpPr>
        <p:spPr>
          <a:xfrm>
            <a:off x="3382584" y="2117555"/>
            <a:ext cx="5367716" cy="562145"/>
          </a:xfrm>
          <a:prstGeom prst="rect">
            <a:avLst/>
          </a:prstGeom>
          <a:noFill/>
          <a:ln w="38100">
            <a:solidFill>
              <a:srgbClr val="FF0000"/>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p:cNvSpPr/>
          <p:nvPr/>
        </p:nvSpPr>
        <p:spPr>
          <a:xfrm>
            <a:off x="3372105" y="3661570"/>
            <a:ext cx="5367716" cy="562145"/>
          </a:xfrm>
          <a:prstGeom prst="rect">
            <a:avLst/>
          </a:prstGeom>
          <a:noFill/>
          <a:ln w="38100">
            <a:solidFill>
              <a:srgbClr val="FF0000"/>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5618337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Group </a:t>
            </a:r>
            <a:r>
              <a:rPr lang="en-US" altLang="zh-CN" dirty="0"/>
              <a:t>Lifecycle Dichotomy – </a:t>
            </a:r>
            <a:r>
              <a:rPr lang="en-US" altLang="zh-CN" dirty="0" smtClean="0"/>
              <a:t>Structure </a:t>
            </a:r>
            <a:r>
              <a:rPr lang="en-US" altLang="zh-CN" dirty="0"/>
              <a:t>Dynamics </a:t>
            </a:r>
            <a:endParaRPr kumimoji="1" lang="zh-CN" altLang="en-US" dirty="0"/>
          </a:p>
        </p:txBody>
      </p:sp>
      <p:grpSp>
        <p:nvGrpSpPr>
          <p:cNvPr id="10" name="组 9"/>
          <p:cNvGrpSpPr/>
          <p:nvPr/>
        </p:nvGrpSpPr>
        <p:grpSpPr>
          <a:xfrm>
            <a:off x="1019581" y="1111471"/>
            <a:ext cx="6689319" cy="2968251"/>
            <a:chOff x="67081" y="2122377"/>
            <a:chExt cx="6027935" cy="2674775"/>
          </a:xfrm>
        </p:grpSpPr>
        <p:pic>
          <p:nvPicPr>
            <p:cNvPr id="7" name="Picture 2"/>
            <p:cNvPicPr>
              <a:picLocks noChangeAspect="1"/>
            </p:cNvPicPr>
            <p:nvPr/>
          </p:nvPicPr>
          <p:blipFill>
            <a:blip r:embed="rId3"/>
            <a:stretch>
              <a:fillRect/>
            </a:stretch>
          </p:blipFill>
          <p:spPr>
            <a:xfrm>
              <a:off x="67081" y="2122377"/>
              <a:ext cx="6027935" cy="2674775"/>
            </a:xfrm>
            <a:prstGeom prst="rect">
              <a:avLst/>
            </a:prstGeom>
          </p:spPr>
        </p:pic>
        <p:sp>
          <p:nvSpPr>
            <p:cNvPr id="8" name="文本框 15"/>
            <p:cNvSpPr txBox="1"/>
            <p:nvPr/>
          </p:nvSpPr>
          <p:spPr>
            <a:xfrm>
              <a:off x="755576" y="2732358"/>
              <a:ext cx="1008112" cy="276999"/>
            </a:xfrm>
            <a:prstGeom prst="rect">
              <a:avLst/>
            </a:prstGeom>
            <a:noFill/>
            <a:ln>
              <a:noFill/>
            </a:ln>
          </p:spPr>
          <p:txBody>
            <a:bodyPr wrap="square" rtlCol="0">
              <a:spAutoFit/>
            </a:bodyPr>
            <a:lstStyle/>
            <a:p>
              <a:r>
                <a:rPr kumimoji="1" lang="en-US" altLang="zh-CN" sz="1200" b="1" dirty="0" smtClean="0">
                  <a:solidFill>
                    <a:srgbClr val="FF0000"/>
                  </a:solidFill>
                </a:rPr>
                <a:t>Open Triad</a:t>
              </a:r>
              <a:endParaRPr kumimoji="1" lang="zh-CN" altLang="en-US" sz="1200" b="1" dirty="0">
                <a:solidFill>
                  <a:srgbClr val="FF0000"/>
                </a:solidFill>
              </a:endParaRPr>
            </a:p>
          </p:txBody>
        </p:sp>
        <p:sp>
          <p:nvSpPr>
            <p:cNvPr id="9" name="文本框 15"/>
            <p:cNvSpPr txBox="1"/>
            <p:nvPr/>
          </p:nvSpPr>
          <p:spPr>
            <a:xfrm>
              <a:off x="1170732" y="3303000"/>
              <a:ext cx="792088" cy="461665"/>
            </a:xfrm>
            <a:prstGeom prst="rect">
              <a:avLst/>
            </a:prstGeom>
            <a:noFill/>
            <a:ln>
              <a:noFill/>
            </a:ln>
          </p:spPr>
          <p:txBody>
            <a:bodyPr wrap="square" rtlCol="0">
              <a:spAutoFit/>
            </a:bodyPr>
            <a:lstStyle/>
            <a:p>
              <a:r>
                <a:rPr kumimoji="1" lang="en-US" altLang="zh-CN" sz="1200" b="1" dirty="0" smtClean="0">
                  <a:solidFill>
                    <a:srgbClr val="FF0000"/>
                  </a:solidFill>
                </a:rPr>
                <a:t>Closed </a:t>
              </a:r>
              <a:br>
                <a:rPr kumimoji="1" lang="en-US" altLang="zh-CN" sz="1200" b="1" dirty="0" smtClean="0">
                  <a:solidFill>
                    <a:srgbClr val="FF0000"/>
                  </a:solidFill>
                </a:rPr>
              </a:br>
              <a:r>
                <a:rPr kumimoji="1" lang="en-US" altLang="zh-CN" sz="1200" b="1" dirty="0" smtClean="0">
                  <a:solidFill>
                    <a:srgbClr val="FF0000"/>
                  </a:solidFill>
                </a:rPr>
                <a:t>Triad</a:t>
              </a:r>
              <a:endParaRPr kumimoji="1" lang="zh-CN" altLang="en-US" sz="1200" b="1" dirty="0">
                <a:solidFill>
                  <a:srgbClr val="FF0000"/>
                </a:solidFill>
              </a:endParaRPr>
            </a:p>
          </p:txBody>
        </p:sp>
      </p:grpSp>
      <p:pic>
        <p:nvPicPr>
          <p:cNvPr id="11" name="Picture 6"/>
          <p:cNvPicPr>
            <a:picLocks noGrp="1" noChangeAspect="1"/>
          </p:cNvPicPr>
          <p:nvPr>
            <p:ph idx="1"/>
          </p:nvPr>
        </p:nvPicPr>
        <p:blipFill>
          <a:blip r:embed="rId4"/>
          <a:stretch>
            <a:fillRect/>
          </a:stretch>
        </p:blipFill>
        <p:spPr>
          <a:xfrm>
            <a:off x="7708900" y="1261955"/>
            <a:ext cx="3771900" cy="2855867"/>
          </a:xfrm>
          <a:prstGeom prst="rect">
            <a:avLst/>
          </a:prstGeom>
        </p:spPr>
      </p:pic>
      <p:sp>
        <p:nvSpPr>
          <p:cNvPr id="12" name="矩形 11"/>
          <p:cNvSpPr/>
          <p:nvPr/>
        </p:nvSpPr>
        <p:spPr>
          <a:xfrm>
            <a:off x="1393256" y="4244112"/>
            <a:ext cx="9312844" cy="1051788"/>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buFont typeface="Arial" pitchFamily="34" charset="0"/>
              <a:buChar char="•"/>
            </a:pPr>
            <a:r>
              <a:rPr lang="zh-CN" altLang="en-US" sz="1846" dirty="0">
                <a:solidFill>
                  <a:schemeClr val="tx1"/>
                </a:solidFill>
              </a:rPr>
              <a:t> </a:t>
            </a:r>
            <a:r>
              <a:rPr lang="en-US" altLang="zh-CN" sz="1846" b="1" dirty="0" smtClean="0">
                <a:solidFill>
                  <a:schemeClr val="tx1"/>
                </a:solidFill>
              </a:rPr>
              <a:t>Long-term Group: Strong dynamics in terms of underlying friendship structure. </a:t>
            </a:r>
          </a:p>
          <a:p>
            <a:pPr>
              <a:buFont typeface="Arial" pitchFamily="34" charset="0"/>
              <a:buChar char="•"/>
            </a:pPr>
            <a:r>
              <a:rPr lang="zh-CN" altLang="en-US" sz="1846" dirty="0" smtClean="0">
                <a:solidFill>
                  <a:schemeClr val="tx1"/>
                </a:solidFill>
              </a:rPr>
              <a:t> </a:t>
            </a:r>
            <a:r>
              <a:rPr lang="en-US" altLang="zh-CN" sz="1846" b="1" dirty="0" smtClean="0">
                <a:solidFill>
                  <a:schemeClr val="tx1"/>
                </a:solidFill>
              </a:rPr>
              <a:t>Short-term Group: Less likely to develop friendship over time.</a:t>
            </a:r>
            <a:endParaRPr lang="zh-CN" altLang="en-US" sz="1846" b="1" dirty="0" smtClean="0">
              <a:solidFill>
                <a:schemeClr val="tx1"/>
              </a:solidFill>
            </a:endParaRPr>
          </a:p>
        </p:txBody>
      </p:sp>
      <p:sp>
        <p:nvSpPr>
          <p:cNvPr id="3" name="文本框 2"/>
          <p:cNvSpPr txBox="1"/>
          <p:nvPr/>
        </p:nvSpPr>
        <p:spPr>
          <a:xfrm>
            <a:off x="7708900" y="1111471"/>
            <a:ext cx="3911600" cy="2968251"/>
          </a:xfrm>
          <a:prstGeom prst="rect">
            <a:avLst/>
          </a:prstGeom>
          <a:solidFill>
            <a:schemeClr val="bg1"/>
          </a:solidFill>
          <a:ln>
            <a:noFill/>
          </a:ln>
        </p:spPr>
        <p:txBody>
          <a:bodyPr wrap="square" rtlCol="0">
            <a:spAutoFit/>
          </a:bodyPr>
          <a:lstStyle/>
          <a:p>
            <a:endParaRPr kumimoji="1" lang="zh-CN" altLang="en-US"/>
          </a:p>
        </p:txBody>
      </p:sp>
      <p:sp>
        <p:nvSpPr>
          <p:cNvPr id="13" name="文本框 12"/>
          <p:cNvSpPr txBox="1"/>
          <p:nvPr/>
        </p:nvSpPr>
        <p:spPr>
          <a:xfrm>
            <a:off x="3727450" y="1111471"/>
            <a:ext cx="3911600" cy="2968251"/>
          </a:xfrm>
          <a:prstGeom prst="rect">
            <a:avLst/>
          </a:prstGeom>
          <a:solidFill>
            <a:schemeClr val="bg1"/>
          </a:solidFill>
          <a:ln>
            <a:noFill/>
          </a:ln>
        </p:spPr>
        <p:txBody>
          <a:bodyPr wrap="square" rtlCol="0">
            <a:spAutoFit/>
          </a:bodyPr>
          <a:lstStyle/>
          <a:p>
            <a:endParaRPr kumimoji="1" lang="zh-CN" altLang="en-US"/>
          </a:p>
        </p:txBody>
      </p:sp>
    </p:spTree>
    <p:extLst>
      <p:ext uri="{BB962C8B-B14F-4D97-AF65-F5344CB8AC3E}">
        <p14:creationId xmlns:p14="http://schemas.microsoft.com/office/powerpoint/2010/main" val="1047863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Group Lifecycle Dichotomy</a:t>
            </a:r>
            <a:r>
              <a:rPr lang="zh-CN" altLang="en-US" dirty="0"/>
              <a:t> </a:t>
            </a:r>
            <a:r>
              <a:rPr lang="en-US" altLang="zh-CN" dirty="0"/>
              <a:t>–</a:t>
            </a:r>
            <a:r>
              <a:rPr lang="zh-CN" altLang="en-US" dirty="0"/>
              <a:t> </a:t>
            </a:r>
            <a:r>
              <a:rPr lang="en-US" altLang="zh-CN" sz="3600" dirty="0" smtClean="0"/>
              <a:t>Group Cascade Tree</a:t>
            </a:r>
            <a:endParaRPr kumimoji="1" lang="zh-CN" altLang="en-US" sz="3600" dirty="0"/>
          </a:p>
        </p:txBody>
      </p:sp>
      <p:pic>
        <p:nvPicPr>
          <p:cNvPr id="8" name="内容占位符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73563" y="1346200"/>
            <a:ext cx="10905832" cy="7637985"/>
          </a:xfrm>
        </p:spPr>
      </p:pic>
      <p:sp>
        <p:nvSpPr>
          <p:cNvPr id="7" name="矩形 6"/>
          <p:cNvSpPr/>
          <p:nvPr/>
        </p:nvSpPr>
        <p:spPr>
          <a:xfrm>
            <a:off x="1448937" y="1543897"/>
            <a:ext cx="9214052" cy="100265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altLang="zh-CN" sz="1846" b="1" i="1" dirty="0" smtClean="0">
                <a:solidFill>
                  <a:schemeClr val="tx1"/>
                </a:solidFill>
              </a:rPr>
              <a:t>Definition:</a:t>
            </a:r>
            <a:r>
              <a:rPr lang="zh-CN" altLang="en-US" sz="1846" b="1" i="1" dirty="0" smtClean="0">
                <a:solidFill>
                  <a:schemeClr val="tx1"/>
                </a:solidFill>
              </a:rPr>
              <a:t> </a:t>
            </a:r>
            <a:r>
              <a:rPr lang="en-US" altLang="zh-CN" sz="1846" b="1" dirty="0">
                <a:solidFill>
                  <a:srgbClr val="FF0000"/>
                </a:solidFill>
              </a:rPr>
              <a:t>Group</a:t>
            </a:r>
            <a:r>
              <a:rPr lang="zh-CN" altLang="en-US" sz="1846" b="1" dirty="0">
                <a:solidFill>
                  <a:srgbClr val="FF0000"/>
                </a:solidFill>
              </a:rPr>
              <a:t> </a:t>
            </a:r>
            <a:r>
              <a:rPr lang="en-US" altLang="zh-CN" sz="1846" b="1" dirty="0">
                <a:solidFill>
                  <a:srgbClr val="FF0000"/>
                </a:solidFill>
              </a:rPr>
              <a:t>Cascade Tree</a:t>
            </a:r>
            <a:r>
              <a:rPr lang="en-US" altLang="zh-CN" sz="1846" b="1" dirty="0" smtClean="0">
                <a:solidFill>
                  <a:schemeClr val="tx1"/>
                </a:solidFill>
              </a:rPr>
              <a:t>.</a:t>
            </a:r>
            <a:r>
              <a:rPr lang="zh-CN" altLang="en-US" sz="1846" b="1" dirty="0" smtClean="0">
                <a:solidFill>
                  <a:schemeClr val="tx1"/>
                </a:solidFill>
              </a:rPr>
              <a:t> </a:t>
            </a:r>
            <a:r>
              <a:rPr lang="en-US" altLang="zh-CN" sz="1846" b="1" dirty="0">
                <a:solidFill>
                  <a:schemeClr val="tx1"/>
                </a:solidFill>
              </a:rPr>
              <a:t>A directed graph where each group member is a node, and a directed edge from u to v is constructed if u (inviter) successfully invites v (invitee) to the group. </a:t>
            </a:r>
            <a:endParaRPr lang="zh-CN" altLang="en-US" sz="1846" b="1" dirty="0" smtClean="0">
              <a:solidFill>
                <a:schemeClr val="tx1"/>
              </a:solidFill>
            </a:endParaRPr>
          </a:p>
        </p:txBody>
      </p:sp>
      <p:sp>
        <p:nvSpPr>
          <p:cNvPr id="9" name="右箭头 8"/>
          <p:cNvSpPr/>
          <p:nvPr/>
        </p:nvSpPr>
        <p:spPr>
          <a:xfrm>
            <a:off x="3949702" y="4114800"/>
            <a:ext cx="622300" cy="558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右箭头 9"/>
          <p:cNvSpPr/>
          <p:nvPr/>
        </p:nvSpPr>
        <p:spPr>
          <a:xfrm>
            <a:off x="7150102" y="4114800"/>
            <a:ext cx="622300" cy="558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矩形 2"/>
          <p:cNvSpPr/>
          <p:nvPr/>
        </p:nvSpPr>
        <p:spPr>
          <a:xfrm>
            <a:off x="1612734" y="4519711"/>
            <a:ext cx="1575536" cy="307777"/>
          </a:xfrm>
          <a:prstGeom prst="rect">
            <a:avLst/>
          </a:prstGeom>
        </p:spPr>
        <p:txBody>
          <a:bodyPr wrap="square">
            <a:spAutoFit/>
          </a:bodyPr>
          <a:lstStyle/>
          <a:p>
            <a:r>
              <a:rPr lang="en-US" altLang="zh-CN" sz="1400" b="1" dirty="0" smtClean="0">
                <a:solidFill>
                  <a:srgbClr val="FF0000"/>
                </a:solidFill>
              </a:rPr>
              <a:t>Invite</a:t>
            </a:r>
            <a:endParaRPr lang="zh-CN" altLang="en-US" sz="1400" dirty="0"/>
          </a:p>
        </p:txBody>
      </p:sp>
      <p:sp>
        <p:nvSpPr>
          <p:cNvPr id="4" name="矩形 3"/>
          <p:cNvSpPr/>
          <p:nvPr/>
        </p:nvSpPr>
        <p:spPr>
          <a:xfrm>
            <a:off x="4679353" y="3083751"/>
            <a:ext cx="2428998" cy="369332"/>
          </a:xfrm>
          <a:prstGeom prst="rect">
            <a:avLst/>
          </a:prstGeom>
        </p:spPr>
        <p:txBody>
          <a:bodyPr wrap="none">
            <a:spAutoFit/>
          </a:bodyPr>
          <a:lstStyle/>
          <a:p>
            <a:r>
              <a:rPr lang="en-US" altLang="zh-CN" b="1" dirty="0" smtClean="0">
                <a:solidFill>
                  <a:srgbClr val="FF0000"/>
                </a:solidFill>
              </a:rPr>
              <a:t>Group</a:t>
            </a:r>
            <a:r>
              <a:rPr lang="zh-CN" altLang="en-US" b="1" dirty="0" smtClean="0">
                <a:solidFill>
                  <a:srgbClr val="FF0000"/>
                </a:solidFill>
              </a:rPr>
              <a:t> </a:t>
            </a:r>
            <a:r>
              <a:rPr lang="en-US" altLang="zh-CN" b="1" dirty="0" smtClean="0">
                <a:solidFill>
                  <a:srgbClr val="FF0000"/>
                </a:solidFill>
              </a:rPr>
              <a:t>Cascade Tree</a:t>
            </a:r>
            <a:endParaRPr lang="zh-CN" altLang="en-US" dirty="0"/>
          </a:p>
        </p:txBody>
      </p:sp>
      <p:sp>
        <p:nvSpPr>
          <p:cNvPr id="13" name="矩形 12"/>
          <p:cNvSpPr/>
          <p:nvPr/>
        </p:nvSpPr>
        <p:spPr>
          <a:xfrm>
            <a:off x="4996518" y="3892116"/>
            <a:ext cx="1575536" cy="307777"/>
          </a:xfrm>
          <a:prstGeom prst="rect">
            <a:avLst/>
          </a:prstGeom>
        </p:spPr>
        <p:txBody>
          <a:bodyPr wrap="square">
            <a:spAutoFit/>
          </a:bodyPr>
          <a:lstStyle/>
          <a:p>
            <a:r>
              <a:rPr lang="en-US" altLang="zh-CN" sz="1400" b="1" dirty="0" smtClean="0">
                <a:solidFill>
                  <a:srgbClr val="FF0000"/>
                </a:solidFill>
              </a:rPr>
              <a:t>Invite</a:t>
            </a:r>
            <a:endParaRPr lang="zh-CN" altLang="en-US" sz="1400" dirty="0"/>
          </a:p>
        </p:txBody>
      </p:sp>
      <p:sp>
        <p:nvSpPr>
          <p:cNvPr id="14" name="矩形 13"/>
          <p:cNvSpPr/>
          <p:nvPr/>
        </p:nvSpPr>
        <p:spPr>
          <a:xfrm>
            <a:off x="1391944" y="3093078"/>
            <a:ext cx="1796326" cy="369332"/>
          </a:xfrm>
          <a:prstGeom prst="rect">
            <a:avLst/>
          </a:prstGeom>
        </p:spPr>
        <p:txBody>
          <a:bodyPr wrap="none">
            <a:spAutoFit/>
          </a:bodyPr>
          <a:lstStyle/>
          <a:p>
            <a:r>
              <a:rPr lang="en-US" altLang="zh-CN" b="1" dirty="0" err="1" smtClean="0">
                <a:solidFill>
                  <a:srgbClr val="FF0000"/>
                </a:solidFill>
              </a:rPr>
              <a:t>WeChat</a:t>
            </a:r>
            <a:r>
              <a:rPr lang="zh-CN" altLang="en-US" b="1" dirty="0" smtClean="0">
                <a:solidFill>
                  <a:srgbClr val="FF0000"/>
                </a:solidFill>
              </a:rPr>
              <a:t> </a:t>
            </a:r>
            <a:r>
              <a:rPr lang="en-US" altLang="zh-CN" b="1" dirty="0" smtClean="0">
                <a:solidFill>
                  <a:srgbClr val="FF0000"/>
                </a:solidFill>
              </a:rPr>
              <a:t>Group</a:t>
            </a:r>
            <a:endParaRPr lang="zh-CN" altLang="en-US" dirty="0"/>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0450" y="3198116"/>
            <a:ext cx="2740593" cy="1748690"/>
          </a:xfrm>
          <a:prstGeom prst="rect">
            <a:avLst/>
          </a:prstGeom>
        </p:spPr>
      </p:pic>
      <p:sp>
        <p:nvSpPr>
          <p:cNvPr id="17" name="矩形 16"/>
          <p:cNvSpPr/>
          <p:nvPr/>
        </p:nvSpPr>
        <p:spPr>
          <a:xfrm>
            <a:off x="8189436" y="2776676"/>
            <a:ext cx="3454792" cy="369332"/>
          </a:xfrm>
          <a:prstGeom prst="rect">
            <a:avLst/>
          </a:prstGeom>
        </p:spPr>
        <p:txBody>
          <a:bodyPr wrap="none">
            <a:spAutoFit/>
          </a:bodyPr>
          <a:lstStyle/>
          <a:p>
            <a:r>
              <a:rPr lang="en-US" altLang="zh-CN" b="1" dirty="0" smtClean="0">
                <a:solidFill>
                  <a:srgbClr val="FF0000"/>
                </a:solidFill>
              </a:rPr>
              <a:t>Example</a:t>
            </a:r>
            <a:r>
              <a:rPr lang="zh-CN" altLang="en-US" b="1" dirty="0" smtClean="0">
                <a:solidFill>
                  <a:srgbClr val="FF0000"/>
                </a:solidFill>
              </a:rPr>
              <a:t> </a:t>
            </a:r>
            <a:r>
              <a:rPr lang="en-US" altLang="zh-CN" b="1" dirty="0" smtClean="0">
                <a:solidFill>
                  <a:srgbClr val="FF0000"/>
                </a:solidFill>
              </a:rPr>
              <a:t>of</a:t>
            </a:r>
            <a:r>
              <a:rPr lang="zh-CN" altLang="en-US" b="1" dirty="0" smtClean="0">
                <a:solidFill>
                  <a:srgbClr val="FF0000"/>
                </a:solidFill>
              </a:rPr>
              <a:t> </a:t>
            </a:r>
            <a:r>
              <a:rPr lang="en-US" altLang="zh-CN" b="1" dirty="0">
                <a:solidFill>
                  <a:srgbClr val="FF0000"/>
                </a:solidFill>
              </a:rPr>
              <a:t>l</a:t>
            </a:r>
            <a:r>
              <a:rPr lang="en-US" altLang="zh-CN" b="1" dirty="0" smtClean="0">
                <a:solidFill>
                  <a:srgbClr val="FF0000"/>
                </a:solidFill>
              </a:rPr>
              <a:t>ong-term</a:t>
            </a:r>
            <a:r>
              <a:rPr lang="zh-CN" altLang="en-US" b="1" dirty="0" smtClean="0">
                <a:solidFill>
                  <a:srgbClr val="FF0000"/>
                </a:solidFill>
              </a:rPr>
              <a:t> </a:t>
            </a:r>
            <a:r>
              <a:rPr lang="en-US" altLang="zh-CN" b="1" dirty="0" smtClean="0">
                <a:solidFill>
                  <a:srgbClr val="FF0000"/>
                </a:solidFill>
              </a:rPr>
              <a:t>groups</a:t>
            </a:r>
            <a:endParaRPr lang="zh-CN" altLang="en-US" dirty="0"/>
          </a:p>
        </p:txBody>
      </p:sp>
      <p:pic>
        <p:nvPicPr>
          <p:cNvPr id="18" name="图片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9436" y="5695974"/>
            <a:ext cx="3310490" cy="491070"/>
          </a:xfrm>
          <a:prstGeom prst="rect">
            <a:avLst/>
          </a:prstGeom>
        </p:spPr>
      </p:pic>
      <p:sp>
        <p:nvSpPr>
          <p:cNvPr id="19" name="矩形 18"/>
          <p:cNvSpPr/>
          <p:nvPr/>
        </p:nvSpPr>
        <p:spPr>
          <a:xfrm>
            <a:off x="8144552" y="5096514"/>
            <a:ext cx="3544560" cy="369332"/>
          </a:xfrm>
          <a:prstGeom prst="rect">
            <a:avLst/>
          </a:prstGeom>
        </p:spPr>
        <p:txBody>
          <a:bodyPr wrap="none">
            <a:spAutoFit/>
          </a:bodyPr>
          <a:lstStyle/>
          <a:p>
            <a:r>
              <a:rPr lang="en-US" altLang="zh-CN" b="1" dirty="0" smtClean="0">
                <a:solidFill>
                  <a:srgbClr val="FF0000"/>
                </a:solidFill>
              </a:rPr>
              <a:t>Example</a:t>
            </a:r>
            <a:r>
              <a:rPr lang="zh-CN" altLang="en-US" b="1" dirty="0" smtClean="0">
                <a:solidFill>
                  <a:srgbClr val="FF0000"/>
                </a:solidFill>
              </a:rPr>
              <a:t> </a:t>
            </a:r>
            <a:r>
              <a:rPr lang="en-US" altLang="zh-CN" b="1" dirty="0" smtClean="0">
                <a:solidFill>
                  <a:srgbClr val="FF0000"/>
                </a:solidFill>
              </a:rPr>
              <a:t>of</a:t>
            </a:r>
            <a:r>
              <a:rPr lang="zh-CN" altLang="en-US" b="1" dirty="0" smtClean="0">
                <a:solidFill>
                  <a:srgbClr val="FF0000"/>
                </a:solidFill>
              </a:rPr>
              <a:t> </a:t>
            </a:r>
            <a:r>
              <a:rPr lang="en-US" altLang="zh-CN" b="1" dirty="0" smtClean="0">
                <a:solidFill>
                  <a:srgbClr val="FF0000"/>
                </a:solidFill>
              </a:rPr>
              <a:t>short-term</a:t>
            </a:r>
            <a:r>
              <a:rPr lang="zh-CN" altLang="en-US" b="1" dirty="0" smtClean="0">
                <a:solidFill>
                  <a:srgbClr val="FF0000"/>
                </a:solidFill>
              </a:rPr>
              <a:t> </a:t>
            </a:r>
            <a:r>
              <a:rPr lang="en-US" altLang="zh-CN" b="1" dirty="0" smtClean="0">
                <a:solidFill>
                  <a:srgbClr val="FF0000"/>
                </a:solidFill>
              </a:rPr>
              <a:t>groups</a:t>
            </a:r>
            <a:r>
              <a:rPr lang="zh-CN" altLang="en-US" b="1" dirty="0" smtClean="0">
                <a:solidFill>
                  <a:srgbClr val="FF0000"/>
                </a:solidFill>
              </a:rPr>
              <a:t> </a:t>
            </a:r>
            <a:endParaRPr lang="zh-CN" altLang="en-US" dirty="0"/>
          </a:p>
        </p:txBody>
      </p:sp>
    </p:spTree>
    <p:extLst>
      <p:ext uri="{BB962C8B-B14F-4D97-AF65-F5344CB8AC3E}">
        <p14:creationId xmlns:p14="http://schemas.microsoft.com/office/powerpoint/2010/main" val="6696597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Group</a:t>
            </a:r>
            <a:r>
              <a:rPr kumimoji="1" lang="zh-CN" altLang="en-US" dirty="0" smtClean="0"/>
              <a:t> </a:t>
            </a:r>
            <a:r>
              <a:rPr kumimoji="1" lang="en-US" altLang="zh-CN" dirty="0" smtClean="0"/>
              <a:t>Lifecycle</a:t>
            </a:r>
            <a:r>
              <a:rPr kumimoji="1" lang="zh-CN" altLang="en-US" dirty="0" smtClean="0"/>
              <a:t> </a:t>
            </a:r>
            <a:r>
              <a:rPr kumimoji="1" lang="en-US" altLang="zh-CN" dirty="0" smtClean="0"/>
              <a:t>Dichotomy</a:t>
            </a:r>
            <a:r>
              <a:rPr kumimoji="1" lang="zh-CN" altLang="en-US" dirty="0" smtClean="0"/>
              <a:t> </a:t>
            </a:r>
            <a:r>
              <a:rPr kumimoji="1" lang="en-US" altLang="zh-CN" dirty="0" smtClean="0"/>
              <a:t>–</a:t>
            </a:r>
            <a:r>
              <a:rPr kumimoji="1" lang="zh-CN" altLang="en-US" dirty="0" smtClean="0"/>
              <a:t> </a:t>
            </a:r>
            <a:r>
              <a:rPr kumimoji="1" lang="en-US" altLang="zh-CN" sz="3600" dirty="0" smtClean="0"/>
              <a:t>Cascade</a:t>
            </a:r>
            <a:r>
              <a:rPr kumimoji="1" lang="zh-CN" altLang="en-US" sz="3600" dirty="0" smtClean="0"/>
              <a:t> </a:t>
            </a:r>
            <a:r>
              <a:rPr kumimoji="1" lang="en-US" altLang="zh-CN" sz="3600" dirty="0" smtClean="0"/>
              <a:t>Tree</a:t>
            </a:r>
            <a:r>
              <a:rPr kumimoji="1" lang="zh-CN" altLang="en-US" sz="3600" dirty="0" smtClean="0"/>
              <a:t> </a:t>
            </a:r>
            <a:r>
              <a:rPr kumimoji="1" lang="en-US" altLang="zh-CN" sz="3600" dirty="0" smtClean="0"/>
              <a:t>Pattern</a:t>
            </a:r>
            <a:endParaRPr kumimoji="1" lang="zh-CN" altLang="en-US" sz="3600" dirty="0"/>
          </a:p>
        </p:txBody>
      </p:sp>
      <p:pic>
        <p:nvPicPr>
          <p:cNvPr id="29" name="内容占位符 2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82764" y="-1785937"/>
            <a:ext cx="15340659" cy="10743952"/>
          </a:xfrm>
        </p:spPr>
      </p:pic>
      <p:sp>
        <p:nvSpPr>
          <p:cNvPr id="4" name="矩形 3"/>
          <p:cNvSpPr/>
          <p:nvPr/>
        </p:nvSpPr>
        <p:spPr>
          <a:xfrm>
            <a:off x="2329647" y="4286546"/>
            <a:ext cx="7795532" cy="1469758"/>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buFont typeface="Arial" pitchFamily="34" charset="0"/>
              <a:buChar char="•"/>
            </a:pPr>
            <a:r>
              <a:rPr lang="en-US" altLang="zh-CN" sz="2400" b="1" dirty="0" err="1">
                <a:solidFill>
                  <a:schemeClr val="tx1"/>
                </a:solidFill>
              </a:rPr>
              <a:t>Subtree</a:t>
            </a:r>
            <a:r>
              <a:rPr lang="zh-CN" altLang="en-US" sz="2400" b="1" dirty="0">
                <a:solidFill>
                  <a:schemeClr val="tx1"/>
                </a:solidFill>
              </a:rPr>
              <a:t> </a:t>
            </a:r>
            <a:r>
              <a:rPr lang="en-US" altLang="zh-CN" sz="2400" b="1" dirty="0" smtClean="0">
                <a:solidFill>
                  <a:schemeClr val="tx1"/>
                </a:solidFill>
              </a:rPr>
              <a:t>size:</a:t>
            </a:r>
            <a:r>
              <a:rPr lang="zh-CN" altLang="en-US" sz="2400" b="1" dirty="0" smtClean="0">
                <a:solidFill>
                  <a:schemeClr val="tx1"/>
                </a:solidFill>
              </a:rPr>
              <a:t> </a:t>
            </a:r>
            <a:r>
              <a:rPr lang="en-US" altLang="zh-CN" sz="2400" b="1" dirty="0" smtClean="0">
                <a:solidFill>
                  <a:schemeClr val="tx1"/>
                </a:solidFill>
              </a:rPr>
              <a:t>The</a:t>
            </a:r>
            <a:r>
              <a:rPr lang="zh-CN" altLang="en-US" sz="2400" b="1" dirty="0">
                <a:solidFill>
                  <a:schemeClr val="tx1"/>
                </a:solidFill>
              </a:rPr>
              <a:t> </a:t>
            </a:r>
            <a:r>
              <a:rPr lang="en-US" altLang="zh-CN" sz="2400" b="1" dirty="0" smtClean="0">
                <a:solidFill>
                  <a:schemeClr val="tx1"/>
                </a:solidFill>
              </a:rPr>
              <a:t>size</a:t>
            </a:r>
            <a:r>
              <a:rPr lang="zh-CN" altLang="en-US" sz="2400" b="1" dirty="0" smtClean="0">
                <a:solidFill>
                  <a:schemeClr val="tx1"/>
                </a:solidFill>
              </a:rPr>
              <a:t> </a:t>
            </a:r>
            <a:r>
              <a:rPr lang="en-US" altLang="zh-CN" sz="2400" b="1" dirty="0" smtClean="0">
                <a:solidFill>
                  <a:schemeClr val="tx1"/>
                </a:solidFill>
              </a:rPr>
              <a:t>of</a:t>
            </a:r>
            <a:r>
              <a:rPr lang="zh-CN" altLang="en-US" sz="2400" b="1" dirty="0" smtClean="0">
                <a:solidFill>
                  <a:schemeClr val="tx1"/>
                </a:solidFill>
              </a:rPr>
              <a:t> </a:t>
            </a:r>
            <a:r>
              <a:rPr lang="en-US" altLang="zh-CN" sz="2400" b="1" dirty="0" smtClean="0">
                <a:solidFill>
                  <a:schemeClr val="tx1"/>
                </a:solidFill>
              </a:rPr>
              <a:t>sub</a:t>
            </a:r>
            <a:r>
              <a:rPr lang="en-US" altLang="zh-CN" sz="2400" b="1" dirty="0">
                <a:solidFill>
                  <a:schemeClr val="tx1"/>
                </a:solidFill>
              </a:rPr>
              <a:t>-</a:t>
            </a:r>
            <a:r>
              <a:rPr lang="en-US" altLang="zh-CN" sz="2400" b="1" dirty="0" smtClean="0">
                <a:solidFill>
                  <a:schemeClr val="tx1"/>
                </a:solidFill>
              </a:rPr>
              <a:t>cascade</a:t>
            </a:r>
            <a:r>
              <a:rPr lang="zh-CN" altLang="en-US" sz="2400" b="1" dirty="0" smtClean="0">
                <a:solidFill>
                  <a:schemeClr val="tx1"/>
                </a:solidFill>
              </a:rPr>
              <a:t> </a:t>
            </a:r>
          </a:p>
          <a:p>
            <a:pPr>
              <a:buFont typeface="Arial" pitchFamily="34" charset="0"/>
              <a:buChar char="•"/>
            </a:pPr>
            <a:r>
              <a:rPr lang="en-US" altLang="zh-CN" sz="2400" b="1" dirty="0" smtClean="0">
                <a:solidFill>
                  <a:schemeClr val="tx1"/>
                </a:solidFill>
              </a:rPr>
              <a:t>Depth:</a:t>
            </a:r>
            <a:r>
              <a:rPr lang="zh-CN" altLang="en-US" sz="2400" b="1" dirty="0" smtClean="0">
                <a:solidFill>
                  <a:schemeClr val="tx1"/>
                </a:solidFill>
              </a:rPr>
              <a:t> </a:t>
            </a:r>
            <a:r>
              <a:rPr lang="en-US" altLang="zh-CN" sz="2400" b="1" dirty="0">
                <a:solidFill>
                  <a:schemeClr val="tx1"/>
                </a:solidFill>
              </a:rPr>
              <a:t>T</a:t>
            </a:r>
            <a:r>
              <a:rPr lang="en-US" altLang="zh-CN" sz="2400" b="1" dirty="0" smtClean="0">
                <a:solidFill>
                  <a:schemeClr val="tx1"/>
                </a:solidFill>
              </a:rPr>
              <a:t>he</a:t>
            </a:r>
            <a:r>
              <a:rPr lang="zh-CN" altLang="en-US" sz="2400" b="1" dirty="0" smtClean="0">
                <a:solidFill>
                  <a:schemeClr val="tx1"/>
                </a:solidFill>
              </a:rPr>
              <a:t> </a:t>
            </a:r>
            <a:r>
              <a:rPr lang="en-US" altLang="zh-CN" sz="2400" b="1" dirty="0" smtClean="0">
                <a:solidFill>
                  <a:schemeClr val="tx1"/>
                </a:solidFill>
              </a:rPr>
              <a:t>depth</a:t>
            </a:r>
            <a:r>
              <a:rPr lang="zh-CN" altLang="en-US" sz="2400" b="1" dirty="0">
                <a:solidFill>
                  <a:schemeClr val="tx1"/>
                </a:solidFill>
              </a:rPr>
              <a:t> </a:t>
            </a:r>
            <a:r>
              <a:rPr lang="en-US" altLang="zh-CN" sz="2400" b="1" dirty="0" smtClean="0">
                <a:solidFill>
                  <a:schemeClr val="tx1"/>
                </a:solidFill>
              </a:rPr>
              <a:t>of</a:t>
            </a:r>
            <a:r>
              <a:rPr lang="zh-CN" altLang="en-US" sz="2400" b="1" dirty="0" smtClean="0">
                <a:solidFill>
                  <a:schemeClr val="tx1"/>
                </a:solidFill>
              </a:rPr>
              <a:t> </a:t>
            </a:r>
            <a:r>
              <a:rPr lang="en-US" altLang="zh-CN" sz="2400" b="1" dirty="0" smtClean="0">
                <a:solidFill>
                  <a:schemeClr val="tx1"/>
                </a:solidFill>
              </a:rPr>
              <a:t>invitation</a:t>
            </a:r>
            <a:endParaRPr lang="zh-CN" altLang="en-US" sz="2400" b="1" dirty="0" smtClean="0">
              <a:solidFill>
                <a:schemeClr val="tx1"/>
              </a:solidFill>
            </a:endParaRPr>
          </a:p>
          <a:p>
            <a:pPr>
              <a:buFont typeface="Arial" pitchFamily="34" charset="0"/>
              <a:buChar char="•"/>
            </a:pPr>
            <a:r>
              <a:rPr lang="en-US" altLang="zh-CN" sz="2400" b="1" dirty="0" smtClean="0">
                <a:solidFill>
                  <a:schemeClr val="tx1"/>
                </a:solidFill>
              </a:rPr>
              <a:t>Wiener</a:t>
            </a:r>
            <a:r>
              <a:rPr lang="zh-CN" altLang="en-US" sz="2400" b="1" dirty="0" smtClean="0">
                <a:solidFill>
                  <a:schemeClr val="tx1"/>
                </a:solidFill>
              </a:rPr>
              <a:t> </a:t>
            </a:r>
            <a:r>
              <a:rPr lang="en-US" altLang="zh-CN" sz="2400" b="1" dirty="0" smtClean="0">
                <a:solidFill>
                  <a:schemeClr val="tx1"/>
                </a:solidFill>
              </a:rPr>
              <a:t>Index:</a:t>
            </a:r>
            <a:r>
              <a:rPr lang="zh-CN" altLang="en-US" sz="2400" b="1" dirty="0" smtClean="0">
                <a:solidFill>
                  <a:schemeClr val="tx1"/>
                </a:solidFill>
              </a:rPr>
              <a:t> </a:t>
            </a:r>
            <a:r>
              <a:rPr lang="en-US" altLang="zh-CN" sz="2400" b="1" dirty="0">
                <a:solidFill>
                  <a:schemeClr val="tx1"/>
                </a:solidFill>
              </a:rPr>
              <a:t>A</a:t>
            </a:r>
            <a:r>
              <a:rPr lang="en-US" altLang="zh-CN" sz="2400" b="1" dirty="0" smtClean="0">
                <a:solidFill>
                  <a:schemeClr val="tx1"/>
                </a:solidFill>
              </a:rPr>
              <a:t>verage</a:t>
            </a:r>
            <a:r>
              <a:rPr lang="zh-CN" altLang="en-US" sz="2400" b="1" dirty="0" smtClean="0">
                <a:solidFill>
                  <a:schemeClr val="tx1"/>
                </a:solidFill>
              </a:rPr>
              <a:t> </a:t>
            </a:r>
            <a:r>
              <a:rPr lang="en-US" altLang="zh-CN" sz="2400" b="1" dirty="0" smtClean="0">
                <a:solidFill>
                  <a:schemeClr val="tx1"/>
                </a:solidFill>
              </a:rPr>
              <a:t>distance</a:t>
            </a:r>
            <a:r>
              <a:rPr lang="zh-CN" altLang="en-US" sz="2400" b="1" dirty="0" smtClean="0">
                <a:solidFill>
                  <a:schemeClr val="tx1"/>
                </a:solidFill>
              </a:rPr>
              <a:t> </a:t>
            </a:r>
            <a:r>
              <a:rPr lang="en-US" altLang="zh-CN" sz="2400" b="1" dirty="0" smtClean="0">
                <a:solidFill>
                  <a:schemeClr val="tx1"/>
                </a:solidFill>
              </a:rPr>
              <a:t>between</a:t>
            </a:r>
            <a:r>
              <a:rPr lang="zh-CN" altLang="en-US" sz="2400" b="1" dirty="0" smtClean="0">
                <a:solidFill>
                  <a:schemeClr val="tx1"/>
                </a:solidFill>
              </a:rPr>
              <a:t> </a:t>
            </a:r>
            <a:r>
              <a:rPr lang="en-US" altLang="zh-CN" sz="2400" b="1" dirty="0" smtClean="0">
                <a:solidFill>
                  <a:schemeClr val="tx1"/>
                </a:solidFill>
              </a:rPr>
              <a:t>two</a:t>
            </a:r>
            <a:r>
              <a:rPr lang="zh-CN" altLang="en-US" sz="2400" b="1" dirty="0" smtClean="0">
                <a:solidFill>
                  <a:schemeClr val="tx1"/>
                </a:solidFill>
              </a:rPr>
              <a:t> </a:t>
            </a:r>
            <a:r>
              <a:rPr lang="en-US" altLang="zh-CN" sz="2400" b="1" dirty="0" smtClean="0">
                <a:solidFill>
                  <a:schemeClr val="tx1"/>
                </a:solidFill>
              </a:rPr>
              <a:t>nodes</a:t>
            </a:r>
            <a:endParaRPr lang="zh-CN" altLang="en-US" sz="2400" b="1" dirty="0" smtClean="0">
              <a:solidFill>
                <a:schemeClr val="tx1"/>
              </a:solidFill>
            </a:endParaRPr>
          </a:p>
        </p:txBody>
      </p:sp>
      <p:sp>
        <p:nvSpPr>
          <p:cNvPr id="22" name="文本框 21"/>
          <p:cNvSpPr txBox="1"/>
          <p:nvPr/>
        </p:nvSpPr>
        <p:spPr>
          <a:xfrm>
            <a:off x="3976680" y="2718380"/>
            <a:ext cx="457200" cy="369332"/>
          </a:xfrm>
          <a:prstGeom prst="rect">
            <a:avLst/>
          </a:prstGeom>
          <a:noFill/>
        </p:spPr>
        <p:txBody>
          <a:bodyPr wrap="square" rtlCol="0">
            <a:spAutoFit/>
          </a:bodyPr>
          <a:lstStyle/>
          <a:p>
            <a:endParaRPr kumimoji="1" lang="zh-CN" altLang="en-US" dirty="0"/>
          </a:p>
        </p:txBody>
      </p:sp>
      <p:sp>
        <p:nvSpPr>
          <p:cNvPr id="31" name="三角形 30"/>
          <p:cNvSpPr/>
          <p:nvPr/>
        </p:nvSpPr>
        <p:spPr>
          <a:xfrm>
            <a:off x="4419592" y="2000249"/>
            <a:ext cx="2009780" cy="1855786"/>
          </a:xfrm>
          <a:prstGeom prst="triangle">
            <a:avLst>
              <a:gd name="adj" fmla="val 50595"/>
            </a:avLst>
          </a:prstGeom>
          <a:solidFill>
            <a:srgbClr val="FF000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3" name="直线连接符 32"/>
          <p:cNvCxnSpPr/>
          <p:nvPr/>
        </p:nvCxnSpPr>
        <p:spPr>
          <a:xfrm>
            <a:off x="3114675" y="1528763"/>
            <a:ext cx="2143125" cy="0"/>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5" name="直线连接符 34"/>
          <p:cNvCxnSpPr/>
          <p:nvPr/>
        </p:nvCxnSpPr>
        <p:spPr>
          <a:xfrm>
            <a:off x="3114675" y="2524125"/>
            <a:ext cx="1071562" cy="0"/>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a:xfrm>
            <a:off x="1814513" y="1344097"/>
            <a:ext cx="1300162" cy="369332"/>
          </a:xfrm>
          <a:prstGeom prst="rect">
            <a:avLst/>
          </a:prstGeom>
          <a:noFill/>
        </p:spPr>
        <p:txBody>
          <a:bodyPr wrap="square" rtlCol="0">
            <a:spAutoFit/>
          </a:bodyPr>
          <a:lstStyle/>
          <a:p>
            <a:r>
              <a:rPr kumimoji="1" lang="en-US" altLang="zh-CN" b="1" dirty="0" smtClean="0"/>
              <a:t>Depth=1</a:t>
            </a:r>
            <a:endParaRPr kumimoji="1" lang="zh-CN" altLang="en-US" b="1" dirty="0"/>
          </a:p>
        </p:txBody>
      </p:sp>
      <p:sp>
        <p:nvSpPr>
          <p:cNvPr id="39" name="文本框 38"/>
          <p:cNvSpPr txBox="1"/>
          <p:nvPr/>
        </p:nvSpPr>
        <p:spPr>
          <a:xfrm>
            <a:off x="1814513" y="2339459"/>
            <a:ext cx="1300162" cy="369332"/>
          </a:xfrm>
          <a:prstGeom prst="rect">
            <a:avLst/>
          </a:prstGeom>
          <a:noFill/>
        </p:spPr>
        <p:txBody>
          <a:bodyPr wrap="square" rtlCol="0">
            <a:spAutoFit/>
          </a:bodyPr>
          <a:lstStyle/>
          <a:p>
            <a:r>
              <a:rPr kumimoji="1" lang="en-US" altLang="zh-CN" b="1" dirty="0" smtClean="0"/>
              <a:t>Depth=2</a:t>
            </a:r>
            <a:endParaRPr kumimoji="1" lang="zh-CN" altLang="en-US" b="1" dirty="0"/>
          </a:p>
        </p:txBody>
      </p:sp>
      <p:pic>
        <p:nvPicPr>
          <p:cNvPr id="41" name="图片 40"/>
          <p:cNvPicPr>
            <a:picLocks noChangeAspect="1"/>
          </p:cNvPicPr>
          <p:nvPr/>
        </p:nvPicPr>
        <p:blipFill>
          <a:blip r:embed="rId4"/>
          <a:stretch>
            <a:fillRect/>
          </a:stretch>
        </p:blipFill>
        <p:spPr>
          <a:xfrm>
            <a:off x="7961418" y="1996440"/>
            <a:ext cx="2159000" cy="838200"/>
          </a:xfrm>
          <a:prstGeom prst="rect">
            <a:avLst/>
          </a:prstGeom>
        </p:spPr>
      </p:pic>
    </p:spTree>
    <p:extLst>
      <p:ext uri="{BB962C8B-B14F-4D97-AF65-F5344CB8AC3E}">
        <p14:creationId xmlns:p14="http://schemas.microsoft.com/office/powerpoint/2010/main" val="19475002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33"/>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35"/>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39"/>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3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additive="base">
                                        <p:cTn id="35" dur="500" fill="hold"/>
                                        <p:tgtEl>
                                          <p:spTgt spid="41"/>
                                        </p:tgtEl>
                                        <p:attrNameLst>
                                          <p:attrName>ppt_x</p:attrName>
                                        </p:attrNameLst>
                                      </p:cBhvr>
                                      <p:tavLst>
                                        <p:tav tm="0">
                                          <p:val>
                                            <p:strVal val="#ppt_x"/>
                                          </p:val>
                                        </p:tav>
                                        <p:tav tm="100000">
                                          <p:val>
                                            <p:strVal val="#ppt_x"/>
                                          </p:val>
                                        </p:tav>
                                      </p:tavLst>
                                    </p:anim>
                                    <p:anim calcmode="lin" valueType="num">
                                      <p:cBhvr additive="base">
                                        <p:cTn id="3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7" grpId="0"/>
      <p:bldP spid="37" grpId="1"/>
      <p:bldP spid="39" grpId="0"/>
      <p:bldP spid="39" grpId="1"/>
    </p:bldLst>
  </p:timing>
</p:sld>
</file>

<file path=ppt/theme/theme1.xml><?xml version="1.0" encoding="utf-8"?>
<a:theme xmlns:a="http://schemas.openxmlformats.org/drawingml/2006/main" name="KEG">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KEG</Template>
  <TotalTime>7970</TotalTime>
  <Words>2889</Words>
  <Application>Microsoft Macintosh PowerPoint</Application>
  <PresentationFormat>宽屏</PresentationFormat>
  <Paragraphs>474</Paragraphs>
  <Slides>22</Slides>
  <Notes>21</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22</vt:i4>
      </vt:variant>
    </vt:vector>
  </HeadingPairs>
  <TitlesOfParts>
    <vt:vector size="30" baseType="lpstr">
      <vt:lpstr>Arial</vt:lpstr>
      <vt:lpstr>Calibri</vt:lpstr>
      <vt:lpstr>MS PGothic</vt:lpstr>
      <vt:lpstr>Palatino</vt:lpstr>
      <vt:lpstr>Times New Roman</vt:lpstr>
      <vt:lpstr>Wingdings</vt:lpstr>
      <vt:lpstr>宋体</vt:lpstr>
      <vt:lpstr>KEG</vt:lpstr>
      <vt:lpstr>The Lifecycle and Cascade of WeChat  Social Messaging Groups</vt:lpstr>
      <vt:lpstr>Social Media</vt:lpstr>
      <vt:lpstr>Group Chat in WeChat</vt:lpstr>
      <vt:lpstr>Data Set</vt:lpstr>
      <vt:lpstr>Group Lifecycle Dichotomy</vt:lpstr>
      <vt:lpstr>Group Lifecycle Dichotomy – Case Study</vt:lpstr>
      <vt:lpstr>Group Lifecycle Dichotomy – Structure Dynamics </vt:lpstr>
      <vt:lpstr>Group Lifecycle Dichotomy – Group Cascade Tree</vt:lpstr>
      <vt:lpstr>Group Lifecycle Dichotomy – Cascade Tree Pattern</vt:lpstr>
      <vt:lpstr>Group Lifecycle Dichotomy—Cascade Tree Pattern  </vt:lpstr>
      <vt:lpstr>Group Lifecycle Dichotomy — Features</vt:lpstr>
      <vt:lpstr>Group Lifecycle Dichotomy—Prediction SVM 10-fold Cross Validation</vt:lpstr>
      <vt:lpstr>Group Lifecycle Dichotomy—Prediction SVM 10-fold Cross Validation</vt:lpstr>
      <vt:lpstr>Membership Cascade</vt:lpstr>
      <vt:lpstr>Membership Cascade—Inviter </vt:lpstr>
      <vt:lpstr>Membership Cascade—Invitees’ Local Structure</vt:lpstr>
      <vt:lpstr>Membership Cascade—Invitees’ Local Structure</vt:lpstr>
      <vt:lpstr>Membership Cascade—Features</vt:lpstr>
      <vt:lpstr>Membership Cascade—Prediction SVM 10-fold Cross Validation</vt:lpstr>
      <vt:lpstr>Summary</vt:lpstr>
      <vt:lpstr>Furture Research</vt:lpstr>
      <vt:lpstr>PowerPoint 演示文稿</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WeChat</dc:title>
  <dc:creator>Jiezhong Qiu</dc:creator>
  <cp:lastModifiedBy>Jiezhong Qiu</cp:lastModifiedBy>
  <cp:revision>490</cp:revision>
  <dcterms:created xsi:type="dcterms:W3CDTF">2015-08-21T00:27:12Z</dcterms:created>
  <dcterms:modified xsi:type="dcterms:W3CDTF">2016-04-14T15:57:37Z</dcterms:modified>
</cp:coreProperties>
</file>