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400" r:id="rId3"/>
    <p:sldId id="480" r:id="rId4"/>
    <p:sldId id="401" r:id="rId5"/>
    <p:sldId id="478" r:id="rId6"/>
    <p:sldId id="471" r:id="rId7"/>
    <p:sldId id="402" r:id="rId8"/>
    <p:sldId id="427" r:id="rId9"/>
    <p:sldId id="481" r:id="rId10"/>
    <p:sldId id="428" r:id="rId11"/>
    <p:sldId id="472" r:id="rId12"/>
    <p:sldId id="473" r:id="rId13"/>
    <p:sldId id="475" r:id="rId14"/>
    <p:sldId id="476" r:id="rId15"/>
    <p:sldId id="477" r:id="rId16"/>
    <p:sldId id="425" r:id="rId17"/>
  </p:sldIdLst>
  <p:sldSz cx="9906000" cy="6858000" type="A4"/>
  <p:notesSz cx="6797675" cy="9928225"/>
  <p:defaultTextStyle>
    <a:defPPr>
      <a:defRPr lang="zh-CN"/>
    </a:defPPr>
    <a:lvl1pPr algn="l" rtl="0" fontAlgn="base">
      <a:spcBef>
        <a:spcPct val="0"/>
      </a:spcBef>
      <a:spcAft>
        <a:spcPct val="0"/>
      </a:spcAft>
      <a:defRPr sz="2000"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sz="2000"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sz="2000"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sz="2000"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sz="2000" kern="1200">
        <a:solidFill>
          <a:schemeClr val="tx1"/>
        </a:solidFill>
        <a:latin typeface="Arial" pitchFamily="34" charset="0"/>
        <a:ea typeface="宋体" pitchFamily="2" charset="-122"/>
        <a:cs typeface="+mn-cs"/>
      </a:defRPr>
    </a:lvl5pPr>
    <a:lvl6pPr marL="2286000" algn="l" defTabSz="914400" rtl="0" eaLnBrk="1" latinLnBrk="0" hangingPunct="1">
      <a:defRPr sz="2000" kern="1200">
        <a:solidFill>
          <a:schemeClr val="tx1"/>
        </a:solidFill>
        <a:latin typeface="Arial" pitchFamily="34" charset="0"/>
        <a:ea typeface="宋体" pitchFamily="2" charset="-122"/>
        <a:cs typeface="+mn-cs"/>
      </a:defRPr>
    </a:lvl6pPr>
    <a:lvl7pPr marL="2743200" algn="l" defTabSz="914400" rtl="0" eaLnBrk="1" latinLnBrk="0" hangingPunct="1">
      <a:defRPr sz="2000" kern="1200">
        <a:solidFill>
          <a:schemeClr val="tx1"/>
        </a:solidFill>
        <a:latin typeface="Arial" pitchFamily="34" charset="0"/>
        <a:ea typeface="宋体" pitchFamily="2" charset="-122"/>
        <a:cs typeface="+mn-cs"/>
      </a:defRPr>
    </a:lvl7pPr>
    <a:lvl8pPr marL="3200400" algn="l" defTabSz="914400" rtl="0" eaLnBrk="1" latinLnBrk="0" hangingPunct="1">
      <a:defRPr sz="2000" kern="1200">
        <a:solidFill>
          <a:schemeClr val="tx1"/>
        </a:solidFill>
        <a:latin typeface="Arial" pitchFamily="34" charset="0"/>
        <a:ea typeface="宋体" pitchFamily="2" charset="-122"/>
        <a:cs typeface="+mn-cs"/>
      </a:defRPr>
    </a:lvl8pPr>
    <a:lvl9pPr marL="3657600" algn="l" defTabSz="914400" rtl="0" eaLnBrk="1" latinLnBrk="0" hangingPunct="1">
      <a:defRPr sz="2000"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FCCCC"/>
    <a:srgbClr val="FF9999"/>
    <a:srgbClr val="006600"/>
    <a:srgbClr val="0000CC"/>
    <a:srgbClr val="0000FF"/>
    <a:srgbClr val="FF5050"/>
    <a:srgbClr val="009900"/>
    <a:srgbClr val="2C6F9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985" autoAdjust="0"/>
    <p:restoredTop sz="74311" autoAdjust="0"/>
  </p:normalViewPr>
  <p:slideViewPr>
    <p:cSldViewPr>
      <p:cViewPr varScale="1">
        <p:scale>
          <a:sx n="55" d="100"/>
          <a:sy n="55" d="100"/>
        </p:scale>
        <p:origin x="1242" y="72"/>
      </p:cViewPr>
      <p:guideLst>
        <p:guide orient="horz" pos="2160"/>
        <p:guide pos="3120"/>
      </p:guideLst>
    </p:cSldViewPr>
  </p:slideViewPr>
  <p:outlineViewPr>
    <p:cViewPr>
      <p:scale>
        <a:sx n="33" d="100"/>
        <a:sy n="33" d="100"/>
      </p:scale>
      <p:origin x="0" y="3324"/>
    </p:cViewPr>
  </p:outlineViewPr>
  <p:notesTextViewPr>
    <p:cViewPr>
      <p:scale>
        <a:sx n="100" d="100"/>
        <a:sy n="100" d="100"/>
      </p:scale>
      <p:origin x="0" y="0"/>
    </p:cViewPr>
  </p:notesTextViewPr>
  <p:sorterViewPr>
    <p:cViewPr>
      <p:scale>
        <a:sx n="66" d="100"/>
        <a:sy n="66" d="100"/>
      </p:scale>
      <p:origin x="0" y="510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image" Target="../media/image28.emf"/><Relationship Id="rId7" Type="http://schemas.openxmlformats.org/officeDocument/2006/relationships/image" Target="../media/image32.emf"/><Relationship Id="rId2" Type="http://schemas.openxmlformats.org/officeDocument/2006/relationships/image" Target="../media/image27.emf"/><Relationship Id="rId1" Type="http://schemas.openxmlformats.org/officeDocument/2006/relationships/image" Target="../media/image26.emf"/><Relationship Id="rId6" Type="http://schemas.openxmlformats.org/officeDocument/2006/relationships/image" Target="../media/image31.emf"/><Relationship Id="rId5" Type="http://schemas.openxmlformats.org/officeDocument/2006/relationships/image" Target="../media/image30.emf"/><Relationship Id="rId4" Type="http://schemas.openxmlformats.org/officeDocument/2006/relationships/image" Target="../media/image2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400" cy="496967"/>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49688" y="0"/>
            <a:ext cx="2946400" cy="496967"/>
          </a:xfrm>
          <a:prstGeom prst="rect">
            <a:avLst/>
          </a:prstGeom>
        </p:spPr>
        <p:txBody>
          <a:bodyPr vert="horz" lIns="91440" tIns="45720" rIns="91440" bIns="45720" rtlCol="0"/>
          <a:lstStyle>
            <a:lvl1pPr algn="r">
              <a:defRPr sz="1200"/>
            </a:lvl1pPr>
          </a:lstStyle>
          <a:p>
            <a:fld id="{FEB3ECEE-0D21-4F07-BB2D-93D9E09592DF}" type="datetimeFigureOut">
              <a:rPr lang="zh-CN" altLang="en-US" smtClean="0"/>
              <a:pPr/>
              <a:t>2015/8/9</a:t>
            </a:fld>
            <a:endParaRPr lang="zh-CN" altLang="en-US"/>
          </a:p>
        </p:txBody>
      </p:sp>
      <p:sp>
        <p:nvSpPr>
          <p:cNvPr id="4" name="页脚占位符 3"/>
          <p:cNvSpPr>
            <a:spLocks noGrp="1"/>
          </p:cNvSpPr>
          <p:nvPr>
            <p:ph type="ftr" sz="quarter" idx="2"/>
          </p:nvPr>
        </p:nvSpPr>
        <p:spPr>
          <a:xfrm>
            <a:off x="0" y="9429671"/>
            <a:ext cx="2946400" cy="496966"/>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49688" y="9429671"/>
            <a:ext cx="2946400" cy="496966"/>
          </a:xfrm>
          <a:prstGeom prst="rect">
            <a:avLst/>
          </a:prstGeom>
        </p:spPr>
        <p:txBody>
          <a:bodyPr vert="horz" lIns="91440" tIns="45720" rIns="91440" bIns="45720" rtlCol="0" anchor="b"/>
          <a:lstStyle>
            <a:lvl1pPr algn="r">
              <a:defRPr sz="1200"/>
            </a:lvl1pPr>
          </a:lstStyle>
          <a:p>
            <a:fld id="{F3AB24B0-ABFA-48A2-B98F-612E1EF5F550}" type="slidenum">
              <a:rPr lang="zh-CN" altLang="en-US" smtClean="0"/>
              <a:pPr/>
              <a:t>‹#›</a:t>
            </a:fld>
            <a:endParaRPr lang="zh-CN" altLang="en-US"/>
          </a:p>
        </p:txBody>
      </p:sp>
    </p:spTree>
    <p:extLst>
      <p:ext uri="{BB962C8B-B14F-4D97-AF65-F5344CB8AC3E}">
        <p14:creationId xmlns:p14="http://schemas.microsoft.com/office/powerpoint/2010/main" val="31742994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ltLang="zh-CN"/>
          </a:p>
        </p:txBody>
      </p:sp>
      <p:sp>
        <p:nvSpPr>
          <p:cNvPr id="4099" name="Rectangle 3"/>
          <p:cNvSpPr>
            <a:spLocks noGrp="1" noChangeArrowheads="1"/>
          </p:cNvSpPr>
          <p:nvPr>
            <p:ph type="dt" idx="1"/>
          </p:nvPr>
        </p:nvSpPr>
        <p:spPr bwMode="auto">
          <a:xfrm>
            <a:off x="3850444"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ltLang="zh-CN"/>
          </a:p>
        </p:txBody>
      </p:sp>
      <p:sp>
        <p:nvSpPr>
          <p:cNvPr id="53252" name="Rectangle 4"/>
          <p:cNvSpPr>
            <a:spLocks noGrp="1" noRot="1" noChangeAspect="1" noChangeArrowheads="1" noTextEdit="1"/>
          </p:cNvSpPr>
          <p:nvPr>
            <p:ph type="sldImg" idx="2"/>
          </p:nvPr>
        </p:nvSpPr>
        <p:spPr bwMode="auto">
          <a:xfrm>
            <a:off x="711200" y="744538"/>
            <a:ext cx="5375275" cy="37226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4102" name="Rectangle 6"/>
          <p:cNvSpPr>
            <a:spLocks noGrp="1" noChangeArrowheads="1"/>
          </p:cNvSpPr>
          <p:nvPr>
            <p:ph type="ftr" sz="quarter" idx="4"/>
          </p:nvPr>
        </p:nvSpPr>
        <p:spPr bwMode="auto">
          <a:xfrm>
            <a:off x="1"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ltLang="zh-CN"/>
          </a:p>
        </p:txBody>
      </p:sp>
      <p:sp>
        <p:nvSpPr>
          <p:cNvPr id="4103" name="Rectangle 7"/>
          <p:cNvSpPr>
            <a:spLocks noGrp="1" noChangeArrowheads="1"/>
          </p:cNvSpPr>
          <p:nvPr>
            <p:ph type="sldNum" sz="quarter" idx="5"/>
          </p:nvPr>
        </p:nvSpPr>
        <p:spPr bwMode="auto">
          <a:xfrm>
            <a:off x="3850444"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D2E79F43-6908-4B1A-A9AD-43D028E4EDC1}" type="slidenum">
              <a:rPr lang="en-US" altLang="zh-CN"/>
              <a:pPr>
                <a:defRPr/>
              </a:pPr>
              <a:t>‹#›</a:t>
            </a:fld>
            <a:endParaRPr lang="en-US" altLang="zh-CN"/>
          </a:p>
        </p:txBody>
      </p:sp>
    </p:spTree>
    <p:extLst>
      <p:ext uri="{BB962C8B-B14F-4D97-AF65-F5344CB8AC3E}">
        <p14:creationId xmlns:p14="http://schemas.microsoft.com/office/powerpoint/2010/main" val="7691136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6EB4426-93D2-4533-889B-6D1E6D9184EC}" type="slidenum">
              <a:rPr lang="en-US" altLang="zh-CN" smtClean="0"/>
              <a:pPr/>
              <a:t>1</a:t>
            </a:fld>
            <a:endParaRPr lang="en-US" altLang="zh-CN" smtClean="0"/>
          </a:p>
        </p:txBody>
      </p:sp>
      <p:sp>
        <p:nvSpPr>
          <p:cNvPr id="62467" name="Rectangle 7"/>
          <p:cNvSpPr txBox="1">
            <a:spLocks noGrp="1" noChangeArrowheads="1"/>
          </p:cNvSpPr>
          <p:nvPr/>
        </p:nvSpPr>
        <p:spPr bwMode="auto">
          <a:xfrm>
            <a:off x="3850443" y="9430091"/>
            <a:ext cx="2945659" cy="496411"/>
          </a:xfrm>
          <a:prstGeom prst="rect">
            <a:avLst/>
          </a:prstGeom>
          <a:noFill/>
          <a:ln w="9525">
            <a:noFill/>
            <a:miter lim="800000"/>
            <a:headEnd/>
            <a:tailEnd/>
          </a:ln>
        </p:spPr>
        <p:txBody>
          <a:bodyPr lIns="91431" tIns="45716" rIns="91431" bIns="45716" anchor="b"/>
          <a:lstStyle/>
          <a:p>
            <a:pPr algn="r"/>
            <a:fld id="{83A6FD5C-3E3C-47D2-AE81-223DA9895A76}" type="slidenum">
              <a:rPr kumimoji="0" lang="en-US" altLang="zh-CN" sz="1200"/>
              <a:pPr algn="r"/>
              <a:t>1</a:t>
            </a:fld>
            <a:endParaRPr kumimoji="0" lang="en-US" altLang="zh-CN" sz="1200"/>
          </a:p>
        </p:txBody>
      </p:sp>
      <p:sp>
        <p:nvSpPr>
          <p:cNvPr id="62468" name="Rectangle 2"/>
          <p:cNvSpPr>
            <a:spLocks noGrp="1" noRot="1" noChangeAspect="1" noChangeArrowheads="1" noTextEdit="1"/>
          </p:cNvSpPr>
          <p:nvPr>
            <p:ph type="sldImg"/>
          </p:nvPr>
        </p:nvSpPr>
        <p:spPr>
          <a:xfrm>
            <a:off x="711200" y="744538"/>
            <a:ext cx="5375275" cy="3722687"/>
          </a:xfrm>
          <a:ln/>
        </p:spPr>
      </p:sp>
      <p:sp>
        <p:nvSpPr>
          <p:cNvPr id="62469" name="Rectangle 3"/>
          <p:cNvSpPr>
            <a:spLocks noGrp="1" noChangeArrowheads="1"/>
          </p:cNvSpPr>
          <p:nvPr>
            <p:ph type="body" idx="1"/>
          </p:nvPr>
        </p:nvSpPr>
        <p:spPr>
          <a:noFill/>
          <a:ln/>
        </p:spPr>
        <p:txBody>
          <a:bodyPr lIns="91431" tIns="45716" rIns="91431" bIns="45716"/>
          <a:lstStyle/>
          <a:p>
            <a:pPr eaLnBrk="1" hangingPunct="1"/>
            <a:endParaRPr lang="zh-CN" altLang="zh-CN" dirty="0" smtClean="0"/>
          </a:p>
        </p:txBody>
      </p:sp>
    </p:spTree>
    <p:extLst>
      <p:ext uri="{BB962C8B-B14F-4D97-AF65-F5344CB8AC3E}">
        <p14:creationId xmlns:p14="http://schemas.microsoft.com/office/powerpoint/2010/main" val="23686688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For structural</a:t>
            </a:r>
            <a:r>
              <a:rPr lang="en-US" altLang="zh-CN" baseline="0" dirty="0" smtClean="0"/>
              <a:t> recovery, we use MAG proposed by a paper in UAI’11 as the baseline method. We use Coauthor and Facebook as the datasets. Then we use Degree, Pairs of Nodes, Eigenvalues, Eigenvector, Clustering Coefficient, and Triangle Participation Ratio as the metrics.</a:t>
            </a:r>
            <a:endParaRPr lang="zh-CN" altLang="en-US"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10</a:t>
            </a:fld>
            <a:endParaRPr lang="en-US" altLang="zh-CN"/>
          </a:p>
        </p:txBody>
      </p:sp>
    </p:spTree>
    <p:extLst>
      <p:ext uri="{BB962C8B-B14F-4D97-AF65-F5344CB8AC3E}">
        <p14:creationId xmlns:p14="http://schemas.microsoft.com/office/powerpoint/2010/main" val="3012140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This is the result on the Coauthor network. Each</a:t>
            </a:r>
            <a:r>
              <a:rPr lang="en-US" altLang="zh-CN" baseline="0" dirty="0" smtClean="0"/>
              <a:t> subfigure is a metric value. </a:t>
            </a:r>
            <a:r>
              <a:rPr lang="en-US" altLang="zh-CN" dirty="0" smtClean="0"/>
              <a:t>The blue line is</a:t>
            </a:r>
            <a:r>
              <a:rPr lang="en-US" altLang="zh-CN" baseline="0" dirty="0" smtClean="0"/>
              <a:t> the original network, i.e. the ground truth. The green one is the result of CRM, while the blue one is the result of baseline. </a:t>
            </a:r>
            <a:r>
              <a:rPr lang="en-US" altLang="zh-CN" dirty="0" smtClean="0"/>
              <a:t>Due to the heavy-tailed phenomenon of the metrics, we plot them in terms of cumulative distribution functions. Obviously, the more closer the lines of the synthetic network and the real network, the better the model.</a:t>
            </a:r>
            <a:endParaRPr lang="zh-CN" altLang="en-US"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11</a:t>
            </a:fld>
            <a:endParaRPr lang="en-US" altLang="zh-CN"/>
          </a:p>
        </p:txBody>
      </p:sp>
    </p:spTree>
    <p:extLst>
      <p:ext uri="{BB962C8B-B14F-4D97-AF65-F5344CB8AC3E}">
        <p14:creationId xmlns:p14="http://schemas.microsoft.com/office/powerpoint/2010/main" val="2026940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This is the result</a:t>
            </a:r>
            <a:r>
              <a:rPr lang="en-US" altLang="zh-CN" baseline="0" dirty="0" smtClean="0"/>
              <a:t> on the Facebook network. Both of the two sets of results show that our model outperforms baseline for every metric. </a:t>
            </a:r>
            <a:endParaRPr lang="zh-CN" altLang="en-US"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12</a:t>
            </a:fld>
            <a:endParaRPr lang="en-US" altLang="zh-CN"/>
          </a:p>
        </p:txBody>
      </p:sp>
    </p:spTree>
    <p:extLst>
      <p:ext uri="{BB962C8B-B14F-4D97-AF65-F5344CB8AC3E}">
        <p14:creationId xmlns:p14="http://schemas.microsoft.com/office/powerpoint/2010/main" val="4117075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Let’s take</a:t>
            </a:r>
            <a:r>
              <a:rPr lang="en-US" altLang="zh-CN" baseline="0" dirty="0" smtClean="0"/>
              <a:t> a look at the result of behavior prediction. Because we treat this problem as a classify problem, we can use traditional classify algorithms as our baseline. For this task, we use Coauthor and Weibo as our datasets. We use Precision, Recall, F1 and AUC as the metrics. From the result we can see that except for the precision on Coauthor dataset, our model outperforms other baselines in all other cases.</a:t>
            </a:r>
            <a:endParaRPr lang="zh-CN" altLang="en-US"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13</a:t>
            </a:fld>
            <a:endParaRPr lang="en-US" altLang="zh-CN"/>
          </a:p>
        </p:txBody>
      </p:sp>
    </p:spTree>
    <p:extLst>
      <p:ext uri="{BB962C8B-B14F-4D97-AF65-F5344CB8AC3E}">
        <p14:creationId xmlns:p14="http://schemas.microsoft.com/office/powerpoint/2010/main" val="3392477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r>
              <a:rPr lang="en-US" altLang="zh-CN" dirty="0" smtClean="0"/>
              <a:t>We use a case study to demonstrate its eﬀectiveness in detecting communities qualitatively. We try several settings for number of communities on Coauthor dataset, and fix </a:t>
            </a:r>
            <a:r>
              <a:rPr lang="en-US" altLang="zh-CN" i="1" dirty="0" smtClean="0">
                <a:latin typeface="Times New Roman" panose="02020603050405020304" pitchFamily="18" charset="0"/>
                <a:cs typeface="Times New Roman" panose="02020603050405020304" pitchFamily="18" charset="0"/>
              </a:rPr>
              <a:t>C = 150</a:t>
            </a:r>
            <a:r>
              <a:rPr lang="en-US" altLang="zh-CN" dirty="0" smtClean="0"/>
              <a:t> at last. According to </a:t>
            </a:r>
            <a:r>
              <a:rPr lang="el-GR" altLang="zh-CN" i="1" dirty="0" smtClean="0">
                <a:latin typeface="Times New Roman" panose="02020603050405020304" pitchFamily="18" charset="0"/>
                <a:cs typeface="Times New Roman" panose="02020603050405020304" pitchFamily="18" charset="0"/>
              </a:rPr>
              <a:t>ζ</a:t>
            </a:r>
            <a:r>
              <a:rPr lang="en-US" altLang="zh-CN" i="1" dirty="0" smtClean="0">
                <a:latin typeface="Times New Roman" panose="02020603050405020304" pitchFamily="18" charset="0"/>
                <a:cs typeface="Times New Roman" panose="02020603050405020304" pitchFamily="18" charset="0"/>
              </a:rPr>
              <a:t> </a:t>
            </a:r>
            <a:r>
              <a:rPr lang="en-US" altLang="zh-CN" dirty="0" smtClean="0"/>
              <a:t>after training, we can obtain the representative researchers with the highest probabilities in each community. This</a:t>
            </a:r>
            <a:r>
              <a:rPr lang="en-US" altLang="zh-CN" baseline="0" dirty="0" smtClean="0"/>
              <a:t> table shows the highest top 5 authors in three </a:t>
            </a:r>
            <a:r>
              <a:rPr lang="en-US" altLang="zh-CN" baseline="0" dirty="0" err="1" smtClean="0"/>
              <a:t>communitis</a:t>
            </a:r>
            <a:r>
              <a:rPr lang="en-US" altLang="zh-CN" baseline="0" dirty="0" smtClean="0"/>
              <a:t>.</a:t>
            </a:r>
            <a:endParaRPr lang="en-US" altLang="zh-CN"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14</a:t>
            </a:fld>
            <a:endParaRPr lang="en-US" altLang="zh-CN"/>
          </a:p>
        </p:txBody>
      </p:sp>
    </p:spTree>
    <p:extLst>
      <p:ext uri="{BB962C8B-B14F-4D97-AF65-F5344CB8AC3E}">
        <p14:creationId xmlns:p14="http://schemas.microsoft.com/office/powerpoint/2010/main" val="20830106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 As for future work, it would be intriguing to mine more factors that aﬀect network structure and user behaviors so as to simulate a dynamic social network.   It is also interesting to integrate nonparametric methods into our model to base parameter value choices on the data itself.</a:t>
            </a:r>
            <a:endParaRPr lang="zh-CN" altLang="en-US"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15</a:t>
            </a:fld>
            <a:endParaRPr lang="en-US" altLang="zh-CN"/>
          </a:p>
        </p:txBody>
      </p:sp>
    </p:spTree>
    <p:extLst>
      <p:ext uri="{BB962C8B-B14F-4D97-AF65-F5344CB8AC3E}">
        <p14:creationId xmlns:p14="http://schemas.microsoft.com/office/powerpoint/2010/main" val="1458364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12788" y="744538"/>
            <a:ext cx="5375275" cy="3722687"/>
          </a:xfrm>
        </p:spPr>
      </p:sp>
      <p:sp>
        <p:nvSpPr>
          <p:cNvPr id="3" name="备注占位符 2"/>
          <p:cNvSpPr>
            <a:spLocks noGrp="1"/>
          </p:cNvSpPr>
          <p:nvPr>
            <p:ph type="body" idx="1"/>
          </p:nvPr>
        </p:nvSpPr>
        <p:spPr/>
        <p:txBody>
          <a:bodyPr>
            <a:normAutofit/>
          </a:bodyPr>
          <a:lstStyle/>
          <a:p>
            <a:endParaRPr lang="en-US" altLang="zh-CN" baseline="0" dirty="0" smtClean="0"/>
          </a:p>
        </p:txBody>
      </p:sp>
      <p:sp>
        <p:nvSpPr>
          <p:cNvPr id="4" name="灯片编号占位符 3"/>
          <p:cNvSpPr>
            <a:spLocks noGrp="1"/>
          </p:cNvSpPr>
          <p:nvPr>
            <p:ph type="sldNum" sz="quarter" idx="10"/>
          </p:nvPr>
        </p:nvSpPr>
        <p:spPr/>
        <p:txBody>
          <a:bodyPr/>
          <a:lstStyle/>
          <a:p>
            <a:pPr>
              <a:defRPr/>
            </a:pPr>
            <a:fld id="{A3804948-14D2-43DA-B3DB-CF1972FFF4B7}" type="slidenum">
              <a:rPr lang="en-US" altLang="zh-CN" smtClean="0"/>
              <a:pPr>
                <a:defRPr/>
              </a:pPr>
              <a:t>16</a:t>
            </a:fld>
            <a:endParaRPr lang="en-US" altLang="zh-CN"/>
          </a:p>
        </p:txBody>
      </p:sp>
    </p:spTree>
    <p:extLst>
      <p:ext uri="{BB962C8B-B14F-4D97-AF65-F5344CB8AC3E}">
        <p14:creationId xmlns:p14="http://schemas.microsoft.com/office/powerpoint/2010/main" val="2727946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Social network is not strange to us. There are visible and invisible elements in a social network.</a:t>
            </a:r>
            <a:r>
              <a:rPr lang="en-US" altLang="zh-CN" baseline="0" dirty="0" smtClean="0"/>
              <a:t> Invisible elements include users, links and actions, while invisible elements include communities and roles. Visible and invisible elements interact and affect each other in many ways, together constituting a complex system. For example, users may have closer relationships within a community than across communities. Users usually take a few kinds of actions in a social network, and whether a user take a specific action depends both on the attributions of itself and on the influence of their communities.</a:t>
            </a:r>
            <a:endParaRPr lang="zh-CN" altLang="en-US"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2</a:t>
            </a:fld>
            <a:endParaRPr lang="en-US" altLang="zh-CN"/>
          </a:p>
        </p:txBody>
      </p:sp>
    </p:spTree>
    <p:extLst>
      <p:ext uri="{BB962C8B-B14F-4D97-AF65-F5344CB8AC3E}">
        <p14:creationId xmlns:p14="http://schemas.microsoft.com/office/powerpoint/2010/main" val="2649463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This</a:t>
            </a:r>
            <a:r>
              <a:rPr lang="en-US" altLang="zh-CN" baseline="0" dirty="0" smtClean="0"/>
              <a:t> is an example of social networks. In this network, there are three communities. Links are usually dense within a community and sparse across communities. Users have different attributes, and accordingly play different roles. For example, Jessica plays the role of structural hole spanner, while John plays the role of opinion leader. Users may take actions, such as uploading a picture, giving comment to a picture, posting a message, or reposting a message, etc. Whether a user take an action depends its role and communities. For example, structural hole spanners tend to transfer messages across communities. Most users like to comment on the pictures uploaded by their friends.</a:t>
            </a:r>
            <a:endParaRPr lang="zh-CN" altLang="en-US"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3</a:t>
            </a:fld>
            <a:endParaRPr lang="en-US" altLang="zh-CN"/>
          </a:p>
        </p:txBody>
      </p:sp>
    </p:spTree>
    <p:extLst>
      <p:ext uri="{BB962C8B-B14F-4D97-AF65-F5344CB8AC3E}">
        <p14:creationId xmlns:p14="http://schemas.microsoft.com/office/powerpoint/2010/main" val="2303516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Face</a:t>
            </a:r>
            <a:r>
              <a:rPr lang="en-US" altLang="zh-CN" baseline="0" dirty="0" smtClean="0"/>
              <a:t> to such a complex social network, there are two problems. First, how should we model a complex social network so that the model can capture the intrinsic relations between all these elements? Second, how do we use a social network model to handle issues such as community detection and behavior prediction without changing model itself?</a:t>
            </a:r>
          </a:p>
          <a:p>
            <a:r>
              <a:rPr lang="en-US" altLang="zh-CN" baseline="0" dirty="0" smtClean="0"/>
              <a:t>There are many existing works on it. However, the result is not satisfactory due to the following limitations. First, some works utilize only portions of the available social network information. For example, some works only use the static structure of a social network, ignoring the dynamic actions of users. Second, some works focus only on a few aspects of social network, missing the global view. Third, some works base on discriminative methods, ignoring the nature of social networks. For example, some works only focus on deal with a specific issue such as community detection or information diffusion, with a discriminative model. These kind of model seems reasonable in some cases, but may be not in others. The last, some works use deterministic method and can not handle uncertain cases.</a:t>
            </a:r>
            <a:endParaRPr lang="zh-CN" altLang="en-US"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4</a:t>
            </a:fld>
            <a:endParaRPr lang="en-US" altLang="zh-CN"/>
          </a:p>
        </p:txBody>
      </p:sp>
    </p:spTree>
    <p:extLst>
      <p:ext uri="{BB962C8B-B14F-4D97-AF65-F5344CB8AC3E}">
        <p14:creationId xmlns:p14="http://schemas.microsoft.com/office/powerpoint/2010/main" val="3031332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dirty="0" smtClean="0"/>
              <a:t>So our</a:t>
            </a:r>
            <a:r>
              <a:rPr lang="en-US" altLang="zh-CN" baseline="0" dirty="0" smtClean="0"/>
              <a:t> goal is to</a:t>
            </a:r>
            <a:r>
              <a:rPr lang="en-US" altLang="zh-CN" sz="1200" dirty="0" smtClean="0"/>
              <a:t> propose a uniﬁed probabilistic framework to model a social network, which can exactly reflect the intrinsic relationships between all visible and invisible elements of a social network, and can be used to handle practical issues in a social network.</a:t>
            </a:r>
            <a:endParaRPr lang="zh-CN" altLang="en-US" sz="1200" dirty="0" smtClean="0"/>
          </a:p>
          <a:p>
            <a:endParaRPr lang="zh-CN" altLang="en-US" dirty="0"/>
          </a:p>
        </p:txBody>
      </p:sp>
      <p:sp>
        <p:nvSpPr>
          <p:cNvPr id="4" name="灯片编号占位符 3"/>
          <p:cNvSpPr>
            <a:spLocks noGrp="1"/>
          </p:cNvSpPr>
          <p:nvPr>
            <p:ph type="sldNum" sz="quarter" idx="10"/>
          </p:nvPr>
        </p:nvSpPr>
        <p:spPr/>
        <p:txBody>
          <a:bodyPr/>
          <a:lstStyle/>
          <a:p>
            <a:pPr>
              <a:defRPr/>
            </a:pPr>
            <a:fld id="{D2E79F43-6908-4B1A-A9AD-43D028E4EDC1}" type="slidenum">
              <a:rPr lang="en-US" altLang="zh-CN" smtClean="0"/>
              <a:pPr>
                <a:defRPr/>
              </a:pPr>
              <a:t>5</a:t>
            </a:fld>
            <a:endParaRPr lang="en-US" altLang="zh-CN"/>
          </a:p>
        </p:txBody>
      </p:sp>
    </p:spTree>
    <p:extLst>
      <p:ext uri="{BB962C8B-B14F-4D97-AF65-F5344CB8AC3E}">
        <p14:creationId xmlns:p14="http://schemas.microsoft.com/office/powerpoint/2010/main" val="1836660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幻灯片图像占位符 1"/>
          <p:cNvSpPr>
            <a:spLocks noGrp="1" noRot="1" noChangeAspect="1" noTextEdit="1"/>
          </p:cNvSpPr>
          <p:nvPr>
            <p:ph type="sldImg"/>
          </p:nvPr>
        </p:nvSpPr>
        <p:spPr>
          <a:xfrm>
            <a:off x="712788" y="744538"/>
            <a:ext cx="5375275" cy="3722687"/>
          </a:xfrm>
          <a:ln/>
        </p:spPr>
      </p:sp>
      <p:sp>
        <p:nvSpPr>
          <p:cNvPr id="53251" name="备注占位符 2"/>
          <p:cNvSpPr>
            <a:spLocks noGrp="1"/>
          </p:cNvSpPr>
          <p:nvPr>
            <p:ph type="body" idx="1"/>
          </p:nvPr>
        </p:nvSpPr>
        <p:spPr>
          <a:noFill/>
          <a:ln/>
        </p:spPr>
        <p:txBody>
          <a:bodyPr/>
          <a:lstStyle/>
          <a:p>
            <a:pPr marL="457200" marR="0" lvl="1" indent="0" algn="l" defTabSz="914400" rtl="0" eaLnBrk="0" fontAlgn="base" latinLnBrk="0" hangingPunct="0">
              <a:lnSpc>
                <a:spcPct val="100000"/>
              </a:lnSpc>
              <a:spcBef>
                <a:spcPct val="30000"/>
              </a:spcBef>
              <a:spcAft>
                <a:spcPct val="0"/>
              </a:spcAft>
              <a:buClrTx/>
              <a:buSzTx/>
              <a:buFont typeface="Wingdings" pitchFamily="2" charset="2"/>
              <a:buNone/>
              <a:tabLst/>
              <a:defRPr/>
            </a:pPr>
            <a:r>
              <a:rPr lang="en-US" altLang="zh-CN" sz="1800" dirty="0" smtClean="0"/>
              <a:t>The intuition behind our model is three-fold, corresponding to the three visible elements respectively.</a:t>
            </a:r>
          </a:p>
          <a:p>
            <a:pPr marL="457200" marR="0" lvl="1" indent="0" algn="l" defTabSz="914400" rtl="0" eaLnBrk="0" fontAlgn="base" latinLnBrk="0" hangingPunct="0">
              <a:lnSpc>
                <a:spcPct val="100000"/>
              </a:lnSpc>
              <a:spcBef>
                <a:spcPct val="30000"/>
              </a:spcBef>
              <a:spcAft>
                <a:spcPct val="0"/>
              </a:spcAft>
              <a:buClrTx/>
              <a:buSzTx/>
              <a:buFontTx/>
              <a:buNone/>
              <a:tabLst/>
              <a:defRPr/>
            </a:pPr>
            <a:r>
              <a:rPr lang="en-US" altLang="zh-CN" sz="1800" dirty="0" smtClean="0"/>
              <a:t>First</a:t>
            </a:r>
            <a:r>
              <a:rPr lang="en-US" altLang="zh-CN" sz="1800" baseline="0" dirty="0" smtClean="0"/>
              <a:t> let’s begin with links/edges. According to former studies, t</a:t>
            </a:r>
            <a:r>
              <a:rPr lang="en-US" altLang="zh-CN" sz="1800" dirty="0" smtClean="0"/>
              <a:t>he distribution of edges is usually locally inhomogeneous, and highly concentrated within special groups of nodes, but sparse between these groups. Besides, each node may belong to several communities, and whether it has a link to other nodes might depend on the communities to which it belongs. Based</a:t>
            </a:r>
            <a:r>
              <a:rPr lang="en-US" altLang="zh-CN" sz="1800" baseline="0" dirty="0" smtClean="0"/>
              <a:t> on these intuitions, we can get two assumptions. Each node </a:t>
            </a:r>
            <a:r>
              <a:rPr lang="en-US" altLang="zh-CN" sz="1800" dirty="0" smtClean="0"/>
              <a:t>has a distribution over the communities</a:t>
            </a:r>
            <a:r>
              <a:rPr lang="en-US" altLang="zh-CN" sz="1800" baseline="0" dirty="0" smtClean="0"/>
              <a:t>, and e</a:t>
            </a:r>
            <a:r>
              <a:rPr lang="en-US" altLang="zh-CN" sz="1800" dirty="0" smtClean="0"/>
              <a:t>ach community has a distribution over the links.</a:t>
            </a:r>
          </a:p>
          <a:p>
            <a:pPr marL="457200" marR="0" lvl="1" indent="0" algn="l" defTabSz="914400" rtl="0" eaLnBrk="0" fontAlgn="base" latinLnBrk="0" hangingPunct="0">
              <a:lnSpc>
                <a:spcPct val="100000"/>
              </a:lnSpc>
              <a:spcBef>
                <a:spcPct val="30000"/>
              </a:spcBef>
              <a:spcAft>
                <a:spcPct val="0"/>
              </a:spcAft>
              <a:buClrTx/>
              <a:buSzTx/>
              <a:buFontTx/>
              <a:buNone/>
              <a:tabLst/>
              <a:defRPr/>
            </a:pPr>
            <a:r>
              <a:rPr lang="en-US" altLang="zh-CN" sz="1800" dirty="0" smtClean="0"/>
              <a:t>Then we come to the attributions. In a social network, each node has many attributions,</a:t>
            </a:r>
            <a:r>
              <a:rPr lang="en-US" altLang="zh-CN" sz="1800" baseline="0" dirty="0" smtClean="0"/>
              <a:t> such as degrees, etc. Based on these attributions, we can classify the nodes into clusters. Each cluster can be regarded as a role that nodes play. The nodes which play the same role may have similar attributions. For example, opinion leaders all have high degrees. Base on these intuitions, we can get two assumptions that the attributes of each role satisfy a specific distribution, such as a Gaussian distribution, and that each node has a distribution over roles according to its attributions.</a:t>
            </a:r>
          </a:p>
          <a:p>
            <a:pPr marL="457200" marR="0" lvl="1" indent="0" algn="l" defTabSz="914400" rtl="0" eaLnBrk="0" fontAlgn="base" latinLnBrk="0" hangingPunct="0">
              <a:lnSpc>
                <a:spcPct val="100000"/>
              </a:lnSpc>
              <a:spcBef>
                <a:spcPct val="30000"/>
              </a:spcBef>
              <a:spcAft>
                <a:spcPct val="0"/>
              </a:spcAft>
              <a:buClrTx/>
              <a:buSzTx/>
              <a:buFontTx/>
              <a:buNone/>
              <a:tabLst/>
              <a:defRPr/>
            </a:pPr>
            <a:r>
              <a:rPr lang="en-US" altLang="zh-CN" sz="1800" baseline="0" dirty="0" smtClean="0"/>
              <a:t>The last, actions. Whether a node takes a specific action partly depends on the community it belongs to. Whether a node takes an action may also depend on the role it plays. Based on these intuitions, we can get an assumption that the community that the nodes belong to and the role that the nodes play have a distribution over actions.</a:t>
            </a:r>
            <a:endParaRPr lang="en-US" altLang="zh-CN" sz="1800" dirty="0" smtClean="0"/>
          </a:p>
          <a:p>
            <a:pPr marL="457200" lvl="1" indent="0">
              <a:buFont typeface="Wingdings" pitchFamily="2" charset="2"/>
              <a:buNone/>
            </a:pPr>
            <a:endParaRPr lang="en-US" altLang="zh-CN" sz="1800" dirty="0" smtClean="0"/>
          </a:p>
          <a:p>
            <a:endParaRPr lang="zh-CN" altLang="en-US" dirty="0" smtClean="0"/>
          </a:p>
        </p:txBody>
      </p:sp>
      <p:sp>
        <p:nvSpPr>
          <p:cNvPr id="53252" name="灯片编号占位符 3"/>
          <p:cNvSpPr>
            <a:spLocks noGrp="1"/>
          </p:cNvSpPr>
          <p:nvPr>
            <p:ph type="sldNum" sz="quarter" idx="5"/>
          </p:nvPr>
        </p:nvSpPr>
        <p:spPr>
          <a:noFill/>
        </p:spPr>
        <p:txBody>
          <a:bodyPr/>
          <a:lstStyle/>
          <a:p>
            <a:fld id="{0678403E-EE21-431A-8A13-C3AD46AC0407}" type="slidenum">
              <a:rPr lang="en-US" altLang="zh-CN" smtClean="0"/>
              <a:pPr/>
              <a:t>6</a:t>
            </a:fld>
            <a:endParaRPr lang="en-US" altLang="zh-CN" smtClean="0"/>
          </a:p>
        </p:txBody>
      </p:sp>
    </p:spTree>
    <p:extLst>
      <p:ext uri="{BB962C8B-B14F-4D97-AF65-F5344CB8AC3E}">
        <p14:creationId xmlns:p14="http://schemas.microsoft.com/office/powerpoint/2010/main" val="1819069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Based on the above assumptions, we propose a</a:t>
            </a:r>
            <a:r>
              <a:rPr lang="en-US" baseline="0" dirty="0" smtClean="0"/>
              <a:t> probabilistic generative model called Community Role Model(CRM) to represent a social network. The whole model can be divided into three processes, each generating a kind of visible element respectively.</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The first process is to generate links/edges. For each node </a:t>
            </a:r>
            <a:r>
              <a:rPr lang="en-US" altLang="zh-CN" sz="1200" i="1" dirty="0" smtClean="0">
                <a:latin typeface="Times New Roman" panose="02020603050405020304" pitchFamily="18" charset="0"/>
                <a:cs typeface="Times New Roman" panose="02020603050405020304" pitchFamily="18" charset="0"/>
              </a:rPr>
              <a:t>v</a:t>
            </a:r>
            <a:r>
              <a:rPr lang="en-US" altLang="zh-CN" sz="1200" dirty="0" smtClean="0"/>
              <a:t> in the graph, first</a:t>
            </a:r>
            <a:r>
              <a:rPr lang="en-US" altLang="zh-CN" sz="1200" baseline="0" dirty="0" smtClean="0"/>
              <a:t> d</a:t>
            </a:r>
            <a:r>
              <a:rPr lang="en-US" altLang="zh-CN" sz="1200" dirty="0" smtClean="0"/>
              <a:t>raw </a:t>
            </a:r>
            <a:r>
              <a:rPr lang="el-GR" altLang="zh-CN" sz="1200" i="1" dirty="0" smtClean="0">
                <a:latin typeface="Times New Roman" panose="02020603050405020304" pitchFamily="18" charset="0"/>
                <a:cs typeface="Times New Roman" panose="02020603050405020304" pitchFamily="18" charset="0"/>
              </a:rPr>
              <a:t>ζ</a:t>
            </a:r>
            <a:r>
              <a:rPr lang="el-GR" altLang="zh-CN" sz="1200" dirty="0" smtClean="0"/>
              <a:t> </a:t>
            </a:r>
            <a:r>
              <a:rPr lang="en-US" altLang="zh-CN" sz="1200" dirty="0" smtClean="0"/>
              <a:t>from </a:t>
            </a:r>
            <a:r>
              <a:rPr lang="en-US" altLang="zh-CN" sz="1200" i="1" dirty="0" err="1" smtClean="0">
                <a:latin typeface="Times New Roman" panose="02020603050405020304" pitchFamily="18" charset="0"/>
                <a:cs typeface="Times New Roman" panose="02020603050405020304" pitchFamily="18" charset="0"/>
              </a:rPr>
              <a:t>Dirichlet</a:t>
            </a:r>
            <a:r>
              <a:rPr lang="en-US" altLang="zh-CN" sz="1200" i="1" dirty="0" smtClean="0">
                <a:latin typeface="Times New Roman" panose="02020603050405020304" pitchFamily="18" charset="0"/>
                <a:cs typeface="Times New Roman" panose="02020603050405020304" pitchFamily="18" charset="0"/>
              </a:rPr>
              <a:t>(</a:t>
            </a:r>
            <a:r>
              <a:rPr lang="el-GR" altLang="zh-CN" sz="1200" i="1" dirty="0" smtClean="0">
                <a:latin typeface="Times New Roman" panose="02020603050405020304" pitchFamily="18" charset="0"/>
                <a:cs typeface="Times New Roman" panose="02020603050405020304" pitchFamily="18" charset="0"/>
              </a:rPr>
              <a:t>λ)</a:t>
            </a:r>
            <a:r>
              <a:rPr lang="en-US" altLang="zh-CN" sz="1200" i="0" dirty="0" smtClean="0">
                <a:latin typeface="Arial" charset="0"/>
                <a:cs typeface="+mn-cs"/>
              </a:rPr>
              <a:t>,</a:t>
            </a:r>
            <a:r>
              <a:rPr lang="en-US" altLang="zh-CN" sz="1200" i="0" baseline="0" dirty="0" smtClean="0">
                <a:latin typeface="Arial" charset="0"/>
                <a:cs typeface="+mn-cs"/>
              </a:rPr>
              <a:t> second d</a:t>
            </a:r>
            <a:r>
              <a:rPr lang="en-US" altLang="zh-CN" sz="1200" dirty="0" smtClean="0"/>
              <a:t>raw a </a:t>
            </a:r>
            <a:r>
              <a:rPr lang="el-GR" altLang="zh-CN" sz="1200" i="1" dirty="0" smtClean="0">
                <a:latin typeface="Times New Roman" panose="02020603050405020304" pitchFamily="18" charset="0"/>
                <a:cs typeface="Times New Roman" panose="02020603050405020304" pitchFamily="18" charset="0"/>
              </a:rPr>
              <a:t>φ</a:t>
            </a:r>
            <a:r>
              <a:rPr lang="en-US" altLang="zh-CN" sz="1200" i="1" baseline="-25000" dirty="0" smtClean="0">
                <a:latin typeface="Times New Roman" panose="02020603050405020304" pitchFamily="18" charset="0"/>
                <a:cs typeface="Times New Roman" panose="02020603050405020304" pitchFamily="18" charset="0"/>
              </a:rPr>
              <a:t>v</a:t>
            </a:r>
            <a:r>
              <a:rPr lang="en-US" altLang="zh-CN" sz="1200" dirty="0" smtClean="0"/>
              <a:t> from </a:t>
            </a:r>
            <a:r>
              <a:rPr lang="en-US" altLang="zh-CN" sz="1200" i="1" dirty="0" err="1" smtClean="0">
                <a:latin typeface="Times New Roman" panose="02020603050405020304" pitchFamily="18" charset="0"/>
                <a:cs typeface="Times New Roman" panose="02020603050405020304" pitchFamily="18" charset="0"/>
              </a:rPr>
              <a:t>Dirichlet</a:t>
            </a:r>
            <a:r>
              <a:rPr lang="en-US" altLang="zh-CN" sz="1200" i="1" dirty="0" smtClean="0">
                <a:latin typeface="Times New Roman" panose="02020603050405020304" pitchFamily="18" charset="0"/>
                <a:cs typeface="Times New Roman" panose="02020603050405020304" pitchFamily="18" charset="0"/>
              </a:rPr>
              <a:t>(</a:t>
            </a:r>
            <a:r>
              <a:rPr lang="el-GR" altLang="zh-CN" sz="1200" i="1" dirty="0" smtClean="0">
                <a:latin typeface="Times New Roman" panose="02020603050405020304" pitchFamily="18" charset="0"/>
                <a:cs typeface="Times New Roman" panose="02020603050405020304" pitchFamily="18" charset="0"/>
              </a:rPr>
              <a:t>β)</a:t>
            </a:r>
            <a:r>
              <a:rPr lang="el-GR" altLang="zh-CN" sz="1200" dirty="0" smtClean="0"/>
              <a:t> </a:t>
            </a:r>
            <a:r>
              <a:rPr lang="en-US" altLang="zh-CN" sz="1200" dirty="0" smtClean="0"/>
              <a:t>prior. For each edge </a:t>
            </a:r>
            <a:r>
              <a:rPr lang="en-US" altLang="zh-CN" sz="1200" i="1" dirty="0" err="1" smtClean="0">
                <a:latin typeface="Times New Roman" panose="02020603050405020304" pitchFamily="18" charset="0"/>
                <a:cs typeface="Times New Roman" panose="02020603050405020304" pitchFamily="18" charset="0"/>
              </a:rPr>
              <a:t>e</a:t>
            </a:r>
            <a:r>
              <a:rPr lang="en-US" altLang="zh-CN" sz="1200" i="1" baseline="-25000" dirty="0" err="1" smtClean="0">
                <a:latin typeface="Times New Roman" panose="02020603050405020304" pitchFamily="18" charset="0"/>
                <a:cs typeface="Times New Roman" panose="02020603050405020304" pitchFamily="18" charset="0"/>
              </a:rPr>
              <a:t>v,i</a:t>
            </a:r>
            <a:r>
              <a:rPr lang="en-US" altLang="zh-CN" sz="1200" i="0" baseline="0" dirty="0" smtClean="0">
                <a:latin typeface="Arial" charset="0"/>
                <a:cs typeface="+mn-cs"/>
              </a:rPr>
              <a:t>, first d</a:t>
            </a:r>
            <a:r>
              <a:rPr lang="en-US" altLang="zh-CN" sz="1200" dirty="0" smtClean="0"/>
              <a:t>raw a community </a:t>
            </a:r>
            <a:r>
              <a:rPr lang="en-US" altLang="zh-CN" sz="1200" i="1" dirty="0" err="1" smtClean="0">
                <a:latin typeface="Times New Roman" panose="02020603050405020304" pitchFamily="18" charset="0"/>
                <a:cs typeface="Times New Roman" panose="02020603050405020304" pitchFamily="18" charset="0"/>
              </a:rPr>
              <a:t>z</a:t>
            </a:r>
            <a:r>
              <a:rPr lang="en-US" altLang="zh-CN" sz="1200" i="1" baseline="-25000" dirty="0" err="1" smtClean="0">
                <a:latin typeface="Times New Roman" panose="02020603050405020304" pitchFamily="18" charset="0"/>
                <a:cs typeface="Times New Roman" panose="02020603050405020304" pitchFamily="18" charset="0"/>
              </a:rPr>
              <a:t>v,i</a:t>
            </a:r>
            <a:r>
              <a:rPr lang="en-US" altLang="zh-CN" sz="1200" i="1" dirty="0" smtClean="0">
                <a:latin typeface="Times New Roman" panose="02020603050405020304" pitchFamily="18" charset="0"/>
                <a:cs typeface="Times New Roman" panose="02020603050405020304" pitchFamily="18" charset="0"/>
              </a:rPr>
              <a:t> = c </a:t>
            </a:r>
            <a:r>
              <a:rPr lang="en-US" altLang="zh-CN" sz="1200" dirty="0" smtClean="0"/>
              <a:t>from multinomial distribution </a:t>
            </a:r>
            <a:r>
              <a:rPr lang="en-US" altLang="zh-CN" sz="1200" i="1" dirty="0" err="1" smtClean="0">
                <a:latin typeface="Times New Roman" panose="02020603050405020304" pitchFamily="18" charset="0"/>
                <a:cs typeface="Times New Roman" panose="02020603050405020304" pitchFamily="18" charset="0"/>
              </a:rPr>
              <a:t>φ</a:t>
            </a:r>
            <a:r>
              <a:rPr lang="en-US" altLang="zh-CN" sz="1200" i="1" baseline="-25000" dirty="0" err="1" smtClean="0">
                <a:latin typeface="Times New Roman" panose="02020603050405020304" pitchFamily="18" charset="0"/>
                <a:cs typeface="Times New Roman" panose="02020603050405020304" pitchFamily="18" charset="0"/>
              </a:rPr>
              <a:t>v</a:t>
            </a:r>
            <a:r>
              <a:rPr lang="en-US" altLang="zh-CN" sz="1200" i="0" baseline="0" dirty="0" smtClean="0">
                <a:latin typeface="Arial" charset="0"/>
                <a:cs typeface="+mn-cs"/>
              </a:rPr>
              <a:t>, then d</a:t>
            </a:r>
            <a:r>
              <a:rPr lang="en-US" altLang="zh-CN" sz="1200" dirty="0" smtClean="0"/>
              <a:t>raw an edge </a:t>
            </a:r>
            <a:r>
              <a:rPr lang="en-US" altLang="zh-CN" sz="1200" i="1" dirty="0" err="1" smtClean="0">
                <a:latin typeface="Times New Roman" panose="02020603050405020304" pitchFamily="18" charset="0"/>
                <a:cs typeface="Times New Roman" panose="02020603050405020304" pitchFamily="18" charset="0"/>
              </a:rPr>
              <a:t>e</a:t>
            </a:r>
            <a:r>
              <a:rPr lang="en-US" altLang="zh-CN" sz="1200" i="1" baseline="-25000" dirty="0" err="1" smtClean="0">
                <a:latin typeface="Times New Roman" panose="02020603050405020304" pitchFamily="18" charset="0"/>
                <a:cs typeface="Times New Roman" panose="02020603050405020304" pitchFamily="18" charset="0"/>
              </a:rPr>
              <a:t>v,i</a:t>
            </a:r>
            <a:r>
              <a:rPr lang="en-US" altLang="zh-CN" sz="1200" dirty="0" smtClean="0"/>
              <a:t> from a multinomial distribution </a:t>
            </a:r>
            <a:r>
              <a:rPr lang="en-US" altLang="zh-CN" sz="1200" i="1" dirty="0" smtClean="0">
                <a:latin typeface="Times New Roman" panose="02020603050405020304" pitchFamily="18" charset="0"/>
                <a:cs typeface="Times New Roman" panose="02020603050405020304" pitchFamily="18" charset="0"/>
              </a:rPr>
              <a:t>ζ</a:t>
            </a:r>
            <a:r>
              <a:rPr lang="en-US" altLang="zh-CN" sz="1200" i="1" baseline="30000" dirty="0" smtClean="0">
                <a:latin typeface="Times New Roman" panose="02020603050405020304" pitchFamily="18" charset="0"/>
                <a:cs typeface="Times New Roman" panose="02020603050405020304" pitchFamily="18" charset="0"/>
              </a:rPr>
              <a:t>(c)</a:t>
            </a:r>
            <a:r>
              <a:rPr lang="en-US" altLang="zh-CN" sz="1200" dirty="0" smtClean="0"/>
              <a:t> speciﬁc to community </a:t>
            </a:r>
            <a:r>
              <a:rPr lang="en-US" altLang="zh-CN" sz="1200" i="1" dirty="0" smtClean="0">
                <a:latin typeface="Times New Roman" panose="02020603050405020304" pitchFamily="18" charset="0"/>
                <a:cs typeface="Times New Roman" panose="02020603050405020304" pitchFamily="18" charset="0"/>
              </a:rPr>
              <a:t>c</a:t>
            </a:r>
            <a:r>
              <a:rPr lang="en-US" altLang="zh-CN" sz="1200"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dirty="0" smtClean="0"/>
              <a:t>Next we generate</a:t>
            </a:r>
            <a:r>
              <a:rPr lang="en-US" altLang="zh-CN" sz="1200" baseline="0" dirty="0" smtClean="0"/>
              <a:t> attributions. </a:t>
            </a:r>
            <a:r>
              <a:rPr lang="en-US" altLang="zh-CN" sz="1200" dirty="0" smtClean="0"/>
              <a:t>For each node </a:t>
            </a:r>
            <a:r>
              <a:rPr lang="en-US" altLang="zh-CN" sz="1200" i="1" dirty="0" smtClean="0">
                <a:latin typeface="Times New Roman" panose="02020603050405020304" pitchFamily="18" charset="0"/>
                <a:cs typeface="Times New Roman" panose="02020603050405020304" pitchFamily="18" charset="0"/>
              </a:rPr>
              <a:t>v</a:t>
            </a:r>
            <a:r>
              <a:rPr lang="en-US" altLang="zh-CN" sz="1200" dirty="0" smtClean="0"/>
              <a:t> in the graph, first draw a </a:t>
            </a:r>
            <a:r>
              <a:rPr lang="en-US" altLang="zh-CN" sz="1200" i="1" dirty="0" err="1" smtClean="0">
                <a:latin typeface="Times New Roman" panose="02020603050405020304" pitchFamily="18" charset="0"/>
                <a:cs typeface="Times New Roman" panose="02020603050405020304" pitchFamily="18" charset="0"/>
              </a:rPr>
              <a:t>θ</a:t>
            </a:r>
            <a:r>
              <a:rPr lang="en-US" altLang="zh-CN" sz="1200" i="1" baseline="-25000" dirty="0" err="1" smtClean="0">
                <a:latin typeface="Times New Roman" panose="02020603050405020304" pitchFamily="18" charset="0"/>
                <a:cs typeface="Times New Roman" panose="02020603050405020304" pitchFamily="18" charset="0"/>
              </a:rPr>
              <a:t>v</a:t>
            </a:r>
            <a:r>
              <a:rPr lang="en-US" altLang="zh-CN" sz="1200" dirty="0" smtClean="0"/>
              <a:t> from </a:t>
            </a:r>
            <a:r>
              <a:rPr lang="en-US" altLang="zh-CN" sz="1200" i="1" dirty="0" err="1" smtClean="0">
                <a:latin typeface="Times New Roman" panose="02020603050405020304" pitchFamily="18" charset="0"/>
                <a:cs typeface="Times New Roman" panose="02020603050405020304" pitchFamily="18" charset="0"/>
              </a:rPr>
              <a:t>Dirichlet</a:t>
            </a:r>
            <a:r>
              <a:rPr lang="en-US" altLang="zh-CN" sz="1200" i="1" dirty="0" smtClean="0">
                <a:latin typeface="Times New Roman" panose="02020603050405020304" pitchFamily="18" charset="0"/>
                <a:cs typeface="Times New Roman" panose="02020603050405020304" pitchFamily="18" charset="0"/>
              </a:rPr>
              <a:t>(α)</a:t>
            </a:r>
            <a:r>
              <a:rPr lang="en-US" altLang="zh-CN" sz="1200" dirty="0" smtClean="0"/>
              <a:t> prior, second draw a role </a:t>
            </a:r>
            <a:r>
              <a:rPr lang="en-US" altLang="zh-CN" sz="1200" i="1" dirty="0" smtClean="0">
                <a:latin typeface="Times New Roman" panose="02020603050405020304" pitchFamily="18" charset="0"/>
                <a:cs typeface="Times New Roman" panose="02020603050405020304" pitchFamily="18" charset="0"/>
              </a:rPr>
              <a:t>d</a:t>
            </a:r>
            <a:r>
              <a:rPr lang="en-US" altLang="zh-CN" sz="1200" i="1" baseline="-25000" dirty="0" smtClean="0">
                <a:latin typeface="Times New Roman" panose="02020603050405020304" pitchFamily="18" charset="0"/>
                <a:cs typeface="Times New Roman" panose="02020603050405020304" pitchFamily="18" charset="0"/>
              </a:rPr>
              <a:t>v</a:t>
            </a:r>
            <a:r>
              <a:rPr lang="en-US" altLang="zh-CN" sz="1200" i="1" dirty="0" smtClean="0">
                <a:latin typeface="Times New Roman" panose="02020603050405020304" pitchFamily="18" charset="0"/>
                <a:cs typeface="Times New Roman" panose="02020603050405020304" pitchFamily="18" charset="0"/>
              </a:rPr>
              <a:t> = r</a:t>
            </a:r>
            <a:r>
              <a:rPr lang="en-US" altLang="zh-CN" sz="1200" dirty="0" smtClean="0"/>
              <a:t> from multinomial distribution </a:t>
            </a:r>
            <a:r>
              <a:rPr lang="en-US" altLang="zh-CN" sz="1200" i="1" dirty="0" err="1" smtClean="0">
                <a:latin typeface="Times New Roman" panose="02020603050405020304" pitchFamily="18" charset="0"/>
                <a:cs typeface="Times New Roman" panose="02020603050405020304" pitchFamily="18" charset="0"/>
              </a:rPr>
              <a:t>θ</a:t>
            </a:r>
            <a:r>
              <a:rPr lang="en-US" altLang="zh-CN" sz="1200" i="1" baseline="-25000" dirty="0" err="1" smtClean="0">
                <a:latin typeface="Times New Roman" panose="02020603050405020304" pitchFamily="18" charset="0"/>
                <a:cs typeface="Times New Roman" panose="02020603050405020304" pitchFamily="18" charset="0"/>
              </a:rPr>
              <a:t>v</a:t>
            </a:r>
            <a:r>
              <a:rPr lang="en-US" altLang="zh-CN" sz="1200" i="1" baseline="-25000" dirty="0" smtClean="0">
                <a:latin typeface="Times New Roman" panose="02020603050405020304" pitchFamily="18" charset="0"/>
                <a:cs typeface="Times New Roman" panose="02020603050405020304" pitchFamily="18" charset="0"/>
              </a:rPr>
              <a:t>,</a:t>
            </a:r>
            <a:r>
              <a:rPr lang="en-US" altLang="zh-CN" sz="1200" i="1" baseline="0" dirty="0" smtClean="0">
                <a:latin typeface="Times New Roman" panose="02020603050405020304" pitchFamily="18" charset="0"/>
                <a:cs typeface="Times New Roman" panose="02020603050405020304" pitchFamily="18" charset="0"/>
              </a:rPr>
              <a:t> </a:t>
            </a:r>
            <a:r>
              <a:rPr lang="en-US" altLang="zh-CN" sz="1200" i="0" baseline="0" dirty="0" smtClean="0">
                <a:latin typeface="Times New Roman" panose="02020603050405020304" pitchFamily="18" charset="0"/>
                <a:cs typeface="Times New Roman" panose="02020603050405020304" pitchFamily="18" charset="0"/>
              </a:rPr>
              <a:t>then</a:t>
            </a:r>
            <a:r>
              <a:rPr lang="en-US" altLang="zh-CN" sz="1200" i="1" baseline="0" dirty="0" smtClean="0">
                <a:latin typeface="Times New Roman" panose="02020603050405020304" pitchFamily="18" charset="0"/>
                <a:cs typeface="Times New Roman" panose="02020603050405020304" pitchFamily="18" charset="0"/>
              </a:rPr>
              <a:t> </a:t>
            </a:r>
            <a:r>
              <a:rPr lang="en-US" altLang="zh-CN" sz="1200" i="0" baseline="0" dirty="0" smtClean="0">
                <a:latin typeface="Arial" charset="0"/>
                <a:cs typeface="+mn-cs"/>
              </a:rPr>
              <a:t>f</a:t>
            </a:r>
            <a:r>
              <a:rPr lang="en-US" altLang="zh-CN" sz="1200" dirty="0" smtClean="0"/>
              <a:t>or each attribute of </a:t>
            </a:r>
            <a:r>
              <a:rPr lang="en-US" altLang="zh-CN" sz="1200" i="1" dirty="0" smtClean="0">
                <a:latin typeface="Times New Roman" panose="02020603050405020304" pitchFamily="18" charset="0"/>
                <a:cs typeface="Times New Roman" panose="02020603050405020304" pitchFamily="18" charset="0"/>
              </a:rPr>
              <a:t>v</a:t>
            </a:r>
            <a:r>
              <a:rPr lang="en-US" altLang="zh-CN" sz="1200" dirty="0" smtClean="0"/>
              <a:t>, draw a value </a:t>
            </a:r>
            <a:r>
              <a:rPr lang="en-US" altLang="zh-CN" sz="1200" i="1" dirty="0" err="1" smtClean="0">
                <a:latin typeface="Times New Roman" panose="02020603050405020304" pitchFamily="18" charset="0"/>
                <a:cs typeface="Times New Roman" panose="02020603050405020304" pitchFamily="18" charset="0"/>
              </a:rPr>
              <a:t>x</a:t>
            </a:r>
            <a:r>
              <a:rPr lang="en-US" altLang="zh-CN" sz="1200" i="1" baseline="-25000" dirty="0" err="1" smtClean="0">
                <a:latin typeface="Times New Roman" panose="02020603050405020304" pitchFamily="18" charset="0"/>
                <a:cs typeface="Times New Roman" panose="02020603050405020304" pitchFamily="18" charset="0"/>
              </a:rPr>
              <a:t>h</a:t>
            </a:r>
            <a:r>
              <a:rPr lang="en-US" altLang="zh-CN" sz="1200" i="1" baseline="-25000" dirty="0" smtClean="0">
                <a:latin typeface="Times New Roman" panose="02020603050405020304" pitchFamily="18" charset="0"/>
                <a:cs typeface="Times New Roman" panose="02020603050405020304" pitchFamily="18" charset="0"/>
              </a:rPr>
              <a:t> </a:t>
            </a:r>
            <a:r>
              <a:rPr lang="en-US" altLang="zh-CN" sz="1200" i="1" baseline="30000" dirty="0" smtClean="0">
                <a:latin typeface="Times New Roman" panose="02020603050405020304" pitchFamily="18" charset="0"/>
                <a:cs typeface="Times New Roman" panose="02020603050405020304" pitchFamily="18" charset="0"/>
              </a:rPr>
              <a:t>(r)</a:t>
            </a:r>
            <a:r>
              <a:rPr lang="en-US" altLang="zh-CN" sz="1200" i="1" dirty="0" smtClean="0">
                <a:latin typeface="Times New Roman" panose="02020603050405020304" pitchFamily="18" charset="0"/>
                <a:cs typeface="Times New Roman" panose="02020603050405020304" pitchFamily="18" charset="0"/>
              </a:rPr>
              <a:t> ∼ N(µ</a:t>
            </a:r>
            <a:r>
              <a:rPr lang="en-US" altLang="zh-CN" sz="1200" i="1" baseline="-25000" dirty="0" err="1" smtClean="0">
                <a:latin typeface="Times New Roman" panose="02020603050405020304" pitchFamily="18" charset="0"/>
                <a:cs typeface="Times New Roman" panose="02020603050405020304" pitchFamily="18" charset="0"/>
              </a:rPr>
              <a:t>r,h</a:t>
            </a:r>
            <a:r>
              <a:rPr lang="en-US" altLang="zh-CN" sz="1200" i="1" dirty="0" smtClean="0">
                <a:latin typeface="Times New Roman" panose="02020603050405020304" pitchFamily="18" charset="0"/>
                <a:cs typeface="Times New Roman" panose="02020603050405020304" pitchFamily="18" charset="0"/>
              </a:rPr>
              <a:t> , σ</a:t>
            </a:r>
            <a:r>
              <a:rPr lang="en-US" altLang="zh-CN" sz="1200" i="1" baseline="-25000" dirty="0" smtClean="0">
                <a:latin typeface="Times New Roman" panose="02020603050405020304" pitchFamily="18" charset="0"/>
                <a:cs typeface="Times New Roman" panose="02020603050405020304" pitchFamily="18" charset="0"/>
              </a:rPr>
              <a:t>r,h</a:t>
            </a:r>
            <a:r>
              <a:rPr lang="en-US" altLang="zh-CN" sz="1200" i="1" baseline="30000" dirty="0" smtClean="0">
                <a:latin typeface="Times New Roman" panose="02020603050405020304" pitchFamily="18" charset="0"/>
                <a:cs typeface="Times New Roman" panose="02020603050405020304" pitchFamily="18" charset="0"/>
              </a:rPr>
              <a:t>2</a:t>
            </a:r>
            <a:r>
              <a:rPr lang="en-US" altLang="zh-CN" sz="1200" i="1" dirty="0" smtClean="0">
                <a:latin typeface="Times New Roman" panose="02020603050405020304" pitchFamily="18" charset="0"/>
                <a:cs typeface="Times New Roman" panose="02020603050405020304" pitchFamily="18" charset="0"/>
              </a:rPr>
              <a:t> ).</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i="0" dirty="0" smtClean="0">
                <a:latin typeface="Times New Roman" panose="02020603050405020304" pitchFamily="18" charset="0"/>
                <a:cs typeface="Times New Roman" panose="02020603050405020304" pitchFamily="18" charset="0"/>
              </a:rPr>
              <a:t>Last, we generate actions. </a:t>
            </a:r>
            <a:r>
              <a:rPr lang="en-US" altLang="zh-CN" sz="1200" dirty="0" smtClean="0"/>
              <a:t>For each action </a:t>
            </a:r>
            <a:r>
              <a:rPr lang="en-US" altLang="zh-CN" sz="1200" i="1" dirty="0" err="1" smtClean="0">
                <a:latin typeface="Times New Roman" panose="02020603050405020304" pitchFamily="18" charset="0"/>
                <a:cs typeface="Times New Roman" panose="02020603050405020304" pitchFamily="18" charset="0"/>
              </a:rPr>
              <a:t>y</a:t>
            </a:r>
            <a:r>
              <a:rPr lang="en-US" altLang="zh-CN" sz="1200" i="1" baseline="-25000" dirty="0" err="1" smtClean="0">
                <a:latin typeface="Times New Roman" panose="02020603050405020304" pitchFamily="18" charset="0"/>
                <a:cs typeface="Times New Roman" panose="02020603050405020304" pitchFamily="18" charset="0"/>
              </a:rPr>
              <a:t>m</a:t>
            </a:r>
            <a:r>
              <a:rPr lang="en-US" altLang="zh-CN" sz="1200" i="1" baseline="-25000" dirty="0" smtClean="0">
                <a:latin typeface="Times New Roman" panose="02020603050405020304" pitchFamily="18" charset="0"/>
                <a:cs typeface="Times New Roman" panose="02020603050405020304" pitchFamily="18" charset="0"/>
              </a:rPr>
              <a:t> ,</a:t>
            </a:r>
            <a:r>
              <a:rPr lang="en-US" altLang="zh-CN" sz="1200" i="1" baseline="0" dirty="0" smtClean="0">
                <a:latin typeface="Times New Roman" panose="02020603050405020304" pitchFamily="18" charset="0"/>
                <a:cs typeface="Times New Roman" panose="02020603050405020304" pitchFamily="18" charset="0"/>
              </a:rPr>
              <a:t> </a:t>
            </a:r>
            <a:r>
              <a:rPr lang="en-US" altLang="zh-CN" sz="1200" i="0" baseline="0" dirty="0" smtClean="0">
                <a:latin typeface="Times New Roman" panose="02020603050405020304" pitchFamily="18" charset="0"/>
                <a:cs typeface="Times New Roman" panose="02020603050405020304" pitchFamily="18" charset="0"/>
              </a:rPr>
              <a:t>first </a:t>
            </a:r>
            <a:r>
              <a:rPr lang="en-US" altLang="zh-CN" sz="1200" dirty="0" smtClean="0"/>
              <a:t>draw </a:t>
            </a:r>
            <a:r>
              <a:rPr lang="en-US" altLang="zh-CN" sz="1200" i="1" dirty="0" smtClean="0">
                <a:latin typeface="Times New Roman" panose="02020603050405020304" pitchFamily="18" charset="0"/>
                <a:cs typeface="Times New Roman" panose="02020603050405020304" pitchFamily="18" charset="0"/>
              </a:rPr>
              <a:t>ρ</a:t>
            </a:r>
            <a:r>
              <a:rPr lang="en-US" altLang="zh-CN" sz="1200" dirty="0" smtClean="0"/>
              <a:t> from </a:t>
            </a:r>
            <a:r>
              <a:rPr lang="en-US" altLang="zh-CN" sz="1200" i="1" dirty="0" err="1" smtClean="0">
                <a:latin typeface="Times New Roman" panose="02020603050405020304" pitchFamily="18" charset="0"/>
                <a:cs typeface="Times New Roman" panose="02020603050405020304" pitchFamily="18" charset="0"/>
              </a:rPr>
              <a:t>Dirichlet</a:t>
            </a:r>
            <a:r>
              <a:rPr lang="en-US" altLang="zh-CN" sz="1200" i="1" dirty="0" smtClean="0">
                <a:latin typeface="Times New Roman" panose="02020603050405020304" pitchFamily="18" charset="0"/>
                <a:cs typeface="Times New Roman" panose="02020603050405020304" pitchFamily="18" charset="0"/>
              </a:rPr>
              <a:t>(γ)</a:t>
            </a:r>
            <a:r>
              <a:rPr lang="en-US" altLang="zh-CN" sz="1200" dirty="0" smtClean="0"/>
              <a:t> prior,</a:t>
            </a:r>
            <a:r>
              <a:rPr lang="en-US" altLang="zh-CN" sz="1200" baseline="0" dirty="0" smtClean="0"/>
              <a:t> second draw </a:t>
            </a:r>
            <a:r>
              <a:rPr lang="en-US" altLang="zh-CN" sz="1200" dirty="0" smtClean="0"/>
              <a:t>a community </a:t>
            </a:r>
            <a:r>
              <a:rPr lang="en-US" altLang="zh-CN" sz="1200" i="1" dirty="0" smtClean="0">
                <a:latin typeface="Times New Roman" panose="02020603050405020304" pitchFamily="18" charset="0"/>
                <a:cs typeface="Times New Roman" panose="02020603050405020304" pitchFamily="18" charset="0"/>
              </a:rPr>
              <a:t>c</a:t>
            </a:r>
            <a:r>
              <a:rPr lang="en-US" altLang="zh-CN" sz="1200" i="1" baseline="-25000" dirty="0" smtClean="0">
                <a:latin typeface="Times New Roman" panose="02020603050405020304" pitchFamily="18" charset="0"/>
                <a:cs typeface="Times New Roman" panose="02020603050405020304" pitchFamily="18" charset="0"/>
              </a:rPr>
              <a:t>v</a:t>
            </a:r>
            <a:r>
              <a:rPr lang="en-US" altLang="zh-CN" sz="1200" dirty="0" smtClean="0"/>
              <a:t> for </a:t>
            </a:r>
            <a:r>
              <a:rPr lang="en-US" altLang="zh-CN" sz="1200" i="1" dirty="0" smtClean="0">
                <a:latin typeface="Times New Roman" panose="02020603050405020304" pitchFamily="18" charset="0"/>
                <a:cs typeface="Times New Roman" panose="02020603050405020304" pitchFamily="18" charset="0"/>
              </a:rPr>
              <a:t>v</a:t>
            </a:r>
            <a:r>
              <a:rPr lang="en-US" altLang="zh-CN" sz="1200" dirty="0" smtClean="0"/>
              <a:t> from </a:t>
            </a:r>
            <a:r>
              <a:rPr lang="en-US" altLang="zh-CN" sz="1200" i="1" dirty="0" err="1" smtClean="0">
                <a:latin typeface="Times New Roman" panose="02020603050405020304" pitchFamily="18" charset="0"/>
                <a:cs typeface="Times New Roman" panose="02020603050405020304" pitchFamily="18" charset="0"/>
              </a:rPr>
              <a:t>φ</a:t>
            </a:r>
            <a:r>
              <a:rPr lang="en-US" altLang="zh-CN" sz="1200" i="1" baseline="-25000" dirty="0" err="1" smtClean="0">
                <a:latin typeface="Times New Roman" panose="02020603050405020304" pitchFamily="18" charset="0"/>
                <a:cs typeface="Times New Roman" panose="02020603050405020304" pitchFamily="18" charset="0"/>
              </a:rPr>
              <a:t>v</a:t>
            </a:r>
            <a:r>
              <a:rPr lang="en-US" altLang="zh-CN" sz="1200" dirty="0" smtClean="0"/>
              <a:t> , third draw a community </a:t>
            </a:r>
            <a:r>
              <a:rPr lang="en-US" altLang="zh-CN" sz="1200" i="1" dirty="0" smtClean="0">
                <a:latin typeface="Times New Roman" panose="02020603050405020304" pitchFamily="18" charset="0"/>
                <a:cs typeface="Times New Roman" panose="02020603050405020304" pitchFamily="18" charset="0"/>
              </a:rPr>
              <a:t>c</a:t>
            </a:r>
            <a:r>
              <a:rPr lang="en-US" altLang="zh-CN" sz="1200" i="1" baseline="-25000" dirty="0" smtClean="0">
                <a:latin typeface="Times New Roman" panose="02020603050405020304" pitchFamily="18" charset="0"/>
                <a:cs typeface="Times New Roman" panose="02020603050405020304" pitchFamily="18" charset="0"/>
              </a:rPr>
              <a:t>u</a:t>
            </a:r>
            <a:r>
              <a:rPr lang="en-US" altLang="zh-CN" sz="1200" dirty="0" smtClean="0"/>
              <a:t> for </a:t>
            </a:r>
            <a:r>
              <a:rPr lang="en-US" altLang="zh-CN" sz="1200" i="1" dirty="0" smtClean="0">
                <a:latin typeface="Times New Roman" panose="02020603050405020304" pitchFamily="18" charset="0"/>
                <a:cs typeface="Times New Roman" panose="02020603050405020304" pitchFamily="18" charset="0"/>
              </a:rPr>
              <a:t>u</a:t>
            </a:r>
            <a:r>
              <a:rPr lang="en-US" altLang="zh-CN" sz="1200" dirty="0" smtClean="0"/>
              <a:t>, which is the target of the action, from </a:t>
            </a:r>
            <a:r>
              <a:rPr lang="en-US" altLang="zh-CN" sz="1200" i="1" dirty="0" err="1" smtClean="0">
                <a:latin typeface="Times New Roman" panose="02020603050405020304" pitchFamily="18" charset="0"/>
                <a:cs typeface="Times New Roman" panose="02020603050405020304" pitchFamily="18" charset="0"/>
              </a:rPr>
              <a:t>φ</a:t>
            </a:r>
            <a:r>
              <a:rPr lang="en-US" altLang="zh-CN" sz="1200" i="1" baseline="-25000" dirty="0" err="1" smtClean="0">
                <a:latin typeface="Times New Roman" panose="02020603050405020304" pitchFamily="18" charset="0"/>
                <a:cs typeface="Times New Roman" panose="02020603050405020304" pitchFamily="18" charset="0"/>
              </a:rPr>
              <a:t>u</a:t>
            </a:r>
            <a:r>
              <a:rPr lang="en-US" altLang="zh-CN" sz="1200" i="0" baseline="0" dirty="0" smtClean="0">
                <a:latin typeface="Arial" charset="0"/>
                <a:cs typeface="+mn-cs"/>
              </a:rPr>
              <a:t>,, fourth d</a:t>
            </a:r>
            <a:r>
              <a:rPr lang="en-US" altLang="zh-CN" sz="1200" dirty="0" smtClean="0"/>
              <a:t>raw a role </a:t>
            </a:r>
            <a:r>
              <a:rPr lang="en-US" altLang="zh-CN" sz="1200" i="1" dirty="0" smtClean="0">
                <a:latin typeface="Times New Roman" panose="02020603050405020304" pitchFamily="18" charset="0"/>
                <a:cs typeface="Times New Roman" panose="02020603050405020304" pitchFamily="18" charset="0"/>
              </a:rPr>
              <a:t>r</a:t>
            </a:r>
            <a:r>
              <a:rPr lang="en-US" altLang="zh-CN" sz="1200" dirty="0" smtClean="0"/>
              <a:t> from </a:t>
            </a:r>
            <a:r>
              <a:rPr lang="en-US" altLang="zh-CN" sz="1200" i="1" dirty="0" err="1" smtClean="0">
                <a:latin typeface="Times New Roman" panose="02020603050405020304" pitchFamily="18" charset="0"/>
                <a:cs typeface="Times New Roman" panose="02020603050405020304" pitchFamily="18" charset="0"/>
              </a:rPr>
              <a:t>θ</a:t>
            </a:r>
            <a:r>
              <a:rPr lang="en-US" altLang="zh-CN" sz="1200" i="1" baseline="-25000" dirty="0" err="1" smtClean="0">
                <a:latin typeface="Times New Roman" panose="02020603050405020304" pitchFamily="18" charset="0"/>
                <a:cs typeface="Times New Roman" panose="02020603050405020304" pitchFamily="18" charset="0"/>
              </a:rPr>
              <a:t>v</a:t>
            </a:r>
            <a:r>
              <a:rPr lang="en-US" altLang="zh-CN" sz="1200" i="0" baseline="0" dirty="0" smtClean="0">
                <a:latin typeface="Arial" charset="0"/>
                <a:cs typeface="+mn-cs"/>
              </a:rPr>
              <a:t>, last d</a:t>
            </a:r>
            <a:r>
              <a:rPr lang="en-US" altLang="zh-CN" sz="1200" dirty="0" smtClean="0"/>
              <a:t>raw </a:t>
            </a:r>
            <a:r>
              <a:rPr lang="en-US" altLang="zh-CN" sz="1200" i="1" dirty="0" err="1" smtClean="0">
                <a:latin typeface="Times New Roman" panose="02020603050405020304" pitchFamily="18" charset="0"/>
                <a:cs typeface="Times New Roman" panose="02020603050405020304" pitchFamily="18" charset="0"/>
              </a:rPr>
              <a:t>y</a:t>
            </a:r>
            <a:r>
              <a:rPr lang="en-US" altLang="zh-CN" sz="1200" i="1" baseline="-25000" dirty="0" err="1" smtClean="0">
                <a:latin typeface="Times New Roman" panose="02020603050405020304" pitchFamily="18" charset="0"/>
                <a:cs typeface="Times New Roman" panose="02020603050405020304" pitchFamily="18" charset="0"/>
              </a:rPr>
              <a:t>m</a:t>
            </a:r>
            <a:r>
              <a:rPr lang="en-US" altLang="zh-CN" sz="1200" i="1" dirty="0" smtClean="0">
                <a:latin typeface="Times New Roman" panose="02020603050405020304" pitchFamily="18" charset="0"/>
                <a:cs typeface="Times New Roman" panose="02020603050405020304" pitchFamily="18" charset="0"/>
              </a:rPr>
              <a:t> ∼ Multinomial(</a:t>
            </a:r>
            <a:r>
              <a:rPr lang="en-US" altLang="zh-CN" sz="1200" i="1" dirty="0" err="1" smtClean="0">
                <a:latin typeface="Times New Roman" panose="02020603050405020304" pitchFamily="18" charset="0"/>
                <a:cs typeface="Times New Roman" panose="02020603050405020304" pitchFamily="18" charset="0"/>
              </a:rPr>
              <a:t>ρ</a:t>
            </a:r>
            <a:r>
              <a:rPr lang="en-US" altLang="zh-CN" sz="1200" i="1" baseline="30000" dirty="0" err="1" smtClean="0">
                <a:latin typeface="Times New Roman" panose="02020603050405020304" pitchFamily="18" charset="0"/>
                <a:cs typeface="Times New Roman" panose="02020603050405020304" pitchFamily="18" charset="0"/>
              </a:rPr>
              <a:t>τ,r</a:t>
            </a:r>
            <a:r>
              <a:rPr lang="en-US" altLang="zh-CN" sz="1200" i="1" dirty="0" smtClean="0">
                <a:latin typeface="Times New Roman" panose="02020603050405020304" pitchFamily="18" charset="0"/>
                <a:cs typeface="Times New Roman" panose="02020603050405020304" pitchFamily="18" charset="0"/>
              </a:rPr>
              <a:t>).</a:t>
            </a:r>
            <a:endParaRPr lang="en-US" altLang="zh-CN" sz="1200" i="0" dirty="0" smtClean="0">
              <a:latin typeface="Arial" charset="0"/>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i="0" dirty="0" smtClean="0">
                <a:latin typeface="Arial" charset="0"/>
                <a:cs typeface="+mn-cs"/>
              </a:rPr>
              <a:t>The</a:t>
            </a:r>
            <a:r>
              <a:rPr lang="en-US" altLang="zh-CN" sz="1200" i="0" baseline="0" dirty="0" smtClean="0">
                <a:latin typeface="Arial" charset="0"/>
                <a:cs typeface="+mn-cs"/>
              </a:rPr>
              <a:t> shaded nodes </a:t>
            </a:r>
            <a:r>
              <a:rPr lang="en-US" altLang="zh-CN" sz="1200" i="1" dirty="0" smtClean="0">
                <a:latin typeface="Times New Roman" panose="02020603050405020304" pitchFamily="18" charset="0"/>
                <a:cs typeface="Times New Roman" panose="02020603050405020304" pitchFamily="18" charset="0"/>
              </a:rPr>
              <a:t>e, x,</a:t>
            </a:r>
            <a:r>
              <a:rPr lang="en-US" altLang="zh-CN" sz="1200" i="1" baseline="0" dirty="0" smtClean="0">
                <a:latin typeface="Times New Roman" panose="02020603050405020304" pitchFamily="18" charset="0"/>
                <a:cs typeface="Times New Roman" panose="02020603050405020304" pitchFamily="18" charset="0"/>
              </a:rPr>
              <a:t> </a:t>
            </a:r>
            <a:r>
              <a:rPr lang="en-US" altLang="zh-CN" sz="1200" i="1" dirty="0" smtClean="0">
                <a:latin typeface="Times New Roman" pitchFamily="18" charset="0"/>
                <a:cs typeface="Times New Roman" pitchFamily="18" charset="0"/>
              </a:rPr>
              <a:t>y</a:t>
            </a:r>
            <a:r>
              <a:rPr lang="zh-CN" altLang="en-US" sz="1200" i="1" baseline="0" dirty="0" smtClean="0">
                <a:latin typeface="Times New Roman" pitchFamily="18" charset="0"/>
                <a:cs typeface="Times New Roman" pitchFamily="18" charset="0"/>
              </a:rPr>
              <a:t> </a:t>
            </a:r>
            <a:r>
              <a:rPr lang="en-US" altLang="zh-CN" sz="1200" i="0" baseline="0" dirty="0" smtClean="0">
                <a:latin typeface="Times New Roman" pitchFamily="18" charset="0"/>
                <a:cs typeface="Times New Roman" pitchFamily="18" charset="0"/>
              </a:rPr>
              <a:t>denote three visible elements respectively. Two latent variable </a:t>
            </a:r>
            <a:r>
              <a:rPr lang="en-US" altLang="zh-CN" sz="1200" i="1" baseline="0" dirty="0" smtClean="0">
                <a:latin typeface="Times New Roman" pitchFamily="18" charset="0"/>
                <a:cs typeface="Times New Roman" pitchFamily="18" charset="0"/>
              </a:rPr>
              <a:t>z</a:t>
            </a:r>
            <a:r>
              <a:rPr lang="en-US" altLang="zh-CN" sz="1200" i="0" baseline="0" dirty="0" smtClean="0">
                <a:latin typeface="Times New Roman" pitchFamily="18" charset="0"/>
                <a:cs typeface="Times New Roman" pitchFamily="18" charset="0"/>
              </a:rPr>
              <a:t> and </a:t>
            </a:r>
            <a:r>
              <a:rPr lang="en-US" altLang="zh-CN" sz="1200" i="1" baseline="0" dirty="0" smtClean="0">
                <a:latin typeface="Times New Roman" pitchFamily="18" charset="0"/>
                <a:cs typeface="Times New Roman" pitchFamily="18" charset="0"/>
              </a:rPr>
              <a:t>d</a:t>
            </a:r>
            <a:r>
              <a:rPr lang="en-US" altLang="zh-CN" sz="1200" i="0" baseline="0" dirty="0" smtClean="0">
                <a:latin typeface="Times New Roman" pitchFamily="18" charset="0"/>
                <a:cs typeface="Times New Roman" pitchFamily="18" charset="0"/>
              </a:rPr>
              <a:t> denote two invisible elements respectively. </a:t>
            </a:r>
            <a:r>
              <a:rPr lang="el-GR" altLang="zh-CN" sz="1200" i="1" dirty="0" smtClean="0">
                <a:latin typeface="Times New Roman" panose="02020603050405020304" pitchFamily="18" charset="0"/>
                <a:cs typeface="Times New Roman" panose="02020603050405020304" pitchFamily="18" charset="0"/>
              </a:rPr>
              <a:t>ζ</a:t>
            </a:r>
            <a:r>
              <a:rPr lang="el-GR" altLang="zh-CN" sz="1200" dirty="0" smtClean="0"/>
              <a:t> </a:t>
            </a:r>
            <a:r>
              <a:rPr lang="en-US" altLang="zh-CN" sz="1200" dirty="0" smtClean="0"/>
              <a:t>, </a:t>
            </a:r>
            <a:r>
              <a:rPr lang="el-GR" altLang="zh-CN" sz="1200" i="1" dirty="0" smtClean="0">
                <a:latin typeface="Times New Roman" panose="02020603050405020304" pitchFamily="18" charset="0"/>
                <a:cs typeface="Times New Roman" panose="02020603050405020304" pitchFamily="18" charset="0"/>
              </a:rPr>
              <a:t>φ</a:t>
            </a:r>
            <a:r>
              <a:rPr lang="en-US" altLang="zh-CN" sz="1200" i="1" dirty="0" smtClean="0">
                <a:latin typeface="Times New Roman" panose="02020603050405020304" pitchFamily="18" charset="0"/>
                <a:cs typeface="Times New Roman" panose="02020603050405020304" pitchFamily="18" charset="0"/>
              </a:rPr>
              <a:t>, ρ, θ </a:t>
            </a:r>
            <a:r>
              <a:rPr lang="en-US" altLang="zh-CN" sz="1200" i="0" dirty="0" smtClean="0">
                <a:latin typeface="Times New Roman" panose="02020603050405020304" pitchFamily="18" charset="0"/>
                <a:cs typeface="Times New Roman" panose="02020603050405020304" pitchFamily="18" charset="0"/>
              </a:rPr>
              <a:t>are</a:t>
            </a:r>
            <a:r>
              <a:rPr lang="en-US" altLang="zh-CN" sz="1200" i="0" baseline="0" dirty="0" smtClean="0">
                <a:latin typeface="Times New Roman" panose="02020603050405020304" pitchFamily="18" charset="0"/>
                <a:cs typeface="Times New Roman" panose="02020603050405020304" pitchFamily="18" charset="0"/>
              </a:rPr>
              <a:t> parameters for the four multinomial distribution respectively, which are the distribution of communities over links, the distribution of nodes over communities, the distribution of community and role over actions, and the distribution of nodes over roles. </a:t>
            </a:r>
            <a:r>
              <a:rPr lang="en-US" altLang="zh-CN" sz="1200" i="1" dirty="0" smtClean="0">
                <a:latin typeface="Times New Roman" panose="02020603050405020304" pitchFamily="18" charset="0"/>
                <a:cs typeface="Times New Roman" panose="02020603050405020304" pitchFamily="18" charset="0"/>
              </a:rPr>
              <a:t>µ </a:t>
            </a:r>
            <a:r>
              <a:rPr lang="en-US" altLang="zh-CN" sz="1200" i="0" dirty="0" smtClean="0">
                <a:latin typeface="Times New Roman" panose="02020603050405020304" pitchFamily="18" charset="0"/>
                <a:cs typeface="Times New Roman" panose="02020603050405020304" pitchFamily="18" charset="0"/>
              </a:rPr>
              <a:t>and </a:t>
            </a:r>
            <a:r>
              <a:rPr lang="en-US" altLang="zh-CN" sz="1200" i="1" dirty="0" smtClean="0">
                <a:latin typeface="Times New Roman" panose="02020603050405020304" pitchFamily="18" charset="0"/>
                <a:cs typeface="Times New Roman" panose="02020603050405020304" pitchFamily="18" charset="0"/>
              </a:rPr>
              <a:t>σ</a:t>
            </a:r>
            <a:r>
              <a:rPr lang="en-US" altLang="zh-CN" sz="1200" i="1" baseline="0" dirty="0" smtClean="0">
                <a:latin typeface="Times New Roman" panose="02020603050405020304" pitchFamily="18" charset="0"/>
                <a:cs typeface="Times New Roman" panose="02020603050405020304" pitchFamily="18" charset="0"/>
              </a:rPr>
              <a:t> </a:t>
            </a:r>
            <a:r>
              <a:rPr lang="en-US" altLang="zh-CN" sz="1200" i="0" baseline="0" dirty="0" smtClean="0">
                <a:latin typeface="Times New Roman" panose="02020603050405020304" pitchFamily="18" charset="0"/>
                <a:cs typeface="Times New Roman" panose="02020603050405020304" pitchFamily="18" charset="0"/>
              </a:rPr>
              <a:t>are the parameters of attributions’ distribution.</a:t>
            </a:r>
            <a:endParaRPr lang="zh-CN" altLang="en-US" sz="1200" i="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pPr>
              <a:defRPr/>
            </a:pPr>
            <a:fld id="{A3804948-14D2-43DA-B3DB-CF1972FFF4B7}" type="slidenum">
              <a:rPr lang="en-US" altLang="zh-CN" smtClean="0"/>
              <a:pPr>
                <a:defRPr/>
              </a:pPr>
              <a:t>7</a:t>
            </a:fld>
            <a:endParaRPr lang="en-US" altLang="zh-CN"/>
          </a:p>
        </p:txBody>
      </p:sp>
    </p:spTree>
    <p:extLst>
      <p:ext uri="{BB962C8B-B14F-4D97-AF65-F5344CB8AC3E}">
        <p14:creationId xmlns:p14="http://schemas.microsoft.com/office/powerpoint/2010/main" val="8559373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fontScale="92500"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800" dirty="0" smtClean="0"/>
              <a:t>We evaluate the eﬀectiveness of the proposed CRM model on real-world datasets. We ﬁrst use a real dataset to learn the parameters of CRM. Then we use the parameters to generate a synthetic social network that, ideally, should recover  the  original  appearance.   After  that,  we  evaluate CRM by the following three tasks:</a:t>
            </a:r>
            <a:endParaRPr lang="en-US" altLang="zh-CN" sz="1800" b="1" dirty="0" smtClean="0">
              <a:solidFill>
                <a:schemeClr val="accent2"/>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800" b="0" dirty="0" smtClean="0">
                <a:solidFill>
                  <a:schemeClr val="accent2"/>
                </a:solidFill>
              </a:rPr>
              <a:t>The</a:t>
            </a:r>
            <a:r>
              <a:rPr lang="en-US" altLang="zh-CN" sz="1800" b="0" baseline="0" dirty="0" smtClean="0">
                <a:solidFill>
                  <a:schemeClr val="accent2"/>
                </a:solidFill>
              </a:rPr>
              <a:t> first</a:t>
            </a:r>
            <a:r>
              <a:rPr lang="en-US" altLang="zh-CN" sz="1800" b="0" dirty="0" smtClean="0">
                <a:solidFill>
                  <a:schemeClr val="accent2"/>
                </a:solidFill>
              </a:rPr>
              <a:t> task is structure recovery.</a:t>
            </a:r>
            <a:r>
              <a:rPr lang="en-US" altLang="zh-CN" sz="1800" b="0" baseline="0" dirty="0" smtClean="0">
                <a:solidFill>
                  <a:schemeClr val="accent2"/>
                </a:solidFill>
              </a:rPr>
              <a:t> For this task, we compare </a:t>
            </a:r>
            <a:r>
              <a:rPr lang="en-US" altLang="zh-CN" sz="1800" dirty="0" smtClean="0"/>
              <a:t>the diﬀerence of structures between the generated synthetic network and the real network by means of six metrics which can reflect the structure of a network from</a:t>
            </a:r>
            <a:r>
              <a:rPr lang="en-US" altLang="zh-CN" sz="1800" baseline="0" dirty="0" smtClean="0"/>
              <a:t> different angles. </a:t>
            </a:r>
            <a:r>
              <a:rPr lang="en-US" altLang="zh-CN" sz="1600" dirty="0" smtClean="0"/>
              <a:t>Obviously, the more similar the features of the synthetic network and real network, the better the model.</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600" dirty="0" smtClean="0"/>
              <a:t>The second</a:t>
            </a:r>
            <a:r>
              <a:rPr lang="en-US" altLang="zh-CN" sz="1600" baseline="0" dirty="0" smtClean="0"/>
              <a:t> task is behavior prediction. Parameter </a:t>
            </a:r>
            <a:r>
              <a:rPr lang="en-US" altLang="zh-CN" sz="1600" i="1" dirty="0" smtClean="0">
                <a:latin typeface="Times New Roman" panose="02020603050405020304" pitchFamily="18" charset="0"/>
                <a:cs typeface="Times New Roman" panose="02020603050405020304" pitchFamily="18" charset="0"/>
              </a:rPr>
              <a:t>ρ </a:t>
            </a:r>
            <a:r>
              <a:rPr lang="en-US" altLang="zh-CN" sz="1600" i="0" dirty="0" smtClean="0">
                <a:latin typeface="Times New Roman" panose="02020603050405020304" pitchFamily="18" charset="0"/>
                <a:cs typeface="Times New Roman" panose="02020603050405020304" pitchFamily="18" charset="0"/>
              </a:rPr>
              <a:t>can</a:t>
            </a:r>
            <a:r>
              <a:rPr lang="en-US" altLang="zh-CN" sz="1600" i="0" baseline="0" dirty="0" smtClean="0">
                <a:latin typeface="Times New Roman" panose="02020603050405020304" pitchFamily="18" charset="0"/>
                <a:cs typeface="Times New Roman" panose="02020603050405020304" pitchFamily="18" charset="0"/>
              </a:rPr>
              <a:t> represent the probability for a node to take a specific action, so we can use it to predict users’ behaviors.</a:t>
            </a:r>
            <a:endParaRPr lang="en-US" altLang="zh-CN" sz="1600" dirty="0" smtClean="0"/>
          </a:p>
          <a:p>
            <a:r>
              <a:rPr lang="en-US" altLang="zh-CN" dirty="0" smtClean="0"/>
              <a:t>The</a:t>
            </a:r>
            <a:r>
              <a:rPr lang="en-US" altLang="zh-CN" baseline="0" dirty="0" smtClean="0"/>
              <a:t> last task is community detection. We can use parameter </a:t>
            </a:r>
            <a:r>
              <a:rPr lang="en-US" altLang="zh-CN" sz="1200" i="1" dirty="0" smtClean="0">
                <a:latin typeface="Times New Roman" panose="02020603050405020304" pitchFamily="18" charset="0"/>
                <a:cs typeface="Times New Roman" panose="02020603050405020304" pitchFamily="18" charset="0"/>
              </a:rPr>
              <a:t>ζ </a:t>
            </a:r>
            <a:r>
              <a:rPr lang="en-US" altLang="zh-CN" sz="1200" i="0" dirty="0" smtClean="0">
                <a:latin typeface="Times New Roman" panose="02020603050405020304" pitchFamily="18" charset="0"/>
                <a:cs typeface="Times New Roman" panose="02020603050405020304" pitchFamily="18" charset="0"/>
              </a:rPr>
              <a:t>to mine</a:t>
            </a:r>
            <a:r>
              <a:rPr lang="en-US" altLang="zh-CN" sz="1200" i="0" baseline="0" dirty="0" smtClean="0">
                <a:latin typeface="Times New Roman" panose="02020603050405020304" pitchFamily="18" charset="0"/>
                <a:cs typeface="Times New Roman" panose="02020603050405020304" pitchFamily="18" charset="0"/>
              </a:rPr>
              <a:t> communities.</a:t>
            </a:r>
            <a:endParaRPr lang="zh-CN" altLang="en-US" i="0" dirty="0"/>
          </a:p>
        </p:txBody>
      </p:sp>
      <p:sp>
        <p:nvSpPr>
          <p:cNvPr id="4" name="灯片编号占位符 3"/>
          <p:cNvSpPr>
            <a:spLocks noGrp="1"/>
          </p:cNvSpPr>
          <p:nvPr>
            <p:ph type="sldNum" sz="quarter" idx="10"/>
          </p:nvPr>
        </p:nvSpPr>
        <p:spPr/>
        <p:txBody>
          <a:bodyPr/>
          <a:lstStyle/>
          <a:p>
            <a:pPr>
              <a:defRPr/>
            </a:pPr>
            <a:fld id="{A3804948-14D2-43DA-B3DB-CF1972FFF4B7}" type="slidenum">
              <a:rPr lang="en-US" altLang="zh-CN" smtClean="0"/>
              <a:pPr>
                <a:defRPr/>
              </a:pPr>
              <a:t>8</a:t>
            </a:fld>
            <a:endParaRPr lang="en-US" altLang="zh-CN"/>
          </a:p>
        </p:txBody>
      </p:sp>
    </p:spTree>
    <p:extLst>
      <p:ext uri="{BB962C8B-B14F-4D97-AF65-F5344CB8AC3E}">
        <p14:creationId xmlns:p14="http://schemas.microsoft.com/office/powerpoint/2010/main" val="1887077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800" dirty="0" smtClean="0"/>
              <a:t>To evaluate CRM, we use three datasets.</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800" dirty="0" smtClean="0"/>
              <a:t>The Coauthor dataset contains 1765 computer authors, 13,415 corresponding collaboration relationships, and 7,233 papers published at 28 computer science  conferences.</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i="0" dirty="0" smtClean="0"/>
              <a:t>The Facebook dataset is downloaded</a:t>
            </a:r>
            <a:r>
              <a:rPr lang="en-US" altLang="zh-CN" i="0" baseline="0" dirty="0" smtClean="0"/>
              <a:t> </a:t>
            </a:r>
            <a:r>
              <a:rPr lang="en-US" altLang="zh-CN" i="0" dirty="0" smtClean="0"/>
              <a:t>from a web site,</a:t>
            </a:r>
            <a:r>
              <a:rPr lang="en-US" altLang="zh-CN" i="0" baseline="0" dirty="0" smtClean="0"/>
              <a:t> which can be found in the references part of the paper. It</a:t>
            </a:r>
            <a:r>
              <a:rPr lang="en-US" altLang="zh-CN" i="0" dirty="0" smtClean="0"/>
              <a:t> contains information from 4,039 Facebook users and 88,234 links.</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i="0" dirty="0" smtClean="0"/>
              <a:t>Weibo is a microblogging service in China, which reports having more than 5 hundred million registered users. We use a sub-network with 1,776,950 users, 308,489,739 following relationships, 300,000 original messages and 23,755,810 repost actions.</a:t>
            </a:r>
            <a:endParaRPr lang="zh-CN" altLang="en-US" i="0" dirty="0"/>
          </a:p>
        </p:txBody>
      </p:sp>
      <p:sp>
        <p:nvSpPr>
          <p:cNvPr id="4" name="灯片编号占位符 3"/>
          <p:cNvSpPr>
            <a:spLocks noGrp="1"/>
          </p:cNvSpPr>
          <p:nvPr>
            <p:ph type="sldNum" sz="quarter" idx="10"/>
          </p:nvPr>
        </p:nvSpPr>
        <p:spPr/>
        <p:txBody>
          <a:bodyPr/>
          <a:lstStyle/>
          <a:p>
            <a:pPr>
              <a:defRPr/>
            </a:pPr>
            <a:fld id="{A3804948-14D2-43DA-B3DB-CF1972FFF4B7}" type="slidenum">
              <a:rPr lang="en-US" altLang="zh-CN" smtClean="0"/>
              <a:pPr>
                <a:defRPr/>
              </a:pPr>
              <a:t>9</a:t>
            </a:fld>
            <a:endParaRPr lang="en-US" altLang="zh-CN"/>
          </a:p>
        </p:txBody>
      </p:sp>
    </p:spTree>
    <p:extLst>
      <p:ext uri="{BB962C8B-B14F-4D97-AF65-F5344CB8AC3E}">
        <p14:creationId xmlns:p14="http://schemas.microsoft.com/office/powerpoint/2010/main" val="3923877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pic>
        <p:nvPicPr>
          <p:cNvPr id="4" name="Picture 28" descr="Picture2"/>
          <p:cNvPicPr>
            <a:picLocks noChangeAspect="1" noChangeArrowheads="1"/>
          </p:cNvPicPr>
          <p:nvPr userDrawn="1"/>
        </p:nvPicPr>
        <p:blipFill>
          <a:blip r:embed="rId2" cstate="print"/>
          <a:srcRect/>
          <a:stretch>
            <a:fillRect/>
          </a:stretch>
        </p:blipFill>
        <p:spPr bwMode="auto">
          <a:xfrm>
            <a:off x="0" y="6499237"/>
            <a:ext cx="9906000" cy="358775"/>
          </a:xfrm>
          <a:prstGeom prst="rect">
            <a:avLst/>
          </a:prstGeom>
          <a:noFill/>
          <a:ln w="9525">
            <a:noFill/>
            <a:miter lim="800000"/>
            <a:headEnd/>
            <a:tailEnd/>
          </a:ln>
        </p:spPr>
      </p:pic>
      <p:sp>
        <p:nvSpPr>
          <p:cNvPr id="5" name="Rectangle 5"/>
          <p:cNvSpPr>
            <a:spLocks noChangeArrowheads="1"/>
          </p:cNvSpPr>
          <p:nvPr userDrawn="1"/>
        </p:nvSpPr>
        <p:spPr bwMode="auto">
          <a:xfrm>
            <a:off x="0" y="12"/>
            <a:ext cx="9906000" cy="360363"/>
          </a:xfrm>
          <a:prstGeom prst="rect">
            <a:avLst/>
          </a:prstGeom>
          <a:gradFill rotWithShape="1">
            <a:gsLst>
              <a:gs pos="0">
                <a:srgbClr val="99CCFF"/>
              </a:gs>
              <a:gs pos="100000">
                <a:srgbClr val="99CCFF">
                  <a:gamma/>
                  <a:tint val="0"/>
                  <a:invGamma/>
                </a:srgbClr>
              </a:gs>
            </a:gsLst>
            <a:lin ang="5400000" scaled="1"/>
          </a:gradFill>
          <a:ln w="9525">
            <a:noFill/>
            <a:miter lim="800000"/>
            <a:headEnd/>
            <a:tailEnd/>
          </a:ln>
          <a:effectLst/>
        </p:spPr>
        <p:txBody>
          <a:bodyPr wrap="none" anchor="ctr"/>
          <a:lstStyle/>
          <a:p>
            <a:pPr>
              <a:defRPr/>
            </a:pPr>
            <a:endParaRPr lang="zh-CN" altLang="en-US">
              <a:latin typeface="Arial" charset="0"/>
            </a:endParaRPr>
          </a:p>
        </p:txBody>
      </p:sp>
      <p:pic>
        <p:nvPicPr>
          <p:cNvPr id="6" name="Picture 27" descr="Picture1"/>
          <p:cNvPicPr>
            <a:picLocks noChangeAspect="1" noChangeArrowheads="1"/>
          </p:cNvPicPr>
          <p:nvPr userDrawn="1"/>
        </p:nvPicPr>
        <p:blipFill>
          <a:blip r:embed="rId3" cstate="print"/>
          <a:srcRect/>
          <a:stretch>
            <a:fillRect/>
          </a:stretch>
        </p:blipFill>
        <p:spPr bwMode="auto">
          <a:xfrm>
            <a:off x="0" y="0"/>
            <a:ext cx="9906000" cy="1905000"/>
          </a:xfrm>
          <a:prstGeom prst="rect">
            <a:avLst/>
          </a:prstGeom>
          <a:noFill/>
          <a:ln w="9525">
            <a:noFill/>
            <a:miter lim="800000"/>
            <a:headEnd/>
            <a:tailEnd/>
          </a:ln>
        </p:spPr>
      </p:pic>
      <p:sp>
        <p:nvSpPr>
          <p:cNvPr id="7" name="Rectangle 7"/>
          <p:cNvSpPr>
            <a:spLocks noChangeArrowheads="1"/>
          </p:cNvSpPr>
          <p:nvPr/>
        </p:nvSpPr>
        <p:spPr bwMode="auto">
          <a:xfrm>
            <a:off x="200029" y="6453188"/>
            <a:ext cx="1008063" cy="457200"/>
          </a:xfrm>
          <a:prstGeom prst="rect">
            <a:avLst/>
          </a:prstGeom>
          <a:noFill/>
          <a:ln w="9525">
            <a:noFill/>
            <a:miter lim="800000"/>
            <a:headEnd/>
            <a:tailEnd/>
          </a:ln>
          <a:effectLst/>
        </p:spPr>
        <p:txBody>
          <a:bodyPr wrap="none" lIns="92075" tIns="46038" rIns="92075" bIns="46038" anchor="ctr"/>
          <a:lstStyle/>
          <a:p>
            <a:pPr defTabSz="762000">
              <a:defRPr/>
            </a:pPr>
            <a:fld id="{E9A7D18B-0430-4727-A675-243742E22EAE}" type="slidenum">
              <a:rPr kumimoji="1" lang="en-US" altLang="ja-JP" sz="1600">
                <a:solidFill>
                  <a:schemeClr val="bg1"/>
                </a:solidFill>
                <a:latin typeface="Times New Roman" pitchFamily="18" charset="0"/>
                <a:ea typeface="MS PGothic" pitchFamily="34" charset="-128"/>
              </a:rPr>
              <a:pPr defTabSz="762000">
                <a:defRPr/>
              </a:pPr>
              <a:t>‹#›</a:t>
            </a:fld>
            <a:endParaRPr kumimoji="1" lang="en-US" altLang="ja-JP" sz="1600">
              <a:solidFill>
                <a:schemeClr val="bg1"/>
              </a:solidFill>
              <a:latin typeface="Times New Roman" pitchFamily="18" charset="0"/>
              <a:ea typeface="MS PGothic" pitchFamily="34" charset="-128"/>
            </a:endParaRPr>
          </a:p>
        </p:txBody>
      </p:sp>
      <p:grpSp>
        <p:nvGrpSpPr>
          <p:cNvPr id="8" name="Group 13"/>
          <p:cNvGrpSpPr>
            <a:grpSpLocks/>
          </p:cNvGrpSpPr>
          <p:nvPr userDrawn="1"/>
        </p:nvGrpSpPr>
        <p:grpSpPr bwMode="auto">
          <a:xfrm>
            <a:off x="-39682" y="-26988"/>
            <a:ext cx="1443038" cy="995363"/>
            <a:chOff x="0" y="0"/>
            <a:chExt cx="5557" cy="4150"/>
          </a:xfrm>
        </p:grpSpPr>
        <p:pic>
          <p:nvPicPr>
            <p:cNvPr id="9" name="Picture 14" descr="リング_2_0924"/>
            <p:cNvPicPr>
              <a:picLocks noChangeAspect="1" noChangeArrowheads="1"/>
            </p:cNvPicPr>
            <p:nvPr userDrawn="1"/>
          </p:nvPicPr>
          <p:blipFill>
            <a:blip r:embed="rId4" cstate="print"/>
            <a:srcRect t="9818"/>
            <a:stretch>
              <a:fillRect/>
            </a:stretch>
          </p:blipFill>
          <p:spPr bwMode="auto">
            <a:xfrm>
              <a:off x="249" y="0"/>
              <a:ext cx="3991" cy="3590"/>
            </a:xfrm>
            <a:prstGeom prst="rect">
              <a:avLst/>
            </a:prstGeom>
            <a:noFill/>
            <a:ln w="9525">
              <a:noFill/>
              <a:miter lim="800000"/>
              <a:headEnd/>
              <a:tailEnd/>
            </a:ln>
          </p:spPr>
        </p:pic>
        <p:pic>
          <p:nvPicPr>
            <p:cNvPr id="10" name="Picture 15" descr="リング_2_0924"/>
            <p:cNvPicPr>
              <a:picLocks noChangeAspect="1" noChangeArrowheads="1"/>
            </p:cNvPicPr>
            <p:nvPr userDrawn="1"/>
          </p:nvPicPr>
          <p:blipFill>
            <a:blip r:embed="rId4" cstate="print"/>
            <a:srcRect/>
            <a:stretch>
              <a:fillRect/>
            </a:stretch>
          </p:blipFill>
          <p:spPr bwMode="auto">
            <a:xfrm>
              <a:off x="4332" y="122"/>
              <a:ext cx="1225" cy="1222"/>
            </a:xfrm>
            <a:prstGeom prst="rect">
              <a:avLst/>
            </a:prstGeom>
            <a:noFill/>
            <a:ln w="9525">
              <a:noFill/>
              <a:miter lim="800000"/>
              <a:headEnd/>
              <a:tailEnd/>
            </a:ln>
          </p:spPr>
        </p:pic>
        <p:pic>
          <p:nvPicPr>
            <p:cNvPr id="11" name="Picture 16" descr="リング_2_0924"/>
            <p:cNvPicPr>
              <a:picLocks noChangeAspect="1" noChangeArrowheads="1"/>
            </p:cNvPicPr>
            <p:nvPr userDrawn="1"/>
          </p:nvPicPr>
          <p:blipFill>
            <a:blip r:embed="rId4" cstate="print"/>
            <a:srcRect l="15576"/>
            <a:stretch>
              <a:fillRect/>
            </a:stretch>
          </p:blipFill>
          <p:spPr bwMode="auto">
            <a:xfrm>
              <a:off x="0" y="1389"/>
              <a:ext cx="2336" cy="2761"/>
            </a:xfrm>
            <a:prstGeom prst="rect">
              <a:avLst/>
            </a:prstGeom>
            <a:noFill/>
            <a:ln w="9525">
              <a:noFill/>
              <a:miter lim="800000"/>
              <a:headEnd/>
              <a:tailEnd/>
            </a:ln>
          </p:spPr>
        </p:pic>
      </p:grpSp>
      <p:grpSp>
        <p:nvGrpSpPr>
          <p:cNvPr id="12" name="Group 20"/>
          <p:cNvGrpSpPr>
            <a:grpSpLocks/>
          </p:cNvGrpSpPr>
          <p:nvPr userDrawn="1"/>
        </p:nvGrpSpPr>
        <p:grpSpPr bwMode="auto">
          <a:xfrm>
            <a:off x="-39682" y="-26988"/>
            <a:ext cx="1443038" cy="995363"/>
            <a:chOff x="0" y="0"/>
            <a:chExt cx="5557" cy="4150"/>
          </a:xfrm>
        </p:grpSpPr>
        <p:pic>
          <p:nvPicPr>
            <p:cNvPr id="13" name="Picture 21" descr="リング_2_0924"/>
            <p:cNvPicPr>
              <a:picLocks noChangeAspect="1" noChangeArrowheads="1"/>
            </p:cNvPicPr>
            <p:nvPr userDrawn="1"/>
          </p:nvPicPr>
          <p:blipFill>
            <a:blip r:embed="rId4" cstate="print"/>
            <a:srcRect t="9818"/>
            <a:stretch>
              <a:fillRect/>
            </a:stretch>
          </p:blipFill>
          <p:spPr bwMode="auto">
            <a:xfrm>
              <a:off x="249" y="0"/>
              <a:ext cx="3991" cy="3590"/>
            </a:xfrm>
            <a:prstGeom prst="rect">
              <a:avLst/>
            </a:prstGeom>
            <a:noFill/>
            <a:ln w="9525">
              <a:noFill/>
              <a:miter lim="800000"/>
              <a:headEnd/>
              <a:tailEnd/>
            </a:ln>
          </p:spPr>
        </p:pic>
        <p:pic>
          <p:nvPicPr>
            <p:cNvPr id="14" name="Picture 22" descr="リング_2_0924"/>
            <p:cNvPicPr>
              <a:picLocks noChangeAspect="1" noChangeArrowheads="1"/>
            </p:cNvPicPr>
            <p:nvPr userDrawn="1"/>
          </p:nvPicPr>
          <p:blipFill>
            <a:blip r:embed="rId4" cstate="print"/>
            <a:srcRect/>
            <a:stretch>
              <a:fillRect/>
            </a:stretch>
          </p:blipFill>
          <p:spPr bwMode="auto">
            <a:xfrm>
              <a:off x="4332" y="122"/>
              <a:ext cx="1225" cy="1222"/>
            </a:xfrm>
            <a:prstGeom prst="rect">
              <a:avLst/>
            </a:prstGeom>
            <a:noFill/>
            <a:ln w="9525">
              <a:noFill/>
              <a:miter lim="800000"/>
              <a:headEnd/>
              <a:tailEnd/>
            </a:ln>
          </p:spPr>
        </p:pic>
        <p:pic>
          <p:nvPicPr>
            <p:cNvPr id="15" name="Picture 23" descr="リング_2_0924"/>
            <p:cNvPicPr>
              <a:picLocks noChangeAspect="1" noChangeArrowheads="1"/>
            </p:cNvPicPr>
            <p:nvPr userDrawn="1"/>
          </p:nvPicPr>
          <p:blipFill>
            <a:blip r:embed="rId4" cstate="print"/>
            <a:srcRect l="15576"/>
            <a:stretch>
              <a:fillRect/>
            </a:stretch>
          </p:blipFill>
          <p:spPr bwMode="auto">
            <a:xfrm>
              <a:off x="0" y="1389"/>
              <a:ext cx="2336" cy="2761"/>
            </a:xfrm>
            <a:prstGeom prst="rect">
              <a:avLst/>
            </a:prstGeom>
            <a:noFill/>
            <a:ln w="9525">
              <a:noFill/>
              <a:miter lim="800000"/>
              <a:headEnd/>
              <a:tailEnd/>
            </a:ln>
          </p:spPr>
        </p:pic>
      </p:grpSp>
      <p:sp>
        <p:nvSpPr>
          <p:cNvPr id="124931"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en-US" altLang="zh-CN"/>
              <a:t>Click to edit Master subtitle style</a:t>
            </a:r>
          </a:p>
        </p:txBody>
      </p:sp>
      <p:sp>
        <p:nvSpPr>
          <p:cNvPr id="124934" name="Rectangle 6"/>
          <p:cNvSpPr>
            <a:spLocks noGrp="1" noChangeArrowheads="1"/>
          </p:cNvSpPr>
          <p:nvPr>
            <p:ph type="ctrTitle"/>
          </p:nvPr>
        </p:nvSpPr>
        <p:spPr>
          <a:xfrm>
            <a:off x="742950" y="2130449"/>
            <a:ext cx="8420100" cy="1470025"/>
          </a:xfrm>
        </p:spPr>
        <p:txBody>
          <a:bodyPr/>
          <a:lstStyle>
            <a:lvl1pPr>
              <a:defRPr/>
            </a:lvl1pPr>
          </a:lstStyle>
          <a:p>
            <a:r>
              <a:rPr lang="en-US" altLang="zh-CN"/>
              <a:t>Click to edit Master title style</a:t>
            </a:r>
          </a:p>
        </p:txBody>
      </p:sp>
      <p:pic>
        <p:nvPicPr>
          <p:cNvPr id="16" name="Picture 8" descr="header2"/>
          <p:cNvPicPr>
            <a:picLocks noChangeAspect="1" noChangeArrowheads="1"/>
          </p:cNvPicPr>
          <p:nvPr userDrawn="1"/>
        </p:nvPicPr>
        <p:blipFill>
          <a:blip r:embed="rId5" cstate="print"/>
          <a:srcRect/>
          <a:stretch>
            <a:fillRect/>
          </a:stretch>
        </p:blipFill>
        <p:spPr bwMode="auto">
          <a:xfrm>
            <a:off x="8840794" y="188923"/>
            <a:ext cx="935037" cy="803275"/>
          </a:xfrm>
          <a:prstGeom prst="rect">
            <a:avLst/>
          </a:prstGeom>
          <a:noFill/>
          <a:ln w="9525">
            <a:noFill/>
            <a:miter lim="800000"/>
            <a:headEnd/>
            <a:tailEnd/>
          </a:ln>
        </p:spPr>
      </p:pic>
      <p:pic>
        <p:nvPicPr>
          <p:cNvPr id="17" name="Picture 25" descr="index_03"/>
          <p:cNvPicPr>
            <a:picLocks noChangeAspect="1" noChangeArrowheads="1"/>
          </p:cNvPicPr>
          <p:nvPr userDrawn="1"/>
        </p:nvPicPr>
        <p:blipFill>
          <a:blip r:embed="rId6" cstate="print"/>
          <a:srcRect/>
          <a:stretch>
            <a:fillRect/>
          </a:stretch>
        </p:blipFill>
        <p:spPr bwMode="auto">
          <a:xfrm>
            <a:off x="8924924" y="6494463"/>
            <a:ext cx="996951" cy="354012"/>
          </a:xfrm>
          <a:prstGeom prst="rect">
            <a:avLst/>
          </a:prstGeom>
          <a:noFill/>
          <a:ln w="9525">
            <a:noFill/>
            <a:miter lim="800000"/>
            <a:headEnd/>
            <a:tailEnd/>
          </a:ln>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94576" y="188913"/>
            <a:ext cx="2339975" cy="59372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271471" y="188913"/>
            <a:ext cx="6870700" cy="593725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271469" y="188913"/>
            <a:ext cx="9363075" cy="792162"/>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350851" y="1196975"/>
            <a:ext cx="9139237" cy="4929188"/>
          </a:xfrm>
        </p:spPr>
        <p:txBody>
          <a:bodyPr/>
          <a:lstStyle/>
          <a:p>
            <a:pPr lvl="0"/>
            <a:endParaRPr lang="zh-CN" altLang="en-US" noProof="0" smtClean="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pic>
        <p:nvPicPr>
          <p:cNvPr id="4" name="Picture 8" descr="header2"/>
          <p:cNvPicPr>
            <a:picLocks noChangeAspect="1" noChangeArrowheads="1"/>
          </p:cNvPicPr>
          <p:nvPr userDrawn="1"/>
        </p:nvPicPr>
        <p:blipFill>
          <a:blip r:embed="rId2" cstate="print"/>
          <a:srcRect/>
          <a:stretch>
            <a:fillRect/>
          </a:stretch>
        </p:blipFill>
        <p:spPr bwMode="auto">
          <a:xfrm>
            <a:off x="8840794" y="188923"/>
            <a:ext cx="935037" cy="803275"/>
          </a:xfrm>
          <a:prstGeom prst="rect">
            <a:avLst/>
          </a:prstGeom>
          <a:noFill/>
          <a:ln w="9525">
            <a:noFill/>
            <a:miter lim="800000"/>
            <a:headEnd/>
            <a:tailEnd/>
          </a:ln>
        </p:spPr>
      </p:pic>
      <p:pic>
        <p:nvPicPr>
          <p:cNvPr id="5" name="Picture 25" descr="index_03"/>
          <p:cNvPicPr>
            <a:picLocks noChangeAspect="1" noChangeArrowheads="1"/>
          </p:cNvPicPr>
          <p:nvPr userDrawn="1"/>
        </p:nvPicPr>
        <p:blipFill>
          <a:blip r:embed="rId3" cstate="print"/>
          <a:srcRect/>
          <a:stretch>
            <a:fillRect/>
          </a:stretch>
        </p:blipFill>
        <p:spPr bwMode="auto">
          <a:xfrm>
            <a:off x="8924924" y="6494463"/>
            <a:ext cx="996951" cy="354012"/>
          </a:xfrm>
          <a:prstGeom prst="rect">
            <a:avLst/>
          </a:prstGeom>
          <a:noFill/>
          <a:ln w="9525">
            <a:noFill/>
            <a:miter lim="800000"/>
            <a:headEnd/>
            <a:tailEnd/>
          </a:ln>
        </p:spPr>
      </p:pic>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82638" y="4406924"/>
            <a:ext cx="84201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350838" y="1196975"/>
            <a:ext cx="4492625"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995871" y="1196975"/>
            <a:ext cx="4494212"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95300" y="274638"/>
            <a:ext cx="89154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5032388"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5032388"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95308" y="273050"/>
            <a:ext cx="3259138"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73499" y="273074"/>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95308"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941513" y="4800600"/>
            <a:ext cx="59436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42" name="Picture 15" descr="Picture2"/>
          <p:cNvPicPr>
            <a:picLocks noChangeAspect="1" noChangeArrowheads="1"/>
          </p:cNvPicPr>
          <p:nvPr userDrawn="1"/>
        </p:nvPicPr>
        <p:blipFill>
          <a:blip r:embed="rId14" cstate="print"/>
          <a:srcRect/>
          <a:stretch>
            <a:fillRect/>
          </a:stretch>
        </p:blipFill>
        <p:spPr bwMode="auto">
          <a:xfrm>
            <a:off x="0" y="6499237"/>
            <a:ext cx="9906000" cy="358775"/>
          </a:xfrm>
          <a:prstGeom prst="rect">
            <a:avLst/>
          </a:prstGeom>
          <a:noFill/>
          <a:ln w="9525">
            <a:noFill/>
            <a:miter lim="800000"/>
            <a:headEnd/>
            <a:tailEnd/>
          </a:ln>
        </p:spPr>
      </p:pic>
      <p:sp>
        <p:nvSpPr>
          <p:cNvPr id="10243" name="Rectangle 3"/>
          <p:cNvSpPr>
            <a:spLocks noGrp="1" noChangeArrowheads="1"/>
          </p:cNvSpPr>
          <p:nvPr>
            <p:ph type="body" idx="1"/>
          </p:nvPr>
        </p:nvSpPr>
        <p:spPr bwMode="auto">
          <a:xfrm>
            <a:off x="350845" y="1196975"/>
            <a:ext cx="9139237" cy="49291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35" name="Rectangle 11"/>
          <p:cNvSpPr>
            <a:spLocks noChangeArrowheads="1"/>
          </p:cNvSpPr>
          <p:nvPr userDrawn="1"/>
        </p:nvSpPr>
        <p:spPr bwMode="auto">
          <a:xfrm>
            <a:off x="0" y="12"/>
            <a:ext cx="9906000" cy="360363"/>
          </a:xfrm>
          <a:prstGeom prst="rect">
            <a:avLst/>
          </a:prstGeom>
          <a:gradFill rotWithShape="1">
            <a:gsLst>
              <a:gs pos="0">
                <a:srgbClr val="99CCFF"/>
              </a:gs>
              <a:gs pos="100000">
                <a:srgbClr val="99CCFF">
                  <a:gamma/>
                  <a:tint val="0"/>
                  <a:invGamma/>
                </a:srgbClr>
              </a:gs>
            </a:gsLst>
            <a:lin ang="5400000" scaled="1"/>
          </a:gradFill>
          <a:ln w="9525">
            <a:noFill/>
            <a:miter lim="800000"/>
            <a:headEnd/>
            <a:tailEnd/>
          </a:ln>
          <a:effectLst/>
        </p:spPr>
        <p:txBody>
          <a:bodyPr wrap="none" anchor="ctr"/>
          <a:lstStyle/>
          <a:p>
            <a:pPr>
              <a:defRPr/>
            </a:pPr>
            <a:endParaRPr lang="zh-CN" altLang="en-US">
              <a:latin typeface="Arial" charset="0"/>
            </a:endParaRPr>
          </a:p>
        </p:txBody>
      </p:sp>
      <p:sp>
        <p:nvSpPr>
          <p:cNvPr id="10245" name="Rectangle 2"/>
          <p:cNvSpPr>
            <a:spLocks noGrp="1" noChangeArrowheads="1"/>
          </p:cNvSpPr>
          <p:nvPr>
            <p:ph type="title"/>
          </p:nvPr>
        </p:nvSpPr>
        <p:spPr bwMode="auto">
          <a:xfrm>
            <a:off x="271469" y="188913"/>
            <a:ext cx="9363075"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p>
        </p:txBody>
      </p:sp>
      <p:sp>
        <p:nvSpPr>
          <p:cNvPr id="1036" name="Rectangle 12"/>
          <p:cNvSpPr>
            <a:spLocks noChangeArrowheads="1"/>
          </p:cNvSpPr>
          <p:nvPr/>
        </p:nvSpPr>
        <p:spPr bwMode="auto">
          <a:xfrm>
            <a:off x="200029" y="6453188"/>
            <a:ext cx="1008063" cy="457200"/>
          </a:xfrm>
          <a:prstGeom prst="rect">
            <a:avLst/>
          </a:prstGeom>
          <a:noFill/>
          <a:ln w="9525">
            <a:noFill/>
            <a:miter lim="800000"/>
            <a:headEnd/>
            <a:tailEnd/>
          </a:ln>
          <a:effectLst/>
        </p:spPr>
        <p:txBody>
          <a:bodyPr wrap="none" lIns="92075" tIns="46038" rIns="92075" bIns="46038" anchor="ctr"/>
          <a:lstStyle/>
          <a:p>
            <a:pPr defTabSz="762000">
              <a:defRPr/>
            </a:pPr>
            <a:fld id="{C9A52826-F6EE-4BDA-A85D-E434E2BAAF16}" type="slidenum">
              <a:rPr kumimoji="1" lang="en-US" altLang="ja-JP" sz="1600">
                <a:solidFill>
                  <a:schemeClr val="bg1"/>
                </a:solidFill>
                <a:latin typeface="Times New Roman" pitchFamily="18" charset="0"/>
                <a:ea typeface="MS PGothic" pitchFamily="34" charset="-128"/>
              </a:rPr>
              <a:pPr defTabSz="762000">
                <a:defRPr/>
              </a:pPr>
              <a:t>‹#›</a:t>
            </a:fld>
            <a:endParaRPr kumimoji="1" lang="en-US" altLang="ja-JP" sz="1600">
              <a:solidFill>
                <a:schemeClr val="bg1"/>
              </a:solidFill>
              <a:latin typeface="Times New Roman" pitchFamily="18" charset="0"/>
              <a:ea typeface="MS PGothic" pitchFamily="34" charset="-128"/>
            </a:endParaRPr>
          </a:p>
        </p:txBody>
      </p:sp>
      <p:pic>
        <p:nvPicPr>
          <p:cNvPr id="7" name="Picture 8" descr="header2"/>
          <p:cNvPicPr>
            <a:picLocks noChangeAspect="1" noChangeArrowheads="1"/>
          </p:cNvPicPr>
          <p:nvPr userDrawn="1"/>
        </p:nvPicPr>
        <p:blipFill>
          <a:blip r:embed="rId15" cstate="print"/>
          <a:srcRect/>
          <a:stretch>
            <a:fillRect/>
          </a:stretch>
        </p:blipFill>
        <p:spPr bwMode="auto">
          <a:xfrm>
            <a:off x="8840794" y="188923"/>
            <a:ext cx="935037" cy="803275"/>
          </a:xfrm>
          <a:prstGeom prst="rect">
            <a:avLst/>
          </a:prstGeom>
          <a:noFill/>
          <a:ln w="9525">
            <a:noFill/>
            <a:miter lim="800000"/>
            <a:headEnd/>
            <a:tailEnd/>
          </a:ln>
        </p:spPr>
      </p:pic>
      <p:pic>
        <p:nvPicPr>
          <p:cNvPr id="8" name="Picture 25" descr="index_03"/>
          <p:cNvPicPr>
            <a:picLocks noChangeAspect="1" noChangeArrowheads="1"/>
          </p:cNvPicPr>
          <p:nvPr userDrawn="1"/>
        </p:nvPicPr>
        <p:blipFill>
          <a:blip r:embed="rId16" cstate="print"/>
          <a:srcRect/>
          <a:stretch>
            <a:fillRect/>
          </a:stretch>
        </p:blipFill>
        <p:spPr bwMode="auto">
          <a:xfrm>
            <a:off x="8924924" y="6494463"/>
            <a:ext cx="996951" cy="3540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18"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Lst>
  <p:transition/>
  <p:timing>
    <p:tnLst>
      <p:par>
        <p:cTn id="1" dur="indefinite" restart="never" nodeType="tmRoot"/>
      </p:par>
    </p:tnLst>
  </p:timing>
  <p:hf sldNum="0" hdr="0" ftr="0" dt="0"/>
  <p:txStyles>
    <p:title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000">
          <a:solidFill>
            <a:schemeClr val="tx2"/>
          </a:solidFill>
          <a:latin typeface="Arial" charset="0"/>
          <a:ea typeface="宋体" pitchFamily="2" charset="-122"/>
        </a:defRPr>
      </a:lvl2pPr>
      <a:lvl3pPr algn="ctr" rtl="0" eaLnBrk="0" fontAlgn="base" hangingPunct="0">
        <a:spcBef>
          <a:spcPct val="0"/>
        </a:spcBef>
        <a:spcAft>
          <a:spcPct val="0"/>
        </a:spcAft>
        <a:defRPr sz="4000">
          <a:solidFill>
            <a:schemeClr val="tx2"/>
          </a:solidFill>
          <a:latin typeface="Arial" charset="0"/>
          <a:ea typeface="宋体" pitchFamily="2" charset="-122"/>
        </a:defRPr>
      </a:lvl3pPr>
      <a:lvl4pPr algn="ctr" rtl="0" eaLnBrk="0" fontAlgn="base" hangingPunct="0">
        <a:spcBef>
          <a:spcPct val="0"/>
        </a:spcBef>
        <a:spcAft>
          <a:spcPct val="0"/>
        </a:spcAft>
        <a:defRPr sz="4000">
          <a:solidFill>
            <a:schemeClr val="tx2"/>
          </a:solidFill>
          <a:latin typeface="Arial" charset="0"/>
          <a:ea typeface="宋体" pitchFamily="2" charset="-122"/>
        </a:defRPr>
      </a:lvl4pPr>
      <a:lvl5pPr algn="ctr" rtl="0" eaLnBrk="0" fontAlgn="base" hangingPunct="0">
        <a:spcBef>
          <a:spcPct val="0"/>
        </a:spcBef>
        <a:spcAft>
          <a:spcPct val="0"/>
        </a:spcAft>
        <a:defRPr sz="4000">
          <a:solidFill>
            <a:schemeClr val="tx2"/>
          </a:solidFill>
          <a:latin typeface="Arial" charset="0"/>
          <a:ea typeface="宋体" pitchFamily="2" charset="-122"/>
        </a:defRPr>
      </a:lvl5pPr>
      <a:lvl6pPr marL="457200" algn="ctr" rtl="0" fontAlgn="base">
        <a:spcBef>
          <a:spcPct val="0"/>
        </a:spcBef>
        <a:spcAft>
          <a:spcPct val="0"/>
        </a:spcAft>
        <a:defRPr sz="4000">
          <a:solidFill>
            <a:schemeClr val="tx2"/>
          </a:solidFill>
          <a:latin typeface="Arial" charset="0"/>
          <a:ea typeface="宋体" pitchFamily="2" charset="-122"/>
        </a:defRPr>
      </a:lvl6pPr>
      <a:lvl7pPr marL="914400" algn="ctr" rtl="0" fontAlgn="base">
        <a:spcBef>
          <a:spcPct val="0"/>
        </a:spcBef>
        <a:spcAft>
          <a:spcPct val="0"/>
        </a:spcAft>
        <a:defRPr sz="4000">
          <a:solidFill>
            <a:schemeClr val="tx2"/>
          </a:solidFill>
          <a:latin typeface="Arial" charset="0"/>
          <a:ea typeface="宋体" pitchFamily="2" charset="-122"/>
        </a:defRPr>
      </a:lvl7pPr>
      <a:lvl8pPr marL="1371600" algn="ctr" rtl="0" fontAlgn="base">
        <a:spcBef>
          <a:spcPct val="0"/>
        </a:spcBef>
        <a:spcAft>
          <a:spcPct val="0"/>
        </a:spcAft>
        <a:defRPr sz="4000">
          <a:solidFill>
            <a:schemeClr val="tx2"/>
          </a:solidFill>
          <a:latin typeface="Arial" charset="0"/>
          <a:ea typeface="宋体" pitchFamily="2" charset="-122"/>
        </a:defRPr>
      </a:lvl8pPr>
      <a:lvl9pPr marL="1828800" algn="ctr" rtl="0" fontAlgn="base">
        <a:spcBef>
          <a:spcPct val="0"/>
        </a:spcBef>
        <a:spcAft>
          <a:spcPct val="0"/>
        </a:spcAft>
        <a:defRPr sz="4000">
          <a:solidFill>
            <a:schemeClr val="tx2"/>
          </a:solidFill>
          <a:latin typeface="Arial" charset="0"/>
          <a:ea typeface="宋体"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jpg"/></Relationships>
</file>

<file path=ppt/slides/_rels/slide3.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jpe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 Id="rId14" Type="http://schemas.openxmlformats.org/officeDocument/2006/relationships/image" Target="../media/image2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7.emf"/><Relationship Id="rId13" Type="http://schemas.openxmlformats.org/officeDocument/2006/relationships/image" Target="../media/image37.png"/><Relationship Id="rId18" Type="http://schemas.openxmlformats.org/officeDocument/2006/relationships/image" Target="../media/image40.png"/><Relationship Id="rId26" Type="http://schemas.openxmlformats.org/officeDocument/2006/relationships/oleObject" Target="file:///E:\research\kdd%20camera%20ready\model.vsd\Drawing\~&#39029;-1\Sheet.52" TargetMode="External"/><Relationship Id="rId3" Type="http://schemas.openxmlformats.org/officeDocument/2006/relationships/notesSlide" Target="../notesSlides/notesSlide7.xml"/><Relationship Id="rId21" Type="http://schemas.openxmlformats.org/officeDocument/2006/relationships/image" Target="../media/image30.emf"/><Relationship Id="rId7" Type="http://schemas.openxmlformats.org/officeDocument/2006/relationships/oleObject" Target="file:///E:\research\kdd%20presentation\model.vsd\Drawing\~&#39029;-1\Sheet.39" TargetMode="External"/><Relationship Id="rId12" Type="http://schemas.openxmlformats.org/officeDocument/2006/relationships/image" Target="../media/image36.png"/><Relationship Id="rId17" Type="http://schemas.openxmlformats.org/officeDocument/2006/relationships/image" Target="../media/image39.png"/><Relationship Id="rId25" Type="http://schemas.openxmlformats.org/officeDocument/2006/relationships/image" Target="../media/image32.emf"/><Relationship Id="rId2" Type="http://schemas.openxmlformats.org/officeDocument/2006/relationships/slideLayout" Target="../slideLayouts/slideLayout2.xml"/><Relationship Id="rId16" Type="http://schemas.openxmlformats.org/officeDocument/2006/relationships/image" Target="../media/image29.emf"/><Relationship Id="rId20" Type="http://schemas.openxmlformats.org/officeDocument/2006/relationships/oleObject" Target="file:///E:\research\kdd%20presentation\model.vsd\Drawing\~&#39029;-1\Sheet.45" TargetMode="External"/><Relationship Id="rId1" Type="http://schemas.openxmlformats.org/officeDocument/2006/relationships/vmlDrawing" Target="../drawings/vmlDrawing1.vml"/><Relationship Id="rId6" Type="http://schemas.openxmlformats.org/officeDocument/2006/relationships/image" Target="../media/image26.emf"/><Relationship Id="rId11" Type="http://schemas.openxmlformats.org/officeDocument/2006/relationships/image" Target="../media/image28.emf"/><Relationship Id="rId24" Type="http://schemas.openxmlformats.org/officeDocument/2006/relationships/oleObject" Target="file:///E:\research\kdd%20camera%20ready\model.vsd\Drawing\~&#39029;-1\Sheet.47" TargetMode="External"/><Relationship Id="rId5" Type="http://schemas.openxmlformats.org/officeDocument/2006/relationships/oleObject" Target="file:///E:\research\kdd%20presentation\model.vsd\Drawing\~&#39029;-1\Sheet.34" TargetMode="External"/><Relationship Id="rId15" Type="http://schemas.openxmlformats.org/officeDocument/2006/relationships/oleObject" Target="file:///E:\research\kdd%20presentation\model.vsd\Drawing\~&#39029;-1\Sheet.41" TargetMode="External"/><Relationship Id="rId23" Type="http://schemas.openxmlformats.org/officeDocument/2006/relationships/image" Target="../media/image31.emf"/><Relationship Id="rId10" Type="http://schemas.openxmlformats.org/officeDocument/2006/relationships/oleObject" Target="file:///E:\research\kdd%20presentation\model.vsd\Drawing\~&#39029;-1\Sheet.46" TargetMode="External"/><Relationship Id="rId19" Type="http://schemas.openxmlformats.org/officeDocument/2006/relationships/image" Target="../media/image41.png"/><Relationship Id="rId4" Type="http://schemas.openxmlformats.org/officeDocument/2006/relationships/image" Target="../media/image34.png"/><Relationship Id="rId9" Type="http://schemas.openxmlformats.org/officeDocument/2006/relationships/image" Target="../media/image35.png"/><Relationship Id="rId14" Type="http://schemas.openxmlformats.org/officeDocument/2006/relationships/image" Target="../media/image38.png"/><Relationship Id="rId22" Type="http://schemas.openxmlformats.org/officeDocument/2006/relationships/oleObject" Target="file:///E:\research\kdd%20camera%20ready\model.vsd\Drawing\~&#39029;-1\Sheet.40" TargetMode="External"/><Relationship Id="rId27" Type="http://schemas.openxmlformats.org/officeDocument/2006/relationships/image" Target="../media/image33.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2"/>
          <p:cNvSpPr>
            <a:spLocks noGrp="1" noChangeArrowheads="1"/>
          </p:cNvSpPr>
          <p:nvPr>
            <p:ph type="ctrTitle"/>
          </p:nvPr>
        </p:nvSpPr>
        <p:spPr>
          <a:xfrm>
            <a:off x="450846" y="2130449"/>
            <a:ext cx="8993253" cy="1470025"/>
          </a:xfrm>
        </p:spPr>
        <p:txBody>
          <a:bodyPr/>
          <a:lstStyle/>
          <a:p>
            <a:pPr eaLnBrk="1" hangingPunct="1"/>
            <a:r>
              <a:rPr lang="en-US" altLang="zh-CN" sz="3600" dirty="0" smtClean="0"/>
              <a:t>Probabilistic Community and Role Model for Social Networks</a:t>
            </a:r>
          </a:p>
        </p:txBody>
      </p:sp>
      <p:sp>
        <p:nvSpPr>
          <p:cNvPr id="10" name="Rectangle 3"/>
          <p:cNvSpPr>
            <a:spLocks noGrp="1" noChangeArrowheads="1"/>
          </p:cNvSpPr>
          <p:nvPr>
            <p:ph type="subTitle" idx="1"/>
          </p:nvPr>
        </p:nvSpPr>
        <p:spPr>
          <a:xfrm>
            <a:off x="488504" y="4203340"/>
            <a:ext cx="9073008" cy="2466020"/>
          </a:xfrm>
        </p:spPr>
        <p:txBody>
          <a:bodyPr>
            <a:normAutofit/>
          </a:bodyPr>
          <a:lstStyle/>
          <a:p>
            <a:r>
              <a:rPr lang="en-US" altLang="zh-CN" sz="1800" dirty="0">
                <a:ea typeface="微软雅黑" pitchFamily="34" charset="-122"/>
                <a:cs typeface="Times New Roman" pitchFamily="18" charset="0"/>
              </a:rPr>
              <a:t>Yu </a:t>
            </a:r>
            <a:r>
              <a:rPr lang="en-US" altLang="zh-CN" sz="1800" dirty="0" smtClean="0">
                <a:ea typeface="微软雅黑" pitchFamily="34" charset="-122"/>
                <a:cs typeface="Times New Roman" pitchFamily="18" charset="0"/>
              </a:rPr>
              <a:t>Han</a:t>
            </a:r>
            <a:r>
              <a:rPr lang="en-US" altLang="zh-CN" sz="1800" baseline="30000" dirty="0" smtClean="0">
                <a:ea typeface="微软雅黑" pitchFamily="34" charset="-122"/>
                <a:cs typeface="Times New Roman" pitchFamily="18" charset="0"/>
              </a:rPr>
              <a:t>1</a:t>
            </a:r>
            <a:r>
              <a:rPr lang="en-US" altLang="zh-CN" sz="1800" dirty="0" smtClean="0">
                <a:ea typeface="微软雅黑" pitchFamily="34" charset="-122"/>
                <a:cs typeface="Times New Roman" pitchFamily="18" charset="0"/>
              </a:rPr>
              <a:t>  </a:t>
            </a:r>
            <a:r>
              <a:rPr lang="en-US" altLang="zh-CN" sz="1800" dirty="0">
                <a:ea typeface="微软雅黑" pitchFamily="34" charset="-122"/>
                <a:cs typeface="Times New Roman" pitchFamily="18" charset="0"/>
              </a:rPr>
              <a:t>and    </a:t>
            </a:r>
            <a:r>
              <a:rPr lang="en-US" altLang="zh-CN" sz="1800" dirty="0" err="1">
                <a:ea typeface="微软雅黑" pitchFamily="34" charset="-122"/>
                <a:cs typeface="Times New Roman" pitchFamily="18" charset="0"/>
              </a:rPr>
              <a:t>Jie</a:t>
            </a:r>
            <a:r>
              <a:rPr lang="en-US" altLang="zh-CN" sz="1800" dirty="0">
                <a:ea typeface="微软雅黑" pitchFamily="34" charset="-122"/>
                <a:cs typeface="Times New Roman" pitchFamily="18" charset="0"/>
              </a:rPr>
              <a:t> </a:t>
            </a:r>
            <a:r>
              <a:rPr lang="en-US" altLang="zh-CN" sz="1800" dirty="0" smtClean="0">
                <a:ea typeface="微软雅黑" pitchFamily="34" charset="-122"/>
                <a:cs typeface="Times New Roman" pitchFamily="18" charset="0"/>
              </a:rPr>
              <a:t>Tang</a:t>
            </a:r>
            <a:r>
              <a:rPr lang="en-US" altLang="zh-CN" sz="1800" baseline="30000" dirty="0" smtClean="0">
                <a:ea typeface="微软雅黑" pitchFamily="34" charset="-122"/>
                <a:cs typeface="Times New Roman" pitchFamily="18" charset="0"/>
              </a:rPr>
              <a:t>1,2,3</a:t>
            </a:r>
            <a:endParaRPr lang="en-US" altLang="zh-CN" sz="1800" baseline="30000" dirty="0">
              <a:ea typeface="微软雅黑" pitchFamily="34" charset="-122"/>
              <a:cs typeface="Times New Roman" pitchFamily="18" charset="0"/>
            </a:endParaRPr>
          </a:p>
          <a:p>
            <a:r>
              <a:rPr lang="en-US" altLang="zh-CN" sz="1600" i="1" baseline="30000" dirty="0" smtClean="0">
                <a:ea typeface="微软雅黑" pitchFamily="34" charset="-122"/>
                <a:cs typeface="Times New Roman" pitchFamily="18" charset="0"/>
              </a:rPr>
              <a:t>1</a:t>
            </a:r>
            <a:r>
              <a:rPr lang="en-US" altLang="zh-CN" sz="1600" i="1" dirty="0" smtClean="0">
                <a:ea typeface="微软雅黑" pitchFamily="34" charset="-122"/>
                <a:cs typeface="Times New Roman" pitchFamily="18" charset="0"/>
              </a:rPr>
              <a:t>Department </a:t>
            </a:r>
            <a:r>
              <a:rPr lang="en-US" altLang="zh-CN" sz="1600" i="1" dirty="0">
                <a:ea typeface="微软雅黑" pitchFamily="34" charset="-122"/>
                <a:cs typeface="Times New Roman" pitchFamily="18" charset="0"/>
              </a:rPr>
              <a:t>of Computer Science and Technology, Tsinghua University</a:t>
            </a:r>
          </a:p>
          <a:p>
            <a:r>
              <a:rPr lang="en-US" altLang="zh-CN" sz="1600" i="1" baseline="30000" dirty="0" smtClean="0">
                <a:ea typeface="微软雅黑" pitchFamily="34" charset="-122"/>
                <a:cs typeface="Times New Roman" pitchFamily="18" charset="0"/>
              </a:rPr>
              <a:t>2</a:t>
            </a:r>
            <a:r>
              <a:rPr lang="en-US" altLang="zh-CN" sz="1600" i="1" dirty="0" smtClean="0">
                <a:ea typeface="微软雅黑" pitchFamily="34" charset="-122"/>
                <a:cs typeface="Times New Roman" pitchFamily="18" charset="0"/>
              </a:rPr>
              <a:t>Tsinghua </a:t>
            </a:r>
            <a:r>
              <a:rPr lang="en-US" altLang="zh-CN" sz="1600" i="1" dirty="0">
                <a:ea typeface="微软雅黑" pitchFamily="34" charset="-122"/>
                <a:cs typeface="Times New Roman" pitchFamily="18" charset="0"/>
              </a:rPr>
              <a:t>National Laboratory for Information Science and Technology (</a:t>
            </a:r>
            <a:r>
              <a:rPr lang="en-US" altLang="zh-CN" sz="1600" i="1" dirty="0" err="1">
                <a:ea typeface="微软雅黑" pitchFamily="34" charset="-122"/>
                <a:cs typeface="Times New Roman" pitchFamily="18" charset="0"/>
              </a:rPr>
              <a:t>TNList</a:t>
            </a:r>
            <a:r>
              <a:rPr lang="en-US" altLang="zh-CN" sz="1600" i="1" dirty="0">
                <a:ea typeface="微软雅黑" pitchFamily="34" charset="-122"/>
                <a:cs typeface="Times New Roman" pitchFamily="18" charset="0"/>
              </a:rPr>
              <a:t>)</a:t>
            </a:r>
          </a:p>
          <a:p>
            <a:r>
              <a:rPr lang="en-US" altLang="zh-CN" sz="1600" i="1" baseline="30000" dirty="0" smtClean="0">
                <a:ea typeface="微软雅黑" pitchFamily="34" charset="-122"/>
                <a:cs typeface="Times New Roman" pitchFamily="18" charset="0"/>
              </a:rPr>
              <a:t>3</a:t>
            </a:r>
            <a:r>
              <a:rPr lang="en-US" altLang="zh-CN" sz="1600" i="1" dirty="0" smtClean="0">
                <a:ea typeface="微软雅黑" pitchFamily="34" charset="-122"/>
                <a:cs typeface="Times New Roman" pitchFamily="18" charset="0"/>
              </a:rPr>
              <a:t>Jiangsu </a:t>
            </a:r>
            <a:r>
              <a:rPr lang="en-US" altLang="zh-CN" sz="1600" i="1" dirty="0">
                <a:ea typeface="微软雅黑" pitchFamily="34" charset="-122"/>
                <a:cs typeface="Times New Roman" pitchFamily="18" charset="0"/>
              </a:rPr>
              <a:t>Collaborative Innovation Center for Language Ability, Jiangsu Normal University, China</a:t>
            </a:r>
          </a:p>
          <a:p>
            <a:r>
              <a:rPr lang="en-US" altLang="zh-CN" sz="1600" i="1" dirty="0">
                <a:ea typeface="微软雅黑" pitchFamily="34" charset="-122"/>
                <a:cs typeface="Times New Roman" pitchFamily="18" charset="0"/>
              </a:rPr>
              <a:t>yuhanthu@126.com, jietang@tsinghua.edu.cn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Structural Recovery</a:t>
            </a:r>
            <a:endParaRPr lang="zh-CN" altLang="en-US" dirty="0"/>
          </a:p>
        </p:txBody>
      </p:sp>
      <p:sp>
        <p:nvSpPr>
          <p:cNvPr id="3" name="内容占位符 2"/>
          <p:cNvSpPr>
            <a:spLocks noGrp="1"/>
          </p:cNvSpPr>
          <p:nvPr>
            <p:ph idx="1"/>
          </p:nvPr>
        </p:nvSpPr>
        <p:spPr>
          <a:xfrm>
            <a:off x="350839" y="1196975"/>
            <a:ext cx="9555161" cy="4929188"/>
          </a:xfrm>
        </p:spPr>
        <p:txBody>
          <a:bodyPr/>
          <a:lstStyle/>
          <a:p>
            <a:pPr>
              <a:buFont typeface="Arial" panose="020B0604020202020204" pitchFamily="34" charset="0"/>
              <a:buChar char="•"/>
            </a:pPr>
            <a:r>
              <a:rPr lang="en-US" altLang="zh-CN" sz="2800" dirty="0" smtClean="0"/>
              <a:t> Baseline: </a:t>
            </a:r>
            <a:r>
              <a:rPr lang="en-US" altLang="zh-CN" sz="2800" dirty="0" smtClean="0">
                <a:solidFill>
                  <a:schemeClr val="accent2"/>
                </a:solidFill>
              </a:rPr>
              <a:t>MAG (UAI’11)</a:t>
            </a:r>
          </a:p>
          <a:p>
            <a:pPr>
              <a:buFont typeface="Arial" panose="020B0604020202020204" pitchFamily="34" charset="0"/>
              <a:buChar char="•"/>
            </a:pPr>
            <a:r>
              <a:rPr lang="en-US" altLang="zh-CN" sz="2800" dirty="0" smtClean="0"/>
              <a:t> Datasets: </a:t>
            </a:r>
          </a:p>
          <a:p>
            <a:pPr lvl="1">
              <a:buFont typeface="Arial" panose="020B0604020202020204" pitchFamily="34" charset="0"/>
              <a:buChar char="•"/>
            </a:pPr>
            <a:r>
              <a:rPr lang="en-US" altLang="zh-CN" sz="1600" dirty="0" smtClean="0">
                <a:solidFill>
                  <a:schemeClr val="accent2"/>
                </a:solidFill>
              </a:rPr>
              <a:t>Coauthor </a:t>
            </a:r>
            <a:endParaRPr lang="en-US" altLang="zh-CN" sz="1600" dirty="0" smtClean="0"/>
          </a:p>
          <a:p>
            <a:pPr lvl="1">
              <a:buFont typeface="Arial" panose="020B0604020202020204" pitchFamily="34" charset="0"/>
              <a:buChar char="•"/>
            </a:pPr>
            <a:r>
              <a:rPr lang="en-US" altLang="zh-CN" sz="1600" dirty="0">
                <a:solidFill>
                  <a:schemeClr val="accent2"/>
                </a:solidFill>
              </a:rPr>
              <a:t>Facebook </a:t>
            </a:r>
            <a:endParaRPr lang="en-US" altLang="zh-CN" sz="1600" dirty="0"/>
          </a:p>
          <a:p>
            <a:pPr>
              <a:buFont typeface="Arial" panose="020B0604020202020204" pitchFamily="34" charset="0"/>
              <a:buChar char="•"/>
            </a:pPr>
            <a:r>
              <a:rPr lang="en-US" altLang="zh-CN" sz="2600" dirty="0" smtClean="0"/>
              <a:t> Metrics</a:t>
            </a:r>
          </a:p>
          <a:p>
            <a:pPr lvl="1">
              <a:buFont typeface="Arial" panose="020B0604020202020204" pitchFamily="34" charset="0"/>
              <a:buChar char="•"/>
            </a:pPr>
            <a:r>
              <a:rPr lang="en-US" altLang="zh-CN" sz="1600" dirty="0">
                <a:solidFill>
                  <a:schemeClr val="accent2"/>
                </a:solidFill>
              </a:rPr>
              <a:t>Degree </a:t>
            </a:r>
            <a:r>
              <a:rPr lang="en-US" altLang="zh-CN" sz="1600" dirty="0"/>
              <a:t>is the degree of nodes versus the number </a:t>
            </a:r>
            <a:r>
              <a:rPr lang="en-US" altLang="zh-CN" sz="1600" dirty="0" smtClean="0"/>
              <a:t>of corresponding </a:t>
            </a:r>
            <a:r>
              <a:rPr lang="en-US" altLang="zh-CN" sz="1600" dirty="0"/>
              <a:t>nodes. </a:t>
            </a:r>
          </a:p>
          <a:p>
            <a:pPr lvl="1">
              <a:buFont typeface="Arial" panose="020B0604020202020204" pitchFamily="34" charset="0"/>
              <a:buChar char="•"/>
            </a:pPr>
            <a:r>
              <a:rPr lang="en-US" altLang="zh-CN" sz="1600" dirty="0" smtClean="0">
                <a:solidFill>
                  <a:schemeClr val="accent2"/>
                </a:solidFill>
              </a:rPr>
              <a:t>Pairs </a:t>
            </a:r>
            <a:r>
              <a:rPr lang="en-US" altLang="zh-CN" sz="1600" dirty="0">
                <a:solidFill>
                  <a:schemeClr val="accent2"/>
                </a:solidFill>
              </a:rPr>
              <a:t>of Nodes </a:t>
            </a:r>
            <a:r>
              <a:rPr lang="en-US" altLang="zh-CN" sz="1600" dirty="0"/>
              <a:t>is the cumulative number of pairs </a:t>
            </a:r>
            <a:r>
              <a:rPr lang="en-US" altLang="zh-CN" sz="1600" dirty="0" smtClean="0"/>
              <a:t>of nodes </a:t>
            </a:r>
            <a:r>
              <a:rPr lang="en-US" altLang="zh-CN" sz="1600" dirty="0"/>
              <a:t>that can be reached in ≤ h hops.</a:t>
            </a:r>
          </a:p>
          <a:p>
            <a:pPr lvl="1">
              <a:buFont typeface="Arial" panose="020B0604020202020204" pitchFamily="34" charset="0"/>
              <a:buChar char="•"/>
            </a:pPr>
            <a:r>
              <a:rPr lang="en-US" altLang="zh-CN" sz="1600" dirty="0" smtClean="0">
                <a:solidFill>
                  <a:schemeClr val="accent2"/>
                </a:solidFill>
              </a:rPr>
              <a:t>Eigenvalues</a:t>
            </a:r>
            <a:r>
              <a:rPr lang="en-US" altLang="zh-CN" sz="1600" dirty="0" smtClean="0"/>
              <a:t> </a:t>
            </a:r>
            <a:r>
              <a:rPr lang="en-US" altLang="zh-CN" sz="1600" dirty="0"/>
              <a:t>are eigenvalues of the adjacency </a:t>
            </a:r>
            <a:r>
              <a:rPr lang="en-US" altLang="zh-CN" sz="1600" dirty="0" smtClean="0"/>
              <a:t>matrix representing </a:t>
            </a:r>
            <a:r>
              <a:rPr lang="en-US" altLang="zh-CN" sz="1600" dirty="0"/>
              <a:t>the given network versus their rank.</a:t>
            </a:r>
          </a:p>
          <a:p>
            <a:pPr lvl="1">
              <a:buFont typeface="Arial" panose="020B0604020202020204" pitchFamily="34" charset="0"/>
              <a:buChar char="•"/>
            </a:pPr>
            <a:r>
              <a:rPr lang="en-US" altLang="zh-CN" sz="1600" dirty="0" smtClean="0">
                <a:solidFill>
                  <a:schemeClr val="accent2"/>
                </a:solidFill>
              </a:rPr>
              <a:t>Eigenvector</a:t>
            </a:r>
            <a:r>
              <a:rPr lang="en-US" altLang="zh-CN" sz="1600" dirty="0" smtClean="0"/>
              <a:t> </a:t>
            </a:r>
            <a:r>
              <a:rPr lang="en-US" altLang="zh-CN" sz="1600" dirty="0"/>
              <a:t>is the components of the leading </a:t>
            </a:r>
            <a:r>
              <a:rPr lang="en-US" altLang="zh-CN" sz="1600" dirty="0" smtClean="0"/>
              <a:t>eigenvector </a:t>
            </a:r>
            <a:r>
              <a:rPr lang="en-US" altLang="zh-CN" sz="1600" dirty="0"/>
              <a:t>versus the rank.</a:t>
            </a:r>
          </a:p>
          <a:p>
            <a:pPr lvl="1">
              <a:buFont typeface="Arial" panose="020B0604020202020204" pitchFamily="34" charset="0"/>
              <a:buChar char="•"/>
            </a:pPr>
            <a:r>
              <a:rPr lang="en-US" altLang="zh-CN" sz="1600" dirty="0" smtClean="0">
                <a:solidFill>
                  <a:schemeClr val="accent2"/>
                </a:solidFill>
              </a:rPr>
              <a:t>Clustering Coeﬃcient </a:t>
            </a:r>
            <a:r>
              <a:rPr lang="en-US" altLang="zh-CN" sz="1600" dirty="0"/>
              <a:t>is the average local </a:t>
            </a:r>
            <a:r>
              <a:rPr lang="en-US" altLang="zh-CN" sz="1600" dirty="0" smtClean="0"/>
              <a:t>clustering </a:t>
            </a:r>
            <a:r>
              <a:rPr lang="en-US" altLang="zh-CN" sz="1600" dirty="0"/>
              <a:t>coeﬃcient of nodes versus their degree.</a:t>
            </a:r>
          </a:p>
          <a:p>
            <a:pPr lvl="1">
              <a:buFont typeface="Arial" panose="020B0604020202020204" pitchFamily="34" charset="0"/>
              <a:buChar char="•"/>
            </a:pPr>
            <a:r>
              <a:rPr lang="en-US" altLang="zh-CN" sz="1600" dirty="0" smtClean="0">
                <a:solidFill>
                  <a:schemeClr val="accent2"/>
                </a:solidFill>
              </a:rPr>
              <a:t>Triangle </a:t>
            </a:r>
            <a:r>
              <a:rPr lang="en-US" altLang="zh-CN" sz="1600" dirty="0">
                <a:solidFill>
                  <a:schemeClr val="accent2"/>
                </a:solidFill>
              </a:rPr>
              <a:t>Participation Ratio </a:t>
            </a:r>
            <a:r>
              <a:rPr lang="en-US" altLang="zh-CN" sz="1600" dirty="0"/>
              <a:t>is the number of </a:t>
            </a:r>
            <a:r>
              <a:rPr lang="en-US" altLang="zh-CN" sz="1600" dirty="0" smtClean="0"/>
              <a:t>triangles </a:t>
            </a:r>
            <a:r>
              <a:rPr lang="en-US" altLang="zh-CN" sz="1600" dirty="0"/>
              <a:t>that a node is adjacent to versus the number </a:t>
            </a:r>
            <a:r>
              <a:rPr lang="en-US" altLang="zh-CN" sz="1600" dirty="0" smtClean="0"/>
              <a:t>of nodes</a:t>
            </a:r>
            <a:r>
              <a:rPr lang="en-US" altLang="zh-CN" sz="1600" dirty="0"/>
              <a:t>.</a:t>
            </a:r>
            <a:endParaRPr lang="zh-CN" altLang="en-US" sz="1600" dirty="0"/>
          </a:p>
        </p:txBody>
      </p:sp>
    </p:spTree>
    <p:extLst>
      <p:ext uri="{BB962C8B-B14F-4D97-AF65-F5344CB8AC3E}">
        <p14:creationId xmlns:p14="http://schemas.microsoft.com/office/powerpoint/2010/main" val="328978339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Structural Recovery</a:t>
            </a:r>
            <a:endParaRPr lang="zh-CN" altLang="en-US" dirty="0"/>
          </a:p>
        </p:txBody>
      </p:sp>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564" y="1088740"/>
            <a:ext cx="7950990" cy="44439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812540" y="5576340"/>
            <a:ext cx="8316924" cy="707886"/>
          </a:xfrm>
          <a:prstGeom prst="rect">
            <a:avLst/>
          </a:prstGeom>
          <a:noFill/>
        </p:spPr>
        <p:txBody>
          <a:bodyPr wrap="square" rtlCol="0">
            <a:spAutoFit/>
          </a:bodyPr>
          <a:lstStyle/>
          <a:p>
            <a:r>
              <a:rPr lang="en-US" altLang="zh-CN" dirty="0"/>
              <a:t> Metric values of the Coauthor network and the two networks generated by CRM and MAG. </a:t>
            </a:r>
            <a:r>
              <a:rPr lang="en-US" altLang="zh-CN" dirty="0" smtClean="0"/>
              <a:t>CRM outperforms </a:t>
            </a:r>
            <a:r>
              <a:rPr lang="en-US" altLang="zh-CN" dirty="0"/>
              <a:t>MAG for every </a:t>
            </a:r>
            <a:r>
              <a:rPr lang="en-US" altLang="zh-CN" dirty="0" smtClean="0"/>
              <a:t>metric.</a:t>
            </a:r>
            <a:endParaRPr lang="zh-CN" altLang="en-US" dirty="0"/>
          </a:p>
        </p:txBody>
      </p:sp>
    </p:spTree>
    <p:extLst>
      <p:ext uri="{BB962C8B-B14F-4D97-AF65-F5344CB8AC3E}">
        <p14:creationId xmlns:p14="http://schemas.microsoft.com/office/powerpoint/2010/main" val="100805799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Structural Recovery</a:t>
            </a:r>
            <a:endParaRPr lang="zh-CN" altLang="en-US" dirty="0"/>
          </a:p>
        </p:txBody>
      </p:sp>
      <p:sp>
        <p:nvSpPr>
          <p:cNvPr id="6" name="TextBox 5"/>
          <p:cNvSpPr txBox="1"/>
          <p:nvPr/>
        </p:nvSpPr>
        <p:spPr>
          <a:xfrm>
            <a:off x="812540" y="5576340"/>
            <a:ext cx="8316924" cy="707886"/>
          </a:xfrm>
          <a:prstGeom prst="rect">
            <a:avLst/>
          </a:prstGeom>
          <a:noFill/>
        </p:spPr>
        <p:txBody>
          <a:bodyPr wrap="square" rtlCol="0">
            <a:spAutoFit/>
          </a:bodyPr>
          <a:lstStyle/>
          <a:p>
            <a:r>
              <a:rPr lang="en-US" altLang="zh-CN" dirty="0"/>
              <a:t> Metric values of the </a:t>
            </a:r>
            <a:r>
              <a:rPr lang="en-US" altLang="zh-CN" dirty="0" smtClean="0"/>
              <a:t>Facebook </a:t>
            </a:r>
            <a:r>
              <a:rPr lang="en-US" altLang="zh-CN" dirty="0"/>
              <a:t>network and the two networks generated by CRM and MAG. </a:t>
            </a:r>
            <a:r>
              <a:rPr lang="en-US" altLang="zh-CN" dirty="0" smtClean="0"/>
              <a:t>CRM outperforms </a:t>
            </a:r>
            <a:r>
              <a:rPr lang="en-US" altLang="zh-CN" dirty="0"/>
              <a:t>MAG for every </a:t>
            </a:r>
            <a:r>
              <a:rPr lang="en-US" altLang="zh-CN" dirty="0" smtClean="0"/>
              <a:t>metric.</a:t>
            </a:r>
            <a:endParaRPr lang="zh-CN" altLang="en-US" dirty="0"/>
          </a:p>
        </p:txBody>
      </p:sp>
      <p:pic>
        <p:nvPicPr>
          <p:cNvPr id="184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7872" y="1268761"/>
            <a:ext cx="7742257" cy="4307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04032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Behavior Prediction</a:t>
            </a:r>
            <a:endParaRPr lang="zh-CN" altLang="en-US" dirty="0"/>
          </a:p>
        </p:txBody>
      </p:sp>
      <p:sp>
        <p:nvSpPr>
          <p:cNvPr id="7" name="内容占位符 2"/>
          <p:cNvSpPr>
            <a:spLocks noGrp="1"/>
          </p:cNvSpPr>
          <p:nvPr>
            <p:ph idx="1"/>
          </p:nvPr>
        </p:nvSpPr>
        <p:spPr>
          <a:xfrm>
            <a:off x="1064568" y="994996"/>
            <a:ext cx="9555161" cy="2124236"/>
          </a:xfrm>
        </p:spPr>
        <p:txBody>
          <a:bodyPr/>
          <a:lstStyle/>
          <a:p>
            <a:pPr>
              <a:buFont typeface="Arial" panose="020B0604020202020204" pitchFamily="34" charset="0"/>
              <a:buChar char="•"/>
            </a:pPr>
            <a:r>
              <a:rPr lang="en-US" altLang="zh-CN" sz="2800" dirty="0" smtClean="0"/>
              <a:t> </a:t>
            </a:r>
            <a:r>
              <a:rPr lang="en-US" altLang="zh-CN" sz="2400" dirty="0" smtClean="0"/>
              <a:t>Baseline:</a:t>
            </a:r>
            <a:r>
              <a:rPr lang="en-US" altLang="zh-CN" sz="2800" dirty="0" smtClean="0"/>
              <a:t> </a:t>
            </a:r>
            <a:r>
              <a:rPr lang="en-US" altLang="zh-CN" sz="2000" dirty="0" smtClean="0">
                <a:solidFill>
                  <a:schemeClr val="accent2"/>
                </a:solidFill>
              </a:rPr>
              <a:t>SVM, SMO, LR, NB, RBF, C4.5</a:t>
            </a:r>
          </a:p>
          <a:p>
            <a:pPr>
              <a:buFont typeface="Arial" panose="020B0604020202020204" pitchFamily="34" charset="0"/>
              <a:buChar char="•"/>
            </a:pPr>
            <a:r>
              <a:rPr lang="en-US" altLang="zh-CN" sz="2800" dirty="0"/>
              <a:t> </a:t>
            </a:r>
            <a:r>
              <a:rPr lang="en-US" altLang="zh-CN" sz="2400" dirty="0" smtClean="0"/>
              <a:t>Datasets: </a:t>
            </a:r>
          </a:p>
          <a:p>
            <a:pPr lvl="1">
              <a:buFont typeface="Arial" panose="020B0604020202020204" pitchFamily="34" charset="0"/>
              <a:buChar char="•"/>
            </a:pPr>
            <a:r>
              <a:rPr lang="en-US" altLang="zh-CN" sz="1600" dirty="0" smtClean="0">
                <a:solidFill>
                  <a:schemeClr val="accent2"/>
                </a:solidFill>
              </a:rPr>
              <a:t>Coauthor </a:t>
            </a:r>
          </a:p>
          <a:p>
            <a:pPr lvl="1">
              <a:buFont typeface="Arial" panose="020B0604020202020204" pitchFamily="34" charset="0"/>
              <a:buChar char="•"/>
            </a:pPr>
            <a:r>
              <a:rPr lang="en-US" altLang="zh-CN" sz="1600" dirty="0" smtClean="0">
                <a:solidFill>
                  <a:schemeClr val="accent2"/>
                </a:solidFill>
              </a:rPr>
              <a:t>Weibo</a:t>
            </a:r>
            <a:endParaRPr lang="en-US" altLang="zh-CN" sz="1600" dirty="0" smtClean="0"/>
          </a:p>
          <a:p>
            <a:pPr>
              <a:buFont typeface="Arial" panose="020B0604020202020204" pitchFamily="34" charset="0"/>
              <a:buChar char="•"/>
            </a:pPr>
            <a:r>
              <a:rPr lang="en-US" altLang="zh-CN" sz="2600" dirty="0" smtClean="0"/>
              <a:t> </a:t>
            </a:r>
            <a:r>
              <a:rPr lang="en-US" altLang="zh-CN" sz="2400" dirty="0" smtClean="0"/>
              <a:t>Metrics: </a:t>
            </a:r>
            <a:r>
              <a:rPr lang="en-US" altLang="zh-CN" sz="2000" dirty="0" smtClean="0">
                <a:solidFill>
                  <a:schemeClr val="accent2"/>
                </a:solidFill>
              </a:rPr>
              <a:t>Precision, Recall, F1, AUC</a:t>
            </a: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4568" y="3243691"/>
            <a:ext cx="7581155"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231791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Community Detection</a:t>
            </a:r>
            <a:endParaRPr lang="zh-CN" altLang="en-US" dirty="0"/>
          </a:p>
        </p:txBody>
      </p:sp>
      <p:sp>
        <p:nvSpPr>
          <p:cNvPr id="5" name="内容占位符 2"/>
          <p:cNvSpPr>
            <a:spLocks noGrp="1"/>
          </p:cNvSpPr>
          <p:nvPr>
            <p:ph idx="1"/>
          </p:nvPr>
        </p:nvSpPr>
        <p:spPr>
          <a:xfrm>
            <a:off x="1172580" y="1340584"/>
            <a:ext cx="9555161" cy="1584176"/>
          </a:xfrm>
        </p:spPr>
        <p:txBody>
          <a:bodyPr/>
          <a:lstStyle/>
          <a:p>
            <a:pPr>
              <a:buFont typeface="Arial" panose="020B0604020202020204" pitchFamily="34" charset="0"/>
              <a:buChar char="•"/>
            </a:pPr>
            <a:r>
              <a:rPr lang="en-US" altLang="zh-CN" sz="2400" dirty="0" smtClean="0"/>
              <a:t> </a:t>
            </a:r>
            <a:r>
              <a:rPr lang="en-US" altLang="zh-CN" sz="2800" dirty="0" smtClean="0"/>
              <a:t>Datasets: </a:t>
            </a:r>
          </a:p>
          <a:p>
            <a:pPr lvl="1">
              <a:buFont typeface="Arial" panose="020B0604020202020204" pitchFamily="34" charset="0"/>
              <a:buChar char="•"/>
            </a:pPr>
            <a:r>
              <a:rPr lang="en-US" altLang="zh-CN" sz="2000" dirty="0" smtClean="0">
                <a:solidFill>
                  <a:schemeClr val="accent2"/>
                </a:solidFill>
              </a:rPr>
              <a:t>Coauthor </a:t>
            </a:r>
            <a:endParaRPr lang="en-US" altLang="zh-CN" sz="2000" dirty="0" smtClean="0"/>
          </a:p>
          <a:p>
            <a:pPr marL="457200" lvl="1" indent="-457200">
              <a:buFont typeface="Arial" panose="020B0604020202020204" pitchFamily="34" charset="0"/>
              <a:buChar char="•"/>
            </a:pPr>
            <a:r>
              <a:rPr lang="en-US" altLang="zh-CN" dirty="0">
                <a:cs typeface="+mn-cs"/>
              </a:rPr>
              <a:t> </a:t>
            </a:r>
            <a:r>
              <a:rPr lang="en-US" altLang="zh-CN" dirty="0" smtClean="0">
                <a:cs typeface="+mn-cs"/>
              </a:rPr>
              <a:t>Result:</a:t>
            </a:r>
            <a:endParaRPr lang="en-US" altLang="zh-CN" dirty="0">
              <a:cs typeface="+mn-cs"/>
            </a:endParaRPr>
          </a:p>
        </p:txBody>
      </p:sp>
      <p:pic>
        <p:nvPicPr>
          <p:cNvPr id="204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28764" y="2924597"/>
            <a:ext cx="4500500" cy="3420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372966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Future Work</a:t>
            </a:r>
            <a:endParaRPr lang="zh-CN" altLang="en-US" dirty="0"/>
          </a:p>
        </p:txBody>
      </p:sp>
      <p:sp>
        <p:nvSpPr>
          <p:cNvPr id="5" name="内容占位符 2"/>
          <p:cNvSpPr>
            <a:spLocks noGrp="1"/>
          </p:cNvSpPr>
          <p:nvPr>
            <p:ph idx="1"/>
          </p:nvPr>
        </p:nvSpPr>
        <p:spPr>
          <a:xfrm>
            <a:off x="524508" y="2204864"/>
            <a:ext cx="9555161" cy="1584176"/>
          </a:xfrm>
        </p:spPr>
        <p:txBody>
          <a:bodyPr/>
          <a:lstStyle/>
          <a:p>
            <a:pPr>
              <a:buFont typeface="Arial" panose="020B0604020202020204" pitchFamily="34" charset="0"/>
              <a:buChar char="•"/>
            </a:pPr>
            <a:r>
              <a:rPr lang="en-US" altLang="zh-CN" dirty="0" smtClean="0"/>
              <a:t>Mining more factors</a:t>
            </a:r>
          </a:p>
          <a:p>
            <a:pPr>
              <a:buFont typeface="Arial" panose="020B0604020202020204" pitchFamily="34" charset="0"/>
              <a:buChar char="•"/>
            </a:pPr>
            <a:endParaRPr lang="en-US" altLang="zh-CN" dirty="0"/>
          </a:p>
          <a:p>
            <a:pPr>
              <a:buFont typeface="Arial" panose="020B0604020202020204" pitchFamily="34" charset="0"/>
              <a:buChar char="•"/>
            </a:pPr>
            <a:r>
              <a:rPr lang="en-US" altLang="zh-CN" dirty="0" smtClean="0"/>
              <a:t>Integrating nonparametric </a:t>
            </a:r>
            <a:r>
              <a:rPr lang="en-US" altLang="zh-CN" dirty="0" err="1" smtClean="0"/>
              <a:t>methords</a:t>
            </a:r>
            <a:endParaRPr lang="en-US" altLang="zh-CN" dirty="0">
              <a:cs typeface="+mn-cs"/>
            </a:endParaRPr>
          </a:p>
        </p:txBody>
      </p:sp>
    </p:spTree>
    <p:extLst>
      <p:ext uri="{BB962C8B-B14F-4D97-AF65-F5344CB8AC3E}">
        <p14:creationId xmlns:p14="http://schemas.microsoft.com/office/powerpoint/2010/main" val="241233730"/>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044788" y="2960948"/>
            <a:ext cx="3877985" cy="175432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altLang="zh-CN"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Thank you!</a:t>
            </a:r>
          </a:p>
          <a:p>
            <a:pPr algn="ctr"/>
            <a:r>
              <a:rPr lang="en-US" altLang="zh-CN"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Q&amp;A</a:t>
            </a:r>
            <a:endParaRPr lang="zh-CN" alt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6400589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61037" y="2146404"/>
            <a:ext cx="1333500" cy="1333500"/>
          </a:xfrm>
          <a:prstGeom prst="rect">
            <a:avLst/>
          </a:prstGeom>
        </p:spPr>
      </p:pic>
      <p:sp>
        <p:nvSpPr>
          <p:cNvPr id="2" name="标题 1"/>
          <p:cNvSpPr>
            <a:spLocks noGrp="1"/>
          </p:cNvSpPr>
          <p:nvPr>
            <p:ph type="title"/>
          </p:nvPr>
        </p:nvSpPr>
        <p:spPr/>
        <p:txBody>
          <a:bodyPr/>
          <a:lstStyle/>
          <a:p>
            <a:r>
              <a:rPr kumimoji="1" lang="en-US" altLang="zh-CN" dirty="0" smtClean="0"/>
              <a:t>Social Networks</a:t>
            </a:r>
            <a:endParaRPr kumimoji="1" lang="zh-CN" altLang="en-US" dirty="0"/>
          </a:p>
        </p:txBody>
      </p:sp>
      <p:pic>
        <p:nvPicPr>
          <p:cNvPr id="7" name="Picture 2"/>
          <p:cNvPicPr>
            <a:picLocks noChangeAspect="1" noChangeArrowheads="1"/>
          </p:cNvPicPr>
          <p:nvPr/>
        </p:nvPicPr>
        <p:blipFill>
          <a:blip r:embed="rId4" cstate="print"/>
          <a:srcRect/>
          <a:stretch>
            <a:fillRect/>
          </a:stretch>
        </p:blipFill>
        <p:spPr bwMode="auto">
          <a:xfrm>
            <a:off x="7579701" y="1417410"/>
            <a:ext cx="1524000" cy="595086"/>
          </a:xfrm>
          <a:prstGeom prst="rect">
            <a:avLst/>
          </a:prstGeom>
          <a:noFill/>
          <a:ln w="9525">
            <a:noFill/>
            <a:miter lim="800000"/>
            <a:headEnd/>
            <a:tailEnd/>
          </a:ln>
        </p:spPr>
      </p:pic>
      <p:pic>
        <p:nvPicPr>
          <p:cNvPr id="8" name="Picture 11"/>
          <p:cNvPicPr>
            <a:picLocks noChangeAspect="1" noChangeArrowheads="1"/>
          </p:cNvPicPr>
          <p:nvPr/>
        </p:nvPicPr>
        <p:blipFill>
          <a:blip r:embed="rId5" cstate="print"/>
          <a:srcRect/>
          <a:stretch>
            <a:fillRect/>
          </a:stretch>
        </p:blipFill>
        <p:spPr bwMode="auto">
          <a:xfrm>
            <a:off x="8118257" y="3972777"/>
            <a:ext cx="838200" cy="838200"/>
          </a:xfrm>
          <a:prstGeom prst="rect">
            <a:avLst/>
          </a:prstGeom>
          <a:noFill/>
          <a:ln w="9525">
            <a:noFill/>
            <a:miter lim="800000"/>
            <a:headEnd/>
            <a:tailEnd/>
          </a:ln>
        </p:spPr>
      </p:pic>
      <p:pic>
        <p:nvPicPr>
          <p:cNvPr id="31" name="图片 30" descr="amazon.jp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36801" y="4986114"/>
            <a:ext cx="2209799" cy="546100"/>
          </a:xfrm>
          <a:prstGeom prst="rect">
            <a:avLst/>
          </a:prstGeom>
        </p:spPr>
      </p:pic>
      <p:pic>
        <p:nvPicPr>
          <p:cNvPr id="32" name="图片 31" descr="alibaba_group2-feature.pn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48423" y="5805264"/>
            <a:ext cx="2286000" cy="477951"/>
          </a:xfrm>
          <a:prstGeom prst="rect">
            <a:avLst/>
          </a:prstGeom>
        </p:spPr>
      </p:pic>
      <p:pic>
        <p:nvPicPr>
          <p:cNvPr id="3" name="图片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17747" y="2145853"/>
            <a:ext cx="939977" cy="939977"/>
          </a:xfrm>
          <a:prstGeom prst="rect">
            <a:avLst/>
          </a:prstGeom>
        </p:spPr>
      </p:pic>
      <p:pic>
        <p:nvPicPr>
          <p:cNvPr id="4" name="图片 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417747" y="3284775"/>
            <a:ext cx="1707276" cy="668896"/>
          </a:xfrm>
          <a:prstGeom prst="rect">
            <a:avLst/>
          </a:prstGeom>
        </p:spPr>
      </p:pic>
      <p:sp>
        <p:nvSpPr>
          <p:cNvPr id="11" name="TextBox 10"/>
          <p:cNvSpPr txBox="1"/>
          <p:nvPr/>
        </p:nvSpPr>
        <p:spPr>
          <a:xfrm>
            <a:off x="812539" y="1520788"/>
            <a:ext cx="6767162" cy="4278094"/>
          </a:xfrm>
          <a:prstGeom prst="rect">
            <a:avLst/>
          </a:prstGeom>
          <a:noFill/>
        </p:spPr>
        <p:txBody>
          <a:bodyPr wrap="square" rtlCol="0">
            <a:spAutoFit/>
          </a:bodyPr>
          <a:lstStyle/>
          <a:p>
            <a:pPr marL="457200" indent="-457200">
              <a:buClr>
                <a:schemeClr val="accent2"/>
              </a:buClr>
              <a:buFont typeface="Arial" pitchFamily="34" charset="0"/>
              <a:buChar char="☺"/>
            </a:pPr>
            <a:r>
              <a:rPr lang="en-US" altLang="zh-CN" sz="2800" dirty="0" smtClean="0"/>
              <a:t>There are </a:t>
            </a:r>
            <a:r>
              <a:rPr lang="en-US" altLang="zh-CN" sz="2800" dirty="0" smtClean="0">
                <a:solidFill>
                  <a:srgbClr val="FF0000"/>
                </a:solidFill>
              </a:rPr>
              <a:t>visible</a:t>
            </a:r>
            <a:r>
              <a:rPr lang="en-US" altLang="zh-CN" sz="2800" dirty="0" smtClean="0"/>
              <a:t> and </a:t>
            </a:r>
            <a:r>
              <a:rPr lang="en-US" altLang="zh-CN" sz="2800" dirty="0">
                <a:solidFill>
                  <a:srgbClr val="FF0000"/>
                </a:solidFill>
              </a:rPr>
              <a:t>invisible</a:t>
            </a:r>
            <a:r>
              <a:rPr lang="en-US" altLang="zh-CN" sz="2800" dirty="0" smtClean="0"/>
              <a:t> elements in social networks</a:t>
            </a:r>
          </a:p>
          <a:p>
            <a:pPr marL="800100" lvl="1" indent="-342900">
              <a:buClr>
                <a:schemeClr val="accent2"/>
              </a:buClr>
              <a:buFont typeface="Wingdings" pitchFamily="2" charset="2"/>
              <a:buChar char="Ø"/>
            </a:pPr>
            <a:r>
              <a:rPr lang="en-US" altLang="zh-CN" dirty="0" smtClean="0"/>
              <a:t>visible elements: </a:t>
            </a:r>
            <a:r>
              <a:rPr lang="en-US" altLang="zh-CN" i="1" dirty="0" smtClean="0">
                <a:solidFill>
                  <a:srgbClr val="FF0000"/>
                </a:solidFill>
              </a:rPr>
              <a:t>users</a:t>
            </a:r>
            <a:r>
              <a:rPr lang="en-US" altLang="zh-CN" i="1" dirty="0" smtClean="0"/>
              <a:t>, </a:t>
            </a:r>
            <a:r>
              <a:rPr lang="en-US" altLang="zh-CN" i="1" dirty="0">
                <a:solidFill>
                  <a:srgbClr val="FF0000"/>
                </a:solidFill>
              </a:rPr>
              <a:t>links</a:t>
            </a:r>
            <a:r>
              <a:rPr lang="en-US" altLang="zh-CN" i="1" dirty="0" smtClean="0"/>
              <a:t>, </a:t>
            </a:r>
            <a:r>
              <a:rPr lang="en-US" altLang="zh-CN" i="1" dirty="0">
                <a:solidFill>
                  <a:srgbClr val="FF0000"/>
                </a:solidFill>
              </a:rPr>
              <a:t>actions</a:t>
            </a:r>
          </a:p>
          <a:p>
            <a:pPr marL="800100" lvl="1" indent="-342900">
              <a:buClr>
                <a:schemeClr val="accent2"/>
              </a:buClr>
              <a:buFont typeface="Wingdings" pitchFamily="2" charset="2"/>
              <a:buChar char="Ø"/>
            </a:pPr>
            <a:r>
              <a:rPr lang="en-US" altLang="zh-CN" dirty="0" smtClean="0"/>
              <a:t>invisible elements: </a:t>
            </a:r>
            <a:r>
              <a:rPr lang="en-US" altLang="zh-CN" i="1" dirty="0">
                <a:solidFill>
                  <a:srgbClr val="FF0000"/>
                </a:solidFill>
              </a:rPr>
              <a:t>communities</a:t>
            </a:r>
            <a:r>
              <a:rPr lang="en-US" altLang="zh-CN" i="1" dirty="0" smtClean="0"/>
              <a:t>, </a:t>
            </a:r>
            <a:r>
              <a:rPr lang="en-US" altLang="zh-CN" i="1" dirty="0">
                <a:solidFill>
                  <a:srgbClr val="FF0000"/>
                </a:solidFill>
              </a:rPr>
              <a:t>roles</a:t>
            </a:r>
          </a:p>
          <a:p>
            <a:pPr marL="457200" indent="-457200">
              <a:buClr>
                <a:schemeClr val="accent2"/>
              </a:buClr>
              <a:buFont typeface="Arial" pitchFamily="34" charset="0"/>
              <a:buChar char="☺"/>
            </a:pPr>
            <a:r>
              <a:rPr lang="en-US" altLang="zh-CN" sz="2800" dirty="0" smtClean="0"/>
              <a:t>Visible and invisible elements </a:t>
            </a:r>
            <a:r>
              <a:rPr lang="en-US" altLang="zh-CN" sz="2800" dirty="0" smtClean="0">
                <a:solidFill>
                  <a:srgbClr val="FF0000"/>
                </a:solidFill>
              </a:rPr>
              <a:t>interact</a:t>
            </a:r>
            <a:r>
              <a:rPr lang="en-US" altLang="zh-CN" sz="2800" dirty="0" smtClean="0"/>
              <a:t> and </a:t>
            </a:r>
            <a:r>
              <a:rPr lang="en-US" altLang="zh-CN" sz="2800" dirty="0">
                <a:solidFill>
                  <a:srgbClr val="FF0000"/>
                </a:solidFill>
              </a:rPr>
              <a:t>affect</a:t>
            </a:r>
            <a:r>
              <a:rPr lang="en-US" altLang="zh-CN" sz="2800" dirty="0" smtClean="0"/>
              <a:t> each other</a:t>
            </a:r>
          </a:p>
          <a:p>
            <a:pPr marL="800100" lvl="1" indent="-342900">
              <a:buClr>
                <a:schemeClr val="accent2"/>
              </a:buClr>
              <a:buFont typeface="Wingdings" pitchFamily="2" charset="2"/>
              <a:buChar char="Ø"/>
            </a:pPr>
            <a:r>
              <a:rPr lang="en-US" altLang="zh-CN" dirty="0" smtClean="0"/>
              <a:t>users may have closer relationships within a community than across communities</a:t>
            </a:r>
          </a:p>
          <a:p>
            <a:pPr marL="800100" lvl="1" indent="-342900">
              <a:buClr>
                <a:schemeClr val="accent2"/>
              </a:buClr>
              <a:buFont typeface="Wingdings" pitchFamily="2" charset="2"/>
              <a:buChar char="Ø"/>
            </a:pPr>
            <a:r>
              <a:rPr lang="en-US" altLang="zh-CN" dirty="0" smtClean="0"/>
              <a:t>users’ actions depend both on the attributes of themselves and on the influence of their communities</a:t>
            </a:r>
          </a:p>
          <a:p>
            <a:pPr marL="800100" lvl="1" indent="-342900">
              <a:buClr>
                <a:schemeClr val="accent2"/>
              </a:buClr>
              <a:buFont typeface="Wingdings" pitchFamily="2" charset="2"/>
              <a:buChar char="Ø"/>
            </a:pPr>
            <a:r>
              <a:rPr lang="en-US" altLang="zh-CN" dirty="0" smtClean="0"/>
              <a:t>…</a:t>
            </a:r>
            <a:endParaRPr lang="zh-CN" altLang="en-US" dirty="0"/>
          </a:p>
        </p:txBody>
      </p:sp>
    </p:spTree>
    <p:extLst>
      <p:ext uri="{BB962C8B-B14F-4D97-AF65-F5344CB8AC3E}">
        <p14:creationId xmlns:p14="http://schemas.microsoft.com/office/powerpoint/2010/main" val="259927321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Social Networks</a:t>
            </a:r>
            <a:endParaRPr kumimoji="1" lang="zh-CN" altLang="en-US" dirty="0"/>
          </a:p>
        </p:txBody>
      </p:sp>
      <p:grpSp>
        <p:nvGrpSpPr>
          <p:cNvPr id="67" name="组合 66"/>
          <p:cNvGrpSpPr/>
          <p:nvPr/>
        </p:nvGrpSpPr>
        <p:grpSpPr>
          <a:xfrm>
            <a:off x="1246294" y="1160748"/>
            <a:ext cx="7413424" cy="4794576"/>
            <a:chOff x="2161826" y="1144050"/>
            <a:chExt cx="7413424" cy="4794576"/>
          </a:xfrm>
        </p:grpSpPr>
        <p:sp>
          <p:nvSpPr>
            <p:cNvPr id="68" name="椭圆 67"/>
            <p:cNvSpPr/>
            <p:nvPr/>
          </p:nvSpPr>
          <p:spPr>
            <a:xfrm>
              <a:off x="2161826" y="1400929"/>
              <a:ext cx="4355231" cy="2348125"/>
            </a:xfrm>
            <a:prstGeom prst="ellipse">
              <a:avLst/>
            </a:prstGeom>
            <a:solidFill>
              <a:srgbClr val="C000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69" name="图片 6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69916" y="2803347"/>
              <a:ext cx="517305" cy="517305"/>
            </a:xfrm>
            <a:prstGeom prst="rect">
              <a:avLst/>
            </a:prstGeom>
          </p:spPr>
        </p:pic>
        <p:pic>
          <p:nvPicPr>
            <p:cNvPr id="70" name="图片 6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27289" y="4115940"/>
              <a:ext cx="492964" cy="492964"/>
            </a:xfrm>
            <a:prstGeom prst="rect">
              <a:avLst/>
            </a:prstGeom>
          </p:spPr>
        </p:pic>
        <p:pic>
          <p:nvPicPr>
            <p:cNvPr id="71" name="图片 7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19704" y="2589541"/>
              <a:ext cx="427613" cy="427613"/>
            </a:xfrm>
            <a:prstGeom prst="rect">
              <a:avLst/>
            </a:prstGeom>
          </p:spPr>
        </p:pic>
        <p:pic>
          <p:nvPicPr>
            <p:cNvPr id="72" name="图片 7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04948" y="1144050"/>
              <a:ext cx="573975" cy="573975"/>
            </a:xfrm>
            <a:prstGeom prst="rect">
              <a:avLst/>
            </a:prstGeom>
          </p:spPr>
        </p:pic>
        <p:pic>
          <p:nvPicPr>
            <p:cNvPr id="73" name="图片 7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47897" y="2925328"/>
              <a:ext cx="459600" cy="459600"/>
            </a:xfrm>
            <a:prstGeom prst="rect">
              <a:avLst/>
            </a:prstGeom>
          </p:spPr>
        </p:pic>
        <p:pic>
          <p:nvPicPr>
            <p:cNvPr id="74" name="图片 7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83085" y="1918401"/>
              <a:ext cx="510062" cy="510062"/>
            </a:xfrm>
            <a:prstGeom prst="rect">
              <a:avLst/>
            </a:prstGeom>
          </p:spPr>
        </p:pic>
        <p:pic>
          <p:nvPicPr>
            <p:cNvPr id="75" name="图片 7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098444" y="5326284"/>
              <a:ext cx="494480" cy="494480"/>
            </a:xfrm>
            <a:prstGeom prst="rect">
              <a:avLst/>
            </a:prstGeom>
          </p:spPr>
        </p:pic>
        <p:pic>
          <p:nvPicPr>
            <p:cNvPr id="76" name="图片 7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603901" y="2504879"/>
              <a:ext cx="389918" cy="389918"/>
            </a:xfrm>
            <a:prstGeom prst="rect">
              <a:avLst/>
            </a:prstGeom>
          </p:spPr>
        </p:pic>
        <p:pic>
          <p:nvPicPr>
            <p:cNvPr id="77" name="图片 7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26818" y="2897505"/>
              <a:ext cx="469182" cy="469182"/>
            </a:xfrm>
            <a:prstGeom prst="rect">
              <a:avLst/>
            </a:prstGeom>
          </p:spPr>
        </p:pic>
        <p:pic>
          <p:nvPicPr>
            <p:cNvPr id="78" name="图片 7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237914" y="2103716"/>
              <a:ext cx="550200" cy="550200"/>
            </a:xfrm>
            <a:prstGeom prst="rect">
              <a:avLst/>
            </a:prstGeom>
          </p:spPr>
        </p:pic>
        <p:pic>
          <p:nvPicPr>
            <p:cNvPr id="79" name="图片 7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66976" y="3988682"/>
              <a:ext cx="575985" cy="575985"/>
            </a:xfrm>
            <a:prstGeom prst="rect">
              <a:avLst/>
            </a:prstGeom>
          </p:spPr>
        </p:pic>
        <p:pic>
          <p:nvPicPr>
            <p:cNvPr id="80" name="图片 7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440426" y="1569113"/>
              <a:ext cx="448102" cy="448102"/>
            </a:xfrm>
            <a:prstGeom prst="rect">
              <a:avLst/>
            </a:prstGeom>
          </p:spPr>
        </p:pic>
        <p:pic>
          <p:nvPicPr>
            <p:cNvPr id="81" name="图片 8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600148" y="1889909"/>
              <a:ext cx="427613" cy="427613"/>
            </a:xfrm>
            <a:prstGeom prst="rect">
              <a:avLst/>
            </a:prstGeom>
          </p:spPr>
        </p:pic>
        <p:pic>
          <p:nvPicPr>
            <p:cNvPr id="82" name="图片 8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260118" y="3627201"/>
              <a:ext cx="564141" cy="420907"/>
            </a:xfrm>
            <a:prstGeom prst="rect">
              <a:avLst/>
            </a:prstGeom>
          </p:spPr>
        </p:pic>
        <p:cxnSp>
          <p:nvCxnSpPr>
            <p:cNvPr id="83" name="直接连接符 82"/>
            <p:cNvCxnSpPr>
              <a:endCxn id="76" idx="1"/>
            </p:cNvCxnSpPr>
            <p:nvPr/>
          </p:nvCxnSpPr>
          <p:spPr>
            <a:xfrm>
              <a:off x="7990585" y="1714428"/>
              <a:ext cx="613316" cy="98541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a:endCxn id="76" idx="1"/>
            </p:cNvCxnSpPr>
            <p:nvPr/>
          </p:nvCxnSpPr>
          <p:spPr>
            <a:xfrm>
              <a:off x="8121404" y="2378816"/>
              <a:ext cx="482497" cy="321022"/>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p:nvCxnSpPr>
          <p:spPr>
            <a:xfrm>
              <a:off x="5995807" y="3420088"/>
              <a:ext cx="665230" cy="60934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a:endCxn id="77" idx="1"/>
            </p:cNvCxnSpPr>
            <p:nvPr/>
          </p:nvCxnSpPr>
          <p:spPr>
            <a:xfrm>
              <a:off x="4571451" y="2670507"/>
              <a:ext cx="1055367" cy="461589"/>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直接连接符 86"/>
            <p:cNvCxnSpPr>
              <a:stCxn id="70" idx="3"/>
              <a:endCxn id="79" idx="1"/>
            </p:cNvCxnSpPr>
            <p:nvPr/>
          </p:nvCxnSpPr>
          <p:spPr>
            <a:xfrm flipV="1">
              <a:off x="4620253" y="4276675"/>
              <a:ext cx="1946723" cy="8574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直接连接符 87"/>
            <p:cNvCxnSpPr>
              <a:endCxn id="75" idx="1"/>
            </p:cNvCxnSpPr>
            <p:nvPr/>
          </p:nvCxnSpPr>
          <p:spPr>
            <a:xfrm>
              <a:off x="4362761" y="4652141"/>
              <a:ext cx="735683" cy="921383"/>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a:stCxn id="75" idx="3"/>
              <a:endCxn id="79" idx="2"/>
            </p:cNvCxnSpPr>
            <p:nvPr/>
          </p:nvCxnSpPr>
          <p:spPr>
            <a:xfrm flipV="1">
              <a:off x="5592924" y="4564667"/>
              <a:ext cx="1262045" cy="100885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flipV="1">
              <a:off x="6044838" y="2378816"/>
              <a:ext cx="1696039" cy="683183"/>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flipH="1" flipV="1">
              <a:off x="7743608" y="1724714"/>
              <a:ext cx="43524" cy="248342"/>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直接连接符 91"/>
            <p:cNvCxnSpPr>
              <a:endCxn id="74" idx="2"/>
            </p:cNvCxnSpPr>
            <p:nvPr/>
          </p:nvCxnSpPr>
          <p:spPr>
            <a:xfrm flipV="1">
              <a:off x="7636148" y="2428463"/>
              <a:ext cx="301968" cy="682653"/>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直接连接符 92"/>
            <p:cNvCxnSpPr>
              <a:stCxn id="81" idx="3"/>
              <a:endCxn id="74" idx="1"/>
            </p:cNvCxnSpPr>
            <p:nvPr/>
          </p:nvCxnSpPr>
          <p:spPr>
            <a:xfrm>
              <a:off x="7027761" y="2103716"/>
              <a:ext cx="655324" cy="69716"/>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4" name="直接连接符 93"/>
            <p:cNvCxnSpPr/>
            <p:nvPr/>
          </p:nvCxnSpPr>
          <p:spPr>
            <a:xfrm flipV="1">
              <a:off x="4070596" y="2666640"/>
              <a:ext cx="303175" cy="414371"/>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直接连接符 94"/>
            <p:cNvCxnSpPr/>
            <p:nvPr/>
          </p:nvCxnSpPr>
          <p:spPr>
            <a:xfrm>
              <a:off x="3799796" y="1993306"/>
              <a:ext cx="436585" cy="238523"/>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直接连接符 95"/>
            <p:cNvCxnSpPr>
              <a:endCxn id="78" idx="1"/>
            </p:cNvCxnSpPr>
            <p:nvPr/>
          </p:nvCxnSpPr>
          <p:spPr>
            <a:xfrm flipV="1">
              <a:off x="3041695" y="2378816"/>
              <a:ext cx="1196219" cy="422087"/>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直接连接符 96"/>
            <p:cNvCxnSpPr/>
            <p:nvPr/>
          </p:nvCxnSpPr>
          <p:spPr>
            <a:xfrm flipV="1">
              <a:off x="7674551" y="2834222"/>
              <a:ext cx="929350" cy="300783"/>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接箭头连接符 97"/>
            <p:cNvCxnSpPr>
              <a:endCxn id="82" idx="1"/>
            </p:cNvCxnSpPr>
            <p:nvPr/>
          </p:nvCxnSpPr>
          <p:spPr>
            <a:xfrm flipV="1">
              <a:off x="4521422" y="3837655"/>
              <a:ext cx="738696" cy="437547"/>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99" name="文本框 98"/>
            <p:cNvSpPr txBox="1"/>
            <p:nvPr/>
          </p:nvSpPr>
          <p:spPr>
            <a:xfrm>
              <a:off x="4444370" y="3818857"/>
              <a:ext cx="815748" cy="307777"/>
            </a:xfrm>
            <a:prstGeom prst="rect">
              <a:avLst/>
            </a:prstGeom>
            <a:noFill/>
          </p:spPr>
          <p:txBody>
            <a:bodyPr wrap="square" rtlCol="0">
              <a:spAutoFit/>
            </a:bodyPr>
            <a:lstStyle/>
            <a:p>
              <a:r>
                <a:rPr lang="en-US" altLang="zh-CN" sz="1400" dirty="0" smtClean="0"/>
                <a:t>Upload</a:t>
              </a:r>
              <a:endParaRPr lang="zh-CN" altLang="en-US" sz="1400" dirty="0"/>
            </a:p>
          </p:txBody>
        </p:sp>
        <p:cxnSp>
          <p:nvCxnSpPr>
            <p:cNvPr id="100" name="直接箭头连接符 99"/>
            <p:cNvCxnSpPr/>
            <p:nvPr/>
          </p:nvCxnSpPr>
          <p:spPr>
            <a:xfrm flipH="1" flipV="1">
              <a:off x="5832385" y="3818470"/>
              <a:ext cx="767763" cy="338941"/>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101" name="文本框 100"/>
            <p:cNvSpPr txBox="1"/>
            <p:nvPr/>
          </p:nvSpPr>
          <p:spPr>
            <a:xfrm>
              <a:off x="5784622" y="3896584"/>
              <a:ext cx="945042" cy="307777"/>
            </a:xfrm>
            <a:prstGeom prst="rect">
              <a:avLst/>
            </a:prstGeom>
            <a:noFill/>
          </p:spPr>
          <p:txBody>
            <a:bodyPr wrap="square" rtlCol="0">
              <a:spAutoFit/>
            </a:bodyPr>
            <a:lstStyle/>
            <a:p>
              <a:r>
                <a:rPr lang="en-US" altLang="zh-CN" sz="1400" dirty="0" smtClean="0"/>
                <a:t>Comment</a:t>
              </a:r>
              <a:endParaRPr lang="zh-CN" altLang="en-US" sz="1400" dirty="0"/>
            </a:p>
          </p:txBody>
        </p:sp>
        <p:sp>
          <p:nvSpPr>
            <p:cNvPr id="102" name="圆角矩形标注 101"/>
            <p:cNvSpPr/>
            <p:nvPr/>
          </p:nvSpPr>
          <p:spPr>
            <a:xfrm>
              <a:off x="7193495" y="3870310"/>
              <a:ext cx="1482892" cy="235259"/>
            </a:xfrm>
            <a:prstGeom prst="wedgeRoundRectCallout">
              <a:avLst>
                <a:gd name="adj1" fmla="val -127276"/>
                <a:gd name="adj2" fmla="val -335465"/>
                <a:gd name="adj3" fmla="val 16667"/>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3" name="文本框 102"/>
            <p:cNvSpPr txBox="1"/>
            <p:nvPr/>
          </p:nvSpPr>
          <p:spPr>
            <a:xfrm>
              <a:off x="4958258" y="4524540"/>
              <a:ext cx="1310857" cy="276999"/>
            </a:xfrm>
            <a:prstGeom prst="rect">
              <a:avLst/>
            </a:prstGeom>
            <a:noFill/>
          </p:spPr>
          <p:txBody>
            <a:bodyPr wrap="square" rtlCol="0">
              <a:spAutoFit/>
            </a:bodyPr>
            <a:lstStyle/>
            <a:p>
              <a:r>
                <a:rPr lang="en-US" altLang="zh-CN" sz="1200" dirty="0" smtClean="0"/>
                <a:t>I like this photo.</a:t>
              </a:r>
              <a:endParaRPr lang="zh-CN" altLang="en-US" sz="1200" dirty="0"/>
            </a:p>
          </p:txBody>
        </p:sp>
        <p:sp>
          <p:nvSpPr>
            <p:cNvPr id="104" name="云形标注 103"/>
            <p:cNvSpPr/>
            <p:nvPr/>
          </p:nvSpPr>
          <p:spPr>
            <a:xfrm>
              <a:off x="4898718" y="4449393"/>
              <a:ext cx="1197282" cy="465526"/>
            </a:xfrm>
            <a:prstGeom prst="cloudCallout">
              <a:avLst>
                <a:gd name="adj1" fmla="val 91569"/>
                <a:gd name="adj2" fmla="val -58110"/>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云形标注 104"/>
            <p:cNvSpPr/>
            <p:nvPr/>
          </p:nvSpPr>
          <p:spPr>
            <a:xfrm>
              <a:off x="5018984" y="1219370"/>
              <a:ext cx="1381816" cy="465526"/>
            </a:xfrm>
            <a:prstGeom prst="cloudCallout">
              <a:avLst>
                <a:gd name="adj1" fmla="val -85964"/>
                <a:gd name="adj2" fmla="val 155543"/>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6" name="文本框 105"/>
            <p:cNvSpPr txBox="1"/>
            <p:nvPr/>
          </p:nvSpPr>
          <p:spPr>
            <a:xfrm>
              <a:off x="5090423" y="1267232"/>
              <a:ext cx="1357610" cy="276999"/>
            </a:xfrm>
            <a:prstGeom prst="rect">
              <a:avLst/>
            </a:prstGeom>
            <a:noFill/>
          </p:spPr>
          <p:txBody>
            <a:bodyPr wrap="square" rtlCol="0">
              <a:spAutoFit/>
            </a:bodyPr>
            <a:lstStyle/>
            <a:p>
              <a:r>
                <a:rPr lang="en-US" altLang="zh-CN" sz="1200" dirty="0" smtClean="0"/>
                <a:t>This paper is good.</a:t>
              </a:r>
              <a:endParaRPr lang="zh-CN" altLang="en-US" sz="1200" dirty="0"/>
            </a:p>
          </p:txBody>
        </p:sp>
        <p:cxnSp>
          <p:nvCxnSpPr>
            <p:cNvPr id="107" name="直接箭头连接符 106"/>
            <p:cNvCxnSpPr/>
            <p:nvPr/>
          </p:nvCxnSpPr>
          <p:spPr>
            <a:xfrm flipV="1">
              <a:off x="4552739" y="1698463"/>
              <a:ext cx="738696" cy="437547"/>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08" name="直接箭头连接符 107"/>
            <p:cNvCxnSpPr>
              <a:stCxn id="77" idx="0"/>
              <a:endCxn id="105" idx="1"/>
            </p:cNvCxnSpPr>
            <p:nvPr/>
          </p:nvCxnSpPr>
          <p:spPr>
            <a:xfrm flipH="1" flipV="1">
              <a:off x="5709892" y="1684400"/>
              <a:ext cx="151517" cy="1213105"/>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09" name="直接箭头连接符 108"/>
            <p:cNvCxnSpPr/>
            <p:nvPr/>
          </p:nvCxnSpPr>
          <p:spPr>
            <a:xfrm flipH="1" flipV="1">
              <a:off x="6210230" y="1600278"/>
              <a:ext cx="1472855" cy="425073"/>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110" name="文本框 109"/>
            <p:cNvSpPr txBox="1"/>
            <p:nvPr/>
          </p:nvSpPr>
          <p:spPr>
            <a:xfrm>
              <a:off x="4524775" y="1763028"/>
              <a:ext cx="677466" cy="307777"/>
            </a:xfrm>
            <a:prstGeom prst="rect">
              <a:avLst/>
            </a:prstGeom>
            <a:noFill/>
          </p:spPr>
          <p:txBody>
            <a:bodyPr wrap="square" rtlCol="0">
              <a:spAutoFit/>
            </a:bodyPr>
            <a:lstStyle/>
            <a:p>
              <a:r>
                <a:rPr lang="en-US" altLang="zh-CN" sz="1400" dirty="0" smtClean="0"/>
                <a:t>Tweet</a:t>
              </a:r>
              <a:endParaRPr lang="zh-CN" altLang="en-US" sz="1400" dirty="0"/>
            </a:p>
          </p:txBody>
        </p:sp>
        <p:sp>
          <p:nvSpPr>
            <p:cNvPr id="111" name="文本框 110"/>
            <p:cNvSpPr txBox="1"/>
            <p:nvPr/>
          </p:nvSpPr>
          <p:spPr>
            <a:xfrm>
              <a:off x="5327131" y="2161392"/>
              <a:ext cx="1042395" cy="307777"/>
            </a:xfrm>
            <a:prstGeom prst="rect">
              <a:avLst/>
            </a:prstGeom>
            <a:noFill/>
          </p:spPr>
          <p:txBody>
            <a:bodyPr wrap="square" rtlCol="0">
              <a:spAutoFit/>
            </a:bodyPr>
            <a:lstStyle/>
            <a:p>
              <a:r>
                <a:rPr lang="en-US" altLang="zh-CN" sz="1400" dirty="0" err="1" smtClean="0"/>
                <a:t>Reweet</a:t>
              </a:r>
              <a:r>
                <a:rPr lang="en-US" altLang="zh-CN" sz="1400" dirty="0" smtClean="0"/>
                <a:t> 1st</a:t>
              </a:r>
              <a:endParaRPr lang="zh-CN" altLang="en-US" sz="1400" dirty="0"/>
            </a:p>
          </p:txBody>
        </p:sp>
        <p:sp>
          <p:nvSpPr>
            <p:cNvPr id="112" name="文本框 111"/>
            <p:cNvSpPr txBox="1"/>
            <p:nvPr/>
          </p:nvSpPr>
          <p:spPr>
            <a:xfrm>
              <a:off x="6433966" y="1616063"/>
              <a:ext cx="1188596" cy="307777"/>
            </a:xfrm>
            <a:prstGeom prst="rect">
              <a:avLst/>
            </a:prstGeom>
            <a:noFill/>
          </p:spPr>
          <p:txBody>
            <a:bodyPr wrap="square" rtlCol="0">
              <a:spAutoFit/>
            </a:bodyPr>
            <a:lstStyle/>
            <a:p>
              <a:r>
                <a:rPr lang="en-US" altLang="zh-CN" sz="1400" dirty="0" err="1" smtClean="0"/>
                <a:t>Reweet</a:t>
              </a:r>
              <a:r>
                <a:rPr lang="en-US" altLang="zh-CN" sz="1400" dirty="0" smtClean="0"/>
                <a:t> 2nd</a:t>
              </a:r>
              <a:endParaRPr lang="zh-CN" altLang="en-US" sz="1400" dirty="0"/>
            </a:p>
          </p:txBody>
        </p:sp>
        <p:cxnSp>
          <p:nvCxnSpPr>
            <p:cNvPr id="113" name="直接箭头连接符 112"/>
            <p:cNvCxnSpPr/>
            <p:nvPr/>
          </p:nvCxnSpPr>
          <p:spPr>
            <a:xfrm flipH="1" flipV="1">
              <a:off x="6165802" y="1669735"/>
              <a:ext cx="458366" cy="482672"/>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114" name="文本框 113"/>
            <p:cNvSpPr txBox="1"/>
            <p:nvPr/>
          </p:nvSpPr>
          <p:spPr>
            <a:xfrm>
              <a:off x="5821222" y="1808068"/>
              <a:ext cx="1130240" cy="307777"/>
            </a:xfrm>
            <a:prstGeom prst="rect">
              <a:avLst/>
            </a:prstGeom>
            <a:noFill/>
          </p:spPr>
          <p:txBody>
            <a:bodyPr wrap="square" rtlCol="0">
              <a:spAutoFit/>
            </a:bodyPr>
            <a:lstStyle/>
            <a:p>
              <a:r>
                <a:rPr lang="en-US" altLang="zh-CN" sz="1400" dirty="0" err="1" smtClean="0"/>
                <a:t>Reweet</a:t>
              </a:r>
              <a:r>
                <a:rPr lang="en-US" altLang="zh-CN" sz="1400" dirty="0" smtClean="0"/>
                <a:t> 3rd</a:t>
              </a:r>
              <a:endParaRPr lang="zh-CN" altLang="en-US" sz="1400" dirty="0"/>
            </a:p>
          </p:txBody>
        </p:sp>
        <p:sp>
          <p:nvSpPr>
            <p:cNvPr id="115" name="文本框 114"/>
            <p:cNvSpPr txBox="1"/>
            <p:nvPr/>
          </p:nvSpPr>
          <p:spPr>
            <a:xfrm>
              <a:off x="7123096" y="3852450"/>
              <a:ext cx="1870723" cy="276999"/>
            </a:xfrm>
            <a:prstGeom prst="rect">
              <a:avLst/>
            </a:prstGeom>
            <a:noFill/>
          </p:spPr>
          <p:txBody>
            <a:bodyPr wrap="square" rtlCol="0">
              <a:spAutoFit/>
            </a:bodyPr>
            <a:lstStyle/>
            <a:p>
              <a:r>
                <a:rPr lang="en-US" altLang="zh-CN" sz="1200" dirty="0" smtClean="0"/>
                <a:t>Structural Hole Spanner</a:t>
              </a:r>
              <a:endParaRPr lang="zh-CN" altLang="en-US" sz="1200" dirty="0"/>
            </a:p>
          </p:txBody>
        </p:sp>
        <p:sp>
          <p:nvSpPr>
            <p:cNvPr id="116" name="圆角矩形标注 115"/>
            <p:cNvSpPr/>
            <p:nvPr/>
          </p:nvSpPr>
          <p:spPr>
            <a:xfrm>
              <a:off x="7819648" y="3448251"/>
              <a:ext cx="1236120" cy="235259"/>
            </a:xfrm>
            <a:prstGeom prst="wedgeRoundRectCallout">
              <a:avLst>
                <a:gd name="adj1" fmla="val -36945"/>
                <a:gd name="adj2" fmla="val -482071"/>
                <a:gd name="adj3" fmla="val 16667"/>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7" name="文本框 116"/>
            <p:cNvSpPr txBox="1"/>
            <p:nvPr/>
          </p:nvSpPr>
          <p:spPr>
            <a:xfrm>
              <a:off x="7851132" y="3417232"/>
              <a:ext cx="1353483" cy="276999"/>
            </a:xfrm>
            <a:prstGeom prst="rect">
              <a:avLst/>
            </a:prstGeom>
            <a:noFill/>
          </p:spPr>
          <p:txBody>
            <a:bodyPr wrap="square" rtlCol="0">
              <a:spAutoFit/>
            </a:bodyPr>
            <a:lstStyle/>
            <a:p>
              <a:r>
                <a:rPr lang="en-US" altLang="zh-CN" sz="1200" dirty="0" smtClean="0"/>
                <a:t>Opinion Leader</a:t>
              </a:r>
              <a:endParaRPr lang="zh-CN" altLang="en-US" sz="1200" dirty="0"/>
            </a:p>
          </p:txBody>
        </p:sp>
        <p:sp>
          <p:nvSpPr>
            <p:cNvPr id="118" name="椭圆 117"/>
            <p:cNvSpPr/>
            <p:nvPr/>
          </p:nvSpPr>
          <p:spPr>
            <a:xfrm>
              <a:off x="4936961" y="1180858"/>
              <a:ext cx="4638289" cy="2540617"/>
            </a:xfrm>
            <a:prstGeom prst="ellipse">
              <a:avLst/>
            </a:prstGeom>
            <a:solidFill>
              <a:schemeClr val="accent6">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9" name="椭圆 118"/>
            <p:cNvSpPr/>
            <p:nvPr/>
          </p:nvSpPr>
          <p:spPr>
            <a:xfrm>
              <a:off x="3979075" y="3590501"/>
              <a:ext cx="3420891" cy="2348125"/>
            </a:xfrm>
            <a:prstGeom prst="ellipse">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文本框 5"/>
          <p:cNvSpPr txBox="1"/>
          <p:nvPr/>
        </p:nvSpPr>
        <p:spPr>
          <a:xfrm>
            <a:off x="4169683" y="3097265"/>
            <a:ext cx="775368" cy="276999"/>
          </a:xfrm>
          <a:prstGeom prst="rect">
            <a:avLst/>
          </a:prstGeom>
          <a:noFill/>
        </p:spPr>
        <p:txBody>
          <a:bodyPr wrap="square" rtlCol="0">
            <a:spAutoFit/>
          </a:bodyPr>
          <a:lstStyle/>
          <a:p>
            <a:r>
              <a:rPr lang="en-US" altLang="zh-CN" sz="1200" dirty="0" smtClean="0"/>
              <a:t>Jessica</a:t>
            </a:r>
            <a:endParaRPr lang="zh-CN" altLang="en-US" sz="1200" dirty="0"/>
          </a:p>
        </p:txBody>
      </p:sp>
      <p:sp>
        <p:nvSpPr>
          <p:cNvPr id="120" name="文本框 119"/>
          <p:cNvSpPr txBox="1"/>
          <p:nvPr/>
        </p:nvSpPr>
        <p:spPr>
          <a:xfrm>
            <a:off x="2918523" y="2478160"/>
            <a:ext cx="558011" cy="276999"/>
          </a:xfrm>
          <a:prstGeom prst="rect">
            <a:avLst/>
          </a:prstGeom>
          <a:noFill/>
        </p:spPr>
        <p:txBody>
          <a:bodyPr wrap="square" rtlCol="0">
            <a:spAutoFit/>
          </a:bodyPr>
          <a:lstStyle/>
          <a:p>
            <a:r>
              <a:rPr lang="en-US" altLang="zh-CN" sz="1200" dirty="0" smtClean="0"/>
              <a:t>Ellen</a:t>
            </a:r>
            <a:endParaRPr lang="zh-CN" altLang="en-US" sz="1200" dirty="0"/>
          </a:p>
        </p:txBody>
      </p:sp>
      <p:sp>
        <p:nvSpPr>
          <p:cNvPr id="121" name="文本框 120"/>
          <p:cNvSpPr txBox="1"/>
          <p:nvPr/>
        </p:nvSpPr>
        <p:spPr>
          <a:xfrm>
            <a:off x="2814533" y="4421855"/>
            <a:ext cx="558011" cy="276999"/>
          </a:xfrm>
          <a:prstGeom prst="rect">
            <a:avLst/>
          </a:prstGeom>
          <a:noFill/>
        </p:spPr>
        <p:txBody>
          <a:bodyPr wrap="square" rtlCol="0">
            <a:spAutoFit/>
          </a:bodyPr>
          <a:lstStyle/>
          <a:p>
            <a:r>
              <a:rPr lang="en-US" altLang="zh-CN" sz="1200" dirty="0" smtClean="0"/>
              <a:t>Alan</a:t>
            </a:r>
            <a:endParaRPr lang="zh-CN" altLang="en-US" sz="1200" dirty="0"/>
          </a:p>
        </p:txBody>
      </p:sp>
      <p:sp>
        <p:nvSpPr>
          <p:cNvPr id="122" name="文本框 121"/>
          <p:cNvSpPr txBox="1"/>
          <p:nvPr/>
        </p:nvSpPr>
        <p:spPr>
          <a:xfrm>
            <a:off x="6513036" y="2413430"/>
            <a:ext cx="548863" cy="276999"/>
          </a:xfrm>
          <a:prstGeom prst="rect">
            <a:avLst/>
          </a:prstGeom>
          <a:noFill/>
        </p:spPr>
        <p:txBody>
          <a:bodyPr wrap="square" rtlCol="0">
            <a:spAutoFit/>
          </a:bodyPr>
          <a:lstStyle/>
          <a:p>
            <a:r>
              <a:rPr lang="en-US" altLang="zh-CN" sz="1200" dirty="0" smtClean="0"/>
              <a:t>John</a:t>
            </a:r>
            <a:endParaRPr lang="zh-CN" altLang="en-US" sz="1200" dirty="0"/>
          </a:p>
        </p:txBody>
      </p:sp>
      <p:sp>
        <p:nvSpPr>
          <p:cNvPr id="123" name="文本框 122"/>
          <p:cNvSpPr txBox="1"/>
          <p:nvPr/>
        </p:nvSpPr>
        <p:spPr>
          <a:xfrm>
            <a:off x="5796204" y="2274984"/>
            <a:ext cx="548863" cy="276999"/>
          </a:xfrm>
          <a:prstGeom prst="rect">
            <a:avLst/>
          </a:prstGeom>
          <a:noFill/>
        </p:spPr>
        <p:txBody>
          <a:bodyPr wrap="square" rtlCol="0">
            <a:spAutoFit/>
          </a:bodyPr>
          <a:lstStyle/>
          <a:p>
            <a:r>
              <a:rPr lang="en-US" altLang="zh-CN" sz="1200" dirty="0" smtClean="0"/>
              <a:t>Bob</a:t>
            </a:r>
            <a:endParaRPr lang="zh-CN" altLang="en-US" sz="1200" dirty="0"/>
          </a:p>
        </p:txBody>
      </p:sp>
      <p:sp>
        <p:nvSpPr>
          <p:cNvPr id="124" name="文本框 123"/>
          <p:cNvSpPr txBox="1"/>
          <p:nvPr/>
        </p:nvSpPr>
        <p:spPr>
          <a:xfrm>
            <a:off x="5958292" y="4504262"/>
            <a:ext cx="452121" cy="276999"/>
          </a:xfrm>
          <a:prstGeom prst="rect">
            <a:avLst/>
          </a:prstGeom>
          <a:noFill/>
        </p:spPr>
        <p:txBody>
          <a:bodyPr wrap="square" rtlCol="0">
            <a:spAutoFit/>
          </a:bodyPr>
          <a:lstStyle/>
          <a:p>
            <a:r>
              <a:rPr lang="en-US" altLang="zh-CN" sz="1200" dirty="0" smtClean="0"/>
              <a:t>Joy</a:t>
            </a:r>
            <a:endParaRPr lang="zh-CN" altLang="en-US" sz="1200" dirty="0"/>
          </a:p>
        </p:txBody>
      </p:sp>
    </p:spTree>
    <p:extLst>
      <p:ext uri="{BB962C8B-B14F-4D97-AF65-F5344CB8AC3E}">
        <p14:creationId xmlns:p14="http://schemas.microsoft.com/office/powerpoint/2010/main" val="35865783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1" y="332656"/>
            <a:ext cx="2628292" cy="792162"/>
          </a:xfrm>
        </p:spPr>
        <p:txBody>
          <a:bodyPr/>
          <a:lstStyle/>
          <a:p>
            <a:r>
              <a:rPr lang="en-US" sz="3200" dirty="0" smtClean="0">
                <a:ea typeface="黑体" pitchFamily="49" charset="-122"/>
              </a:rPr>
              <a:t>Problems:</a:t>
            </a:r>
            <a:endParaRPr lang="en-US" sz="3200" dirty="0">
              <a:ea typeface="黑体" pitchFamily="49" charset="-122"/>
            </a:endParaRPr>
          </a:p>
        </p:txBody>
      </p:sp>
      <p:sp>
        <p:nvSpPr>
          <p:cNvPr id="3" name="Content Placeholder 2"/>
          <p:cNvSpPr>
            <a:spLocks noGrp="1"/>
          </p:cNvSpPr>
          <p:nvPr>
            <p:ph idx="1"/>
          </p:nvPr>
        </p:nvSpPr>
        <p:spPr>
          <a:xfrm>
            <a:off x="632520" y="980728"/>
            <a:ext cx="8892989" cy="1763973"/>
          </a:xfrm>
        </p:spPr>
        <p:txBody>
          <a:bodyPr/>
          <a:lstStyle/>
          <a:p>
            <a:pPr>
              <a:buClr>
                <a:schemeClr val="accent2"/>
              </a:buClr>
              <a:buFont typeface="Wingdings" pitchFamily="2" charset="2"/>
              <a:buChar char="l"/>
            </a:pPr>
            <a:r>
              <a:rPr lang="en-US" altLang="zh-CN" sz="2200" dirty="0"/>
              <a:t>How should we model a complex social network so that the </a:t>
            </a:r>
            <a:r>
              <a:rPr lang="en-US" altLang="zh-CN" sz="2200" dirty="0" smtClean="0"/>
              <a:t>model </a:t>
            </a:r>
            <a:r>
              <a:rPr lang="en-US" altLang="zh-CN" sz="2200" dirty="0"/>
              <a:t>can </a:t>
            </a:r>
            <a:r>
              <a:rPr lang="en-US" altLang="zh-CN" sz="2200" dirty="0" smtClean="0">
                <a:solidFill>
                  <a:srgbClr val="C00000"/>
                </a:solidFill>
              </a:rPr>
              <a:t>capture the </a:t>
            </a:r>
            <a:r>
              <a:rPr lang="en-US" altLang="zh-CN" sz="2200" dirty="0">
                <a:solidFill>
                  <a:srgbClr val="C00000"/>
                </a:solidFill>
              </a:rPr>
              <a:t>intrinsic </a:t>
            </a:r>
            <a:r>
              <a:rPr lang="en-US" altLang="zh-CN" sz="2200" dirty="0" smtClean="0">
                <a:solidFill>
                  <a:srgbClr val="C00000"/>
                </a:solidFill>
              </a:rPr>
              <a:t>relations</a:t>
            </a:r>
            <a:r>
              <a:rPr lang="en-US" altLang="zh-CN" sz="2200" dirty="0" smtClean="0"/>
              <a:t> between all these </a:t>
            </a:r>
            <a:r>
              <a:rPr lang="en-US" altLang="zh-CN" sz="2200" dirty="0"/>
              <a:t>elements</a:t>
            </a:r>
            <a:r>
              <a:rPr lang="en-US" altLang="zh-CN" sz="2200" dirty="0" smtClean="0"/>
              <a:t>, such </a:t>
            </a:r>
            <a:r>
              <a:rPr lang="en-US" altLang="zh-CN" sz="2200" dirty="0"/>
              <a:t>as </a:t>
            </a:r>
            <a:r>
              <a:rPr lang="en-US" altLang="zh-CN" sz="2200" dirty="0" smtClean="0"/>
              <a:t>conformity inﬂuence</a:t>
            </a:r>
            <a:r>
              <a:rPr lang="en-US" altLang="zh-CN" sz="2200" dirty="0"/>
              <a:t>, </a:t>
            </a:r>
            <a:r>
              <a:rPr lang="en-US" altLang="zh-CN" sz="2200" dirty="0" smtClean="0"/>
              <a:t>individual </a:t>
            </a:r>
            <a:r>
              <a:rPr lang="en-US" altLang="zh-CN" sz="2200" dirty="0"/>
              <a:t>attributes, and actions?</a:t>
            </a:r>
          </a:p>
          <a:p>
            <a:pPr>
              <a:buClr>
                <a:schemeClr val="accent2"/>
              </a:buClr>
              <a:buFont typeface="Wingdings" pitchFamily="2" charset="2"/>
              <a:buChar char="l"/>
            </a:pPr>
            <a:r>
              <a:rPr lang="en-US" altLang="zh-CN" sz="2200" dirty="0"/>
              <a:t>How do we use a social network model </a:t>
            </a:r>
            <a:r>
              <a:rPr lang="en-US" altLang="zh-CN" sz="2200" dirty="0" smtClean="0"/>
              <a:t>to </a:t>
            </a:r>
            <a:r>
              <a:rPr lang="en-US" altLang="zh-CN" sz="2200" dirty="0">
                <a:solidFill>
                  <a:srgbClr val="C00000"/>
                </a:solidFill>
              </a:rPr>
              <a:t>handle </a:t>
            </a:r>
            <a:r>
              <a:rPr lang="en-US" altLang="zh-CN" sz="2200" dirty="0" smtClean="0">
                <a:solidFill>
                  <a:srgbClr val="C00000"/>
                </a:solidFill>
              </a:rPr>
              <a:t>issues</a:t>
            </a:r>
            <a:r>
              <a:rPr lang="en-US" altLang="zh-CN" sz="2200" dirty="0" smtClean="0"/>
              <a:t> such as </a:t>
            </a:r>
            <a:r>
              <a:rPr lang="en-US" altLang="zh-CN" sz="2200" dirty="0"/>
              <a:t>community </a:t>
            </a:r>
            <a:r>
              <a:rPr lang="en-US" altLang="zh-CN" sz="2200" dirty="0" smtClean="0"/>
              <a:t>detection </a:t>
            </a:r>
            <a:r>
              <a:rPr lang="en-US" altLang="zh-CN" sz="2200" dirty="0"/>
              <a:t>and behavior </a:t>
            </a:r>
            <a:r>
              <a:rPr lang="en-US" altLang="zh-CN" sz="2200" dirty="0" smtClean="0"/>
              <a:t>prediction </a:t>
            </a:r>
            <a:r>
              <a:rPr lang="en-US" altLang="zh-CN" sz="2200" dirty="0" smtClean="0">
                <a:solidFill>
                  <a:srgbClr val="C00000"/>
                </a:solidFill>
              </a:rPr>
              <a:t>without changing model itself</a:t>
            </a:r>
            <a:r>
              <a:rPr lang="en-US" altLang="zh-CN" sz="2200" dirty="0" smtClean="0"/>
              <a:t>?</a:t>
            </a:r>
            <a:endParaRPr lang="zh-CN" altLang="en-US" sz="2200" dirty="0"/>
          </a:p>
        </p:txBody>
      </p:sp>
      <p:sp>
        <p:nvSpPr>
          <p:cNvPr id="5" name="Title 1"/>
          <p:cNvSpPr txBox="1">
            <a:spLocks/>
          </p:cNvSpPr>
          <p:nvPr/>
        </p:nvSpPr>
        <p:spPr bwMode="auto">
          <a:xfrm>
            <a:off x="416496" y="3176898"/>
            <a:ext cx="5428221"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000">
                <a:solidFill>
                  <a:schemeClr val="tx2"/>
                </a:solidFill>
                <a:latin typeface="Arial" charset="0"/>
                <a:ea typeface="宋体" pitchFamily="2" charset="-122"/>
              </a:defRPr>
            </a:lvl2pPr>
            <a:lvl3pPr algn="ctr" rtl="0" eaLnBrk="0" fontAlgn="base" hangingPunct="0">
              <a:spcBef>
                <a:spcPct val="0"/>
              </a:spcBef>
              <a:spcAft>
                <a:spcPct val="0"/>
              </a:spcAft>
              <a:defRPr sz="4000">
                <a:solidFill>
                  <a:schemeClr val="tx2"/>
                </a:solidFill>
                <a:latin typeface="Arial" charset="0"/>
                <a:ea typeface="宋体" pitchFamily="2" charset="-122"/>
              </a:defRPr>
            </a:lvl3pPr>
            <a:lvl4pPr algn="ctr" rtl="0" eaLnBrk="0" fontAlgn="base" hangingPunct="0">
              <a:spcBef>
                <a:spcPct val="0"/>
              </a:spcBef>
              <a:spcAft>
                <a:spcPct val="0"/>
              </a:spcAft>
              <a:defRPr sz="4000">
                <a:solidFill>
                  <a:schemeClr val="tx2"/>
                </a:solidFill>
                <a:latin typeface="Arial" charset="0"/>
                <a:ea typeface="宋体" pitchFamily="2" charset="-122"/>
              </a:defRPr>
            </a:lvl4pPr>
            <a:lvl5pPr algn="ctr" rtl="0" eaLnBrk="0" fontAlgn="base" hangingPunct="0">
              <a:spcBef>
                <a:spcPct val="0"/>
              </a:spcBef>
              <a:spcAft>
                <a:spcPct val="0"/>
              </a:spcAft>
              <a:defRPr sz="4000">
                <a:solidFill>
                  <a:schemeClr val="tx2"/>
                </a:solidFill>
                <a:latin typeface="Arial" charset="0"/>
                <a:ea typeface="宋体" pitchFamily="2" charset="-122"/>
              </a:defRPr>
            </a:lvl5pPr>
            <a:lvl6pPr marL="457200" algn="ctr" rtl="0" fontAlgn="base">
              <a:spcBef>
                <a:spcPct val="0"/>
              </a:spcBef>
              <a:spcAft>
                <a:spcPct val="0"/>
              </a:spcAft>
              <a:defRPr sz="4000">
                <a:solidFill>
                  <a:schemeClr val="tx2"/>
                </a:solidFill>
                <a:latin typeface="Arial" charset="0"/>
                <a:ea typeface="宋体" pitchFamily="2" charset="-122"/>
              </a:defRPr>
            </a:lvl6pPr>
            <a:lvl7pPr marL="914400" algn="ctr" rtl="0" fontAlgn="base">
              <a:spcBef>
                <a:spcPct val="0"/>
              </a:spcBef>
              <a:spcAft>
                <a:spcPct val="0"/>
              </a:spcAft>
              <a:defRPr sz="4000">
                <a:solidFill>
                  <a:schemeClr val="tx2"/>
                </a:solidFill>
                <a:latin typeface="Arial" charset="0"/>
                <a:ea typeface="宋体" pitchFamily="2" charset="-122"/>
              </a:defRPr>
            </a:lvl7pPr>
            <a:lvl8pPr marL="1371600" algn="ctr" rtl="0" fontAlgn="base">
              <a:spcBef>
                <a:spcPct val="0"/>
              </a:spcBef>
              <a:spcAft>
                <a:spcPct val="0"/>
              </a:spcAft>
              <a:defRPr sz="4000">
                <a:solidFill>
                  <a:schemeClr val="tx2"/>
                </a:solidFill>
                <a:latin typeface="Arial" charset="0"/>
                <a:ea typeface="宋体" pitchFamily="2" charset="-122"/>
              </a:defRPr>
            </a:lvl8pPr>
            <a:lvl9pPr marL="1828800" algn="ctr" rtl="0" fontAlgn="base">
              <a:spcBef>
                <a:spcPct val="0"/>
              </a:spcBef>
              <a:spcAft>
                <a:spcPct val="0"/>
              </a:spcAft>
              <a:defRPr sz="4000">
                <a:solidFill>
                  <a:schemeClr val="tx2"/>
                </a:solidFill>
                <a:latin typeface="Arial" charset="0"/>
                <a:ea typeface="宋体" pitchFamily="2" charset="-122"/>
              </a:defRPr>
            </a:lvl9pPr>
          </a:lstStyle>
          <a:p>
            <a:r>
              <a:rPr lang="en-US" sz="3200" dirty="0" smtClean="0">
                <a:ea typeface="黑体" pitchFamily="49" charset="-122"/>
              </a:rPr>
              <a:t>Limitations of existing work:</a:t>
            </a:r>
            <a:endParaRPr lang="en-US" sz="3200" dirty="0">
              <a:ea typeface="黑体" pitchFamily="49" charset="-122"/>
            </a:endParaRPr>
          </a:p>
        </p:txBody>
      </p:sp>
      <p:sp>
        <p:nvSpPr>
          <p:cNvPr id="6" name="TextBox 5"/>
          <p:cNvSpPr txBox="1"/>
          <p:nvPr/>
        </p:nvSpPr>
        <p:spPr>
          <a:xfrm>
            <a:off x="632519" y="3969060"/>
            <a:ext cx="8892989" cy="2123658"/>
          </a:xfrm>
          <a:prstGeom prst="rect">
            <a:avLst/>
          </a:prstGeom>
          <a:noFill/>
        </p:spPr>
        <p:txBody>
          <a:bodyPr wrap="square" rtlCol="0">
            <a:spAutoFit/>
          </a:bodyPr>
          <a:lstStyle/>
          <a:p>
            <a:pPr marL="342900" indent="-342900">
              <a:buClr>
                <a:schemeClr val="accent2"/>
              </a:buClr>
              <a:buFont typeface="Wingdings" pitchFamily="2" charset="2"/>
              <a:buChar char="l"/>
            </a:pPr>
            <a:r>
              <a:rPr lang="en-US" altLang="zh-CN" sz="2200" dirty="0" smtClean="0"/>
              <a:t>Utilizing </a:t>
            </a:r>
            <a:r>
              <a:rPr lang="en-US" altLang="zh-CN" sz="2200" dirty="0"/>
              <a:t>only </a:t>
            </a:r>
            <a:r>
              <a:rPr lang="en-US" altLang="zh-CN" sz="2200" dirty="0" smtClean="0"/>
              <a:t>portions </a:t>
            </a:r>
            <a:r>
              <a:rPr lang="en-US" altLang="zh-CN" sz="2200" dirty="0"/>
              <a:t>of </a:t>
            </a:r>
            <a:r>
              <a:rPr lang="en-US" altLang="zh-CN" sz="2200" dirty="0" smtClean="0"/>
              <a:t>the available </a:t>
            </a:r>
            <a:r>
              <a:rPr lang="en-US" altLang="zh-CN" sz="2200" dirty="0"/>
              <a:t>social network information. </a:t>
            </a:r>
            <a:endParaRPr lang="en-US" altLang="zh-CN" sz="2200" dirty="0" smtClean="0"/>
          </a:p>
          <a:p>
            <a:pPr marL="342900" indent="-342900">
              <a:buClr>
                <a:schemeClr val="accent2"/>
              </a:buClr>
              <a:buFont typeface="Wingdings" pitchFamily="2" charset="2"/>
              <a:buChar char="l"/>
            </a:pPr>
            <a:r>
              <a:rPr lang="en-US" altLang="zh-CN" sz="2200" dirty="0" smtClean="0"/>
              <a:t>Focusing only on </a:t>
            </a:r>
            <a:r>
              <a:rPr lang="en-US" altLang="zh-CN" sz="2200" dirty="0"/>
              <a:t>a few aspects of social </a:t>
            </a:r>
            <a:r>
              <a:rPr lang="en-US" altLang="zh-CN" sz="2200" dirty="0" smtClean="0"/>
              <a:t>networks</a:t>
            </a:r>
            <a:r>
              <a:rPr lang="en-US" altLang="zh-CN" sz="2200" dirty="0"/>
              <a:t>, </a:t>
            </a:r>
            <a:r>
              <a:rPr lang="en-US" altLang="zh-CN" sz="2200" dirty="0" smtClean="0"/>
              <a:t>missing </a:t>
            </a:r>
            <a:r>
              <a:rPr lang="en-US" altLang="zh-CN" sz="2200" dirty="0"/>
              <a:t>the global view. </a:t>
            </a:r>
            <a:endParaRPr lang="en-US" altLang="zh-CN" sz="2200" dirty="0" smtClean="0"/>
          </a:p>
          <a:p>
            <a:pPr marL="342900" indent="-342900">
              <a:buClr>
                <a:schemeClr val="accent2"/>
              </a:buClr>
              <a:buFont typeface="Wingdings" pitchFamily="2" charset="2"/>
              <a:buChar char="l"/>
            </a:pPr>
            <a:r>
              <a:rPr lang="en-US" altLang="zh-CN" sz="2200" dirty="0" smtClean="0"/>
              <a:t>Basing </a:t>
            </a:r>
            <a:r>
              <a:rPr lang="en-US" altLang="zh-CN" sz="2200" dirty="0"/>
              <a:t>on discriminative </a:t>
            </a:r>
            <a:r>
              <a:rPr lang="en-US" altLang="zh-CN" sz="2200" dirty="0" smtClean="0"/>
              <a:t>methods, ignoring the nature of social networks.</a:t>
            </a:r>
            <a:endParaRPr lang="en-US" altLang="zh-CN" sz="2200" dirty="0"/>
          </a:p>
          <a:p>
            <a:pPr marL="342900" indent="-342900">
              <a:buClr>
                <a:schemeClr val="accent2"/>
              </a:buClr>
              <a:buFont typeface="Wingdings" pitchFamily="2" charset="2"/>
              <a:buChar char="l"/>
            </a:pPr>
            <a:r>
              <a:rPr lang="en-US" altLang="zh-CN" sz="2200" dirty="0" smtClean="0"/>
              <a:t>Using </a:t>
            </a:r>
            <a:r>
              <a:rPr lang="en-US" altLang="zh-CN" sz="2200" dirty="0"/>
              <a:t>deterministic method. </a:t>
            </a:r>
            <a:r>
              <a:rPr lang="en-US" altLang="zh-CN" sz="2200" dirty="0" smtClean="0"/>
              <a:t>Can not handle uncertain cases.</a:t>
            </a:r>
            <a:endParaRPr lang="zh-CN" altLang="en-US" sz="2200" dirty="0"/>
          </a:p>
        </p:txBody>
      </p:sp>
    </p:spTree>
    <p:extLst>
      <p:ext uri="{BB962C8B-B14F-4D97-AF65-F5344CB8AC3E}">
        <p14:creationId xmlns:p14="http://schemas.microsoft.com/office/powerpoint/2010/main" val="4373831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48544" y="2780928"/>
            <a:ext cx="8676964" cy="1446550"/>
          </a:xfrm>
          <a:prstGeom prst="rect">
            <a:avLst/>
          </a:prstGeom>
          <a:noFill/>
        </p:spPr>
        <p:txBody>
          <a:bodyPr wrap="square" rtlCol="0">
            <a:spAutoFit/>
          </a:bodyPr>
          <a:lstStyle/>
          <a:p>
            <a:pPr algn="just">
              <a:buClr>
                <a:schemeClr val="accent2"/>
              </a:buClr>
            </a:pPr>
            <a:r>
              <a:rPr lang="en-US" altLang="zh-CN" sz="2200" dirty="0" smtClean="0"/>
              <a:t>    To propose </a:t>
            </a:r>
            <a:r>
              <a:rPr lang="en-US" altLang="zh-CN" sz="2200" dirty="0"/>
              <a:t>a uniﬁed probabilistic </a:t>
            </a:r>
            <a:r>
              <a:rPr lang="en-US" altLang="zh-CN" sz="2200" dirty="0" smtClean="0"/>
              <a:t>framework </a:t>
            </a:r>
            <a:r>
              <a:rPr lang="en-US" altLang="zh-CN" sz="2200" dirty="0"/>
              <a:t>to model a </a:t>
            </a:r>
            <a:r>
              <a:rPr lang="en-US" altLang="zh-CN" sz="2200" dirty="0" smtClean="0"/>
              <a:t>social network, which can exactly reflect the intrinsic relationships between all visible and invisible elements of a social network, and can be used to handle practical issues in a social network.</a:t>
            </a:r>
            <a:endParaRPr lang="zh-CN" altLang="en-US" sz="2200" dirty="0"/>
          </a:p>
        </p:txBody>
      </p:sp>
      <p:sp>
        <p:nvSpPr>
          <p:cNvPr id="4" name="标题 3"/>
          <p:cNvSpPr>
            <a:spLocks noGrp="1"/>
          </p:cNvSpPr>
          <p:nvPr>
            <p:ph type="title"/>
          </p:nvPr>
        </p:nvSpPr>
        <p:spPr>
          <a:xfrm>
            <a:off x="350845" y="1592796"/>
            <a:ext cx="9363075" cy="792162"/>
          </a:xfrm>
        </p:spPr>
        <p:txBody>
          <a:bodyPr/>
          <a:lstStyle/>
          <a:p>
            <a:r>
              <a:rPr lang="en-US" altLang="zh-CN" dirty="0" smtClean="0"/>
              <a:t>Our goal:</a:t>
            </a:r>
            <a:endParaRPr lang="zh-CN" altLang="en-US" dirty="0"/>
          </a:p>
        </p:txBody>
      </p:sp>
    </p:spTree>
    <p:extLst>
      <p:ext uri="{BB962C8B-B14F-4D97-AF65-F5344CB8AC3E}">
        <p14:creationId xmlns:p14="http://schemas.microsoft.com/office/powerpoint/2010/main" val="2049164764"/>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圆角矩形 24"/>
          <p:cNvSpPr/>
          <p:nvPr/>
        </p:nvSpPr>
        <p:spPr>
          <a:xfrm>
            <a:off x="6077466" y="3399242"/>
            <a:ext cx="3144389" cy="1973974"/>
          </a:xfrm>
          <a:prstGeom prst="round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zh-CN" sz="1800" dirty="0">
                <a:solidFill>
                  <a:srgbClr val="C00000"/>
                </a:solidFill>
              </a:rPr>
              <a:t>Assumption 3: </a:t>
            </a:r>
            <a:r>
              <a:rPr lang="en-US" altLang="zh-CN" sz="1600" dirty="0">
                <a:solidFill>
                  <a:schemeClr val="tx1"/>
                </a:solidFill>
              </a:rPr>
              <a:t>The attributes of each role satisfy a speciﬁc </a:t>
            </a:r>
            <a:r>
              <a:rPr lang="en-US" altLang="zh-CN" sz="1600" dirty="0" smtClean="0">
                <a:solidFill>
                  <a:schemeClr val="tx1"/>
                </a:solidFill>
              </a:rPr>
              <a:t>distribution—such as </a:t>
            </a:r>
            <a:r>
              <a:rPr lang="en-US" altLang="zh-CN" sz="1600" dirty="0">
                <a:solidFill>
                  <a:schemeClr val="tx1"/>
                </a:solidFill>
              </a:rPr>
              <a:t>a Gaussian distribution.  </a:t>
            </a:r>
          </a:p>
          <a:p>
            <a:pPr marL="0" lvl="1"/>
            <a:r>
              <a:rPr lang="en-US" altLang="zh-CN" sz="1800" dirty="0">
                <a:solidFill>
                  <a:srgbClr val="C00000"/>
                </a:solidFill>
              </a:rPr>
              <a:t>Assumption 4: </a:t>
            </a:r>
            <a:r>
              <a:rPr lang="en-US" altLang="zh-CN" sz="1600" dirty="0">
                <a:solidFill>
                  <a:schemeClr val="tx1"/>
                </a:solidFill>
              </a:rPr>
              <a:t>Each node has a distribution over roles according to its attributes</a:t>
            </a:r>
            <a:r>
              <a:rPr lang="en-US" altLang="zh-CN" sz="1800" dirty="0"/>
              <a:t>.</a:t>
            </a:r>
          </a:p>
        </p:txBody>
      </p:sp>
      <p:sp>
        <p:nvSpPr>
          <p:cNvPr id="24" name="圆角矩形 23"/>
          <p:cNvSpPr/>
          <p:nvPr/>
        </p:nvSpPr>
        <p:spPr>
          <a:xfrm>
            <a:off x="6089507" y="1854653"/>
            <a:ext cx="3132348" cy="15023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zh-CN" sz="1800" dirty="0">
                <a:solidFill>
                  <a:srgbClr val="C00000"/>
                </a:solidFill>
              </a:rPr>
              <a:t>Assumption 1: </a:t>
            </a:r>
            <a:r>
              <a:rPr lang="en-US" altLang="zh-CN" sz="1600" dirty="0">
                <a:solidFill>
                  <a:schemeClr val="tx1"/>
                </a:solidFill>
              </a:rPr>
              <a:t>Each node has a distribution </a:t>
            </a:r>
            <a:r>
              <a:rPr lang="en-US" altLang="zh-CN" sz="1600" dirty="0" smtClean="0">
                <a:solidFill>
                  <a:schemeClr val="tx1"/>
                </a:solidFill>
              </a:rPr>
              <a:t>over the </a:t>
            </a:r>
            <a:r>
              <a:rPr lang="en-US" altLang="zh-CN" sz="1600" dirty="0">
                <a:solidFill>
                  <a:schemeClr val="tx1"/>
                </a:solidFill>
              </a:rPr>
              <a:t>communities.</a:t>
            </a:r>
          </a:p>
          <a:p>
            <a:pPr marL="0" lvl="1"/>
            <a:r>
              <a:rPr lang="en-US" altLang="zh-CN" sz="1800" dirty="0">
                <a:solidFill>
                  <a:srgbClr val="C00000"/>
                </a:solidFill>
              </a:rPr>
              <a:t>Assumption 2: </a:t>
            </a:r>
            <a:r>
              <a:rPr lang="en-US" altLang="zh-CN" sz="1600" dirty="0">
                <a:solidFill>
                  <a:schemeClr val="tx1"/>
                </a:solidFill>
              </a:rPr>
              <a:t>Each community has a distribution over the links.</a:t>
            </a:r>
          </a:p>
        </p:txBody>
      </p:sp>
      <p:sp>
        <p:nvSpPr>
          <p:cNvPr id="23" name="圆角矩形 22"/>
          <p:cNvSpPr/>
          <p:nvPr/>
        </p:nvSpPr>
        <p:spPr>
          <a:xfrm>
            <a:off x="694661" y="4942496"/>
            <a:ext cx="4862284" cy="1476164"/>
          </a:xfrm>
          <a:prstGeom prst="roundRect">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itchFamily="34" charset="0"/>
              <a:buChar char="☺"/>
            </a:pPr>
            <a:r>
              <a:rPr lang="en-US" altLang="zh-CN" sz="1800" dirty="0">
                <a:solidFill>
                  <a:srgbClr val="C00000"/>
                </a:solidFill>
              </a:rPr>
              <a:t>Actions.</a:t>
            </a:r>
            <a:r>
              <a:rPr lang="en-US" altLang="zh-CN" sz="1800" dirty="0"/>
              <a:t> </a:t>
            </a:r>
          </a:p>
          <a:p>
            <a:pPr marL="800100" lvl="1" indent="-342900">
              <a:buFont typeface="Wingdings" pitchFamily="2" charset="2"/>
              <a:buChar char="ü"/>
            </a:pPr>
            <a:r>
              <a:rPr lang="en-US" altLang="zh-CN" sz="1600" dirty="0">
                <a:solidFill>
                  <a:schemeClr val="tx1"/>
                </a:solidFill>
              </a:rPr>
              <a:t>Whether a node takes a speciﬁc action partly depends on the community it belongs to. </a:t>
            </a:r>
          </a:p>
          <a:p>
            <a:pPr marL="800100" lvl="1" indent="-342900">
              <a:buFont typeface="Wingdings" pitchFamily="2" charset="2"/>
              <a:buChar char="ü"/>
            </a:pPr>
            <a:r>
              <a:rPr lang="en-US" altLang="zh-CN" sz="1600" dirty="0">
                <a:solidFill>
                  <a:schemeClr val="tx1"/>
                </a:solidFill>
              </a:rPr>
              <a:t>Whether a node takes an action may also depend on the role it plays. </a:t>
            </a:r>
          </a:p>
        </p:txBody>
      </p:sp>
      <p:sp>
        <p:nvSpPr>
          <p:cNvPr id="22" name="圆角矩形 21"/>
          <p:cNvSpPr/>
          <p:nvPr/>
        </p:nvSpPr>
        <p:spPr>
          <a:xfrm>
            <a:off x="740532" y="3104964"/>
            <a:ext cx="4831052" cy="1802855"/>
          </a:xfrm>
          <a:prstGeom prst="round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itchFamily="34" charset="0"/>
              <a:buChar char="☺"/>
            </a:pPr>
            <a:r>
              <a:rPr lang="en-US" altLang="zh-CN" sz="1800" dirty="0">
                <a:solidFill>
                  <a:srgbClr val="C00000"/>
                </a:solidFill>
              </a:rPr>
              <a:t>Attributions. </a:t>
            </a:r>
          </a:p>
          <a:p>
            <a:pPr marL="800100" lvl="1" indent="-342900">
              <a:buFont typeface="Wingdings" pitchFamily="2" charset="2"/>
              <a:buChar char="ü"/>
            </a:pPr>
            <a:r>
              <a:rPr lang="en-US" altLang="zh-CN" sz="1600" dirty="0">
                <a:solidFill>
                  <a:schemeClr val="tx1"/>
                </a:solidFill>
              </a:rPr>
              <a:t>Each node has many attributes, such as in-degree, out-degree, etc.</a:t>
            </a:r>
          </a:p>
          <a:p>
            <a:pPr marL="800100" lvl="1" indent="-342900">
              <a:buFont typeface="Wingdings" pitchFamily="2" charset="2"/>
              <a:buChar char="ü"/>
            </a:pPr>
            <a:r>
              <a:rPr lang="en-US" altLang="zh-CN" sz="1600" dirty="0">
                <a:solidFill>
                  <a:schemeClr val="tx1"/>
                </a:solidFill>
              </a:rPr>
              <a:t>Based on these attributes, we can classify the nodes into clusters. </a:t>
            </a:r>
          </a:p>
          <a:p>
            <a:pPr marL="800100" lvl="1" indent="-342900">
              <a:buFont typeface="Wingdings" pitchFamily="2" charset="2"/>
              <a:buChar char="ü"/>
            </a:pPr>
            <a:r>
              <a:rPr lang="en-US" altLang="zh-CN" sz="1600" dirty="0">
                <a:solidFill>
                  <a:schemeClr val="tx1"/>
                </a:solidFill>
              </a:rPr>
              <a:t>Each cluster can be regarded as a role that nodes play. </a:t>
            </a:r>
          </a:p>
        </p:txBody>
      </p:sp>
      <p:sp>
        <p:nvSpPr>
          <p:cNvPr id="21" name="圆角矩形 20"/>
          <p:cNvSpPr/>
          <p:nvPr/>
        </p:nvSpPr>
        <p:spPr>
          <a:xfrm>
            <a:off x="755170" y="1824554"/>
            <a:ext cx="4801775" cy="12457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itchFamily="34" charset="0"/>
              <a:buChar char="☺"/>
            </a:pPr>
            <a:r>
              <a:rPr lang="en-US" altLang="zh-CN" sz="1800" dirty="0">
                <a:solidFill>
                  <a:srgbClr val="C00000"/>
                </a:solidFill>
              </a:rPr>
              <a:t>Links.</a:t>
            </a:r>
            <a:r>
              <a:rPr lang="en-US" altLang="zh-CN" sz="1800" dirty="0"/>
              <a:t> </a:t>
            </a:r>
          </a:p>
          <a:p>
            <a:pPr marL="742950" lvl="1" indent="-285750">
              <a:buFont typeface="Wingdings" pitchFamily="2" charset="2"/>
              <a:buChar char="ü"/>
            </a:pPr>
            <a:r>
              <a:rPr lang="en-US" altLang="zh-CN" sz="1600" dirty="0">
                <a:solidFill>
                  <a:schemeClr val="tx1"/>
                </a:solidFill>
              </a:rPr>
              <a:t>Locally inhomogeneous.</a:t>
            </a:r>
          </a:p>
          <a:p>
            <a:pPr marL="742950" lvl="1" indent="-285750">
              <a:buFont typeface="Wingdings" pitchFamily="2" charset="2"/>
              <a:buChar char="ü"/>
            </a:pPr>
            <a:r>
              <a:rPr lang="en-US" altLang="zh-CN" sz="1600" dirty="0">
                <a:solidFill>
                  <a:schemeClr val="tx1"/>
                </a:solidFill>
              </a:rPr>
              <a:t>Each node may belong to several communities. </a:t>
            </a:r>
          </a:p>
        </p:txBody>
      </p:sp>
      <p:sp>
        <p:nvSpPr>
          <p:cNvPr id="2" name="Title 1"/>
          <p:cNvSpPr>
            <a:spLocks noGrp="1"/>
          </p:cNvSpPr>
          <p:nvPr>
            <p:ph type="title"/>
          </p:nvPr>
        </p:nvSpPr>
        <p:spPr>
          <a:xfrm>
            <a:off x="694661" y="177941"/>
            <a:ext cx="9363075" cy="792162"/>
          </a:xfrm>
        </p:spPr>
        <p:txBody>
          <a:bodyPr/>
          <a:lstStyle/>
          <a:p>
            <a:r>
              <a:rPr lang="en-US" dirty="0" smtClean="0"/>
              <a:t>Intuitions and Assumptions</a:t>
            </a:r>
            <a:endParaRPr lang="en-US" dirty="0"/>
          </a:p>
        </p:txBody>
      </p:sp>
      <p:sp>
        <p:nvSpPr>
          <p:cNvPr id="26" name="圆角矩形 25"/>
          <p:cNvSpPr/>
          <p:nvPr/>
        </p:nvSpPr>
        <p:spPr>
          <a:xfrm>
            <a:off x="6105126" y="5410216"/>
            <a:ext cx="3119017" cy="1008112"/>
          </a:xfrm>
          <a:prstGeom prst="roundRect">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zh-CN" sz="1800" dirty="0">
                <a:solidFill>
                  <a:srgbClr val="C00000"/>
                </a:solidFill>
              </a:rPr>
              <a:t>Assumption 5: </a:t>
            </a:r>
            <a:r>
              <a:rPr lang="en-US" altLang="zh-CN" sz="1600" dirty="0" smtClean="0">
                <a:solidFill>
                  <a:schemeClr val="tx1"/>
                </a:solidFill>
              </a:rPr>
              <a:t>Community and role have </a:t>
            </a:r>
            <a:r>
              <a:rPr lang="en-US" altLang="zh-CN" sz="1600" dirty="0">
                <a:solidFill>
                  <a:schemeClr val="tx1"/>
                </a:solidFill>
              </a:rPr>
              <a:t>a distribution over actions.</a:t>
            </a:r>
            <a:endParaRPr lang="zh-CN" altLang="en-US" sz="1600" dirty="0">
              <a:solidFill>
                <a:schemeClr val="tx1"/>
              </a:solidFill>
            </a:endParaRPr>
          </a:p>
        </p:txBody>
      </p:sp>
      <p:sp>
        <p:nvSpPr>
          <p:cNvPr id="27" name="右箭头 26"/>
          <p:cNvSpPr/>
          <p:nvPr/>
        </p:nvSpPr>
        <p:spPr>
          <a:xfrm>
            <a:off x="5668528" y="2277543"/>
            <a:ext cx="324036" cy="612068"/>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右箭头 27"/>
          <p:cNvSpPr/>
          <p:nvPr/>
        </p:nvSpPr>
        <p:spPr>
          <a:xfrm>
            <a:off x="5655188" y="3774161"/>
            <a:ext cx="324036" cy="612068"/>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右箭头 28"/>
          <p:cNvSpPr/>
          <p:nvPr/>
        </p:nvSpPr>
        <p:spPr>
          <a:xfrm>
            <a:off x="5693519" y="5410216"/>
            <a:ext cx="324036" cy="612068"/>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文本框 29"/>
          <p:cNvSpPr txBox="1"/>
          <p:nvPr/>
        </p:nvSpPr>
        <p:spPr>
          <a:xfrm>
            <a:off x="2207701" y="1251042"/>
            <a:ext cx="1836204" cy="523220"/>
          </a:xfrm>
          <a:prstGeom prst="rect">
            <a:avLst/>
          </a:prstGeom>
          <a:noFill/>
        </p:spPr>
        <p:txBody>
          <a:bodyPr wrap="square" rtlCol="0">
            <a:spAutoFit/>
          </a:bodyPr>
          <a:lstStyle/>
          <a:p>
            <a:r>
              <a:rPr lang="en-US" altLang="zh-CN" sz="2800" dirty="0" smtClean="0">
                <a:solidFill>
                  <a:schemeClr val="accent2"/>
                </a:solidFill>
              </a:rPr>
              <a:t>Intuitions</a:t>
            </a:r>
            <a:endParaRPr lang="zh-CN" altLang="en-US" sz="2800" dirty="0">
              <a:solidFill>
                <a:schemeClr val="accent2"/>
              </a:solidFill>
            </a:endParaRPr>
          </a:p>
        </p:txBody>
      </p:sp>
      <p:sp>
        <p:nvSpPr>
          <p:cNvPr id="31" name="文本框 30"/>
          <p:cNvSpPr txBox="1"/>
          <p:nvPr/>
        </p:nvSpPr>
        <p:spPr>
          <a:xfrm>
            <a:off x="6645188" y="1258189"/>
            <a:ext cx="2232248" cy="523220"/>
          </a:xfrm>
          <a:prstGeom prst="rect">
            <a:avLst/>
          </a:prstGeom>
          <a:noFill/>
        </p:spPr>
        <p:txBody>
          <a:bodyPr wrap="square" rtlCol="0">
            <a:spAutoFit/>
          </a:bodyPr>
          <a:lstStyle/>
          <a:p>
            <a:r>
              <a:rPr lang="en-US" altLang="zh-CN" sz="2800" dirty="0" smtClean="0">
                <a:solidFill>
                  <a:schemeClr val="accent2"/>
                </a:solidFill>
              </a:rPr>
              <a:t>Assumptions</a:t>
            </a:r>
            <a:endParaRPr lang="zh-CN" altLang="en-US" sz="2800" dirty="0">
              <a:solidFill>
                <a:schemeClr val="accent2"/>
              </a:solidFill>
            </a:endParaRPr>
          </a:p>
        </p:txBody>
      </p:sp>
    </p:spTree>
    <p:extLst>
      <p:ext uri="{BB962C8B-B14F-4D97-AF65-F5344CB8AC3E}">
        <p14:creationId xmlns:p14="http://schemas.microsoft.com/office/powerpoint/2010/main" val="26159710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CRM</a:t>
            </a:r>
            <a:endParaRPr lang="en-US" dirty="0"/>
          </a:p>
        </p:txBody>
      </p:sp>
      <p:sp>
        <p:nvSpPr>
          <p:cNvPr id="5" name="TextBox 4"/>
          <p:cNvSpPr txBox="1"/>
          <p:nvPr/>
        </p:nvSpPr>
        <p:spPr>
          <a:xfrm>
            <a:off x="560512" y="1254242"/>
            <a:ext cx="3528392" cy="338554"/>
          </a:xfrm>
          <a:prstGeom prst="rect">
            <a:avLst/>
          </a:prstGeom>
          <a:noFill/>
        </p:spPr>
        <p:txBody>
          <a:bodyPr wrap="square" rtlCol="0">
            <a:spAutoFit/>
          </a:bodyPr>
          <a:lstStyle/>
          <a:p>
            <a:r>
              <a:rPr lang="en-US" altLang="zh-CN" sz="1600" dirty="0"/>
              <a:t>For each node </a:t>
            </a:r>
            <a:r>
              <a:rPr lang="en-US" altLang="zh-CN" sz="1600" i="1" dirty="0">
                <a:latin typeface="Times New Roman" panose="02020603050405020304" pitchFamily="18" charset="0"/>
                <a:cs typeface="Times New Roman" panose="02020603050405020304" pitchFamily="18" charset="0"/>
              </a:rPr>
              <a:t>v</a:t>
            </a:r>
            <a:r>
              <a:rPr lang="en-US" altLang="zh-CN" sz="1600" dirty="0" smtClean="0"/>
              <a:t> </a:t>
            </a:r>
            <a:r>
              <a:rPr lang="en-US" altLang="zh-CN" sz="1600" dirty="0"/>
              <a:t>in the graph</a:t>
            </a:r>
            <a:r>
              <a:rPr lang="en-US" altLang="zh-CN" sz="1600" dirty="0" smtClean="0"/>
              <a:t>:</a:t>
            </a:r>
            <a:endParaRPr lang="zh-CN" altLang="en-US" sz="1600" dirty="0"/>
          </a:p>
        </p:txBody>
      </p:sp>
      <p:sp>
        <p:nvSpPr>
          <p:cNvPr id="10" name="矩形 9"/>
          <p:cNvSpPr/>
          <p:nvPr/>
        </p:nvSpPr>
        <p:spPr>
          <a:xfrm>
            <a:off x="668524" y="1612270"/>
            <a:ext cx="2829003" cy="276999"/>
          </a:xfrm>
          <a:prstGeom prst="rect">
            <a:avLst/>
          </a:prstGeom>
        </p:spPr>
        <p:txBody>
          <a:bodyPr wrap="square">
            <a:spAutoFit/>
          </a:bodyPr>
          <a:lstStyle/>
          <a:p>
            <a:pPr algn="just"/>
            <a:r>
              <a:rPr lang="en-US" altLang="zh-CN" sz="1200" dirty="0"/>
              <a:t>1. Draw </a:t>
            </a:r>
            <a:r>
              <a:rPr lang="el-GR" altLang="zh-CN" sz="1200" i="1" dirty="0">
                <a:latin typeface="Times New Roman" panose="02020603050405020304" pitchFamily="18" charset="0"/>
                <a:cs typeface="Times New Roman" panose="02020603050405020304" pitchFamily="18" charset="0"/>
              </a:rPr>
              <a:t>ζ</a:t>
            </a:r>
            <a:r>
              <a:rPr lang="el-GR" altLang="zh-CN" sz="1200" dirty="0"/>
              <a:t> </a:t>
            </a:r>
            <a:r>
              <a:rPr lang="en-US" altLang="zh-CN" sz="1200" dirty="0"/>
              <a:t>from </a:t>
            </a:r>
            <a:r>
              <a:rPr lang="en-US" altLang="zh-CN" sz="1200" i="1" dirty="0" err="1">
                <a:latin typeface="Times New Roman" panose="02020603050405020304" pitchFamily="18" charset="0"/>
                <a:cs typeface="Times New Roman" panose="02020603050405020304" pitchFamily="18" charset="0"/>
              </a:rPr>
              <a:t>Dirichlet</a:t>
            </a:r>
            <a:r>
              <a:rPr lang="en-US" altLang="zh-CN" sz="1200" i="1" dirty="0">
                <a:latin typeface="Times New Roman" panose="02020603050405020304" pitchFamily="18" charset="0"/>
                <a:cs typeface="Times New Roman" panose="02020603050405020304" pitchFamily="18" charset="0"/>
              </a:rPr>
              <a:t>(</a:t>
            </a:r>
            <a:r>
              <a:rPr lang="el-GR" altLang="zh-CN" sz="1200" i="1" dirty="0">
                <a:latin typeface="Times New Roman" panose="02020603050405020304" pitchFamily="18" charset="0"/>
                <a:cs typeface="Times New Roman" panose="02020603050405020304" pitchFamily="18" charset="0"/>
              </a:rPr>
              <a:t>λ)</a:t>
            </a:r>
            <a:r>
              <a:rPr lang="el-GR" altLang="zh-CN" sz="1200" dirty="0"/>
              <a:t>;</a:t>
            </a:r>
          </a:p>
        </p:txBody>
      </p:sp>
      <p:sp>
        <p:nvSpPr>
          <p:cNvPr id="13" name="矩形 12"/>
          <p:cNvSpPr/>
          <p:nvPr/>
        </p:nvSpPr>
        <p:spPr>
          <a:xfrm>
            <a:off x="668524" y="1880828"/>
            <a:ext cx="2539478" cy="276999"/>
          </a:xfrm>
          <a:prstGeom prst="rect">
            <a:avLst/>
          </a:prstGeom>
        </p:spPr>
        <p:txBody>
          <a:bodyPr wrap="none">
            <a:spAutoFit/>
          </a:bodyPr>
          <a:lstStyle/>
          <a:p>
            <a:pPr algn="just"/>
            <a:r>
              <a:rPr lang="en-US" altLang="zh-CN" sz="1200" dirty="0"/>
              <a:t>2. Draw a </a:t>
            </a:r>
            <a:r>
              <a:rPr lang="el-GR" altLang="zh-CN" sz="1200" i="1" dirty="0">
                <a:latin typeface="Times New Roman" panose="02020603050405020304" pitchFamily="18" charset="0"/>
                <a:cs typeface="Times New Roman" panose="02020603050405020304" pitchFamily="18" charset="0"/>
              </a:rPr>
              <a:t>φ</a:t>
            </a:r>
            <a:r>
              <a:rPr lang="en-US" altLang="zh-CN" sz="1200" i="1" baseline="-25000" dirty="0">
                <a:latin typeface="Times New Roman" panose="02020603050405020304" pitchFamily="18" charset="0"/>
                <a:cs typeface="Times New Roman" panose="02020603050405020304" pitchFamily="18" charset="0"/>
              </a:rPr>
              <a:t>v</a:t>
            </a:r>
            <a:r>
              <a:rPr lang="en-US" altLang="zh-CN" sz="1200" dirty="0"/>
              <a:t> from </a:t>
            </a:r>
            <a:r>
              <a:rPr lang="en-US" altLang="zh-CN" sz="1200" i="1" dirty="0" err="1">
                <a:latin typeface="Times New Roman" panose="02020603050405020304" pitchFamily="18" charset="0"/>
                <a:cs typeface="Times New Roman" panose="02020603050405020304" pitchFamily="18" charset="0"/>
              </a:rPr>
              <a:t>Dirichlet</a:t>
            </a:r>
            <a:r>
              <a:rPr lang="en-US" altLang="zh-CN" sz="1200" i="1" dirty="0">
                <a:latin typeface="Times New Roman" panose="02020603050405020304" pitchFamily="18" charset="0"/>
                <a:cs typeface="Times New Roman" panose="02020603050405020304" pitchFamily="18" charset="0"/>
              </a:rPr>
              <a:t>(</a:t>
            </a:r>
            <a:r>
              <a:rPr lang="el-GR" altLang="zh-CN" sz="1200" i="1" dirty="0">
                <a:latin typeface="Times New Roman" panose="02020603050405020304" pitchFamily="18" charset="0"/>
                <a:cs typeface="Times New Roman" panose="02020603050405020304" pitchFamily="18" charset="0"/>
              </a:rPr>
              <a:t>β)</a:t>
            </a:r>
            <a:r>
              <a:rPr lang="el-GR" altLang="zh-CN" sz="1200" dirty="0"/>
              <a:t> </a:t>
            </a:r>
            <a:r>
              <a:rPr lang="en-US" altLang="zh-CN" sz="1200" dirty="0"/>
              <a:t>prior;</a:t>
            </a:r>
          </a:p>
        </p:txBody>
      </p:sp>
      <p:sp>
        <p:nvSpPr>
          <p:cNvPr id="19" name="矩形 18"/>
          <p:cNvSpPr/>
          <p:nvPr/>
        </p:nvSpPr>
        <p:spPr>
          <a:xfrm>
            <a:off x="668524" y="2168860"/>
            <a:ext cx="1630959" cy="276999"/>
          </a:xfrm>
          <a:prstGeom prst="rect">
            <a:avLst/>
          </a:prstGeom>
        </p:spPr>
        <p:txBody>
          <a:bodyPr wrap="none">
            <a:spAutoFit/>
          </a:bodyPr>
          <a:lstStyle/>
          <a:p>
            <a:pPr algn="just"/>
            <a:r>
              <a:rPr lang="en-US" altLang="zh-CN" sz="1200" dirty="0"/>
              <a:t>3. For each edge </a:t>
            </a:r>
            <a:r>
              <a:rPr lang="en-US" altLang="zh-CN" sz="1200" i="1" dirty="0" err="1">
                <a:latin typeface="Times New Roman" panose="02020603050405020304" pitchFamily="18" charset="0"/>
                <a:cs typeface="Times New Roman" panose="02020603050405020304" pitchFamily="18" charset="0"/>
              </a:rPr>
              <a:t>e</a:t>
            </a:r>
            <a:r>
              <a:rPr lang="en-US" altLang="zh-CN" sz="1200" i="1" baseline="-25000" dirty="0" err="1">
                <a:latin typeface="Times New Roman" panose="02020603050405020304" pitchFamily="18" charset="0"/>
                <a:cs typeface="Times New Roman" panose="02020603050405020304" pitchFamily="18" charset="0"/>
              </a:rPr>
              <a:t>v,i</a:t>
            </a:r>
            <a:r>
              <a:rPr lang="en-US" altLang="zh-CN" sz="1200" i="1" dirty="0">
                <a:latin typeface="Times New Roman" panose="02020603050405020304" pitchFamily="18" charset="0"/>
                <a:cs typeface="Times New Roman" panose="02020603050405020304" pitchFamily="18" charset="0"/>
              </a:rPr>
              <a:t> </a:t>
            </a:r>
            <a:r>
              <a:rPr lang="en-US" altLang="zh-CN" sz="1200" dirty="0"/>
              <a:t>:</a:t>
            </a:r>
          </a:p>
        </p:txBody>
      </p:sp>
      <p:sp>
        <p:nvSpPr>
          <p:cNvPr id="37" name="矩形 36"/>
          <p:cNvSpPr/>
          <p:nvPr/>
        </p:nvSpPr>
        <p:spPr>
          <a:xfrm>
            <a:off x="751925" y="2440343"/>
            <a:ext cx="3145566" cy="461665"/>
          </a:xfrm>
          <a:prstGeom prst="rect">
            <a:avLst/>
          </a:prstGeom>
        </p:spPr>
        <p:txBody>
          <a:bodyPr wrap="square">
            <a:spAutoFit/>
          </a:bodyPr>
          <a:lstStyle/>
          <a:p>
            <a:pPr marL="285750" indent="-285750">
              <a:buFont typeface="Wingdings" pitchFamily="2" charset="2"/>
              <a:buChar char="l"/>
            </a:pPr>
            <a:r>
              <a:rPr lang="en-US" altLang="zh-CN" sz="1200" dirty="0" smtClean="0"/>
              <a:t>Draw a community </a:t>
            </a:r>
            <a:r>
              <a:rPr lang="en-US" altLang="zh-CN" sz="1200" i="1" dirty="0" err="1">
                <a:latin typeface="Times New Roman" panose="02020603050405020304" pitchFamily="18" charset="0"/>
                <a:cs typeface="Times New Roman" panose="02020603050405020304" pitchFamily="18" charset="0"/>
              </a:rPr>
              <a:t>z</a:t>
            </a:r>
            <a:r>
              <a:rPr lang="en-US" altLang="zh-CN" sz="1200" i="1" baseline="-25000" dirty="0" err="1">
                <a:latin typeface="Times New Roman" panose="02020603050405020304" pitchFamily="18" charset="0"/>
                <a:cs typeface="Times New Roman" panose="02020603050405020304" pitchFamily="18" charset="0"/>
              </a:rPr>
              <a:t>v,i</a:t>
            </a:r>
            <a:r>
              <a:rPr lang="en-US" altLang="zh-CN" sz="1200" i="1" dirty="0">
                <a:latin typeface="Times New Roman" panose="02020603050405020304" pitchFamily="18" charset="0"/>
                <a:cs typeface="Times New Roman" panose="02020603050405020304" pitchFamily="18" charset="0"/>
              </a:rPr>
              <a:t> = c </a:t>
            </a:r>
            <a:r>
              <a:rPr lang="en-US" altLang="zh-CN" sz="1200" dirty="0" smtClean="0"/>
              <a:t>from multinomial distribution </a:t>
            </a:r>
            <a:r>
              <a:rPr lang="en-US" altLang="zh-CN" sz="1200" i="1" dirty="0" err="1">
                <a:latin typeface="Times New Roman" panose="02020603050405020304" pitchFamily="18" charset="0"/>
                <a:cs typeface="Times New Roman" panose="02020603050405020304" pitchFamily="18" charset="0"/>
              </a:rPr>
              <a:t>φ</a:t>
            </a:r>
            <a:r>
              <a:rPr lang="en-US" altLang="zh-CN" sz="1200" i="1" baseline="-25000" dirty="0" err="1">
                <a:latin typeface="Times New Roman" panose="02020603050405020304" pitchFamily="18" charset="0"/>
                <a:cs typeface="Times New Roman" panose="02020603050405020304" pitchFamily="18" charset="0"/>
              </a:rPr>
              <a:t>v</a:t>
            </a:r>
            <a:r>
              <a:rPr lang="en-US" altLang="zh-CN" sz="1200" dirty="0" smtClean="0"/>
              <a:t> ;</a:t>
            </a:r>
          </a:p>
        </p:txBody>
      </p:sp>
      <p:cxnSp>
        <p:nvCxnSpPr>
          <p:cNvPr id="39" name="直接箭头连接符 38"/>
          <p:cNvCxnSpPr>
            <a:stCxn id="62" idx="5"/>
            <a:endCxn id="52" idx="1"/>
          </p:cNvCxnSpPr>
          <p:nvPr/>
        </p:nvCxnSpPr>
        <p:spPr>
          <a:xfrm>
            <a:off x="4824934" y="3998288"/>
            <a:ext cx="890401" cy="407466"/>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grpSp>
        <p:nvGrpSpPr>
          <p:cNvPr id="56" name="组合 55"/>
          <p:cNvGrpSpPr/>
          <p:nvPr/>
        </p:nvGrpSpPr>
        <p:grpSpPr>
          <a:xfrm>
            <a:off x="5679331" y="1649562"/>
            <a:ext cx="313956" cy="301530"/>
            <a:chOff x="5506022" y="1577554"/>
            <a:chExt cx="313956" cy="301530"/>
          </a:xfrm>
        </p:grpSpPr>
        <p:pic>
          <p:nvPicPr>
            <p:cNvPr id="1638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1072" y="1577554"/>
              <a:ext cx="123857" cy="267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 name="椭圆 40"/>
            <p:cNvSpPr/>
            <p:nvPr/>
          </p:nvSpPr>
          <p:spPr>
            <a:xfrm>
              <a:off x="5506022" y="1578565"/>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8" name="组合 57"/>
          <p:cNvGrpSpPr/>
          <p:nvPr/>
        </p:nvGrpSpPr>
        <p:grpSpPr>
          <a:xfrm>
            <a:off x="4556956" y="3665538"/>
            <a:ext cx="332544" cy="427037"/>
            <a:chOff x="4442693" y="3629534"/>
            <a:chExt cx="332544" cy="427037"/>
          </a:xfrm>
        </p:grpSpPr>
        <p:graphicFrame>
          <p:nvGraphicFramePr>
            <p:cNvPr id="50" name="对象 49"/>
            <p:cNvGraphicFramePr>
              <a:graphicFrameLocks noChangeAspect="1"/>
            </p:cNvGraphicFramePr>
            <p:nvPr>
              <p:extLst>
                <p:ext uri="{D42A27DB-BD31-4B8C-83A1-F6EECF244321}">
                  <p14:modId xmlns:p14="http://schemas.microsoft.com/office/powerpoint/2010/main" val="2272459387"/>
                </p:ext>
              </p:extLst>
            </p:nvPr>
          </p:nvGraphicFramePr>
          <p:xfrm>
            <a:off x="4443450" y="3629534"/>
            <a:ext cx="331787" cy="427037"/>
          </p:xfrm>
          <a:graphic>
            <a:graphicData uri="http://schemas.openxmlformats.org/presentationml/2006/ole">
              <mc:AlternateContent xmlns:mc="http://schemas.openxmlformats.org/markup-compatibility/2006">
                <mc:Choice xmlns:v="urn:schemas-microsoft-com:vml" Requires="v">
                  <p:oleObj spid="_x0000_s16859" name="Visio" r:id="rId5" imgW="409500" imgH="533389" progId="Visio.Drawing.11">
                    <p:link updateAutomatic="1"/>
                  </p:oleObj>
                </mc:Choice>
                <mc:Fallback>
                  <p:oleObj name="Visio" r:id="rId5" imgW="409500" imgH="533389" progId="Visio.Drawing.11">
                    <p:link updateAutomatic="1"/>
                    <p:pic>
                      <p:nvPicPr>
                        <p:cNvPr id="0" name=""/>
                        <p:cNvPicPr/>
                        <p:nvPr/>
                      </p:nvPicPr>
                      <p:blipFill>
                        <a:blip r:embed="rId6"/>
                        <a:stretch>
                          <a:fillRect/>
                        </a:stretch>
                      </p:blipFill>
                      <p:spPr>
                        <a:xfrm>
                          <a:off x="4443450" y="3629534"/>
                          <a:ext cx="331787" cy="427037"/>
                        </a:xfrm>
                        <a:prstGeom prst="rect">
                          <a:avLst/>
                        </a:prstGeom>
                      </p:spPr>
                    </p:pic>
                  </p:oleObj>
                </mc:Fallback>
              </mc:AlternateContent>
            </a:graphicData>
          </a:graphic>
        </p:graphicFrame>
        <p:sp>
          <p:nvSpPr>
            <p:cNvPr id="62" name="椭圆 61"/>
            <p:cNvSpPr/>
            <p:nvPr/>
          </p:nvSpPr>
          <p:spPr>
            <a:xfrm>
              <a:off x="4442693" y="3705775"/>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5" name="组合 54"/>
          <p:cNvGrpSpPr/>
          <p:nvPr/>
        </p:nvGrpSpPr>
        <p:grpSpPr>
          <a:xfrm>
            <a:off x="5648325" y="2582863"/>
            <a:ext cx="369888" cy="387350"/>
            <a:chOff x="5475016" y="2510855"/>
            <a:chExt cx="369888" cy="387350"/>
          </a:xfrm>
        </p:grpSpPr>
        <p:graphicFrame>
          <p:nvGraphicFramePr>
            <p:cNvPr id="42" name="对象 41"/>
            <p:cNvGraphicFramePr>
              <a:graphicFrameLocks noChangeAspect="1"/>
            </p:cNvGraphicFramePr>
            <p:nvPr>
              <p:extLst>
                <p:ext uri="{D42A27DB-BD31-4B8C-83A1-F6EECF244321}">
                  <p14:modId xmlns:p14="http://schemas.microsoft.com/office/powerpoint/2010/main" val="626777837"/>
                </p:ext>
              </p:extLst>
            </p:nvPr>
          </p:nvGraphicFramePr>
          <p:xfrm>
            <a:off x="5475016" y="2510855"/>
            <a:ext cx="369888" cy="387350"/>
          </p:xfrm>
          <a:graphic>
            <a:graphicData uri="http://schemas.openxmlformats.org/presentationml/2006/ole">
              <mc:AlternateContent xmlns:mc="http://schemas.openxmlformats.org/markup-compatibility/2006">
                <mc:Choice xmlns:v="urn:schemas-microsoft-com:vml" Requires="v">
                  <p:oleObj spid="_x0000_s16860" name="Visio" r:id="rId7" imgW="504789" imgH="533389" progId="Visio.Drawing.11">
                    <p:link updateAutomatic="1"/>
                  </p:oleObj>
                </mc:Choice>
                <mc:Fallback>
                  <p:oleObj name="Visio" r:id="rId7" imgW="504789" imgH="533389" progId="Visio.Drawing.11">
                    <p:link updateAutomatic="1"/>
                    <p:pic>
                      <p:nvPicPr>
                        <p:cNvPr id="0" name=""/>
                        <p:cNvPicPr/>
                        <p:nvPr/>
                      </p:nvPicPr>
                      <p:blipFill>
                        <a:blip r:embed="rId8"/>
                        <a:stretch>
                          <a:fillRect/>
                        </a:stretch>
                      </p:blipFill>
                      <p:spPr>
                        <a:xfrm>
                          <a:off x="5475016" y="2510855"/>
                          <a:ext cx="369888" cy="387350"/>
                        </a:xfrm>
                        <a:prstGeom prst="rect">
                          <a:avLst/>
                        </a:prstGeom>
                      </p:spPr>
                    </p:pic>
                  </p:oleObj>
                </mc:Fallback>
              </mc:AlternateContent>
            </a:graphicData>
          </a:graphic>
        </p:graphicFrame>
        <p:sp>
          <p:nvSpPr>
            <p:cNvPr id="63" name="椭圆 62"/>
            <p:cNvSpPr/>
            <p:nvPr/>
          </p:nvSpPr>
          <p:spPr>
            <a:xfrm>
              <a:off x="5506022" y="2537174"/>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6442" name="组合 16441"/>
          <p:cNvGrpSpPr/>
          <p:nvPr/>
        </p:nvGrpSpPr>
        <p:grpSpPr>
          <a:xfrm>
            <a:off x="5674537" y="3362511"/>
            <a:ext cx="313956" cy="390525"/>
            <a:chOff x="5674537" y="3362511"/>
            <a:chExt cx="313956" cy="390525"/>
          </a:xfrm>
        </p:grpSpPr>
        <p:pic>
          <p:nvPicPr>
            <p:cNvPr id="16443" name="Picture 5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81092" y="3362511"/>
              <a:ext cx="1619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4" name="椭圆 63"/>
            <p:cNvSpPr/>
            <p:nvPr/>
          </p:nvSpPr>
          <p:spPr>
            <a:xfrm>
              <a:off x="5674537" y="3406517"/>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7" name="组合 56"/>
          <p:cNvGrpSpPr/>
          <p:nvPr/>
        </p:nvGrpSpPr>
        <p:grpSpPr>
          <a:xfrm>
            <a:off x="4510088" y="2847975"/>
            <a:ext cx="446087" cy="457200"/>
            <a:chOff x="4395825" y="2775967"/>
            <a:chExt cx="446087" cy="457200"/>
          </a:xfrm>
        </p:grpSpPr>
        <p:graphicFrame>
          <p:nvGraphicFramePr>
            <p:cNvPr id="43" name="对象 42"/>
            <p:cNvGraphicFramePr>
              <a:graphicFrameLocks noChangeAspect="1"/>
            </p:cNvGraphicFramePr>
            <p:nvPr>
              <p:extLst>
                <p:ext uri="{D42A27DB-BD31-4B8C-83A1-F6EECF244321}">
                  <p14:modId xmlns:p14="http://schemas.microsoft.com/office/powerpoint/2010/main" val="2263890856"/>
                </p:ext>
              </p:extLst>
            </p:nvPr>
          </p:nvGraphicFramePr>
          <p:xfrm>
            <a:off x="4395825" y="2775967"/>
            <a:ext cx="446087" cy="457200"/>
          </p:xfrm>
          <a:graphic>
            <a:graphicData uri="http://schemas.openxmlformats.org/presentationml/2006/ole">
              <mc:AlternateContent xmlns:mc="http://schemas.openxmlformats.org/markup-compatibility/2006">
                <mc:Choice xmlns:v="urn:schemas-microsoft-com:vml" Requires="v">
                  <p:oleObj spid="_x0000_s16861" name="Visio" r:id="rId10" imgW="419218" imgH="533389" progId="Visio.Drawing.11">
                    <p:link updateAutomatic="1"/>
                  </p:oleObj>
                </mc:Choice>
                <mc:Fallback>
                  <p:oleObj name="Visio" r:id="rId10" imgW="419218" imgH="533389" progId="Visio.Drawing.11">
                    <p:link updateAutomatic="1"/>
                    <p:pic>
                      <p:nvPicPr>
                        <p:cNvPr id="0" name=""/>
                        <p:cNvPicPr/>
                        <p:nvPr/>
                      </p:nvPicPr>
                      <p:blipFill>
                        <a:blip r:embed="rId11"/>
                        <a:stretch>
                          <a:fillRect/>
                        </a:stretch>
                      </p:blipFill>
                      <p:spPr>
                        <a:xfrm>
                          <a:off x="4395825" y="2775967"/>
                          <a:ext cx="446087" cy="457200"/>
                        </a:xfrm>
                        <a:prstGeom prst="rect">
                          <a:avLst/>
                        </a:prstGeom>
                      </p:spPr>
                    </p:pic>
                  </p:oleObj>
                </mc:Fallback>
              </mc:AlternateContent>
            </a:graphicData>
          </a:graphic>
        </p:graphicFrame>
        <p:sp>
          <p:nvSpPr>
            <p:cNvPr id="65" name="椭圆 64"/>
            <p:cNvSpPr/>
            <p:nvPr/>
          </p:nvSpPr>
          <p:spPr>
            <a:xfrm>
              <a:off x="4448944" y="2876453"/>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3" name="组合 52"/>
          <p:cNvGrpSpPr/>
          <p:nvPr/>
        </p:nvGrpSpPr>
        <p:grpSpPr>
          <a:xfrm>
            <a:off x="5696021" y="4221088"/>
            <a:ext cx="343350" cy="369332"/>
            <a:chOff x="5493060" y="3906633"/>
            <a:chExt cx="343350" cy="369332"/>
          </a:xfrm>
        </p:grpSpPr>
        <p:sp>
          <p:nvSpPr>
            <p:cNvPr id="69" name="椭圆 68"/>
            <p:cNvSpPr/>
            <p:nvPr/>
          </p:nvSpPr>
          <p:spPr>
            <a:xfrm>
              <a:off x="5493060" y="3971590"/>
              <a:ext cx="313956" cy="300519"/>
            </a:xfrm>
            <a:prstGeom prst="ellipse">
              <a:avLst/>
            </a:prstGeom>
            <a:solidFill>
              <a:schemeClr val="accent1"/>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TextBox 51"/>
            <p:cNvSpPr txBox="1"/>
            <p:nvPr/>
          </p:nvSpPr>
          <p:spPr>
            <a:xfrm>
              <a:off x="5512374" y="3906633"/>
              <a:ext cx="324036" cy="369332"/>
            </a:xfrm>
            <a:prstGeom prst="rect">
              <a:avLst/>
            </a:prstGeom>
            <a:noFill/>
          </p:spPr>
          <p:txBody>
            <a:bodyPr wrap="square" rtlCol="0">
              <a:spAutoFit/>
            </a:bodyPr>
            <a:lstStyle/>
            <a:p>
              <a:r>
                <a:rPr lang="en-US" altLang="zh-CN" sz="1800" i="1" dirty="0" smtClean="0">
                  <a:latin typeface="Times New Roman" pitchFamily="18" charset="0"/>
                  <a:cs typeface="Times New Roman" pitchFamily="18" charset="0"/>
                </a:rPr>
                <a:t>e</a:t>
              </a:r>
              <a:endParaRPr lang="zh-CN" altLang="en-US" sz="1800" i="1" dirty="0">
                <a:latin typeface="Times New Roman" pitchFamily="18" charset="0"/>
                <a:cs typeface="Times New Roman" pitchFamily="18" charset="0"/>
              </a:endParaRPr>
            </a:p>
          </p:txBody>
        </p:sp>
      </p:grpSp>
      <p:cxnSp>
        <p:nvCxnSpPr>
          <p:cNvPr id="78" name="直接箭头连接符 77"/>
          <p:cNvCxnSpPr/>
          <p:nvPr/>
        </p:nvCxnSpPr>
        <p:spPr>
          <a:xfrm>
            <a:off x="5859351" y="3717032"/>
            <a:ext cx="0" cy="569013"/>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79" name="直接箭头连接符 78"/>
          <p:cNvCxnSpPr>
            <a:stCxn id="63" idx="4"/>
            <a:endCxn id="64" idx="0"/>
          </p:cNvCxnSpPr>
          <p:nvPr/>
        </p:nvCxnSpPr>
        <p:spPr>
          <a:xfrm flipH="1">
            <a:off x="5831515" y="2909701"/>
            <a:ext cx="4794" cy="496816"/>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80" name="直接箭头连接符 79"/>
          <p:cNvCxnSpPr>
            <a:stCxn id="41" idx="4"/>
            <a:endCxn id="63" idx="0"/>
          </p:cNvCxnSpPr>
          <p:nvPr/>
        </p:nvCxnSpPr>
        <p:spPr>
          <a:xfrm>
            <a:off x="5836309" y="1951092"/>
            <a:ext cx="0" cy="658090"/>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81" name="直接箭头连接符 80"/>
          <p:cNvCxnSpPr>
            <a:stCxn id="65" idx="4"/>
            <a:endCxn id="62" idx="0"/>
          </p:cNvCxnSpPr>
          <p:nvPr/>
        </p:nvCxnSpPr>
        <p:spPr>
          <a:xfrm flipH="1">
            <a:off x="4713934" y="3248980"/>
            <a:ext cx="6251" cy="492799"/>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grpSp>
        <p:nvGrpSpPr>
          <p:cNvPr id="75" name="组合 74"/>
          <p:cNvGrpSpPr/>
          <p:nvPr/>
        </p:nvGrpSpPr>
        <p:grpSpPr>
          <a:xfrm>
            <a:off x="5299132" y="2417032"/>
            <a:ext cx="1080120" cy="2920180"/>
            <a:chOff x="5184869" y="2345024"/>
            <a:chExt cx="1080120" cy="2920180"/>
          </a:xfrm>
        </p:grpSpPr>
        <p:sp>
          <p:nvSpPr>
            <p:cNvPr id="40" name="矩形 39"/>
            <p:cNvSpPr/>
            <p:nvPr/>
          </p:nvSpPr>
          <p:spPr>
            <a:xfrm>
              <a:off x="5184869" y="2345024"/>
              <a:ext cx="1080120" cy="2920180"/>
            </a:xfrm>
            <a:prstGeom prst="rect">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2"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46347" y="4969294"/>
              <a:ext cx="317562" cy="295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4" name="组合 73"/>
          <p:cNvGrpSpPr/>
          <p:nvPr/>
        </p:nvGrpSpPr>
        <p:grpSpPr>
          <a:xfrm>
            <a:off x="5451532" y="3098720"/>
            <a:ext cx="767859" cy="1934944"/>
            <a:chOff x="5337269" y="3026712"/>
            <a:chExt cx="767859" cy="1934944"/>
          </a:xfrm>
        </p:grpSpPr>
        <p:pic>
          <p:nvPicPr>
            <p:cNvPr id="73" name="Picture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63090" y="4603981"/>
              <a:ext cx="300608" cy="35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8" name="矩形 107"/>
            <p:cNvSpPr/>
            <p:nvPr/>
          </p:nvSpPr>
          <p:spPr>
            <a:xfrm>
              <a:off x="5337269" y="3026712"/>
              <a:ext cx="767859" cy="1863936"/>
            </a:xfrm>
            <a:prstGeom prst="rect">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6" name="矩形 75"/>
          <p:cNvSpPr/>
          <p:nvPr/>
        </p:nvSpPr>
        <p:spPr>
          <a:xfrm>
            <a:off x="753734" y="2860869"/>
            <a:ext cx="3587198" cy="461665"/>
          </a:xfrm>
          <a:prstGeom prst="rect">
            <a:avLst/>
          </a:prstGeom>
        </p:spPr>
        <p:txBody>
          <a:bodyPr wrap="square">
            <a:spAutoFit/>
          </a:bodyPr>
          <a:lstStyle/>
          <a:p>
            <a:pPr marL="285750" indent="-285750">
              <a:buFont typeface="Wingdings" pitchFamily="2" charset="2"/>
              <a:buChar char="l"/>
            </a:pPr>
            <a:r>
              <a:rPr lang="en-US" altLang="zh-CN" sz="1200" dirty="0"/>
              <a:t>Draw an edge </a:t>
            </a:r>
            <a:r>
              <a:rPr lang="en-US" altLang="zh-CN" sz="1200" i="1" dirty="0" err="1">
                <a:latin typeface="Times New Roman" panose="02020603050405020304" pitchFamily="18" charset="0"/>
                <a:cs typeface="Times New Roman" panose="02020603050405020304" pitchFamily="18" charset="0"/>
              </a:rPr>
              <a:t>e</a:t>
            </a:r>
            <a:r>
              <a:rPr lang="en-US" altLang="zh-CN" sz="1200" i="1" baseline="-25000" dirty="0" err="1">
                <a:latin typeface="Times New Roman" panose="02020603050405020304" pitchFamily="18" charset="0"/>
                <a:cs typeface="Times New Roman" panose="02020603050405020304" pitchFamily="18" charset="0"/>
              </a:rPr>
              <a:t>v,i</a:t>
            </a:r>
            <a:r>
              <a:rPr lang="en-US" altLang="zh-CN" sz="1200" dirty="0" smtClean="0"/>
              <a:t> </a:t>
            </a:r>
            <a:r>
              <a:rPr lang="en-US" altLang="zh-CN" sz="1200" dirty="0"/>
              <a:t>from a </a:t>
            </a:r>
            <a:r>
              <a:rPr lang="en-US" altLang="zh-CN" sz="1200" dirty="0" smtClean="0"/>
              <a:t>multinomial distribution </a:t>
            </a:r>
            <a:r>
              <a:rPr lang="en-US" altLang="zh-CN" sz="1200" i="1" dirty="0">
                <a:latin typeface="Times New Roman" panose="02020603050405020304" pitchFamily="18" charset="0"/>
                <a:cs typeface="Times New Roman" panose="02020603050405020304" pitchFamily="18" charset="0"/>
              </a:rPr>
              <a:t>ζ</a:t>
            </a:r>
            <a:r>
              <a:rPr lang="en-US" altLang="zh-CN" sz="1200" i="1" baseline="30000" dirty="0">
                <a:latin typeface="Times New Roman" panose="02020603050405020304" pitchFamily="18" charset="0"/>
                <a:cs typeface="Times New Roman" panose="02020603050405020304" pitchFamily="18" charset="0"/>
              </a:rPr>
              <a:t>(c)</a:t>
            </a:r>
            <a:r>
              <a:rPr lang="en-US" altLang="zh-CN" sz="1200" dirty="0" smtClean="0"/>
              <a:t> </a:t>
            </a:r>
            <a:r>
              <a:rPr lang="en-US" altLang="zh-CN" sz="1200" dirty="0"/>
              <a:t>speciﬁc to community </a:t>
            </a:r>
            <a:r>
              <a:rPr lang="en-US" altLang="zh-CN" sz="1200" i="1" dirty="0">
                <a:latin typeface="Times New Roman" panose="02020603050405020304" pitchFamily="18" charset="0"/>
                <a:cs typeface="Times New Roman" panose="02020603050405020304" pitchFamily="18" charset="0"/>
              </a:rPr>
              <a:t>c</a:t>
            </a:r>
            <a:r>
              <a:rPr lang="en-US" altLang="zh-CN" sz="1200" dirty="0" smtClean="0"/>
              <a:t>.</a:t>
            </a:r>
            <a:endParaRPr lang="zh-CN" altLang="en-US" sz="1200" dirty="0"/>
          </a:p>
        </p:txBody>
      </p:sp>
      <p:sp>
        <p:nvSpPr>
          <p:cNvPr id="77" name="矩形 76"/>
          <p:cNvSpPr/>
          <p:nvPr/>
        </p:nvSpPr>
        <p:spPr>
          <a:xfrm>
            <a:off x="596516" y="3320988"/>
            <a:ext cx="2855269" cy="338554"/>
          </a:xfrm>
          <a:prstGeom prst="rect">
            <a:avLst/>
          </a:prstGeom>
        </p:spPr>
        <p:txBody>
          <a:bodyPr wrap="none">
            <a:spAutoFit/>
          </a:bodyPr>
          <a:lstStyle/>
          <a:p>
            <a:r>
              <a:rPr lang="en-US" altLang="zh-CN" sz="1600" dirty="0"/>
              <a:t>For each node </a:t>
            </a:r>
            <a:r>
              <a:rPr lang="en-US" altLang="zh-CN" sz="1600" i="1" dirty="0">
                <a:latin typeface="Times New Roman" panose="02020603050405020304" pitchFamily="18" charset="0"/>
                <a:cs typeface="Times New Roman" panose="02020603050405020304" pitchFamily="18" charset="0"/>
              </a:rPr>
              <a:t>v</a:t>
            </a:r>
            <a:r>
              <a:rPr lang="en-US" altLang="zh-CN" sz="1600" dirty="0" smtClean="0"/>
              <a:t> </a:t>
            </a:r>
            <a:r>
              <a:rPr lang="en-US" altLang="zh-CN" sz="1600" dirty="0"/>
              <a:t>in the graph:</a:t>
            </a:r>
            <a:endParaRPr lang="zh-CN" altLang="en-US" sz="1600" dirty="0"/>
          </a:p>
        </p:txBody>
      </p:sp>
      <p:sp>
        <p:nvSpPr>
          <p:cNvPr id="82" name="矩形 81"/>
          <p:cNvSpPr/>
          <p:nvPr/>
        </p:nvSpPr>
        <p:spPr>
          <a:xfrm>
            <a:off x="702710" y="3609020"/>
            <a:ext cx="2576346" cy="276999"/>
          </a:xfrm>
          <a:prstGeom prst="rect">
            <a:avLst/>
          </a:prstGeom>
        </p:spPr>
        <p:txBody>
          <a:bodyPr wrap="none">
            <a:spAutoFit/>
          </a:bodyPr>
          <a:lstStyle/>
          <a:p>
            <a:r>
              <a:rPr lang="en-US" altLang="zh-CN" sz="1200" dirty="0"/>
              <a:t>1.  Draw a </a:t>
            </a:r>
            <a:r>
              <a:rPr lang="en-US" altLang="zh-CN" sz="1200" i="1" dirty="0" err="1">
                <a:latin typeface="Times New Roman" panose="02020603050405020304" pitchFamily="18" charset="0"/>
                <a:cs typeface="Times New Roman" panose="02020603050405020304" pitchFamily="18" charset="0"/>
              </a:rPr>
              <a:t>θ</a:t>
            </a:r>
            <a:r>
              <a:rPr lang="en-US" altLang="zh-CN" sz="1200" i="1" baseline="-25000" dirty="0" err="1">
                <a:latin typeface="Times New Roman" panose="02020603050405020304" pitchFamily="18" charset="0"/>
                <a:cs typeface="Times New Roman" panose="02020603050405020304" pitchFamily="18" charset="0"/>
              </a:rPr>
              <a:t>v</a:t>
            </a:r>
            <a:r>
              <a:rPr lang="en-US" altLang="zh-CN" sz="1200" dirty="0" smtClean="0"/>
              <a:t> </a:t>
            </a:r>
            <a:r>
              <a:rPr lang="en-US" altLang="zh-CN" sz="1200" dirty="0"/>
              <a:t>from </a:t>
            </a:r>
            <a:r>
              <a:rPr lang="en-US" altLang="zh-CN" sz="1200" i="1" dirty="0" err="1">
                <a:latin typeface="Times New Roman" panose="02020603050405020304" pitchFamily="18" charset="0"/>
                <a:cs typeface="Times New Roman" panose="02020603050405020304" pitchFamily="18" charset="0"/>
              </a:rPr>
              <a:t>Dirichlet</a:t>
            </a:r>
            <a:r>
              <a:rPr lang="en-US" altLang="zh-CN" sz="1200" i="1" dirty="0">
                <a:latin typeface="Times New Roman" panose="02020603050405020304" pitchFamily="18" charset="0"/>
                <a:cs typeface="Times New Roman" panose="02020603050405020304" pitchFamily="18" charset="0"/>
              </a:rPr>
              <a:t>(α)</a:t>
            </a:r>
            <a:r>
              <a:rPr lang="en-US" altLang="zh-CN" sz="1200" dirty="0" smtClean="0"/>
              <a:t> </a:t>
            </a:r>
            <a:r>
              <a:rPr lang="en-US" altLang="zh-CN" sz="1200" dirty="0"/>
              <a:t>prior;</a:t>
            </a:r>
            <a:endParaRPr lang="zh-CN" altLang="en-US" sz="1200" dirty="0"/>
          </a:p>
        </p:txBody>
      </p:sp>
      <p:sp>
        <p:nvSpPr>
          <p:cNvPr id="83" name="矩形 82"/>
          <p:cNvSpPr/>
          <p:nvPr/>
        </p:nvSpPr>
        <p:spPr>
          <a:xfrm>
            <a:off x="704528" y="3861048"/>
            <a:ext cx="3744416" cy="276999"/>
          </a:xfrm>
          <a:prstGeom prst="rect">
            <a:avLst/>
          </a:prstGeom>
        </p:spPr>
        <p:txBody>
          <a:bodyPr wrap="square">
            <a:spAutoFit/>
          </a:bodyPr>
          <a:lstStyle/>
          <a:p>
            <a:r>
              <a:rPr lang="en-US" altLang="zh-CN" sz="1200" dirty="0"/>
              <a:t>2.  Draw a role </a:t>
            </a:r>
            <a:r>
              <a:rPr lang="en-US" altLang="zh-CN" sz="1200" i="1" dirty="0">
                <a:latin typeface="Times New Roman" panose="02020603050405020304" pitchFamily="18" charset="0"/>
                <a:cs typeface="Times New Roman" panose="02020603050405020304" pitchFamily="18" charset="0"/>
              </a:rPr>
              <a:t>d</a:t>
            </a:r>
            <a:r>
              <a:rPr lang="en-US" altLang="zh-CN" sz="1200" i="1" baseline="-25000" dirty="0">
                <a:latin typeface="Times New Roman" panose="02020603050405020304" pitchFamily="18" charset="0"/>
                <a:cs typeface="Times New Roman" panose="02020603050405020304" pitchFamily="18" charset="0"/>
              </a:rPr>
              <a:t>v</a:t>
            </a:r>
            <a:r>
              <a:rPr lang="en-US" altLang="zh-CN" sz="1200" i="1" dirty="0">
                <a:latin typeface="Times New Roman" panose="02020603050405020304" pitchFamily="18" charset="0"/>
                <a:cs typeface="Times New Roman" panose="02020603050405020304" pitchFamily="18" charset="0"/>
              </a:rPr>
              <a:t> = r</a:t>
            </a:r>
            <a:r>
              <a:rPr lang="en-US" altLang="zh-CN" sz="1200" dirty="0" smtClean="0"/>
              <a:t> </a:t>
            </a:r>
            <a:r>
              <a:rPr lang="en-US" altLang="zh-CN" sz="1200" dirty="0"/>
              <a:t>from multinomial distribution </a:t>
            </a:r>
            <a:r>
              <a:rPr lang="en-US" altLang="zh-CN" sz="1200" i="1" dirty="0" err="1">
                <a:latin typeface="Times New Roman" panose="02020603050405020304" pitchFamily="18" charset="0"/>
                <a:cs typeface="Times New Roman" panose="02020603050405020304" pitchFamily="18" charset="0"/>
              </a:rPr>
              <a:t>θ</a:t>
            </a:r>
            <a:r>
              <a:rPr lang="en-US" altLang="zh-CN" sz="1200" i="1" baseline="-25000" dirty="0" err="1">
                <a:latin typeface="Times New Roman" panose="02020603050405020304" pitchFamily="18" charset="0"/>
                <a:cs typeface="Times New Roman" panose="02020603050405020304" pitchFamily="18" charset="0"/>
              </a:rPr>
              <a:t>v</a:t>
            </a:r>
            <a:r>
              <a:rPr lang="en-US" altLang="zh-CN" sz="1200" dirty="0" smtClean="0"/>
              <a:t> </a:t>
            </a:r>
            <a:r>
              <a:rPr lang="en-US" altLang="zh-CN" sz="1200" dirty="0"/>
              <a:t>;</a:t>
            </a:r>
            <a:endParaRPr lang="zh-CN" altLang="en-US" sz="1200" dirty="0"/>
          </a:p>
        </p:txBody>
      </p:sp>
      <p:sp>
        <p:nvSpPr>
          <p:cNvPr id="84" name="矩形 83"/>
          <p:cNvSpPr/>
          <p:nvPr/>
        </p:nvSpPr>
        <p:spPr>
          <a:xfrm>
            <a:off x="702710" y="4096877"/>
            <a:ext cx="4168202" cy="276999"/>
          </a:xfrm>
          <a:prstGeom prst="rect">
            <a:avLst/>
          </a:prstGeom>
        </p:spPr>
        <p:txBody>
          <a:bodyPr wrap="square">
            <a:spAutoFit/>
          </a:bodyPr>
          <a:lstStyle/>
          <a:p>
            <a:r>
              <a:rPr lang="en-US" altLang="zh-CN" sz="1200" dirty="0"/>
              <a:t>3.  </a:t>
            </a:r>
            <a:r>
              <a:rPr lang="en-US" altLang="zh-CN" sz="1200" dirty="0" smtClean="0"/>
              <a:t>For each attribute of </a:t>
            </a:r>
            <a:r>
              <a:rPr lang="en-US" altLang="zh-CN" sz="1200" i="1" dirty="0">
                <a:latin typeface="Times New Roman" panose="02020603050405020304" pitchFamily="18" charset="0"/>
                <a:cs typeface="Times New Roman" panose="02020603050405020304" pitchFamily="18" charset="0"/>
              </a:rPr>
              <a:t>v</a:t>
            </a:r>
            <a:r>
              <a:rPr lang="en-US" altLang="zh-CN" sz="1200" dirty="0" smtClean="0"/>
              <a:t>, draw a value </a:t>
            </a:r>
            <a:r>
              <a:rPr lang="en-US" altLang="zh-CN" sz="1200" i="1" dirty="0" err="1">
                <a:latin typeface="Times New Roman" panose="02020603050405020304" pitchFamily="18" charset="0"/>
                <a:cs typeface="Times New Roman" panose="02020603050405020304" pitchFamily="18" charset="0"/>
              </a:rPr>
              <a:t>x</a:t>
            </a:r>
            <a:r>
              <a:rPr lang="en-US" altLang="zh-CN" sz="1200" i="1" baseline="-25000" dirty="0" err="1">
                <a:latin typeface="Times New Roman" panose="02020603050405020304" pitchFamily="18" charset="0"/>
                <a:cs typeface="Times New Roman" panose="02020603050405020304" pitchFamily="18" charset="0"/>
              </a:rPr>
              <a:t>h</a:t>
            </a:r>
            <a:r>
              <a:rPr lang="en-US" altLang="zh-CN" sz="1200" i="1" baseline="-25000" dirty="0">
                <a:latin typeface="Times New Roman" panose="02020603050405020304" pitchFamily="18" charset="0"/>
                <a:cs typeface="Times New Roman" panose="02020603050405020304" pitchFamily="18" charset="0"/>
              </a:rPr>
              <a:t> </a:t>
            </a:r>
            <a:r>
              <a:rPr lang="en-US" altLang="zh-CN" sz="1200" i="1" baseline="30000" dirty="0">
                <a:latin typeface="Times New Roman" panose="02020603050405020304" pitchFamily="18" charset="0"/>
                <a:cs typeface="Times New Roman" panose="02020603050405020304" pitchFamily="18" charset="0"/>
              </a:rPr>
              <a:t>(r)</a:t>
            </a:r>
            <a:r>
              <a:rPr lang="en-US" altLang="zh-CN" sz="1200" i="1" dirty="0">
                <a:latin typeface="Times New Roman" panose="02020603050405020304" pitchFamily="18" charset="0"/>
                <a:cs typeface="Times New Roman" panose="02020603050405020304" pitchFamily="18" charset="0"/>
              </a:rPr>
              <a:t> ∼ N(µ</a:t>
            </a:r>
            <a:r>
              <a:rPr lang="en-US" altLang="zh-CN" sz="1200" i="1" baseline="-25000" dirty="0" err="1">
                <a:latin typeface="Times New Roman" panose="02020603050405020304" pitchFamily="18" charset="0"/>
                <a:cs typeface="Times New Roman" panose="02020603050405020304" pitchFamily="18" charset="0"/>
              </a:rPr>
              <a:t>r,h</a:t>
            </a:r>
            <a:r>
              <a:rPr lang="en-US" altLang="zh-CN" sz="1200" i="1" dirty="0">
                <a:latin typeface="Times New Roman" panose="02020603050405020304" pitchFamily="18" charset="0"/>
                <a:cs typeface="Times New Roman" panose="02020603050405020304" pitchFamily="18" charset="0"/>
              </a:rPr>
              <a:t> , σ</a:t>
            </a:r>
            <a:r>
              <a:rPr lang="en-US" altLang="zh-CN" sz="1200" i="1" baseline="-25000" dirty="0">
                <a:latin typeface="Times New Roman" panose="02020603050405020304" pitchFamily="18" charset="0"/>
                <a:cs typeface="Times New Roman" panose="02020603050405020304" pitchFamily="18" charset="0"/>
              </a:rPr>
              <a:t>r,h</a:t>
            </a:r>
            <a:r>
              <a:rPr lang="en-US" altLang="zh-CN" sz="1200" i="1" baseline="30000" dirty="0">
                <a:latin typeface="Times New Roman" panose="02020603050405020304" pitchFamily="18" charset="0"/>
                <a:cs typeface="Times New Roman" panose="02020603050405020304" pitchFamily="18" charset="0"/>
              </a:rPr>
              <a:t>2</a:t>
            </a:r>
            <a:r>
              <a:rPr lang="en-US" altLang="zh-CN" sz="1200" i="1" dirty="0">
                <a:latin typeface="Times New Roman" panose="02020603050405020304" pitchFamily="18" charset="0"/>
                <a:cs typeface="Times New Roman" panose="02020603050405020304" pitchFamily="18" charset="0"/>
              </a:rPr>
              <a:t> </a:t>
            </a:r>
            <a:r>
              <a:rPr lang="en-US" altLang="zh-CN" sz="1200" i="1" dirty="0" smtClean="0">
                <a:latin typeface="Times New Roman" panose="02020603050405020304" pitchFamily="18" charset="0"/>
                <a:cs typeface="Times New Roman" panose="02020603050405020304" pitchFamily="18" charset="0"/>
              </a:rPr>
              <a:t>).</a:t>
            </a:r>
            <a:endParaRPr lang="zh-CN" altLang="en-US" sz="1200" dirty="0"/>
          </a:p>
        </p:txBody>
      </p:sp>
      <p:sp>
        <p:nvSpPr>
          <p:cNvPr id="85" name="矩形 84"/>
          <p:cNvSpPr/>
          <p:nvPr/>
        </p:nvSpPr>
        <p:spPr>
          <a:xfrm>
            <a:off x="618641" y="4386590"/>
            <a:ext cx="1938351" cy="338554"/>
          </a:xfrm>
          <a:prstGeom prst="rect">
            <a:avLst/>
          </a:prstGeom>
        </p:spPr>
        <p:txBody>
          <a:bodyPr wrap="none">
            <a:spAutoFit/>
          </a:bodyPr>
          <a:lstStyle/>
          <a:p>
            <a:r>
              <a:rPr lang="en-US" altLang="zh-CN" sz="1600" dirty="0"/>
              <a:t>For each action </a:t>
            </a:r>
            <a:r>
              <a:rPr lang="en-US" altLang="zh-CN" sz="1600" i="1" dirty="0" err="1">
                <a:latin typeface="Times New Roman" panose="02020603050405020304" pitchFamily="18" charset="0"/>
                <a:cs typeface="Times New Roman" panose="02020603050405020304" pitchFamily="18" charset="0"/>
              </a:rPr>
              <a:t>y</a:t>
            </a:r>
            <a:r>
              <a:rPr lang="en-US" altLang="zh-CN" sz="1600" i="1" baseline="-25000" dirty="0" err="1">
                <a:latin typeface="Times New Roman" panose="02020603050405020304" pitchFamily="18" charset="0"/>
                <a:cs typeface="Times New Roman" panose="02020603050405020304" pitchFamily="18" charset="0"/>
              </a:rPr>
              <a:t>m</a:t>
            </a:r>
            <a:r>
              <a:rPr lang="en-US" altLang="zh-CN" sz="1600" i="1" baseline="-25000" dirty="0">
                <a:latin typeface="Times New Roman" panose="02020603050405020304" pitchFamily="18" charset="0"/>
                <a:cs typeface="Times New Roman" panose="02020603050405020304" pitchFamily="18" charset="0"/>
              </a:rPr>
              <a:t> </a:t>
            </a:r>
            <a:r>
              <a:rPr lang="en-US" altLang="zh-CN" sz="1600" dirty="0" smtClean="0"/>
              <a:t>:</a:t>
            </a:r>
            <a:endParaRPr lang="zh-CN" altLang="en-US" sz="1600" dirty="0"/>
          </a:p>
        </p:txBody>
      </p:sp>
      <p:sp>
        <p:nvSpPr>
          <p:cNvPr id="86" name="矩形 85"/>
          <p:cNvSpPr/>
          <p:nvPr/>
        </p:nvSpPr>
        <p:spPr>
          <a:xfrm>
            <a:off x="704528" y="4659606"/>
            <a:ext cx="2382383" cy="276999"/>
          </a:xfrm>
          <a:prstGeom prst="rect">
            <a:avLst/>
          </a:prstGeom>
        </p:spPr>
        <p:txBody>
          <a:bodyPr wrap="none">
            <a:spAutoFit/>
          </a:bodyPr>
          <a:lstStyle/>
          <a:p>
            <a:r>
              <a:rPr lang="en-US" altLang="zh-CN" sz="1200" dirty="0"/>
              <a:t>1.  Draw </a:t>
            </a:r>
            <a:r>
              <a:rPr lang="en-US" altLang="zh-CN" sz="1200" i="1" dirty="0">
                <a:latin typeface="Times New Roman" panose="02020603050405020304" pitchFamily="18" charset="0"/>
                <a:cs typeface="Times New Roman" panose="02020603050405020304" pitchFamily="18" charset="0"/>
              </a:rPr>
              <a:t>ρ</a:t>
            </a:r>
            <a:r>
              <a:rPr lang="en-US" altLang="zh-CN" sz="1200" dirty="0" smtClean="0"/>
              <a:t> </a:t>
            </a:r>
            <a:r>
              <a:rPr lang="en-US" altLang="zh-CN" sz="1200" dirty="0"/>
              <a:t>from </a:t>
            </a:r>
            <a:r>
              <a:rPr lang="en-US" altLang="zh-CN" sz="1200" i="1" dirty="0" err="1">
                <a:latin typeface="Times New Roman" panose="02020603050405020304" pitchFamily="18" charset="0"/>
                <a:cs typeface="Times New Roman" panose="02020603050405020304" pitchFamily="18" charset="0"/>
              </a:rPr>
              <a:t>Dirichlet</a:t>
            </a:r>
            <a:r>
              <a:rPr lang="en-US" altLang="zh-CN" sz="1200" i="1" dirty="0">
                <a:latin typeface="Times New Roman" panose="02020603050405020304" pitchFamily="18" charset="0"/>
                <a:cs typeface="Times New Roman" panose="02020603050405020304" pitchFamily="18" charset="0"/>
              </a:rPr>
              <a:t>(γ)</a:t>
            </a:r>
            <a:r>
              <a:rPr lang="en-US" altLang="zh-CN" sz="1200" dirty="0" smtClean="0"/>
              <a:t> </a:t>
            </a:r>
            <a:r>
              <a:rPr lang="en-US" altLang="zh-CN" sz="1200" dirty="0"/>
              <a:t>prior;</a:t>
            </a:r>
            <a:endParaRPr lang="zh-CN" altLang="en-US" sz="1200" dirty="0"/>
          </a:p>
        </p:txBody>
      </p:sp>
      <p:sp>
        <p:nvSpPr>
          <p:cNvPr id="87" name="矩形 86"/>
          <p:cNvSpPr/>
          <p:nvPr/>
        </p:nvSpPr>
        <p:spPr>
          <a:xfrm>
            <a:off x="704528" y="4895165"/>
            <a:ext cx="2773516" cy="276999"/>
          </a:xfrm>
          <a:prstGeom prst="rect">
            <a:avLst/>
          </a:prstGeom>
        </p:spPr>
        <p:txBody>
          <a:bodyPr wrap="none">
            <a:spAutoFit/>
          </a:bodyPr>
          <a:lstStyle/>
          <a:p>
            <a:r>
              <a:rPr lang="en-US" altLang="zh-CN" sz="1200" dirty="0"/>
              <a:t>2.  Draw a community </a:t>
            </a:r>
            <a:r>
              <a:rPr lang="en-US" altLang="zh-CN" sz="1200" i="1" dirty="0">
                <a:latin typeface="Times New Roman" panose="02020603050405020304" pitchFamily="18" charset="0"/>
                <a:cs typeface="Times New Roman" panose="02020603050405020304" pitchFamily="18" charset="0"/>
              </a:rPr>
              <a:t>c</a:t>
            </a:r>
            <a:r>
              <a:rPr lang="en-US" altLang="zh-CN" sz="1200" i="1" baseline="-25000" dirty="0">
                <a:latin typeface="Times New Roman" panose="02020603050405020304" pitchFamily="18" charset="0"/>
                <a:cs typeface="Times New Roman" panose="02020603050405020304" pitchFamily="18" charset="0"/>
              </a:rPr>
              <a:t>v</a:t>
            </a:r>
            <a:r>
              <a:rPr lang="en-US" altLang="zh-CN" sz="1200" dirty="0" smtClean="0"/>
              <a:t> </a:t>
            </a:r>
            <a:r>
              <a:rPr lang="en-US" altLang="zh-CN" sz="1200" dirty="0"/>
              <a:t>for </a:t>
            </a:r>
            <a:r>
              <a:rPr lang="en-US" altLang="zh-CN" sz="1200" i="1" dirty="0">
                <a:latin typeface="Times New Roman" panose="02020603050405020304" pitchFamily="18" charset="0"/>
                <a:cs typeface="Times New Roman" panose="02020603050405020304" pitchFamily="18" charset="0"/>
              </a:rPr>
              <a:t>v</a:t>
            </a:r>
            <a:r>
              <a:rPr lang="en-US" altLang="zh-CN" sz="1200" dirty="0" smtClean="0"/>
              <a:t> </a:t>
            </a:r>
            <a:r>
              <a:rPr lang="en-US" altLang="zh-CN" sz="1200" dirty="0"/>
              <a:t>from </a:t>
            </a:r>
            <a:r>
              <a:rPr lang="en-US" altLang="zh-CN" sz="1200" i="1" dirty="0" err="1">
                <a:latin typeface="Times New Roman" panose="02020603050405020304" pitchFamily="18" charset="0"/>
                <a:cs typeface="Times New Roman" panose="02020603050405020304" pitchFamily="18" charset="0"/>
              </a:rPr>
              <a:t>φ</a:t>
            </a:r>
            <a:r>
              <a:rPr lang="en-US" altLang="zh-CN" sz="1200" i="1" baseline="-25000" dirty="0" err="1">
                <a:latin typeface="Times New Roman" panose="02020603050405020304" pitchFamily="18" charset="0"/>
                <a:cs typeface="Times New Roman" panose="02020603050405020304" pitchFamily="18" charset="0"/>
              </a:rPr>
              <a:t>v</a:t>
            </a:r>
            <a:r>
              <a:rPr lang="en-US" altLang="zh-CN" sz="1200" dirty="0" smtClean="0"/>
              <a:t> </a:t>
            </a:r>
            <a:r>
              <a:rPr lang="en-US" altLang="zh-CN" sz="1200" dirty="0"/>
              <a:t>;</a:t>
            </a:r>
            <a:endParaRPr lang="zh-CN" altLang="en-US" sz="1200" dirty="0"/>
          </a:p>
        </p:txBody>
      </p:sp>
      <p:sp>
        <p:nvSpPr>
          <p:cNvPr id="88" name="矩形 87"/>
          <p:cNvSpPr/>
          <p:nvPr/>
        </p:nvSpPr>
        <p:spPr>
          <a:xfrm>
            <a:off x="704528" y="5117576"/>
            <a:ext cx="4068452" cy="461665"/>
          </a:xfrm>
          <a:prstGeom prst="rect">
            <a:avLst/>
          </a:prstGeom>
        </p:spPr>
        <p:txBody>
          <a:bodyPr wrap="square">
            <a:spAutoFit/>
          </a:bodyPr>
          <a:lstStyle/>
          <a:p>
            <a:r>
              <a:rPr lang="en-US" altLang="zh-CN" sz="1200" dirty="0"/>
              <a:t>3.  Draw a community </a:t>
            </a:r>
            <a:r>
              <a:rPr lang="en-US" altLang="zh-CN" sz="1200" i="1" dirty="0">
                <a:latin typeface="Times New Roman" panose="02020603050405020304" pitchFamily="18" charset="0"/>
                <a:cs typeface="Times New Roman" panose="02020603050405020304" pitchFamily="18" charset="0"/>
              </a:rPr>
              <a:t>c</a:t>
            </a:r>
            <a:r>
              <a:rPr lang="en-US" altLang="zh-CN" sz="1200" i="1" baseline="-25000" dirty="0">
                <a:latin typeface="Times New Roman" panose="02020603050405020304" pitchFamily="18" charset="0"/>
                <a:cs typeface="Times New Roman" panose="02020603050405020304" pitchFamily="18" charset="0"/>
              </a:rPr>
              <a:t>u</a:t>
            </a:r>
            <a:r>
              <a:rPr lang="en-US" altLang="zh-CN" sz="1200" dirty="0" smtClean="0"/>
              <a:t> </a:t>
            </a:r>
            <a:r>
              <a:rPr lang="en-US" altLang="zh-CN" sz="1200" dirty="0"/>
              <a:t>for </a:t>
            </a:r>
            <a:r>
              <a:rPr lang="en-US" altLang="zh-CN" sz="1200" i="1" dirty="0">
                <a:latin typeface="Times New Roman" panose="02020603050405020304" pitchFamily="18" charset="0"/>
                <a:cs typeface="Times New Roman" panose="02020603050405020304" pitchFamily="18" charset="0"/>
              </a:rPr>
              <a:t>u</a:t>
            </a:r>
            <a:r>
              <a:rPr lang="en-US" altLang="zh-CN" sz="1200" dirty="0" smtClean="0"/>
              <a:t>, </a:t>
            </a:r>
            <a:r>
              <a:rPr lang="en-US" altLang="zh-CN" sz="1200" dirty="0"/>
              <a:t>which </a:t>
            </a:r>
            <a:r>
              <a:rPr lang="en-US" altLang="zh-CN" sz="1200" dirty="0" smtClean="0"/>
              <a:t>is the target of the action, </a:t>
            </a:r>
            <a:r>
              <a:rPr lang="en-US" altLang="zh-CN" sz="1200" dirty="0"/>
              <a:t>from </a:t>
            </a:r>
            <a:r>
              <a:rPr lang="en-US" altLang="zh-CN" sz="1200" i="1" dirty="0" err="1">
                <a:latin typeface="Times New Roman" panose="02020603050405020304" pitchFamily="18" charset="0"/>
                <a:cs typeface="Times New Roman" panose="02020603050405020304" pitchFamily="18" charset="0"/>
              </a:rPr>
              <a:t>φ</a:t>
            </a:r>
            <a:r>
              <a:rPr lang="en-US" altLang="zh-CN" sz="1200" i="1" baseline="-25000" dirty="0" err="1">
                <a:latin typeface="Times New Roman" panose="02020603050405020304" pitchFamily="18" charset="0"/>
                <a:cs typeface="Times New Roman" panose="02020603050405020304" pitchFamily="18" charset="0"/>
              </a:rPr>
              <a:t>u</a:t>
            </a:r>
            <a:r>
              <a:rPr lang="en-US" altLang="zh-CN" sz="1200" dirty="0" smtClean="0"/>
              <a:t> </a:t>
            </a:r>
            <a:r>
              <a:rPr lang="en-US" altLang="zh-CN" sz="1200" dirty="0"/>
              <a:t>;</a:t>
            </a:r>
            <a:endParaRPr lang="zh-CN" altLang="en-US" sz="1200" dirty="0"/>
          </a:p>
        </p:txBody>
      </p:sp>
      <p:sp>
        <p:nvSpPr>
          <p:cNvPr id="89" name="矩形 88"/>
          <p:cNvSpPr/>
          <p:nvPr/>
        </p:nvSpPr>
        <p:spPr>
          <a:xfrm>
            <a:off x="704528" y="5539298"/>
            <a:ext cx="1887055" cy="276999"/>
          </a:xfrm>
          <a:prstGeom prst="rect">
            <a:avLst/>
          </a:prstGeom>
        </p:spPr>
        <p:txBody>
          <a:bodyPr wrap="none">
            <a:spAutoFit/>
          </a:bodyPr>
          <a:lstStyle/>
          <a:p>
            <a:r>
              <a:rPr lang="en-US" altLang="zh-CN" sz="1200" dirty="0"/>
              <a:t>4.  Draw a role </a:t>
            </a:r>
            <a:r>
              <a:rPr lang="en-US" altLang="zh-CN" sz="1200" i="1" dirty="0">
                <a:latin typeface="Times New Roman" panose="02020603050405020304" pitchFamily="18" charset="0"/>
                <a:cs typeface="Times New Roman" panose="02020603050405020304" pitchFamily="18" charset="0"/>
              </a:rPr>
              <a:t>r</a:t>
            </a:r>
            <a:r>
              <a:rPr lang="en-US" altLang="zh-CN" sz="1200" dirty="0" smtClean="0"/>
              <a:t> </a:t>
            </a:r>
            <a:r>
              <a:rPr lang="en-US" altLang="zh-CN" sz="1200" dirty="0"/>
              <a:t>from </a:t>
            </a:r>
            <a:r>
              <a:rPr lang="en-US" altLang="zh-CN" sz="1200" i="1" dirty="0" err="1">
                <a:latin typeface="Times New Roman" panose="02020603050405020304" pitchFamily="18" charset="0"/>
                <a:cs typeface="Times New Roman" panose="02020603050405020304" pitchFamily="18" charset="0"/>
              </a:rPr>
              <a:t>θ</a:t>
            </a:r>
            <a:r>
              <a:rPr lang="en-US" altLang="zh-CN" sz="1200" i="1" baseline="-25000" dirty="0" err="1">
                <a:latin typeface="Times New Roman" panose="02020603050405020304" pitchFamily="18" charset="0"/>
                <a:cs typeface="Times New Roman" panose="02020603050405020304" pitchFamily="18" charset="0"/>
              </a:rPr>
              <a:t>v</a:t>
            </a:r>
            <a:r>
              <a:rPr lang="en-US" altLang="zh-CN" sz="1200" dirty="0" smtClean="0"/>
              <a:t> </a:t>
            </a:r>
            <a:r>
              <a:rPr lang="en-US" altLang="zh-CN" sz="1200" dirty="0"/>
              <a:t>;</a:t>
            </a:r>
            <a:endParaRPr lang="zh-CN" altLang="en-US" sz="1200" dirty="0"/>
          </a:p>
        </p:txBody>
      </p:sp>
      <p:sp>
        <p:nvSpPr>
          <p:cNvPr id="90" name="矩形 89"/>
          <p:cNvSpPr/>
          <p:nvPr/>
        </p:nvSpPr>
        <p:spPr>
          <a:xfrm>
            <a:off x="719840" y="5816297"/>
            <a:ext cx="3405068" cy="276999"/>
          </a:xfrm>
          <a:prstGeom prst="rect">
            <a:avLst/>
          </a:prstGeom>
        </p:spPr>
        <p:txBody>
          <a:bodyPr wrap="square">
            <a:spAutoFit/>
          </a:bodyPr>
          <a:lstStyle/>
          <a:p>
            <a:r>
              <a:rPr lang="en-US" altLang="zh-CN" sz="1200" dirty="0"/>
              <a:t>5.  Draw </a:t>
            </a:r>
            <a:r>
              <a:rPr lang="en-US" altLang="zh-CN" sz="1200" i="1" dirty="0" err="1">
                <a:latin typeface="Times New Roman" panose="02020603050405020304" pitchFamily="18" charset="0"/>
                <a:cs typeface="Times New Roman" panose="02020603050405020304" pitchFamily="18" charset="0"/>
              </a:rPr>
              <a:t>y</a:t>
            </a:r>
            <a:r>
              <a:rPr lang="en-US" altLang="zh-CN" sz="1200" i="1" baseline="-25000" dirty="0" err="1">
                <a:latin typeface="Times New Roman" panose="02020603050405020304" pitchFamily="18" charset="0"/>
                <a:cs typeface="Times New Roman" panose="02020603050405020304" pitchFamily="18" charset="0"/>
              </a:rPr>
              <a:t>m</a:t>
            </a:r>
            <a:r>
              <a:rPr lang="en-US" altLang="zh-CN" sz="1200" i="1" dirty="0">
                <a:latin typeface="Times New Roman" panose="02020603050405020304" pitchFamily="18" charset="0"/>
                <a:cs typeface="Times New Roman" panose="02020603050405020304" pitchFamily="18" charset="0"/>
              </a:rPr>
              <a:t> ∼ Multinomial(</a:t>
            </a:r>
            <a:r>
              <a:rPr lang="en-US" altLang="zh-CN" sz="1200" i="1" dirty="0" err="1">
                <a:latin typeface="Times New Roman" panose="02020603050405020304" pitchFamily="18" charset="0"/>
                <a:cs typeface="Times New Roman" panose="02020603050405020304" pitchFamily="18" charset="0"/>
              </a:rPr>
              <a:t>ρ</a:t>
            </a:r>
            <a:r>
              <a:rPr lang="en-US" altLang="zh-CN" sz="1200" i="1" baseline="30000" dirty="0" err="1">
                <a:latin typeface="Times New Roman" panose="02020603050405020304" pitchFamily="18" charset="0"/>
                <a:cs typeface="Times New Roman" panose="02020603050405020304" pitchFamily="18" charset="0"/>
              </a:rPr>
              <a:t>τ,r</a:t>
            </a:r>
            <a:r>
              <a:rPr lang="en-US" altLang="zh-CN" sz="1200" i="1" dirty="0" smtClean="0">
                <a:latin typeface="Times New Roman" panose="02020603050405020304" pitchFamily="18" charset="0"/>
                <a:cs typeface="Times New Roman" panose="02020603050405020304" pitchFamily="18" charset="0"/>
              </a:rPr>
              <a:t>).</a:t>
            </a:r>
            <a:endParaRPr lang="zh-CN" altLang="en-US" sz="1200" dirty="0"/>
          </a:p>
        </p:txBody>
      </p:sp>
      <p:cxnSp>
        <p:nvCxnSpPr>
          <p:cNvPr id="142" name="直接箭头连接符 141"/>
          <p:cNvCxnSpPr/>
          <p:nvPr/>
        </p:nvCxnSpPr>
        <p:spPr>
          <a:xfrm>
            <a:off x="8270762" y="1933456"/>
            <a:ext cx="0" cy="658090"/>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43" name="直接箭头连接符 142"/>
          <p:cNvCxnSpPr/>
          <p:nvPr/>
        </p:nvCxnSpPr>
        <p:spPr>
          <a:xfrm flipH="1">
            <a:off x="8265967" y="2929366"/>
            <a:ext cx="4794" cy="496816"/>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44" name="直接箭头连接符 143"/>
          <p:cNvCxnSpPr/>
          <p:nvPr/>
        </p:nvCxnSpPr>
        <p:spPr>
          <a:xfrm>
            <a:off x="8265967" y="3720888"/>
            <a:ext cx="0" cy="569013"/>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45" name="直接箭头连接符 144"/>
          <p:cNvCxnSpPr>
            <a:stCxn id="134" idx="2"/>
            <a:endCxn id="158" idx="3"/>
          </p:cNvCxnSpPr>
          <p:nvPr/>
        </p:nvCxnSpPr>
        <p:spPr>
          <a:xfrm flipH="1" flipV="1">
            <a:off x="8445388" y="4415828"/>
            <a:ext cx="837698" cy="479337"/>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46" name="直接箭头连接符 145"/>
          <p:cNvCxnSpPr>
            <a:stCxn id="132" idx="2"/>
          </p:cNvCxnSpPr>
          <p:nvPr/>
        </p:nvCxnSpPr>
        <p:spPr>
          <a:xfrm flipH="1">
            <a:off x="8436575" y="3909993"/>
            <a:ext cx="872909" cy="513714"/>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grpSp>
        <p:nvGrpSpPr>
          <p:cNvPr id="16422" name="组合 16421"/>
          <p:cNvGrpSpPr/>
          <p:nvPr/>
        </p:nvGrpSpPr>
        <p:grpSpPr>
          <a:xfrm>
            <a:off x="8113784" y="1632937"/>
            <a:ext cx="313956" cy="300519"/>
            <a:chOff x="8113784" y="1632937"/>
            <a:chExt cx="313956" cy="300519"/>
          </a:xfrm>
        </p:grpSpPr>
        <p:sp>
          <p:nvSpPr>
            <p:cNvPr id="135" name="椭圆 134"/>
            <p:cNvSpPr/>
            <p:nvPr/>
          </p:nvSpPr>
          <p:spPr>
            <a:xfrm>
              <a:off x="8113784" y="1632937"/>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418" name="Picture 3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212923" y="1675837"/>
              <a:ext cx="111680" cy="240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421" name="组合 16420"/>
          <p:cNvGrpSpPr/>
          <p:nvPr/>
        </p:nvGrpSpPr>
        <p:grpSpPr>
          <a:xfrm>
            <a:off x="6840538" y="2705100"/>
            <a:ext cx="428625" cy="349250"/>
            <a:chOff x="6840538" y="2705100"/>
            <a:chExt cx="428625" cy="349250"/>
          </a:xfrm>
        </p:grpSpPr>
        <p:sp>
          <p:nvSpPr>
            <p:cNvPr id="133" name="椭圆 132"/>
            <p:cNvSpPr/>
            <p:nvPr/>
          </p:nvSpPr>
          <p:spPr>
            <a:xfrm>
              <a:off x="6871009" y="2751748"/>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93" name="对象 92"/>
            <p:cNvGraphicFramePr>
              <a:graphicFrameLocks noChangeAspect="1"/>
            </p:cNvGraphicFramePr>
            <p:nvPr>
              <p:extLst>
                <p:ext uri="{D42A27DB-BD31-4B8C-83A1-F6EECF244321}">
                  <p14:modId xmlns:p14="http://schemas.microsoft.com/office/powerpoint/2010/main" val="370819692"/>
                </p:ext>
              </p:extLst>
            </p:nvPr>
          </p:nvGraphicFramePr>
          <p:xfrm>
            <a:off x="6840538" y="2705100"/>
            <a:ext cx="428625" cy="349250"/>
          </p:xfrm>
          <a:graphic>
            <a:graphicData uri="http://schemas.openxmlformats.org/presentationml/2006/ole">
              <mc:AlternateContent xmlns:mc="http://schemas.openxmlformats.org/markup-compatibility/2006">
                <mc:Choice xmlns:v="urn:schemas-microsoft-com:vml" Requires="v">
                  <p:oleObj spid="_x0000_s16862" name="Visio" r:id="rId15" imgW="428666" imgH="533389" progId="Visio.Drawing.11">
                    <p:link updateAutomatic="1"/>
                  </p:oleObj>
                </mc:Choice>
                <mc:Fallback>
                  <p:oleObj name="Visio" r:id="rId15" imgW="428666" imgH="533389" progId="Visio.Drawing.11">
                    <p:link updateAutomatic="1"/>
                    <p:pic>
                      <p:nvPicPr>
                        <p:cNvPr id="0" name=""/>
                        <p:cNvPicPr/>
                        <p:nvPr/>
                      </p:nvPicPr>
                      <p:blipFill>
                        <a:blip r:embed="rId16"/>
                        <a:stretch>
                          <a:fillRect/>
                        </a:stretch>
                      </p:blipFill>
                      <p:spPr>
                        <a:xfrm>
                          <a:off x="6840538" y="2705100"/>
                          <a:ext cx="428625" cy="349250"/>
                        </a:xfrm>
                        <a:prstGeom prst="rect">
                          <a:avLst/>
                        </a:prstGeom>
                      </p:spPr>
                    </p:pic>
                  </p:oleObj>
                </mc:Fallback>
              </mc:AlternateContent>
            </a:graphicData>
          </a:graphic>
        </p:graphicFrame>
      </p:grpSp>
      <p:grpSp>
        <p:nvGrpSpPr>
          <p:cNvPr id="16447" name="组合 16446"/>
          <p:cNvGrpSpPr/>
          <p:nvPr/>
        </p:nvGrpSpPr>
        <p:grpSpPr>
          <a:xfrm>
            <a:off x="8113783" y="3416513"/>
            <a:ext cx="313956" cy="300519"/>
            <a:chOff x="8113783" y="3416513"/>
            <a:chExt cx="313956" cy="300519"/>
          </a:xfrm>
        </p:grpSpPr>
        <p:pic>
          <p:nvPicPr>
            <p:cNvPr id="16444" name="Picture 6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198590" y="3439655"/>
              <a:ext cx="169559" cy="267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7" name="椭圆 136"/>
            <p:cNvSpPr/>
            <p:nvPr/>
          </p:nvSpPr>
          <p:spPr>
            <a:xfrm>
              <a:off x="8113783" y="3416513"/>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6429" name="组合 16428"/>
          <p:cNvGrpSpPr/>
          <p:nvPr/>
        </p:nvGrpSpPr>
        <p:grpSpPr>
          <a:xfrm>
            <a:off x="8113783" y="2609181"/>
            <a:ext cx="313956" cy="300519"/>
            <a:chOff x="8113783" y="2609181"/>
            <a:chExt cx="313956" cy="300519"/>
          </a:xfrm>
        </p:grpSpPr>
        <p:sp>
          <p:nvSpPr>
            <p:cNvPr id="136" name="椭圆 135"/>
            <p:cNvSpPr/>
            <p:nvPr/>
          </p:nvSpPr>
          <p:spPr>
            <a:xfrm>
              <a:off x="8113783" y="2609181"/>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426" name="Picture 4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216412" y="2627913"/>
              <a:ext cx="120964" cy="261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417" name="组合 16416"/>
          <p:cNvGrpSpPr/>
          <p:nvPr/>
        </p:nvGrpSpPr>
        <p:grpSpPr>
          <a:xfrm>
            <a:off x="6861212" y="3753036"/>
            <a:ext cx="360040" cy="383634"/>
            <a:chOff x="6897216" y="3753036"/>
            <a:chExt cx="360040" cy="383634"/>
          </a:xfrm>
        </p:grpSpPr>
        <p:sp>
          <p:nvSpPr>
            <p:cNvPr id="139" name="椭圆 138"/>
            <p:cNvSpPr/>
            <p:nvPr/>
          </p:nvSpPr>
          <p:spPr>
            <a:xfrm>
              <a:off x="6897216" y="3836151"/>
              <a:ext cx="313956" cy="300519"/>
            </a:xfrm>
            <a:prstGeom prst="ellipse">
              <a:avLst/>
            </a:prstGeom>
            <a:solidFill>
              <a:schemeClr val="accent1"/>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7" name="TextBox 156"/>
            <p:cNvSpPr txBox="1"/>
            <p:nvPr/>
          </p:nvSpPr>
          <p:spPr>
            <a:xfrm>
              <a:off x="6933220" y="3753036"/>
              <a:ext cx="324036" cy="369332"/>
            </a:xfrm>
            <a:prstGeom prst="rect">
              <a:avLst/>
            </a:prstGeom>
            <a:noFill/>
          </p:spPr>
          <p:txBody>
            <a:bodyPr wrap="square" rtlCol="0">
              <a:spAutoFit/>
            </a:bodyPr>
            <a:lstStyle/>
            <a:p>
              <a:r>
                <a:rPr lang="en-US" altLang="zh-CN" sz="1800" i="1" dirty="0">
                  <a:latin typeface="Times New Roman" pitchFamily="18" charset="0"/>
                  <a:cs typeface="Times New Roman" pitchFamily="18" charset="0"/>
                </a:rPr>
                <a:t>y</a:t>
              </a:r>
              <a:endParaRPr lang="zh-CN" altLang="en-US" sz="1800" i="1" dirty="0">
                <a:latin typeface="Times New Roman" pitchFamily="18" charset="0"/>
                <a:cs typeface="Times New Roman" pitchFamily="18" charset="0"/>
              </a:endParaRPr>
            </a:p>
          </p:txBody>
        </p:sp>
      </p:grpSp>
      <p:grpSp>
        <p:nvGrpSpPr>
          <p:cNvPr id="16427" name="组合 16426"/>
          <p:cNvGrpSpPr/>
          <p:nvPr/>
        </p:nvGrpSpPr>
        <p:grpSpPr>
          <a:xfrm>
            <a:off x="8113784" y="4231162"/>
            <a:ext cx="331604" cy="369332"/>
            <a:chOff x="8113784" y="4231162"/>
            <a:chExt cx="331604" cy="369332"/>
          </a:xfrm>
        </p:grpSpPr>
        <p:sp>
          <p:nvSpPr>
            <p:cNvPr id="141" name="椭圆 140"/>
            <p:cNvSpPr/>
            <p:nvPr/>
          </p:nvSpPr>
          <p:spPr>
            <a:xfrm>
              <a:off x="8113784" y="4289901"/>
              <a:ext cx="313956" cy="300519"/>
            </a:xfrm>
            <a:prstGeom prst="ellipse">
              <a:avLst/>
            </a:prstGeom>
            <a:solidFill>
              <a:schemeClr val="accent1"/>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8" name="TextBox 157"/>
            <p:cNvSpPr txBox="1"/>
            <p:nvPr/>
          </p:nvSpPr>
          <p:spPr>
            <a:xfrm>
              <a:off x="8121352" y="4231162"/>
              <a:ext cx="324036" cy="369332"/>
            </a:xfrm>
            <a:prstGeom prst="rect">
              <a:avLst/>
            </a:prstGeom>
            <a:noFill/>
          </p:spPr>
          <p:txBody>
            <a:bodyPr wrap="square" rtlCol="0">
              <a:spAutoFit/>
            </a:bodyPr>
            <a:lstStyle/>
            <a:p>
              <a:r>
                <a:rPr lang="en-US" altLang="zh-CN" sz="1800" i="1" dirty="0" smtClean="0">
                  <a:latin typeface="Times New Roman" pitchFamily="18" charset="0"/>
                  <a:cs typeface="Times New Roman" pitchFamily="18" charset="0"/>
                </a:rPr>
                <a:t>x</a:t>
              </a:r>
              <a:endParaRPr lang="zh-CN" altLang="en-US" sz="1800" i="1" dirty="0">
                <a:latin typeface="Times New Roman" pitchFamily="18" charset="0"/>
                <a:cs typeface="Times New Roman" pitchFamily="18" charset="0"/>
              </a:endParaRPr>
            </a:p>
          </p:txBody>
        </p:sp>
      </p:grpSp>
      <p:cxnSp>
        <p:nvCxnSpPr>
          <p:cNvPr id="159" name="直接箭头连接符 158"/>
          <p:cNvCxnSpPr/>
          <p:nvPr/>
        </p:nvCxnSpPr>
        <p:spPr>
          <a:xfrm>
            <a:off x="7024020" y="3048946"/>
            <a:ext cx="0" cy="787205"/>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grpSp>
        <p:nvGrpSpPr>
          <p:cNvPr id="16440" name="组合 16439"/>
          <p:cNvGrpSpPr/>
          <p:nvPr/>
        </p:nvGrpSpPr>
        <p:grpSpPr>
          <a:xfrm>
            <a:off x="7730702" y="2408794"/>
            <a:ext cx="1080120" cy="2926635"/>
            <a:chOff x="7730702" y="2408794"/>
            <a:chExt cx="1080120" cy="2926635"/>
          </a:xfrm>
        </p:grpSpPr>
        <p:pic>
          <p:nvPicPr>
            <p:cNvPr id="17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487866" y="5039519"/>
              <a:ext cx="317562" cy="295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5" name="矩形 124"/>
            <p:cNvSpPr/>
            <p:nvPr/>
          </p:nvSpPr>
          <p:spPr>
            <a:xfrm>
              <a:off x="7730702" y="2408794"/>
              <a:ext cx="1080120" cy="2920180"/>
            </a:xfrm>
            <a:prstGeom prst="rect">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71" name="直接箭头连接符 170"/>
          <p:cNvCxnSpPr>
            <a:endCxn id="139" idx="2"/>
          </p:cNvCxnSpPr>
          <p:nvPr/>
        </p:nvCxnSpPr>
        <p:spPr>
          <a:xfrm>
            <a:off x="5984406" y="3566772"/>
            <a:ext cx="876806" cy="419639"/>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73" name="直接箭头连接符 172"/>
          <p:cNvCxnSpPr>
            <a:stCxn id="137" idx="2"/>
          </p:cNvCxnSpPr>
          <p:nvPr/>
        </p:nvCxnSpPr>
        <p:spPr>
          <a:xfrm flipH="1">
            <a:off x="7175168" y="3566773"/>
            <a:ext cx="938615" cy="438621"/>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grpSp>
        <p:nvGrpSpPr>
          <p:cNvPr id="16438" name="组合 16437"/>
          <p:cNvGrpSpPr/>
          <p:nvPr/>
        </p:nvGrpSpPr>
        <p:grpSpPr>
          <a:xfrm>
            <a:off x="6675304" y="3234882"/>
            <a:ext cx="958041" cy="1584440"/>
            <a:chOff x="6675304" y="3234882"/>
            <a:chExt cx="958041" cy="1584440"/>
          </a:xfrm>
        </p:grpSpPr>
        <p:pic>
          <p:nvPicPr>
            <p:cNvPr id="16437" name="Picture 4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701991" y="4556376"/>
              <a:ext cx="931354" cy="242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8" name="矩形 177"/>
            <p:cNvSpPr/>
            <p:nvPr/>
          </p:nvSpPr>
          <p:spPr>
            <a:xfrm>
              <a:off x="6675304" y="3234882"/>
              <a:ext cx="767859" cy="1584440"/>
            </a:xfrm>
            <a:prstGeom prst="rect">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6439" name="组合 16438"/>
          <p:cNvGrpSpPr/>
          <p:nvPr/>
        </p:nvGrpSpPr>
        <p:grpSpPr>
          <a:xfrm>
            <a:off x="7886832" y="3937702"/>
            <a:ext cx="809493" cy="1043873"/>
            <a:chOff x="7886832" y="3055160"/>
            <a:chExt cx="809493" cy="1966148"/>
          </a:xfrm>
        </p:grpSpPr>
        <p:sp>
          <p:nvSpPr>
            <p:cNvPr id="128" name="矩形 127"/>
            <p:cNvSpPr/>
            <p:nvPr/>
          </p:nvSpPr>
          <p:spPr>
            <a:xfrm>
              <a:off x="7886832" y="3055160"/>
              <a:ext cx="767859" cy="1863936"/>
            </a:xfrm>
            <a:prstGeom prst="rect">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16436" name="对象 16435"/>
            <p:cNvGraphicFramePr>
              <a:graphicFrameLocks noChangeAspect="1"/>
            </p:cNvGraphicFramePr>
            <p:nvPr>
              <p:extLst>
                <p:ext uri="{D42A27DB-BD31-4B8C-83A1-F6EECF244321}">
                  <p14:modId xmlns:p14="http://schemas.microsoft.com/office/powerpoint/2010/main" val="2749660560"/>
                </p:ext>
              </p:extLst>
            </p:nvPr>
          </p:nvGraphicFramePr>
          <p:xfrm>
            <a:off x="8355013" y="4327610"/>
            <a:ext cx="341312" cy="693698"/>
          </p:xfrm>
          <a:graphic>
            <a:graphicData uri="http://schemas.openxmlformats.org/presentationml/2006/ole">
              <mc:AlternateContent xmlns:mc="http://schemas.openxmlformats.org/markup-compatibility/2006">
                <mc:Choice xmlns:v="urn:schemas-microsoft-com:vml" Requires="v">
                  <p:oleObj spid="_x0000_s16863" name="Visio" r:id="rId20" imgW="495341" imgH="533389" progId="Visio.Drawing.11">
                    <p:link updateAutomatic="1"/>
                  </p:oleObj>
                </mc:Choice>
                <mc:Fallback>
                  <p:oleObj name="Visio" r:id="rId20" imgW="495341" imgH="533389" progId="Visio.Drawing.11">
                    <p:link updateAutomatic="1"/>
                    <p:pic>
                      <p:nvPicPr>
                        <p:cNvPr id="0" name=""/>
                        <p:cNvPicPr/>
                        <p:nvPr/>
                      </p:nvPicPr>
                      <p:blipFill>
                        <a:blip r:embed="rId21"/>
                        <a:stretch>
                          <a:fillRect/>
                        </a:stretch>
                      </p:blipFill>
                      <p:spPr>
                        <a:xfrm>
                          <a:off x="8355013" y="4327610"/>
                          <a:ext cx="341312" cy="693698"/>
                        </a:xfrm>
                        <a:prstGeom prst="rect">
                          <a:avLst/>
                        </a:prstGeom>
                      </p:spPr>
                    </p:pic>
                  </p:oleObj>
                </mc:Fallback>
              </mc:AlternateContent>
            </a:graphicData>
          </a:graphic>
        </p:graphicFrame>
      </p:grpSp>
      <p:grpSp>
        <p:nvGrpSpPr>
          <p:cNvPr id="98" name="组合 97"/>
          <p:cNvGrpSpPr/>
          <p:nvPr/>
        </p:nvGrpSpPr>
        <p:grpSpPr>
          <a:xfrm>
            <a:off x="9307513" y="3667125"/>
            <a:ext cx="393700" cy="417513"/>
            <a:chOff x="9307513" y="3667125"/>
            <a:chExt cx="393700" cy="417513"/>
          </a:xfrm>
        </p:grpSpPr>
        <p:sp>
          <p:nvSpPr>
            <p:cNvPr id="132" name="椭圆 131"/>
            <p:cNvSpPr/>
            <p:nvPr/>
          </p:nvSpPr>
          <p:spPr>
            <a:xfrm>
              <a:off x="9309484" y="3759733"/>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96" name="对象 95"/>
            <p:cNvGraphicFramePr>
              <a:graphicFrameLocks noChangeAspect="1"/>
            </p:cNvGraphicFramePr>
            <p:nvPr>
              <p:extLst>
                <p:ext uri="{D42A27DB-BD31-4B8C-83A1-F6EECF244321}">
                  <p14:modId xmlns:p14="http://schemas.microsoft.com/office/powerpoint/2010/main" val="3461046239"/>
                </p:ext>
              </p:extLst>
            </p:nvPr>
          </p:nvGraphicFramePr>
          <p:xfrm>
            <a:off x="9307513" y="3667125"/>
            <a:ext cx="393700" cy="417513"/>
          </p:xfrm>
          <a:graphic>
            <a:graphicData uri="http://schemas.openxmlformats.org/presentationml/2006/ole">
              <mc:AlternateContent xmlns:mc="http://schemas.openxmlformats.org/markup-compatibility/2006">
                <mc:Choice xmlns:v="urn:schemas-microsoft-com:vml" Requires="v">
                  <p:oleObj spid="_x0000_s16864" name="Visio" r:id="rId22" imgW="504789" imgH="533389" progId="Visio.Drawing.11">
                    <p:link updateAutomatic="1"/>
                  </p:oleObj>
                </mc:Choice>
                <mc:Fallback>
                  <p:oleObj name="Visio" r:id="rId22" imgW="504789" imgH="533389" progId="Visio.Drawing.11">
                    <p:link updateAutomatic="1"/>
                    <p:pic>
                      <p:nvPicPr>
                        <p:cNvPr id="0" name=""/>
                        <p:cNvPicPr/>
                        <p:nvPr/>
                      </p:nvPicPr>
                      <p:blipFill>
                        <a:blip r:embed="rId23"/>
                        <a:stretch>
                          <a:fillRect/>
                        </a:stretch>
                      </p:blipFill>
                      <p:spPr>
                        <a:xfrm>
                          <a:off x="9307513" y="3667125"/>
                          <a:ext cx="393700" cy="417513"/>
                        </a:xfrm>
                        <a:prstGeom prst="rect">
                          <a:avLst/>
                        </a:prstGeom>
                      </p:spPr>
                    </p:pic>
                  </p:oleObj>
                </mc:Fallback>
              </mc:AlternateContent>
            </a:graphicData>
          </a:graphic>
        </p:graphicFrame>
      </p:grpSp>
      <p:grpSp>
        <p:nvGrpSpPr>
          <p:cNvPr id="99" name="组合 98"/>
          <p:cNvGrpSpPr/>
          <p:nvPr/>
        </p:nvGrpSpPr>
        <p:grpSpPr>
          <a:xfrm>
            <a:off x="9263063" y="4670425"/>
            <a:ext cx="482600" cy="452438"/>
            <a:chOff x="9263063" y="4670425"/>
            <a:chExt cx="482600" cy="452438"/>
          </a:xfrm>
        </p:grpSpPr>
        <p:sp>
          <p:nvSpPr>
            <p:cNvPr id="134" name="椭圆 133"/>
            <p:cNvSpPr/>
            <p:nvPr/>
          </p:nvSpPr>
          <p:spPr>
            <a:xfrm>
              <a:off x="9283086" y="4744905"/>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97" name="对象 96"/>
            <p:cNvGraphicFramePr>
              <a:graphicFrameLocks noChangeAspect="1"/>
            </p:cNvGraphicFramePr>
            <p:nvPr>
              <p:extLst>
                <p:ext uri="{D42A27DB-BD31-4B8C-83A1-F6EECF244321}">
                  <p14:modId xmlns:p14="http://schemas.microsoft.com/office/powerpoint/2010/main" val="3632592917"/>
                </p:ext>
              </p:extLst>
            </p:nvPr>
          </p:nvGraphicFramePr>
          <p:xfrm>
            <a:off x="9263063" y="4670425"/>
            <a:ext cx="482600" cy="452438"/>
          </p:xfrm>
          <a:graphic>
            <a:graphicData uri="http://schemas.openxmlformats.org/presentationml/2006/ole">
              <mc:AlternateContent xmlns:mc="http://schemas.openxmlformats.org/markup-compatibility/2006">
                <mc:Choice xmlns:v="urn:schemas-microsoft-com:vml" Requires="v">
                  <p:oleObj spid="_x0000_s16865" name="Visio" r:id="rId24" imgW="571465" imgH="533389" progId="Visio.Drawing.11">
                    <p:link updateAutomatic="1"/>
                  </p:oleObj>
                </mc:Choice>
                <mc:Fallback>
                  <p:oleObj name="Visio" r:id="rId24" imgW="571465" imgH="533389" progId="Visio.Drawing.11">
                    <p:link updateAutomatic="1"/>
                    <p:pic>
                      <p:nvPicPr>
                        <p:cNvPr id="0" name=""/>
                        <p:cNvPicPr/>
                        <p:nvPr/>
                      </p:nvPicPr>
                      <p:blipFill>
                        <a:blip r:embed="rId25"/>
                        <a:stretch>
                          <a:fillRect/>
                        </a:stretch>
                      </p:blipFill>
                      <p:spPr>
                        <a:xfrm>
                          <a:off x="9263063" y="4670425"/>
                          <a:ext cx="482600" cy="452438"/>
                        </a:xfrm>
                        <a:prstGeom prst="rect">
                          <a:avLst/>
                        </a:prstGeom>
                      </p:spPr>
                    </p:pic>
                  </p:oleObj>
                </mc:Fallback>
              </mc:AlternateContent>
            </a:graphicData>
          </a:graphic>
        </p:graphicFrame>
      </p:grpSp>
      <p:cxnSp>
        <p:nvCxnSpPr>
          <p:cNvPr id="200" name="直接箭头连接符 199"/>
          <p:cNvCxnSpPr/>
          <p:nvPr/>
        </p:nvCxnSpPr>
        <p:spPr>
          <a:xfrm>
            <a:off x="7027987" y="1976356"/>
            <a:ext cx="0" cy="787205"/>
          </a:xfrm>
          <a:prstGeom prst="straightConnector1">
            <a:avLst/>
          </a:prstGeom>
          <a:ln w="0">
            <a:solidFill>
              <a:schemeClr val="tx1"/>
            </a:solidFill>
            <a:headEnd type="none"/>
            <a:tailEnd type="triangle" w="sm" len="med"/>
          </a:ln>
        </p:spPr>
        <p:style>
          <a:lnRef idx="1">
            <a:schemeClr val="accent1"/>
          </a:lnRef>
          <a:fillRef idx="0">
            <a:schemeClr val="accent1"/>
          </a:fillRef>
          <a:effectRef idx="0">
            <a:schemeClr val="accent1"/>
          </a:effectRef>
          <a:fontRef idx="minor">
            <a:schemeClr val="tx1"/>
          </a:fontRef>
        </p:style>
      </p:cxnSp>
      <p:grpSp>
        <p:nvGrpSpPr>
          <p:cNvPr id="103" name="组合 102"/>
          <p:cNvGrpSpPr/>
          <p:nvPr/>
        </p:nvGrpSpPr>
        <p:grpSpPr>
          <a:xfrm>
            <a:off x="6858000" y="1576388"/>
            <a:ext cx="396875" cy="441325"/>
            <a:chOff x="6858000" y="1576388"/>
            <a:chExt cx="396875" cy="441325"/>
          </a:xfrm>
        </p:grpSpPr>
        <p:sp>
          <p:nvSpPr>
            <p:cNvPr id="198" name="椭圆 197"/>
            <p:cNvSpPr/>
            <p:nvPr/>
          </p:nvSpPr>
          <p:spPr>
            <a:xfrm>
              <a:off x="6861212" y="1675837"/>
              <a:ext cx="313956" cy="300519"/>
            </a:xfrm>
            <a:prstGeom prst="ellipse">
              <a:avLst/>
            </a:prstGeom>
            <a:no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102" name="对象 101"/>
            <p:cNvGraphicFramePr>
              <a:graphicFrameLocks noChangeAspect="1"/>
            </p:cNvGraphicFramePr>
            <p:nvPr>
              <p:extLst>
                <p:ext uri="{D42A27DB-BD31-4B8C-83A1-F6EECF244321}">
                  <p14:modId xmlns:p14="http://schemas.microsoft.com/office/powerpoint/2010/main" val="1310844279"/>
                </p:ext>
              </p:extLst>
            </p:nvPr>
          </p:nvGraphicFramePr>
          <p:xfrm>
            <a:off x="6858000" y="1576388"/>
            <a:ext cx="396875" cy="441325"/>
          </p:xfrm>
          <a:graphic>
            <a:graphicData uri="http://schemas.openxmlformats.org/presentationml/2006/ole">
              <mc:AlternateContent xmlns:mc="http://schemas.openxmlformats.org/markup-compatibility/2006">
                <mc:Choice xmlns:v="urn:schemas-microsoft-com:vml" Requires="v">
                  <p:oleObj spid="_x0000_s16866" name="Visio" r:id="rId26" imgW="476176" imgH="533389" progId="Visio.Drawing.11">
                    <p:link updateAutomatic="1"/>
                  </p:oleObj>
                </mc:Choice>
                <mc:Fallback>
                  <p:oleObj name="Visio" r:id="rId26" imgW="476176" imgH="533389" progId="Visio.Drawing.11">
                    <p:link updateAutomatic="1"/>
                    <p:pic>
                      <p:nvPicPr>
                        <p:cNvPr id="0" name=""/>
                        <p:cNvPicPr/>
                        <p:nvPr/>
                      </p:nvPicPr>
                      <p:blipFill>
                        <a:blip r:embed="rId27"/>
                        <a:stretch>
                          <a:fillRect/>
                        </a:stretch>
                      </p:blipFill>
                      <p:spPr>
                        <a:xfrm>
                          <a:off x="6858000" y="1576388"/>
                          <a:ext cx="396875" cy="441325"/>
                        </a:xfrm>
                        <a:prstGeom prst="rect">
                          <a:avLst/>
                        </a:prstGeom>
                      </p:spPr>
                    </p:pic>
                  </p:oleObj>
                </mc:Fallback>
              </mc:AlternateContent>
            </a:graphicData>
          </a:graphic>
        </p:graphicFrame>
      </p:grpSp>
      <p:grpSp>
        <p:nvGrpSpPr>
          <p:cNvPr id="3" name="组合 2"/>
          <p:cNvGrpSpPr/>
          <p:nvPr/>
        </p:nvGrpSpPr>
        <p:grpSpPr>
          <a:xfrm>
            <a:off x="3840484" y="1642722"/>
            <a:ext cx="1588421" cy="778824"/>
            <a:chOff x="3840484" y="1642722"/>
            <a:chExt cx="1588421" cy="778824"/>
          </a:xfrm>
        </p:grpSpPr>
        <p:sp>
          <p:nvSpPr>
            <p:cNvPr id="94" name="椭圆形标注 93"/>
            <p:cNvSpPr/>
            <p:nvPr/>
          </p:nvSpPr>
          <p:spPr>
            <a:xfrm>
              <a:off x="3840484" y="1642722"/>
              <a:ext cx="1497469" cy="778824"/>
            </a:xfrm>
            <a:prstGeom prst="wedgeEllipseCallout">
              <a:avLst>
                <a:gd name="adj1" fmla="val 66662"/>
                <a:gd name="adj2" fmla="val 79389"/>
              </a:avLst>
            </a:prstGeom>
            <a:solidFill>
              <a:srgbClr val="7030A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95" name="文本框 94"/>
            <p:cNvSpPr txBox="1"/>
            <p:nvPr/>
          </p:nvSpPr>
          <p:spPr>
            <a:xfrm>
              <a:off x="3929825" y="1813267"/>
              <a:ext cx="1499080" cy="400110"/>
            </a:xfrm>
            <a:prstGeom prst="rect">
              <a:avLst/>
            </a:prstGeom>
            <a:noFill/>
          </p:spPr>
          <p:txBody>
            <a:bodyPr wrap="square" rtlCol="0">
              <a:spAutoFit/>
            </a:bodyPr>
            <a:lstStyle/>
            <a:p>
              <a:r>
                <a:rPr lang="en-US" altLang="zh-CN" sz="1000" dirty="0"/>
                <a:t>Distribution of nodes over communities</a:t>
              </a:r>
              <a:endParaRPr lang="zh-CN" altLang="en-US" sz="1000" dirty="0"/>
            </a:p>
          </p:txBody>
        </p:sp>
      </p:grpSp>
      <p:grpSp>
        <p:nvGrpSpPr>
          <p:cNvPr id="14" name="组合 13"/>
          <p:cNvGrpSpPr/>
          <p:nvPr/>
        </p:nvGrpSpPr>
        <p:grpSpPr>
          <a:xfrm>
            <a:off x="6960612" y="734866"/>
            <a:ext cx="1572963" cy="891616"/>
            <a:chOff x="6960612" y="734866"/>
            <a:chExt cx="1572963" cy="891616"/>
          </a:xfrm>
        </p:grpSpPr>
        <p:sp>
          <p:nvSpPr>
            <p:cNvPr id="100" name="椭圆形标注 99"/>
            <p:cNvSpPr/>
            <p:nvPr/>
          </p:nvSpPr>
          <p:spPr>
            <a:xfrm>
              <a:off x="6960612" y="734866"/>
              <a:ext cx="1425429" cy="891616"/>
            </a:xfrm>
            <a:prstGeom prst="wedgeEllipseCallout">
              <a:avLst>
                <a:gd name="adj1" fmla="val -37215"/>
                <a:gd name="adj2" fmla="val 180589"/>
              </a:avLst>
            </a:prstGeom>
            <a:solidFill>
              <a:srgbClr val="7030A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01" name="文本框 100"/>
            <p:cNvSpPr txBox="1"/>
            <p:nvPr/>
          </p:nvSpPr>
          <p:spPr>
            <a:xfrm>
              <a:off x="7193889" y="890269"/>
              <a:ext cx="1339686" cy="553998"/>
            </a:xfrm>
            <a:prstGeom prst="rect">
              <a:avLst/>
            </a:prstGeom>
            <a:noFill/>
          </p:spPr>
          <p:txBody>
            <a:bodyPr wrap="square" rtlCol="0">
              <a:spAutoFit/>
            </a:bodyPr>
            <a:lstStyle/>
            <a:p>
              <a:r>
                <a:rPr lang="en-US" altLang="zh-CN" sz="1000" dirty="0"/>
                <a:t>Distribution of communities and roles over edges</a:t>
              </a:r>
              <a:endParaRPr lang="zh-CN" altLang="en-US" sz="1000" dirty="0"/>
            </a:p>
          </p:txBody>
        </p:sp>
      </p:grpSp>
      <p:grpSp>
        <p:nvGrpSpPr>
          <p:cNvPr id="4" name="组合 3"/>
          <p:cNvGrpSpPr/>
          <p:nvPr/>
        </p:nvGrpSpPr>
        <p:grpSpPr>
          <a:xfrm>
            <a:off x="4292636" y="2510972"/>
            <a:ext cx="880575" cy="347746"/>
            <a:chOff x="4292636" y="2510972"/>
            <a:chExt cx="880575" cy="347746"/>
          </a:xfrm>
        </p:grpSpPr>
        <p:sp>
          <p:nvSpPr>
            <p:cNvPr id="104" name="椭圆形标注 103"/>
            <p:cNvSpPr/>
            <p:nvPr/>
          </p:nvSpPr>
          <p:spPr>
            <a:xfrm>
              <a:off x="4292636" y="2510972"/>
              <a:ext cx="854340" cy="347746"/>
            </a:xfrm>
            <a:prstGeom prst="wedgeEllipseCallout">
              <a:avLst>
                <a:gd name="adj1" fmla="val 115979"/>
                <a:gd name="adj2" fmla="val 229738"/>
              </a:avLst>
            </a:prstGeom>
            <a:solidFill>
              <a:srgbClr val="7030A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05" name="矩形 104"/>
            <p:cNvSpPr/>
            <p:nvPr/>
          </p:nvSpPr>
          <p:spPr>
            <a:xfrm>
              <a:off x="4340932" y="2576979"/>
              <a:ext cx="832279" cy="246221"/>
            </a:xfrm>
            <a:prstGeom prst="rect">
              <a:avLst/>
            </a:prstGeom>
          </p:spPr>
          <p:txBody>
            <a:bodyPr wrap="none">
              <a:spAutoFit/>
            </a:bodyPr>
            <a:lstStyle/>
            <a:p>
              <a:r>
                <a:rPr lang="en-US" altLang="zh-CN" sz="1000" dirty="0" smtClean="0"/>
                <a:t>Community</a:t>
              </a:r>
              <a:endParaRPr lang="zh-CN" altLang="en-US" sz="1000" dirty="0"/>
            </a:p>
          </p:txBody>
        </p:sp>
      </p:grpSp>
      <p:grpSp>
        <p:nvGrpSpPr>
          <p:cNvPr id="6" name="组合 5"/>
          <p:cNvGrpSpPr/>
          <p:nvPr/>
        </p:nvGrpSpPr>
        <p:grpSpPr>
          <a:xfrm>
            <a:off x="4140220" y="5705344"/>
            <a:ext cx="1555801" cy="635908"/>
            <a:chOff x="4140220" y="5705344"/>
            <a:chExt cx="1555801" cy="635908"/>
          </a:xfrm>
        </p:grpSpPr>
        <p:sp>
          <p:nvSpPr>
            <p:cNvPr id="106" name="椭圆形标注 105"/>
            <p:cNvSpPr/>
            <p:nvPr/>
          </p:nvSpPr>
          <p:spPr>
            <a:xfrm>
              <a:off x="4140220" y="5705344"/>
              <a:ext cx="1508105" cy="635908"/>
            </a:xfrm>
            <a:prstGeom prst="wedgeEllipseCallout">
              <a:avLst>
                <a:gd name="adj1" fmla="val -9083"/>
                <a:gd name="adj2" fmla="val -303313"/>
              </a:avLst>
            </a:prstGeom>
            <a:solidFill>
              <a:srgbClr val="7030A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07" name="文本框 106"/>
            <p:cNvSpPr txBox="1"/>
            <p:nvPr/>
          </p:nvSpPr>
          <p:spPr>
            <a:xfrm>
              <a:off x="4318940" y="5760212"/>
              <a:ext cx="1377081" cy="553998"/>
            </a:xfrm>
            <a:prstGeom prst="rect">
              <a:avLst/>
            </a:prstGeom>
            <a:noFill/>
          </p:spPr>
          <p:txBody>
            <a:bodyPr wrap="square" rtlCol="0">
              <a:spAutoFit/>
            </a:bodyPr>
            <a:lstStyle/>
            <a:p>
              <a:r>
                <a:rPr lang="en-US" altLang="zh-CN" sz="1000" dirty="0"/>
                <a:t>Distribution of communities over edges</a:t>
              </a:r>
              <a:endParaRPr lang="zh-CN" altLang="en-US" sz="1000" dirty="0"/>
            </a:p>
          </p:txBody>
        </p:sp>
      </p:grpSp>
      <p:grpSp>
        <p:nvGrpSpPr>
          <p:cNvPr id="7" name="组合 6"/>
          <p:cNvGrpSpPr/>
          <p:nvPr/>
        </p:nvGrpSpPr>
        <p:grpSpPr>
          <a:xfrm>
            <a:off x="6471088" y="5875931"/>
            <a:ext cx="1007734" cy="453417"/>
            <a:chOff x="6471088" y="5875931"/>
            <a:chExt cx="1007734" cy="453417"/>
          </a:xfrm>
        </p:grpSpPr>
        <p:sp>
          <p:nvSpPr>
            <p:cNvPr id="109" name="椭圆形标注 108"/>
            <p:cNvSpPr/>
            <p:nvPr/>
          </p:nvSpPr>
          <p:spPr>
            <a:xfrm>
              <a:off x="6471088" y="5875931"/>
              <a:ext cx="1007734" cy="453417"/>
            </a:xfrm>
            <a:prstGeom prst="wedgeEllipseCallout">
              <a:avLst>
                <a:gd name="adj1" fmla="val -98352"/>
                <a:gd name="adj2" fmla="val -337117"/>
              </a:avLst>
            </a:prstGeom>
            <a:solidFill>
              <a:srgbClr val="7030A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10" name="矩形 109"/>
            <p:cNvSpPr/>
            <p:nvPr/>
          </p:nvSpPr>
          <p:spPr>
            <a:xfrm>
              <a:off x="6518784" y="5966847"/>
              <a:ext cx="878767" cy="246221"/>
            </a:xfrm>
            <a:prstGeom prst="rect">
              <a:avLst/>
            </a:prstGeom>
          </p:spPr>
          <p:txBody>
            <a:bodyPr wrap="none">
              <a:spAutoFit/>
            </a:bodyPr>
            <a:lstStyle/>
            <a:p>
              <a:r>
                <a:rPr lang="en-US" altLang="zh-CN" sz="1000" dirty="0" smtClean="0"/>
                <a:t>Edges/Links</a:t>
              </a:r>
              <a:endParaRPr lang="zh-CN" altLang="en-US" sz="1000" dirty="0"/>
            </a:p>
          </p:txBody>
        </p:sp>
      </p:grpSp>
      <p:grpSp>
        <p:nvGrpSpPr>
          <p:cNvPr id="8" name="组合 7"/>
          <p:cNvGrpSpPr/>
          <p:nvPr/>
        </p:nvGrpSpPr>
        <p:grpSpPr>
          <a:xfrm>
            <a:off x="6827831" y="5306074"/>
            <a:ext cx="805514" cy="419597"/>
            <a:chOff x="6827831" y="5306074"/>
            <a:chExt cx="805514" cy="419597"/>
          </a:xfrm>
        </p:grpSpPr>
        <p:sp>
          <p:nvSpPr>
            <p:cNvPr id="111" name="椭圆形标注 110"/>
            <p:cNvSpPr/>
            <p:nvPr/>
          </p:nvSpPr>
          <p:spPr>
            <a:xfrm>
              <a:off x="6827831" y="5306074"/>
              <a:ext cx="805514" cy="419597"/>
            </a:xfrm>
            <a:prstGeom prst="wedgeEllipseCallout">
              <a:avLst>
                <a:gd name="adj1" fmla="val -24428"/>
                <a:gd name="adj2" fmla="val -331975"/>
              </a:avLst>
            </a:prstGeom>
            <a:solidFill>
              <a:srgbClr val="7030A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12" name="矩形 111"/>
            <p:cNvSpPr/>
            <p:nvPr/>
          </p:nvSpPr>
          <p:spPr>
            <a:xfrm>
              <a:off x="6955040" y="5389287"/>
              <a:ext cx="603050" cy="246221"/>
            </a:xfrm>
            <a:prstGeom prst="rect">
              <a:avLst/>
            </a:prstGeom>
          </p:spPr>
          <p:txBody>
            <a:bodyPr wrap="none">
              <a:spAutoFit/>
            </a:bodyPr>
            <a:lstStyle/>
            <a:p>
              <a:r>
                <a:rPr lang="en-US" altLang="zh-CN" sz="1000" dirty="0" smtClean="0"/>
                <a:t>Actions</a:t>
              </a:r>
              <a:endParaRPr lang="zh-CN" altLang="en-US" sz="1000" dirty="0"/>
            </a:p>
          </p:txBody>
        </p:sp>
      </p:grpSp>
      <p:grpSp>
        <p:nvGrpSpPr>
          <p:cNvPr id="9" name="组合 8"/>
          <p:cNvGrpSpPr/>
          <p:nvPr/>
        </p:nvGrpSpPr>
        <p:grpSpPr>
          <a:xfrm>
            <a:off x="7836637" y="5768825"/>
            <a:ext cx="1446449" cy="324471"/>
            <a:chOff x="7836637" y="5768825"/>
            <a:chExt cx="1446449" cy="324471"/>
          </a:xfrm>
        </p:grpSpPr>
        <p:sp>
          <p:nvSpPr>
            <p:cNvPr id="113" name="椭圆形标注 112"/>
            <p:cNvSpPr/>
            <p:nvPr/>
          </p:nvSpPr>
          <p:spPr>
            <a:xfrm>
              <a:off x="7836637" y="5768825"/>
              <a:ext cx="1148811" cy="324471"/>
            </a:xfrm>
            <a:prstGeom prst="wedgeEllipseCallout">
              <a:avLst>
                <a:gd name="adj1" fmla="val -10793"/>
                <a:gd name="adj2" fmla="val -400872"/>
              </a:avLst>
            </a:prstGeom>
            <a:solidFill>
              <a:srgbClr val="7030A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14" name="矩形 113"/>
            <p:cNvSpPr/>
            <p:nvPr/>
          </p:nvSpPr>
          <p:spPr>
            <a:xfrm>
              <a:off x="8052473" y="5791100"/>
              <a:ext cx="1230613" cy="246221"/>
            </a:xfrm>
            <a:prstGeom prst="rect">
              <a:avLst/>
            </a:prstGeom>
          </p:spPr>
          <p:txBody>
            <a:bodyPr wrap="square">
              <a:spAutoFit/>
            </a:bodyPr>
            <a:lstStyle/>
            <a:p>
              <a:r>
                <a:rPr lang="en-US" altLang="zh-CN" sz="1000" dirty="0"/>
                <a:t>A</a:t>
              </a:r>
              <a:r>
                <a:rPr lang="en-US" altLang="zh-CN" sz="1000" dirty="0" smtClean="0"/>
                <a:t>ttributions</a:t>
              </a:r>
              <a:endParaRPr lang="zh-CN" altLang="en-US" sz="1000" dirty="0"/>
            </a:p>
          </p:txBody>
        </p:sp>
      </p:grpSp>
      <p:grpSp>
        <p:nvGrpSpPr>
          <p:cNvPr id="11" name="组合 10"/>
          <p:cNvGrpSpPr/>
          <p:nvPr/>
        </p:nvGrpSpPr>
        <p:grpSpPr>
          <a:xfrm>
            <a:off x="8930537" y="2765430"/>
            <a:ext cx="711122" cy="404810"/>
            <a:chOff x="8930537" y="2765430"/>
            <a:chExt cx="711122" cy="404810"/>
          </a:xfrm>
        </p:grpSpPr>
        <p:sp>
          <p:nvSpPr>
            <p:cNvPr id="115" name="椭圆形标注 114"/>
            <p:cNvSpPr/>
            <p:nvPr/>
          </p:nvSpPr>
          <p:spPr>
            <a:xfrm>
              <a:off x="8930537" y="2765430"/>
              <a:ext cx="711122" cy="404810"/>
            </a:xfrm>
            <a:prstGeom prst="wedgeEllipseCallout">
              <a:avLst>
                <a:gd name="adj1" fmla="val -125772"/>
                <a:gd name="adj2" fmla="val 115226"/>
              </a:avLst>
            </a:prstGeom>
            <a:solidFill>
              <a:srgbClr val="7030A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16" name="矩形 115"/>
            <p:cNvSpPr/>
            <p:nvPr/>
          </p:nvSpPr>
          <p:spPr>
            <a:xfrm>
              <a:off x="9083734" y="2828896"/>
              <a:ext cx="447558" cy="246221"/>
            </a:xfrm>
            <a:prstGeom prst="rect">
              <a:avLst/>
            </a:prstGeom>
          </p:spPr>
          <p:txBody>
            <a:bodyPr wrap="none">
              <a:spAutoFit/>
            </a:bodyPr>
            <a:lstStyle/>
            <a:p>
              <a:r>
                <a:rPr lang="en-US" altLang="zh-CN" sz="1000" dirty="0" smtClean="0"/>
                <a:t>Role</a:t>
              </a:r>
              <a:endParaRPr lang="zh-CN" altLang="en-US" sz="1000" dirty="0"/>
            </a:p>
          </p:txBody>
        </p:sp>
      </p:grpSp>
      <p:grpSp>
        <p:nvGrpSpPr>
          <p:cNvPr id="12" name="组合 11"/>
          <p:cNvGrpSpPr/>
          <p:nvPr/>
        </p:nvGrpSpPr>
        <p:grpSpPr>
          <a:xfrm>
            <a:off x="8621151" y="1414471"/>
            <a:ext cx="1419383" cy="715005"/>
            <a:chOff x="8621151" y="1414471"/>
            <a:chExt cx="1419383" cy="715005"/>
          </a:xfrm>
        </p:grpSpPr>
        <p:sp>
          <p:nvSpPr>
            <p:cNvPr id="117" name="椭圆形标注 116"/>
            <p:cNvSpPr/>
            <p:nvPr/>
          </p:nvSpPr>
          <p:spPr>
            <a:xfrm>
              <a:off x="8621151" y="1414471"/>
              <a:ext cx="1124512" cy="715005"/>
            </a:xfrm>
            <a:prstGeom prst="wedgeEllipseCallout">
              <a:avLst>
                <a:gd name="adj1" fmla="val -70424"/>
                <a:gd name="adj2" fmla="val 122398"/>
              </a:avLst>
            </a:prstGeom>
            <a:solidFill>
              <a:srgbClr val="7030A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18" name="文本框 117"/>
            <p:cNvSpPr txBox="1"/>
            <p:nvPr/>
          </p:nvSpPr>
          <p:spPr>
            <a:xfrm>
              <a:off x="8722611" y="1478136"/>
              <a:ext cx="1317923" cy="553998"/>
            </a:xfrm>
            <a:prstGeom prst="rect">
              <a:avLst/>
            </a:prstGeom>
            <a:noFill/>
          </p:spPr>
          <p:txBody>
            <a:bodyPr wrap="square" rtlCol="0">
              <a:spAutoFit/>
            </a:bodyPr>
            <a:lstStyle/>
            <a:p>
              <a:r>
                <a:rPr lang="en-US" altLang="zh-CN" sz="1000" dirty="0"/>
                <a:t>Distribution of nodes over communities</a:t>
              </a:r>
              <a:endParaRPr lang="zh-CN" altLang="en-US" sz="1000" dirty="0"/>
            </a:p>
          </p:txBody>
        </p:sp>
      </p:grpSp>
    </p:spTree>
    <p:extLst>
      <p:ext uri="{BB962C8B-B14F-4D97-AF65-F5344CB8AC3E}">
        <p14:creationId xmlns:p14="http://schemas.microsoft.com/office/powerpoint/2010/main" val="42631056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57"/>
                                        </p:tgtEl>
                                        <p:attrNameLst>
                                          <p:attrName>style.visibility</p:attrName>
                                        </p:attrNameLst>
                                      </p:cBhvr>
                                      <p:to>
                                        <p:strVal val="visible"/>
                                      </p:to>
                                    </p:set>
                                    <p:animEffect transition="in" filter="fade">
                                      <p:cBhvr>
                                        <p:cTn id="10" dur="500"/>
                                        <p:tgtEl>
                                          <p:spTgt spid="57"/>
                                        </p:tgtEl>
                                      </p:cBhvr>
                                    </p:animEffect>
                                  </p:childTnLst>
                                </p:cTn>
                              </p:par>
                              <p:par>
                                <p:cTn id="11" presetID="10" presetClass="entr" presetSubtype="0" fill="hold" nodeType="withEffect">
                                  <p:stCondLst>
                                    <p:cond delay="0"/>
                                  </p:stCondLst>
                                  <p:childTnLst>
                                    <p:set>
                                      <p:cBhvr>
                                        <p:cTn id="12" dur="1" fill="hold">
                                          <p:stCondLst>
                                            <p:cond delay="0"/>
                                          </p:stCondLst>
                                        </p:cTn>
                                        <p:tgtEl>
                                          <p:spTgt spid="56"/>
                                        </p:tgtEl>
                                        <p:attrNameLst>
                                          <p:attrName>style.visibility</p:attrName>
                                        </p:attrNameLst>
                                      </p:cBhvr>
                                      <p:to>
                                        <p:strVal val="visible"/>
                                      </p:to>
                                    </p:set>
                                    <p:animEffect transition="in" filter="fade">
                                      <p:cBhvr>
                                        <p:cTn id="13" dur="500"/>
                                        <p:tgtEl>
                                          <p:spTgt spid="56"/>
                                        </p:tgtEl>
                                      </p:cBhvr>
                                    </p:animEffect>
                                  </p:childTnLst>
                                </p:cTn>
                              </p:par>
                              <p:par>
                                <p:cTn id="14" presetID="10" presetClass="entr" presetSubtype="0" fill="hold" nodeType="withEffect">
                                  <p:stCondLst>
                                    <p:cond delay="0"/>
                                  </p:stCondLst>
                                  <p:childTnLst>
                                    <p:set>
                                      <p:cBhvr>
                                        <p:cTn id="15" dur="1" fill="hold">
                                          <p:stCondLst>
                                            <p:cond delay="0"/>
                                          </p:stCondLst>
                                        </p:cTn>
                                        <p:tgtEl>
                                          <p:spTgt spid="75"/>
                                        </p:tgtEl>
                                        <p:attrNameLst>
                                          <p:attrName>style.visibility</p:attrName>
                                        </p:attrNameLst>
                                      </p:cBhvr>
                                      <p:to>
                                        <p:strVal val="visible"/>
                                      </p:to>
                                    </p:set>
                                    <p:animEffect transition="in" filter="fade">
                                      <p:cBhvr>
                                        <p:cTn id="16" dur="500"/>
                                        <p:tgtEl>
                                          <p:spTgt spid="7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par>
                                <p:cTn id="22" presetID="10" presetClass="entr" presetSubtype="0" fill="hold" nodeType="withEffect">
                                  <p:stCondLst>
                                    <p:cond delay="0"/>
                                  </p:stCondLst>
                                  <p:childTnLst>
                                    <p:set>
                                      <p:cBhvr>
                                        <p:cTn id="23" dur="1" fill="hold">
                                          <p:stCondLst>
                                            <p:cond delay="0"/>
                                          </p:stCondLst>
                                        </p:cTn>
                                        <p:tgtEl>
                                          <p:spTgt spid="81"/>
                                        </p:tgtEl>
                                        <p:attrNameLst>
                                          <p:attrName>style.visibility</p:attrName>
                                        </p:attrNameLst>
                                      </p:cBhvr>
                                      <p:to>
                                        <p:strVal val="visible"/>
                                      </p:to>
                                    </p:set>
                                    <p:animEffect transition="in" filter="fade">
                                      <p:cBhvr>
                                        <p:cTn id="24" dur="500"/>
                                        <p:tgtEl>
                                          <p:spTgt spid="81"/>
                                        </p:tgtEl>
                                      </p:cBhvr>
                                    </p:animEffect>
                                  </p:childTnLst>
                                </p:cTn>
                              </p:par>
                              <p:par>
                                <p:cTn id="25" presetID="10" presetClass="entr" presetSubtype="0" fill="hold" nodeType="withEffect">
                                  <p:stCondLst>
                                    <p:cond delay="0"/>
                                  </p:stCondLst>
                                  <p:childTnLst>
                                    <p:set>
                                      <p:cBhvr>
                                        <p:cTn id="26" dur="1" fill="hold">
                                          <p:stCondLst>
                                            <p:cond delay="0"/>
                                          </p:stCondLst>
                                        </p:cTn>
                                        <p:tgtEl>
                                          <p:spTgt spid="58"/>
                                        </p:tgtEl>
                                        <p:attrNameLst>
                                          <p:attrName>style.visibility</p:attrName>
                                        </p:attrNameLst>
                                      </p:cBhvr>
                                      <p:to>
                                        <p:strVal val="visible"/>
                                      </p:to>
                                    </p:set>
                                    <p:animEffect transition="in" filter="fade">
                                      <p:cBhvr>
                                        <p:cTn id="27" dur="500"/>
                                        <p:tgtEl>
                                          <p:spTgt spid="5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par>
                                <p:cTn id="33" presetID="10" presetClass="entr" presetSubtype="0" fill="hold" nodeType="withEffect">
                                  <p:stCondLst>
                                    <p:cond delay="0"/>
                                  </p:stCondLst>
                                  <p:childTnLst>
                                    <p:set>
                                      <p:cBhvr>
                                        <p:cTn id="34" dur="1" fill="hold">
                                          <p:stCondLst>
                                            <p:cond delay="0"/>
                                          </p:stCondLst>
                                        </p:cTn>
                                        <p:tgtEl>
                                          <p:spTgt spid="55"/>
                                        </p:tgtEl>
                                        <p:attrNameLst>
                                          <p:attrName>style.visibility</p:attrName>
                                        </p:attrNameLst>
                                      </p:cBhvr>
                                      <p:to>
                                        <p:strVal val="visible"/>
                                      </p:to>
                                    </p:set>
                                    <p:animEffect transition="in" filter="fade">
                                      <p:cBhvr>
                                        <p:cTn id="35" dur="500"/>
                                        <p:tgtEl>
                                          <p:spTgt spid="55"/>
                                        </p:tgtEl>
                                      </p:cBhvr>
                                    </p:animEffect>
                                  </p:childTnLst>
                                </p:cTn>
                              </p:par>
                              <p:par>
                                <p:cTn id="36" presetID="10" presetClass="entr" presetSubtype="0" fill="hold" nodeType="withEffect">
                                  <p:stCondLst>
                                    <p:cond delay="0"/>
                                  </p:stCondLst>
                                  <p:childTnLst>
                                    <p:set>
                                      <p:cBhvr>
                                        <p:cTn id="37" dur="1" fill="hold">
                                          <p:stCondLst>
                                            <p:cond delay="0"/>
                                          </p:stCondLst>
                                        </p:cTn>
                                        <p:tgtEl>
                                          <p:spTgt spid="80"/>
                                        </p:tgtEl>
                                        <p:attrNameLst>
                                          <p:attrName>style.visibility</p:attrName>
                                        </p:attrNameLst>
                                      </p:cBhvr>
                                      <p:to>
                                        <p:strVal val="visible"/>
                                      </p:to>
                                    </p:set>
                                    <p:animEffect transition="in" filter="fade">
                                      <p:cBhvr>
                                        <p:cTn id="38" dur="500"/>
                                        <p:tgtEl>
                                          <p:spTgt spid="80"/>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fade">
                                      <p:cBhvr>
                                        <p:cTn id="43" dur="500"/>
                                        <p:tgtEl>
                                          <p:spTgt spid="19"/>
                                        </p:tgtEl>
                                      </p:cBhvr>
                                    </p:animEffect>
                                  </p:childTnLst>
                                </p:cTn>
                              </p:par>
                              <p:par>
                                <p:cTn id="44" presetID="10" presetClass="entr" presetSubtype="0" fill="hold" nodeType="withEffect">
                                  <p:stCondLst>
                                    <p:cond delay="0"/>
                                  </p:stCondLst>
                                  <p:childTnLst>
                                    <p:set>
                                      <p:cBhvr>
                                        <p:cTn id="45" dur="1" fill="hold">
                                          <p:stCondLst>
                                            <p:cond delay="0"/>
                                          </p:stCondLst>
                                        </p:cTn>
                                        <p:tgtEl>
                                          <p:spTgt spid="74"/>
                                        </p:tgtEl>
                                        <p:attrNameLst>
                                          <p:attrName>style.visibility</p:attrName>
                                        </p:attrNameLst>
                                      </p:cBhvr>
                                      <p:to>
                                        <p:strVal val="visible"/>
                                      </p:to>
                                    </p:set>
                                    <p:animEffect transition="in" filter="fade">
                                      <p:cBhvr>
                                        <p:cTn id="46" dur="500"/>
                                        <p:tgtEl>
                                          <p:spTgt spid="74"/>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37"/>
                                        </p:tgtEl>
                                        <p:attrNameLst>
                                          <p:attrName>style.visibility</p:attrName>
                                        </p:attrNameLst>
                                      </p:cBhvr>
                                      <p:to>
                                        <p:strVal val="visible"/>
                                      </p:to>
                                    </p:set>
                                    <p:animEffect transition="in" filter="fade">
                                      <p:cBhvr>
                                        <p:cTn id="51" dur="500"/>
                                        <p:tgtEl>
                                          <p:spTgt spid="37"/>
                                        </p:tgtEl>
                                      </p:cBhvr>
                                    </p:animEffect>
                                  </p:childTnLst>
                                </p:cTn>
                              </p:par>
                              <p:par>
                                <p:cTn id="52" presetID="10" presetClass="entr" presetSubtype="0" fill="hold" nodeType="withEffect">
                                  <p:stCondLst>
                                    <p:cond delay="0"/>
                                  </p:stCondLst>
                                  <p:childTnLst>
                                    <p:set>
                                      <p:cBhvr>
                                        <p:cTn id="53" dur="1" fill="hold">
                                          <p:stCondLst>
                                            <p:cond delay="0"/>
                                          </p:stCondLst>
                                        </p:cTn>
                                        <p:tgtEl>
                                          <p:spTgt spid="79"/>
                                        </p:tgtEl>
                                        <p:attrNameLst>
                                          <p:attrName>style.visibility</p:attrName>
                                        </p:attrNameLst>
                                      </p:cBhvr>
                                      <p:to>
                                        <p:strVal val="visible"/>
                                      </p:to>
                                    </p:set>
                                    <p:animEffect transition="in" filter="fade">
                                      <p:cBhvr>
                                        <p:cTn id="54" dur="500"/>
                                        <p:tgtEl>
                                          <p:spTgt spid="79"/>
                                        </p:tgtEl>
                                      </p:cBhvr>
                                    </p:animEffect>
                                  </p:childTnLst>
                                </p:cTn>
                              </p:par>
                              <p:par>
                                <p:cTn id="55" presetID="10" presetClass="entr" presetSubtype="0" fill="hold" nodeType="withEffect">
                                  <p:stCondLst>
                                    <p:cond delay="0"/>
                                  </p:stCondLst>
                                  <p:childTnLst>
                                    <p:set>
                                      <p:cBhvr>
                                        <p:cTn id="56" dur="1" fill="hold">
                                          <p:stCondLst>
                                            <p:cond delay="0"/>
                                          </p:stCondLst>
                                        </p:cTn>
                                        <p:tgtEl>
                                          <p:spTgt spid="16442"/>
                                        </p:tgtEl>
                                        <p:attrNameLst>
                                          <p:attrName>style.visibility</p:attrName>
                                        </p:attrNameLst>
                                      </p:cBhvr>
                                      <p:to>
                                        <p:strVal val="visible"/>
                                      </p:to>
                                    </p:set>
                                    <p:animEffect transition="in" filter="fade">
                                      <p:cBhvr>
                                        <p:cTn id="57" dur="500"/>
                                        <p:tgtEl>
                                          <p:spTgt spid="1644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76"/>
                                        </p:tgtEl>
                                        <p:attrNameLst>
                                          <p:attrName>style.visibility</p:attrName>
                                        </p:attrNameLst>
                                      </p:cBhvr>
                                      <p:to>
                                        <p:strVal val="visible"/>
                                      </p:to>
                                    </p:set>
                                    <p:animEffect transition="in" filter="fade">
                                      <p:cBhvr>
                                        <p:cTn id="62" dur="500"/>
                                        <p:tgtEl>
                                          <p:spTgt spid="76"/>
                                        </p:tgtEl>
                                      </p:cBhvr>
                                    </p:animEffect>
                                  </p:childTnLst>
                                </p:cTn>
                              </p:par>
                              <p:par>
                                <p:cTn id="63" presetID="10" presetClass="entr" presetSubtype="0" fill="hold" nodeType="withEffect">
                                  <p:stCondLst>
                                    <p:cond delay="0"/>
                                  </p:stCondLst>
                                  <p:childTnLst>
                                    <p:set>
                                      <p:cBhvr>
                                        <p:cTn id="64" dur="1" fill="hold">
                                          <p:stCondLst>
                                            <p:cond delay="0"/>
                                          </p:stCondLst>
                                        </p:cTn>
                                        <p:tgtEl>
                                          <p:spTgt spid="39"/>
                                        </p:tgtEl>
                                        <p:attrNameLst>
                                          <p:attrName>style.visibility</p:attrName>
                                        </p:attrNameLst>
                                      </p:cBhvr>
                                      <p:to>
                                        <p:strVal val="visible"/>
                                      </p:to>
                                    </p:set>
                                    <p:animEffect transition="in" filter="fade">
                                      <p:cBhvr>
                                        <p:cTn id="65" dur="500"/>
                                        <p:tgtEl>
                                          <p:spTgt spid="39"/>
                                        </p:tgtEl>
                                      </p:cBhvr>
                                    </p:animEffect>
                                  </p:childTnLst>
                                </p:cTn>
                              </p:par>
                              <p:par>
                                <p:cTn id="66" presetID="10" presetClass="entr" presetSubtype="0" fill="hold" nodeType="withEffect">
                                  <p:stCondLst>
                                    <p:cond delay="0"/>
                                  </p:stCondLst>
                                  <p:childTnLst>
                                    <p:set>
                                      <p:cBhvr>
                                        <p:cTn id="67" dur="1" fill="hold">
                                          <p:stCondLst>
                                            <p:cond delay="0"/>
                                          </p:stCondLst>
                                        </p:cTn>
                                        <p:tgtEl>
                                          <p:spTgt spid="78"/>
                                        </p:tgtEl>
                                        <p:attrNameLst>
                                          <p:attrName>style.visibility</p:attrName>
                                        </p:attrNameLst>
                                      </p:cBhvr>
                                      <p:to>
                                        <p:strVal val="visible"/>
                                      </p:to>
                                    </p:set>
                                    <p:animEffect transition="in" filter="fade">
                                      <p:cBhvr>
                                        <p:cTn id="68" dur="500"/>
                                        <p:tgtEl>
                                          <p:spTgt spid="78"/>
                                        </p:tgtEl>
                                      </p:cBhvr>
                                    </p:animEffect>
                                  </p:childTnLst>
                                </p:cTn>
                              </p:par>
                              <p:par>
                                <p:cTn id="69" presetID="10" presetClass="entr" presetSubtype="0" fill="hold" nodeType="withEffect">
                                  <p:stCondLst>
                                    <p:cond delay="0"/>
                                  </p:stCondLst>
                                  <p:childTnLst>
                                    <p:set>
                                      <p:cBhvr>
                                        <p:cTn id="70" dur="1" fill="hold">
                                          <p:stCondLst>
                                            <p:cond delay="0"/>
                                          </p:stCondLst>
                                        </p:cTn>
                                        <p:tgtEl>
                                          <p:spTgt spid="53"/>
                                        </p:tgtEl>
                                        <p:attrNameLst>
                                          <p:attrName>style.visibility</p:attrName>
                                        </p:attrNameLst>
                                      </p:cBhvr>
                                      <p:to>
                                        <p:strVal val="visible"/>
                                      </p:to>
                                    </p:set>
                                    <p:animEffect transition="in" filter="fade">
                                      <p:cBhvr>
                                        <p:cTn id="71" dur="500"/>
                                        <p:tgtEl>
                                          <p:spTgt spid="53"/>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77"/>
                                        </p:tgtEl>
                                        <p:attrNameLst>
                                          <p:attrName>style.visibility</p:attrName>
                                        </p:attrNameLst>
                                      </p:cBhvr>
                                      <p:to>
                                        <p:strVal val="visible"/>
                                      </p:to>
                                    </p:set>
                                    <p:animEffect transition="in" filter="fade">
                                      <p:cBhvr>
                                        <p:cTn id="76" dur="500"/>
                                        <p:tgtEl>
                                          <p:spTgt spid="77"/>
                                        </p:tgtEl>
                                      </p:cBhvr>
                                    </p:animEffect>
                                  </p:childTnLst>
                                </p:cTn>
                              </p:par>
                              <p:par>
                                <p:cTn id="77" presetID="10" presetClass="entr" presetSubtype="0" fill="hold" nodeType="withEffect">
                                  <p:stCondLst>
                                    <p:cond delay="0"/>
                                  </p:stCondLst>
                                  <p:childTnLst>
                                    <p:set>
                                      <p:cBhvr>
                                        <p:cTn id="78" dur="1" fill="hold">
                                          <p:stCondLst>
                                            <p:cond delay="0"/>
                                          </p:stCondLst>
                                        </p:cTn>
                                        <p:tgtEl>
                                          <p:spTgt spid="16422"/>
                                        </p:tgtEl>
                                        <p:attrNameLst>
                                          <p:attrName>style.visibility</p:attrName>
                                        </p:attrNameLst>
                                      </p:cBhvr>
                                      <p:to>
                                        <p:strVal val="visible"/>
                                      </p:to>
                                    </p:set>
                                    <p:animEffect transition="in" filter="fade">
                                      <p:cBhvr>
                                        <p:cTn id="79" dur="500"/>
                                        <p:tgtEl>
                                          <p:spTgt spid="16422"/>
                                        </p:tgtEl>
                                      </p:cBhvr>
                                    </p:animEffect>
                                  </p:childTnLst>
                                </p:cTn>
                              </p:par>
                              <p:par>
                                <p:cTn id="80" presetID="10" presetClass="entr" presetSubtype="0" fill="hold" nodeType="withEffect">
                                  <p:stCondLst>
                                    <p:cond delay="0"/>
                                  </p:stCondLst>
                                  <p:childTnLst>
                                    <p:set>
                                      <p:cBhvr>
                                        <p:cTn id="81" dur="1" fill="hold">
                                          <p:stCondLst>
                                            <p:cond delay="0"/>
                                          </p:stCondLst>
                                        </p:cTn>
                                        <p:tgtEl>
                                          <p:spTgt spid="98"/>
                                        </p:tgtEl>
                                        <p:attrNameLst>
                                          <p:attrName>style.visibility</p:attrName>
                                        </p:attrNameLst>
                                      </p:cBhvr>
                                      <p:to>
                                        <p:strVal val="visible"/>
                                      </p:to>
                                    </p:set>
                                    <p:animEffect transition="in" filter="fade">
                                      <p:cBhvr>
                                        <p:cTn id="82" dur="500"/>
                                        <p:tgtEl>
                                          <p:spTgt spid="98"/>
                                        </p:tgtEl>
                                      </p:cBhvr>
                                    </p:animEffect>
                                  </p:childTnLst>
                                </p:cTn>
                              </p:par>
                              <p:par>
                                <p:cTn id="83" presetID="10" presetClass="entr" presetSubtype="0" fill="hold" nodeType="withEffect">
                                  <p:stCondLst>
                                    <p:cond delay="0"/>
                                  </p:stCondLst>
                                  <p:childTnLst>
                                    <p:set>
                                      <p:cBhvr>
                                        <p:cTn id="84" dur="1" fill="hold">
                                          <p:stCondLst>
                                            <p:cond delay="0"/>
                                          </p:stCondLst>
                                        </p:cTn>
                                        <p:tgtEl>
                                          <p:spTgt spid="99"/>
                                        </p:tgtEl>
                                        <p:attrNameLst>
                                          <p:attrName>style.visibility</p:attrName>
                                        </p:attrNameLst>
                                      </p:cBhvr>
                                      <p:to>
                                        <p:strVal val="visible"/>
                                      </p:to>
                                    </p:set>
                                    <p:animEffect transition="in" filter="fade">
                                      <p:cBhvr>
                                        <p:cTn id="85" dur="500"/>
                                        <p:tgtEl>
                                          <p:spTgt spid="99"/>
                                        </p:tgtEl>
                                      </p:cBhvr>
                                    </p:animEffect>
                                  </p:childTnLst>
                                </p:cTn>
                              </p:par>
                              <p:par>
                                <p:cTn id="86" presetID="10" presetClass="entr" presetSubtype="0" fill="hold" nodeType="withEffect">
                                  <p:stCondLst>
                                    <p:cond delay="0"/>
                                  </p:stCondLst>
                                  <p:childTnLst>
                                    <p:set>
                                      <p:cBhvr>
                                        <p:cTn id="87" dur="1" fill="hold">
                                          <p:stCondLst>
                                            <p:cond delay="0"/>
                                          </p:stCondLst>
                                        </p:cTn>
                                        <p:tgtEl>
                                          <p:spTgt spid="16440"/>
                                        </p:tgtEl>
                                        <p:attrNameLst>
                                          <p:attrName>style.visibility</p:attrName>
                                        </p:attrNameLst>
                                      </p:cBhvr>
                                      <p:to>
                                        <p:strVal val="visible"/>
                                      </p:to>
                                    </p:set>
                                    <p:animEffect transition="in" filter="fade">
                                      <p:cBhvr>
                                        <p:cTn id="88" dur="500"/>
                                        <p:tgtEl>
                                          <p:spTgt spid="16440"/>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82"/>
                                        </p:tgtEl>
                                        <p:attrNameLst>
                                          <p:attrName>style.visibility</p:attrName>
                                        </p:attrNameLst>
                                      </p:cBhvr>
                                      <p:to>
                                        <p:strVal val="visible"/>
                                      </p:to>
                                    </p:set>
                                    <p:animEffect transition="in" filter="fade">
                                      <p:cBhvr>
                                        <p:cTn id="93" dur="500"/>
                                        <p:tgtEl>
                                          <p:spTgt spid="82"/>
                                        </p:tgtEl>
                                      </p:cBhvr>
                                    </p:animEffect>
                                  </p:childTnLst>
                                </p:cTn>
                              </p:par>
                              <p:par>
                                <p:cTn id="94" presetID="10" presetClass="entr" presetSubtype="0" fill="hold" nodeType="withEffect">
                                  <p:stCondLst>
                                    <p:cond delay="0"/>
                                  </p:stCondLst>
                                  <p:childTnLst>
                                    <p:set>
                                      <p:cBhvr>
                                        <p:cTn id="95" dur="1" fill="hold">
                                          <p:stCondLst>
                                            <p:cond delay="0"/>
                                          </p:stCondLst>
                                        </p:cTn>
                                        <p:tgtEl>
                                          <p:spTgt spid="142"/>
                                        </p:tgtEl>
                                        <p:attrNameLst>
                                          <p:attrName>style.visibility</p:attrName>
                                        </p:attrNameLst>
                                      </p:cBhvr>
                                      <p:to>
                                        <p:strVal val="visible"/>
                                      </p:to>
                                    </p:set>
                                    <p:animEffect transition="in" filter="fade">
                                      <p:cBhvr>
                                        <p:cTn id="96" dur="500"/>
                                        <p:tgtEl>
                                          <p:spTgt spid="142"/>
                                        </p:tgtEl>
                                      </p:cBhvr>
                                    </p:animEffect>
                                  </p:childTnLst>
                                </p:cTn>
                              </p:par>
                              <p:par>
                                <p:cTn id="97" presetID="10" presetClass="entr" presetSubtype="0" fill="hold" nodeType="withEffect">
                                  <p:stCondLst>
                                    <p:cond delay="0"/>
                                  </p:stCondLst>
                                  <p:childTnLst>
                                    <p:set>
                                      <p:cBhvr>
                                        <p:cTn id="98" dur="1" fill="hold">
                                          <p:stCondLst>
                                            <p:cond delay="0"/>
                                          </p:stCondLst>
                                        </p:cTn>
                                        <p:tgtEl>
                                          <p:spTgt spid="16429"/>
                                        </p:tgtEl>
                                        <p:attrNameLst>
                                          <p:attrName>style.visibility</p:attrName>
                                        </p:attrNameLst>
                                      </p:cBhvr>
                                      <p:to>
                                        <p:strVal val="visible"/>
                                      </p:to>
                                    </p:set>
                                    <p:animEffect transition="in" filter="fade">
                                      <p:cBhvr>
                                        <p:cTn id="99" dur="500"/>
                                        <p:tgtEl>
                                          <p:spTgt spid="16429"/>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grpId="0" nodeType="clickEffect">
                                  <p:stCondLst>
                                    <p:cond delay="0"/>
                                  </p:stCondLst>
                                  <p:childTnLst>
                                    <p:set>
                                      <p:cBhvr>
                                        <p:cTn id="103" dur="1" fill="hold">
                                          <p:stCondLst>
                                            <p:cond delay="0"/>
                                          </p:stCondLst>
                                        </p:cTn>
                                        <p:tgtEl>
                                          <p:spTgt spid="83"/>
                                        </p:tgtEl>
                                        <p:attrNameLst>
                                          <p:attrName>style.visibility</p:attrName>
                                        </p:attrNameLst>
                                      </p:cBhvr>
                                      <p:to>
                                        <p:strVal val="visible"/>
                                      </p:to>
                                    </p:set>
                                    <p:animEffect transition="in" filter="fade">
                                      <p:cBhvr>
                                        <p:cTn id="104" dur="500"/>
                                        <p:tgtEl>
                                          <p:spTgt spid="83"/>
                                        </p:tgtEl>
                                      </p:cBhvr>
                                    </p:animEffect>
                                  </p:childTnLst>
                                </p:cTn>
                              </p:par>
                              <p:par>
                                <p:cTn id="105" presetID="10" presetClass="entr" presetSubtype="0" fill="hold" nodeType="withEffect">
                                  <p:stCondLst>
                                    <p:cond delay="0"/>
                                  </p:stCondLst>
                                  <p:childTnLst>
                                    <p:set>
                                      <p:cBhvr>
                                        <p:cTn id="106" dur="1" fill="hold">
                                          <p:stCondLst>
                                            <p:cond delay="0"/>
                                          </p:stCondLst>
                                        </p:cTn>
                                        <p:tgtEl>
                                          <p:spTgt spid="16447"/>
                                        </p:tgtEl>
                                        <p:attrNameLst>
                                          <p:attrName>style.visibility</p:attrName>
                                        </p:attrNameLst>
                                      </p:cBhvr>
                                      <p:to>
                                        <p:strVal val="visible"/>
                                      </p:to>
                                    </p:set>
                                    <p:animEffect transition="in" filter="fade">
                                      <p:cBhvr>
                                        <p:cTn id="107" dur="500"/>
                                        <p:tgtEl>
                                          <p:spTgt spid="16447"/>
                                        </p:tgtEl>
                                      </p:cBhvr>
                                    </p:animEffect>
                                  </p:childTnLst>
                                </p:cTn>
                              </p:par>
                              <p:par>
                                <p:cTn id="108" presetID="10" presetClass="entr" presetSubtype="0" fill="hold" nodeType="withEffect">
                                  <p:stCondLst>
                                    <p:cond delay="0"/>
                                  </p:stCondLst>
                                  <p:childTnLst>
                                    <p:set>
                                      <p:cBhvr>
                                        <p:cTn id="109" dur="1" fill="hold">
                                          <p:stCondLst>
                                            <p:cond delay="0"/>
                                          </p:stCondLst>
                                        </p:cTn>
                                        <p:tgtEl>
                                          <p:spTgt spid="143"/>
                                        </p:tgtEl>
                                        <p:attrNameLst>
                                          <p:attrName>style.visibility</p:attrName>
                                        </p:attrNameLst>
                                      </p:cBhvr>
                                      <p:to>
                                        <p:strVal val="visible"/>
                                      </p:to>
                                    </p:set>
                                    <p:animEffect transition="in" filter="fade">
                                      <p:cBhvr>
                                        <p:cTn id="110" dur="500"/>
                                        <p:tgtEl>
                                          <p:spTgt spid="143"/>
                                        </p:tgtEl>
                                      </p:cBhvr>
                                    </p:animEffect>
                                  </p:childTnLst>
                                </p:cTn>
                              </p:par>
                            </p:childTnLst>
                          </p:cTn>
                        </p:par>
                      </p:childTnLst>
                    </p:cTn>
                  </p:par>
                  <p:par>
                    <p:cTn id="111" fill="hold">
                      <p:stCondLst>
                        <p:cond delay="indefinite"/>
                      </p:stCondLst>
                      <p:childTnLst>
                        <p:par>
                          <p:cTn id="112" fill="hold">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84"/>
                                        </p:tgtEl>
                                        <p:attrNameLst>
                                          <p:attrName>style.visibility</p:attrName>
                                        </p:attrNameLst>
                                      </p:cBhvr>
                                      <p:to>
                                        <p:strVal val="visible"/>
                                      </p:to>
                                    </p:set>
                                    <p:animEffect transition="in" filter="fade">
                                      <p:cBhvr>
                                        <p:cTn id="115" dur="500"/>
                                        <p:tgtEl>
                                          <p:spTgt spid="84"/>
                                        </p:tgtEl>
                                      </p:cBhvr>
                                    </p:animEffect>
                                  </p:childTnLst>
                                </p:cTn>
                              </p:par>
                              <p:par>
                                <p:cTn id="116" presetID="10" presetClass="entr" presetSubtype="0" fill="hold" nodeType="withEffect">
                                  <p:stCondLst>
                                    <p:cond delay="0"/>
                                  </p:stCondLst>
                                  <p:childTnLst>
                                    <p:set>
                                      <p:cBhvr>
                                        <p:cTn id="117" dur="1" fill="hold">
                                          <p:stCondLst>
                                            <p:cond delay="0"/>
                                          </p:stCondLst>
                                        </p:cTn>
                                        <p:tgtEl>
                                          <p:spTgt spid="144"/>
                                        </p:tgtEl>
                                        <p:attrNameLst>
                                          <p:attrName>style.visibility</p:attrName>
                                        </p:attrNameLst>
                                      </p:cBhvr>
                                      <p:to>
                                        <p:strVal val="visible"/>
                                      </p:to>
                                    </p:set>
                                    <p:animEffect transition="in" filter="fade">
                                      <p:cBhvr>
                                        <p:cTn id="118" dur="500"/>
                                        <p:tgtEl>
                                          <p:spTgt spid="144"/>
                                        </p:tgtEl>
                                      </p:cBhvr>
                                    </p:animEffect>
                                  </p:childTnLst>
                                </p:cTn>
                              </p:par>
                              <p:par>
                                <p:cTn id="119" presetID="10" presetClass="entr" presetSubtype="0" fill="hold" nodeType="withEffect">
                                  <p:stCondLst>
                                    <p:cond delay="0"/>
                                  </p:stCondLst>
                                  <p:childTnLst>
                                    <p:set>
                                      <p:cBhvr>
                                        <p:cTn id="120" dur="1" fill="hold">
                                          <p:stCondLst>
                                            <p:cond delay="0"/>
                                          </p:stCondLst>
                                        </p:cTn>
                                        <p:tgtEl>
                                          <p:spTgt spid="16439"/>
                                        </p:tgtEl>
                                        <p:attrNameLst>
                                          <p:attrName>style.visibility</p:attrName>
                                        </p:attrNameLst>
                                      </p:cBhvr>
                                      <p:to>
                                        <p:strVal val="visible"/>
                                      </p:to>
                                    </p:set>
                                    <p:animEffect transition="in" filter="fade">
                                      <p:cBhvr>
                                        <p:cTn id="121" dur="500"/>
                                        <p:tgtEl>
                                          <p:spTgt spid="16439"/>
                                        </p:tgtEl>
                                      </p:cBhvr>
                                    </p:animEffect>
                                  </p:childTnLst>
                                </p:cTn>
                              </p:par>
                              <p:par>
                                <p:cTn id="122" presetID="10" presetClass="entr" presetSubtype="0" fill="hold" nodeType="withEffect">
                                  <p:stCondLst>
                                    <p:cond delay="0"/>
                                  </p:stCondLst>
                                  <p:childTnLst>
                                    <p:set>
                                      <p:cBhvr>
                                        <p:cTn id="123" dur="1" fill="hold">
                                          <p:stCondLst>
                                            <p:cond delay="0"/>
                                          </p:stCondLst>
                                        </p:cTn>
                                        <p:tgtEl>
                                          <p:spTgt spid="146"/>
                                        </p:tgtEl>
                                        <p:attrNameLst>
                                          <p:attrName>style.visibility</p:attrName>
                                        </p:attrNameLst>
                                      </p:cBhvr>
                                      <p:to>
                                        <p:strVal val="visible"/>
                                      </p:to>
                                    </p:set>
                                    <p:animEffect transition="in" filter="fade">
                                      <p:cBhvr>
                                        <p:cTn id="124" dur="500"/>
                                        <p:tgtEl>
                                          <p:spTgt spid="146"/>
                                        </p:tgtEl>
                                      </p:cBhvr>
                                    </p:animEffect>
                                  </p:childTnLst>
                                </p:cTn>
                              </p:par>
                              <p:par>
                                <p:cTn id="125" presetID="10" presetClass="entr" presetSubtype="0" fill="hold" nodeType="withEffect">
                                  <p:stCondLst>
                                    <p:cond delay="0"/>
                                  </p:stCondLst>
                                  <p:childTnLst>
                                    <p:set>
                                      <p:cBhvr>
                                        <p:cTn id="126" dur="1" fill="hold">
                                          <p:stCondLst>
                                            <p:cond delay="0"/>
                                          </p:stCondLst>
                                        </p:cTn>
                                        <p:tgtEl>
                                          <p:spTgt spid="145"/>
                                        </p:tgtEl>
                                        <p:attrNameLst>
                                          <p:attrName>style.visibility</p:attrName>
                                        </p:attrNameLst>
                                      </p:cBhvr>
                                      <p:to>
                                        <p:strVal val="visible"/>
                                      </p:to>
                                    </p:set>
                                    <p:animEffect transition="in" filter="fade">
                                      <p:cBhvr>
                                        <p:cTn id="127" dur="500"/>
                                        <p:tgtEl>
                                          <p:spTgt spid="145"/>
                                        </p:tgtEl>
                                      </p:cBhvr>
                                    </p:animEffect>
                                  </p:childTnLst>
                                </p:cTn>
                              </p:par>
                              <p:par>
                                <p:cTn id="128" presetID="10" presetClass="entr" presetSubtype="0" fill="hold" nodeType="withEffect">
                                  <p:stCondLst>
                                    <p:cond delay="0"/>
                                  </p:stCondLst>
                                  <p:childTnLst>
                                    <p:set>
                                      <p:cBhvr>
                                        <p:cTn id="129" dur="1" fill="hold">
                                          <p:stCondLst>
                                            <p:cond delay="0"/>
                                          </p:stCondLst>
                                        </p:cTn>
                                        <p:tgtEl>
                                          <p:spTgt spid="16427"/>
                                        </p:tgtEl>
                                        <p:attrNameLst>
                                          <p:attrName>style.visibility</p:attrName>
                                        </p:attrNameLst>
                                      </p:cBhvr>
                                      <p:to>
                                        <p:strVal val="visible"/>
                                      </p:to>
                                    </p:set>
                                    <p:animEffect transition="in" filter="fade">
                                      <p:cBhvr>
                                        <p:cTn id="130" dur="500"/>
                                        <p:tgtEl>
                                          <p:spTgt spid="16427"/>
                                        </p:tgtEl>
                                      </p:cBhvr>
                                    </p:animEffect>
                                  </p:childTnLst>
                                </p:cTn>
                              </p:par>
                            </p:childTnLst>
                          </p:cTn>
                        </p:par>
                      </p:childTnLst>
                    </p:cTn>
                  </p:par>
                  <p:par>
                    <p:cTn id="131" fill="hold">
                      <p:stCondLst>
                        <p:cond delay="indefinite"/>
                      </p:stCondLst>
                      <p:childTnLst>
                        <p:par>
                          <p:cTn id="132" fill="hold">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85"/>
                                        </p:tgtEl>
                                        <p:attrNameLst>
                                          <p:attrName>style.visibility</p:attrName>
                                        </p:attrNameLst>
                                      </p:cBhvr>
                                      <p:to>
                                        <p:strVal val="visible"/>
                                      </p:to>
                                    </p:set>
                                    <p:animEffect transition="in" filter="fade">
                                      <p:cBhvr>
                                        <p:cTn id="135" dur="500"/>
                                        <p:tgtEl>
                                          <p:spTgt spid="85"/>
                                        </p:tgtEl>
                                      </p:cBhvr>
                                    </p:animEffect>
                                  </p:childTnLst>
                                </p:cTn>
                              </p:par>
                              <p:par>
                                <p:cTn id="136" presetID="10" presetClass="entr" presetSubtype="0" fill="hold" nodeType="withEffect">
                                  <p:stCondLst>
                                    <p:cond delay="0"/>
                                  </p:stCondLst>
                                  <p:childTnLst>
                                    <p:set>
                                      <p:cBhvr>
                                        <p:cTn id="137" dur="1" fill="hold">
                                          <p:stCondLst>
                                            <p:cond delay="0"/>
                                          </p:stCondLst>
                                        </p:cTn>
                                        <p:tgtEl>
                                          <p:spTgt spid="16438"/>
                                        </p:tgtEl>
                                        <p:attrNameLst>
                                          <p:attrName>style.visibility</p:attrName>
                                        </p:attrNameLst>
                                      </p:cBhvr>
                                      <p:to>
                                        <p:strVal val="visible"/>
                                      </p:to>
                                    </p:set>
                                    <p:animEffect transition="in" filter="fade">
                                      <p:cBhvr>
                                        <p:cTn id="138" dur="500"/>
                                        <p:tgtEl>
                                          <p:spTgt spid="16438"/>
                                        </p:tgtEl>
                                      </p:cBhvr>
                                    </p:animEffect>
                                  </p:childTnLst>
                                </p:cTn>
                              </p:par>
                              <p:par>
                                <p:cTn id="139" presetID="10" presetClass="entr" presetSubtype="0" fill="hold" nodeType="withEffect">
                                  <p:stCondLst>
                                    <p:cond delay="0"/>
                                  </p:stCondLst>
                                  <p:childTnLst>
                                    <p:set>
                                      <p:cBhvr>
                                        <p:cTn id="140" dur="1" fill="hold">
                                          <p:stCondLst>
                                            <p:cond delay="0"/>
                                          </p:stCondLst>
                                        </p:cTn>
                                        <p:tgtEl>
                                          <p:spTgt spid="103"/>
                                        </p:tgtEl>
                                        <p:attrNameLst>
                                          <p:attrName>style.visibility</p:attrName>
                                        </p:attrNameLst>
                                      </p:cBhvr>
                                      <p:to>
                                        <p:strVal val="visible"/>
                                      </p:to>
                                    </p:set>
                                    <p:animEffect transition="in" filter="fade">
                                      <p:cBhvr>
                                        <p:cTn id="141" dur="500"/>
                                        <p:tgtEl>
                                          <p:spTgt spid="103"/>
                                        </p:tgtEl>
                                      </p:cBhvr>
                                    </p:animEffect>
                                  </p:childTnLst>
                                </p:cTn>
                              </p:par>
                            </p:childTnLst>
                          </p:cTn>
                        </p:par>
                      </p:childTnLst>
                    </p:cTn>
                  </p:par>
                  <p:par>
                    <p:cTn id="142" fill="hold">
                      <p:stCondLst>
                        <p:cond delay="indefinite"/>
                      </p:stCondLst>
                      <p:childTnLst>
                        <p:par>
                          <p:cTn id="143" fill="hold">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86"/>
                                        </p:tgtEl>
                                        <p:attrNameLst>
                                          <p:attrName>style.visibility</p:attrName>
                                        </p:attrNameLst>
                                      </p:cBhvr>
                                      <p:to>
                                        <p:strVal val="visible"/>
                                      </p:to>
                                    </p:set>
                                    <p:animEffect transition="in" filter="fade">
                                      <p:cBhvr>
                                        <p:cTn id="146" dur="500"/>
                                        <p:tgtEl>
                                          <p:spTgt spid="86"/>
                                        </p:tgtEl>
                                      </p:cBhvr>
                                    </p:animEffect>
                                  </p:childTnLst>
                                </p:cTn>
                              </p:par>
                              <p:par>
                                <p:cTn id="147" presetID="10" presetClass="entr" presetSubtype="0" fill="hold" nodeType="withEffect">
                                  <p:stCondLst>
                                    <p:cond delay="0"/>
                                  </p:stCondLst>
                                  <p:childTnLst>
                                    <p:set>
                                      <p:cBhvr>
                                        <p:cTn id="148" dur="1" fill="hold">
                                          <p:stCondLst>
                                            <p:cond delay="0"/>
                                          </p:stCondLst>
                                        </p:cTn>
                                        <p:tgtEl>
                                          <p:spTgt spid="200"/>
                                        </p:tgtEl>
                                        <p:attrNameLst>
                                          <p:attrName>style.visibility</p:attrName>
                                        </p:attrNameLst>
                                      </p:cBhvr>
                                      <p:to>
                                        <p:strVal val="visible"/>
                                      </p:to>
                                    </p:set>
                                    <p:animEffect transition="in" filter="fade">
                                      <p:cBhvr>
                                        <p:cTn id="149" dur="500"/>
                                        <p:tgtEl>
                                          <p:spTgt spid="200"/>
                                        </p:tgtEl>
                                      </p:cBhvr>
                                    </p:animEffect>
                                  </p:childTnLst>
                                </p:cTn>
                              </p:par>
                              <p:par>
                                <p:cTn id="150" presetID="10" presetClass="entr" presetSubtype="0" fill="hold" nodeType="withEffect">
                                  <p:stCondLst>
                                    <p:cond delay="0"/>
                                  </p:stCondLst>
                                  <p:childTnLst>
                                    <p:set>
                                      <p:cBhvr>
                                        <p:cTn id="151" dur="1" fill="hold">
                                          <p:stCondLst>
                                            <p:cond delay="0"/>
                                          </p:stCondLst>
                                        </p:cTn>
                                        <p:tgtEl>
                                          <p:spTgt spid="16421"/>
                                        </p:tgtEl>
                                        <p:attrNameLst>
                                          <p:attrName>style.visibility</p:attrName>
                                        </p:attrNameLst>
                                      </p:cBhvr>
                                      <p:to>
                                        <p:strVal val="visible"/>
                                      </p:to>
                                    </p:set>
                                    <p:animEffect transition="in" filter="fade">
                                      <p:cBhvr>
                                        <p:cTn id="152" dur="500"/>
                                        <p:tgtEl>
                                          <p:spTgt spid="16421"/>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87"/>
                                        </p:tgtEl>
                                        <p:attrNameLst>
                                          <p:attrName>style.visibility</p:attrName>
                                        </p:attrNameLst>
                                      </p:cBhvr>
                                      <p:to>
                                        <p:strVal val="visible"/>
                                      </p:to>
                                    </p:set>
                                    <p:animEffect transition="in" filter="fade">
                                      <p:cBhvr>
                                        <p:cTn id="157" dur="500"/>
                                        <p:tgtEl>
                                          <p:spTgt spid="87"/>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ntr" presetSubtype="0" fill="hold" grpId="0" nodeType="clickEffect">
                                  <p:stCondLst>
                                    <p:cond delay="0"/>
                                  </p:stCondLst>
                                  <p:childTnLst>
                                    <p:set>
                                      <p:cBhvr>
                                        <p:cTn id="161" dur="1" fill="hold">
                                          <p:stCondLst>
                                            <p:cond delay="0"/>
                                          </p:stCondLst>
                                        </p:cTn>
                                        <p:tgtEl>
                                          <p:spTgt spid="88"/>
                                        </p:tgtEl>
                                        <p:attrNameLst>
                                          <p:attrName>style.visibility</p:attrName>
                                        </p:attrNameLst>
                                      </p:cBhvr>
                                      <p:to>
                                        <p:strVal val="visible"/>
                                      </p:to>
                                    </p:set>
                                    <p:animEffect transition="in" filter="fade">
                                      <p:cBhvr>
                                        <p:cTn id="162" dur="500"/>
                                        <p:tgtEl>
                                          <p:spTgt spid="88"/>
                                        </p:tgtEl>
                                      </p:cBhvr>
                                    </p:animEffec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grpId="0" nodeType="clickEffect">
                                  <p:stCondLst>
                                    <p:cond delay="0"/>
                                  </p:stCondLst>
                                  <p:childTnLst>
                                    <p:set>
                                      <p:cBhvr>
                                        <p:cTn id="166" dur="1" fill="hold">
                                          <p:stCondLst>
                                            <p:cond delay="0"/>
                                          </p:stCondLst>
                                        </p:cTn>
                                        <p:tgtEl>
                                          <p:spTgt spid="89"/>
                                        </p:tgtEl>
                                        <p:attrNameLst>
                                          <p:attrName>style.visibility</p:attrName>
                                        </p:attrNameLst>
                                      </p:cBhvr>
                                      <p:to>
                                        <p:strVal val="visible"/>
                                      </p:to>
                                    </p:set>
                                    <p:animEffect transition="in" filter="fade">
                                      <p:cBhvr>
                                        <p:cTn id="167" dur="500"/>
                                        <p:tgtEl>
                                          <p:spTgt spid="89"/>
                                        </p:tgtEl>
                                      </p:cBhvr>
                                    </p:animEffect>
                                  </p:childTnLst>
                                </p:cTn>
                              </p:par>
                            </p:childTnLst>
                          </p:cTn>
                        </p:par>
                      </p:childTnLst>
                    </p:cTn>
                  </p:par>
                  <p:par>
                    <p:cTn id="168" fill="hold">
                      <p:stCondLst>
                        <p:cond delay="indefinite"/>
                      </p:stCondLst>
                      <p:childTnLst>
                        <p:par>
                          <p:cTn id="169" fill="hold">
                            <p:stCondLst>
                              <p:cond delay="0"/>
                            </p:stCondLst>
                            <p:childTnLst>
                              <p:par>
                                <p:cTn id="170" presetID="10" presetClass="entr" presetSubtype="0" fill="hold" grpId="0" nodeType="clickEffect">
                                  <p:stCondLst>
                                    <p:cond delay="0"/>
                                  </p:stCondLst>
                                  <p:childTnLst>
                                    <p:set>
                                      <p:cBhvr>
                                        <p:cTn id="171" dur="1" fill="hold">
                                          <p:stCondLst>
                                            <p:cond delay="0"/>
                                          </p:stCondLst>
                                        </p:cTn>
                                        <p:tgtEl>
                                          <p:spTgt spid="90"/>
                                        </p:tgtEl>
                                        <p:attrNameLst>
                                          <p:attrName>style.visibility</p:attrName>
                                        </p:attrNameLst>
                                      </p:cBhvr>
                                      <p:to>
                                        <p:strVal val="visible"/>
                                      </p:to>
                                    </p:set>
                                    <p:animEffect transition="in" filter="fade">
                                      <p:cBhvr>
                                        <p:cTn id="172" dur="500"/>
                                        <p:tgtEl>
                                          <p:spTgt spid="90"/>
                                        </p:tgtEl>
                                      </p:cBhvr>
                                    </p:animEffect>
                                  </p:childTnLst>
                                </p:cTn>
                              </p:par>
                              <p:par>
                                <p:cTn id="173" presetID="10" presetClass="entr" presetSubtype="0" fill="hold" nodeType="withEffect">
                                  <p:stCondLst>
                                    <p:cond delay="0"/>
                                  </p:stCondLst>
                                  <p:childTnLst>
                                    <p:set>
                                      <p:cBhvr>
                                        <p:cTn id="174" dur="1" fill="hold">
                                          <p:stCondLst>
                                            <p:cond delay="0"/>
                                          </p:stCondLst>
                                        </p:cTn>
                                        <p:tgtEl>
                                          <p:spTgt spid="16417"/>
                                        </p:tgtEl>
                                        <p:attrNameLst>
                                          <p:attrName>style.visibility</p:attrName>
                                        </p:attrNameLst>
                                      </p:cBhvr>
                                      <p:to>
                                        <p:strVal val="visible"/>
                                      </p:to>
                                    </p:set>
                                    <p:animEffect transition="in" filter="fade">
                                      <p:cBhvr>
                                        <p:cTn id="175" dur="500"/>
                                        <p:tgtEl>
                                          <p:spTgt spid="16417"/>
                                        </p:tgtEl>
                                      </p:cBhvr>
                                    </p:animEffect>
                                  </p:childTnLst>
                                </p:cTn>
                              </p:par>
                              <p:par>
                                <p:cTn id="176" presetID="10" presetClass="entr" presetSubtype="0" fill="hold" nodeType="withEffect">
                                  <p:stCondLst>
                                    <p:cond delay="0"/>
                                  </p:stCondLst>
                                  <p:childTnLst>
                                    <p:set>
                                      <p:cBhvr>
                                        <p:cTn id="177" dur="1" fill="hold">
                                          <p:stCondLst>
                                            <p:cond delay="0"/>
                                          </p:stCondLst>
                                        </p:cTn>
                                        <p:tgtEl>
                                          <p:spTgt spid="171"/>
                                        </p:tgtEl>
                                        <p:attrNameLst>
                                          <p:attrName>style.visibility</p:attrName>
                                        </p:attrNameLst>
                                      </p:cBhvr>
                                      <p:to>
                                        <p:strVal val="visible"/>
                                      </p:to>
                                    </p:set>
                                    <p:animEffect transition="in" filter="fade">
                                      <p:cBhvr>
                                        <p:cTn id="178" dur="500"/>
                                        <p:tgtEl>
                                          <p:spTgt spid="171"/>
                                        </p:tgtEl>
                                      </p:cBhvr>
                                    </p:animEffect>
                                  </p:childTnLst>
                                </p:cTn>
                              </p:par>
                              <p:par>
                                <p:cTn id="179" presetID="10" presetClass="entr" presetSubtype="0" fill="hold" nodeType="withEffect">
                                  <p:stCondLst>
                                    <p:cond delay="0"/>
                                  </p:stCondLst>
                                  <p:childTnLst>
                                    <p:set>
                                      <p:cBhvr>
                                        <p:cTn id="180" dur="1" fill="hold">
                                          <p:stCondLst>
                                            <p:cond delay="0"/>
                                          </p:stCondLst>
                                        </p:cTn>
                                        <p:tgtEl>
                                          <p:spTgt spid="159"/>
                                        </p:tgtEl>
                                        <p:attrNameLst>
                                          <p:attrName>style.visibility</p:attrName>
                                        </p:attrNameLst>
                                      </p:cBhvr>
                                      <p:to>
                                        <p:strVal val="visible"/>
                                      </p:to>
                                    </p:set>
                                    <p:animEffect transition="in" filter="fade">
                                      <p:cBhvr>
                                        <p:cTn id="181" dur="500"/>
                                        <p:tgtEl>
                                          <p:spTgt spid="159"/>
                                        </p:tgtEl>
                                      </p:cBhvr>
                                    </p:animEffect>
                                  </p:childTnLst>
                                </p:cTn>
                              </p:par>
                              <p:par>
                                <p:cTn id="182" presetID="10" presetClass="entr" presetSubtype="0" fill="hold" nodeType="withEffect">
                                  <p:stCondLst>
                                    <p:cond delay="0"/>
                                  </p:stCondLst>
                                  <p:childTnLst>
                                    <p:set>
                                      <p:cBhvr>
                                        <p:cTn id="183" dur="1" fill="hold">
                                          <p:stCondLst>
                                            <p:cond delay="0"/>
                                          </p:stCondLst>
                                        </p:cTn>
                                        <p:tgtEl>
                                          <p:spTgt spid="173"/>
                                        </p:tgtEl>
                                        <p:attrNameLst>
                                          <p:attrName>style.visibility</p:attrName>
                                        </p:attrNameLst>
                                      </p:cBhvr>
                                      <p:to>
                                        <p:strVal val="visible"/>
                                      </p:to>
                                    </p:set>
                                    <p:animEffect transition="in" filter="fade">
                                      <p:cBhvr>
                                        <p:cTn id="184" dur="500"/>
                                        <p:tgtEl>
                                          <p:spTgt spid="173"/>
                                        </p:tgtEl>
                                      </p:cBhvr>
                                    </p:animEffect>
                                  </p:childTnLst>
                                </p:cTn>
                              </p:par>
                            </p:childTnLst>
                          </p:cTn>
                        </p:par>
                      </p:childTnLst>
                    </p:cTn>
                  </p:par>
                  <p:par>
                    <p:cTn id="185" fill="hold">
                      <p:stCondLst>
                        <p:cond delay="indefinite"/>
                      </p:stCondLst>
                      <p:childTnLst>
                        <p:par>
                          <p:cTn id="186" fill="hold">
                            <p:stCondLst>
                              <p:cond delay="0"/>
                            </p:stCondLst>
                            <p:childTnLst>
                              <p:par>
                                <p:cTn id="187" presetID="1" presetClass="entr" presetSubtype="0" fill="hold" nodeType="clickEffect">
                                  <p:stCondLst>
                                    <p:cond delay="0"/>
                                  </p:stCondLst>
                                  <p:childTnLst>
                                    <p:set>
                                      <p:cBhvr>
                                        <p:cTn id="188" dur="1" fill="hold">
                                          <p:stCondLst>
                                            <p:cond delay="0"/>
                                          </p:stCondLst>
                                        </p:cTn>
                                        <p:tgtEl>
                                          <p:spTgt spid="6"/>
                                        </p:tgtEl>
                                        <p:attrNameLst>
                                          <p:attrName>style.visibility</p:attrName>
                                        </p:attrNameLst>
                                      </p:cBhvr>
                                      <p:to>
                                        <p:strVal val="visible"/>
                                      </p:to>
                                    </p:set>
                                  </p:childTnLst>
                                </p:cTn>
                              </p:par>
                              <p:par>
                                <p:cTn id="189" presetID="1" presetClass="entr" presetSubtype="0" fill="hold" nodeType="withEffect">
                                  <p:stCondLst>
                                    <p:cond delay="0"/>
                                  </p:stCondLst>
                                  <p:childTnLst>
                                    <p:set>
                                      <p:cBhvr>
                                        <p:cTn id="190" dur="1" fill="hold">
                                          <p:stCondLst>
                                            <p:cond delay="0"/>
                                          </p:stCondLst>
                                        </p:cTn>
                                        <p:tgtEl>
                                          <p:spTgt spid="4"/>
                                        </p:tgtEl>
                                        <p:attrNameLst>
                                          <p:attrName>style.visibility</p:attrName>
                                        </p:attrNameLst>
                                      </p:cBhvr>
                                      <p:to>
                                        <p:strVal val="visible"/>
                                      </p:to>
                                    </p:set>
                                  </p:childTnLst>
                                </p:cTn>
                              </p:par>
                              <p:par>
                                <p:cTn id="191" presetID="1" presetClass="entr" presetSubtype="0" fill="hold" nodeType="withEffect">
                                  <p:stCondLst>
                                    <p:cond delay="0"/>
                                  </p:stCondLst>
                                  <p:childTnLst>
                                    <p:set>
                                      <p:cBhvr>
                                        <p:cTn id="192" dur="1" fill="hold">
                                          <p:stCondLst>
                                            <p:cond delay="0"/>
                                          </p:stCondLst>
                                        </p:cTn>
                                        <p:tgtEl>
                                          <p:spTgt spid="3"/>
                                        </p:tgtEl>
                                        <p:attrNameLst>
                                          <p:attrName>style.visibility</p:attrName>
                                        </p:attrNameLst>
                                      </p:cBhvr>
                                      <p:to>
                                        <p:strVal val="visible"/>
                                      </p:to>
                                    </p:set>
                                  </p:childTnLst>
                                </p:cTn>
                              </p:par>
                              <p:par>
                                <p:cTn id="193" presetID="1" presetClass="entr" presetSubtype="0" fill="hold" nodeType="withEffect">
                                  <p:stCondLst>
                                    <p:cond delay="0"/>
                                  </p:stCondLst>
                                  <p:childTnLst>
                                    <p:set>
                                      <p:cBhvr>
                                        <p:cTn id="194" dur="1" fill="hold">
                                          <p:stCondLst>
                                            <p:cond delay="0"/>
                                          </p:stCondLst>
                                        </p:cTn>
                                        <p:tgtEl>
                                          <p:spTgt spid="14"/>
                                        </p:tgtEl>
                                        <p:attrNameLst>
                                          <p:attrName>style.visibility</p:attrName>
                                        </p:attrNameLst>
                                      </p:cBhvr>
                                      <p:to>
                                        <p:strVal val="visible"/>
                                      </p:to>
                                    </p:set>
                                  </p:childTnLst>
                                </p:cTn>
                              </p:par>
                              <p:par>
                                <p:cTn id="195" presetID="1" presetClass="entr" presetSubtype="0" fill="hold" nodeType="withEffect">
                                  <p:stCondLst>
                                    <p:cond delay="0"/>
                                  </p:stCondLst>
                                  <p:childTnLst>
                                    <p:set>
                                      <p:cBhvr>
                                        <p:cTn id="196" dur="1" fill="hold">
                                          <p:stCondLst>
                                            <p:cond delay="0"/>
                                          </p:stCondLst>
                                        </p:cTn>
                                        <p:tgtEl>
                                          <p:spTgt spid="12"/>
                                        </p:tgtEl>
                                        <p:attrNameLst>
                                          <p:attrName>style.visibility</p:attrName>
                                        </p:attrNameLst>
                                      </p:cBhvr>
                                      <p:to>
                                        <p:strVal val="visible"/>
                                      </p:to>
                                    </p:set>
                                  </p:childTnLst>
                                </p:cTn>
                              </p:par>
                              <p:par>
                                <p:cTn id="197" presetID="1" presetClass="entr" presetSubtype="0" fill="hold" nodeType="withEffect">
                                  <p:stCondLst>
                                    <p:cond delay="0"/>
                                  </p:stCondLst>
                                  <p:childTnLst>
                                    <p:set>
                                      <p:cBhvr>
                                        <p:cTn id="198" dur="1" fill="hold">
                                          <p:stCondLst>
                                            <p:cond delay="0"/>
                                          </p:stCondLst>
                                        </p:cTn>
                                        <p:tgtEl>
                                          <p:spTgt spid="11"/>
                                        </p:tgtEl>
                                        <p:attrNameLst>
                                          <p:attrName>style.visibility</p:attrName>
                                        </p:attrNameLst>
                                      </p:cBhvr>
                                      <p:to>
                                        <p:strVal val="visible"/>
                                      </p:to>
                                    </p:set>
                                  </p:childTnLst>
                                </p:cTn>
                              </p:par>
                              <p:par>
                                <p:cTn id="199" presetID="1" presetClass="entr" presetSubtype="0" fill="hold" nodeType="withEffect">
                                  <p:stCondLst>
                                    <p:cond delay="0"/>
                                  </p:stCondLst>
                                  <p:childTnLst>
                                    <p:set>
                                      <p:cBhvr>
                                        <p:cTn id="200" dur="1" fill="hold">
                                          <p:stCondLst>
                                            <p:cond delay="0"/>
                                          </p:stCondLst>
                                        </p:cTn>
                                        <p:tgtEl>
                                          <p:spTgt spid="9"/>
                                        </p:tgtEl>
                                        <p:attrNameLst>
                                          <p:attrName>style.visibility</p:attrName>
                                        </p:attrNameLst>
                                      </p:cBhvr>
                                      <p:to>
                                        <p:strVal val="visible"/>
                                      </p:to>
                                    </p:set>
                                  </p:childTnLst>
                                </p:cTn>
                              </p:par>
                              <p:par>
                                <p:cTn id="201" presetID="1" presetClass="entr" presetSubtype="0" fill="hold" nodeType="withEffect">
                                  <p:stCondLst>
                                    <p:cond delay="0"/>
                                  </p:stCondLst>
                                  <p:childTnLst>
                                    <p:set>
                                      <p:cBhvr>
                                        <p:cTn id="202" dur="1" fill="hold">
                                          <p:stCondLst>
                                            <p:cond delay="0"/>
                                          </p:stCondLst>
                                        </p:cTn>
                                        <p:tgtEl>
                                          <p:spTgt spid="8"/>
                                        </p:tgtEl>
                                        <p:attrNameLst>
                                          <p:attrName>style.visibility</p:attrName>
                                        </p:attrNameLst>
                                      </p:cBhvr>
                                      <p:to>
                                        <p:strVal val="visible"/>
                                      </p:to>
                                    </p:set>
                                  </p:childTnLst>
                                </p:cTn>
                              </p:par>
                              <p:par>
                                <p:cTn id="203" presetID="1" presetClass="entr" presetSubtype="0" fill="hold" nodeType="withEffect">
                                  <p:stCondLst>
                                    <p:cond delay="0"/>
                                  </p:stCondLst>
                                  <p:childTnLst>
                                    <p:set>
                                      <p:cBhvr>
                                        <p:cTn id="20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3" grpId="0"/>
      <p:bldP spid="19" grpId="0"/>
      <p:bldP spid="37" grpId="0"/>
      <p:bldP spid="76" grpId="0"/>
      <p:bldP spid="77" grpId="0"/>
      <p:bldP spid="82" grpId="0"/>
      <p:bldP spid="83" grpId="0"/>
      <p:bldP spid="84" grpId="0"/>
      <p:bldP spid="85" grpId="0"/>
      <p:bldP spid="86" grpId="0"/>
      <p:bldP spid="87" grpId="0"/>
      <p:bldP spid="88" grpId="0"/>
      <p:bldP spid="89" grpId="0"/>
      <p:bldP spid="9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Experiments</a:t>
            </a:r>
            <a:endParaRPr lang="zh-CN" altLang="en-US" dirty="0"/>
          </a:p>
        </p:txBody>
      </p:sp>
      <p:sp>
        <p:nvSpPr>
          <p:cNvPr id="3" name="内容占位符 2"/>
          <p:cNvSpPr>
            <a:spLocks noGrp="1"/>
          </p:cNvSpPr>
          <p:nvPr>
            <p:ph idx="1"/>
          </p:nvPr>
        </p:nvSpPr>
        <p:spPr>
          <a:xfrm>
            <a:off x="299755" y="2564905"/>
            <a:ext cx="9282681" cy="3708411"/>
          </a:xfrm>
          <a:solidFill>
            <a:schemeClr val="bg1"/>
          </a:solidFill>
        </p:spPr>
        <p:txBody>
          <a:bodyPr/>
          <a:lstStyle/>
          <a:p>
            <a:r>
              <a:rPr lang="en-US" altLang="zh-CN" sz="1800" b="1" dirty="0">
                <a:solidFill>
                  <a:schemeClr val="accent2"/>
                </a:solidFill>
              </a:rPr>
              <a:t>Structure  recovery.</a:t>
            </a:r>
            <a:r>
              <a:rPr lang="en-US" altLang="zh-CN" sz="1800" dirty="0">
                <a:solidFill>
                  <a:schemeClr val="accent2"/>
                </a:solidFill>
              </a:rPr>
              <a:t>  </a:t>
            </a:r>
            <a:endParaRPr lang="en-US" altLang="zh-CN" sz="1800" dirty="0" smtClean="0">
              <a:solidFill>
                <a:schemeClr val="accent2"/>
              </a:solidFill>
            </a:endParaRPr>
          </a:p>
          <a:p>
            <a:pPr marL="400050" lvl="1" indent="0" algn="just">
              <a:buNone/>
            </a:pPr>
            <a:r>
              <a:rPr lang="en-US" altLang="zh-CN" sz="2000" dirty="0" smtClean="0"/>
              <a:t>We </a:t>
            </a:r>
            <a:r>
              <a:rPr lang="en-US" altLang="zh-CN" sz="2000" dirty="0"/>
              <a:t>compare the diﬀerence </a:t>
            </a:r>
            <a:r>
              <a:rPr lang="en-US" altLang="zh-CN" sz="2000" dirty="0" smtClean="0"/>
              <a:t>of structures between the generated synthetic network and </a:t>
            </a:r>
            <a:r>
              <a:rPr lang="en-US" altLang="zh-CN" sz="2000" dirty="0"/>
              <a:t>the </a:t>
            </a:r>
            <a:r>
              <a:rPr lang="en-US" altLang="zh-CN" sz="2000" dirty="0" smtClean="0"/>
              <a:t>real network </a:t>
            </a:r>
            <a:r>
              <a:rPr lang="en-US" altLang="zh-CN" sz="2000" dirty="0"/>
              <a:t>by </a:t>
            </a:r>
            <a:r>
              <a:rPr lang="en-US" altLang="zh-CN" sz="2000" dirty="0" smtClean="0"/>
              <a:t>means of six metrics: degree </a:t>
            </a:r>
            <a:r>
              <a:rPr lang="en-US" altLang="zh-CN" sz="2000" dirty="0"/>
              <a:t>distribution</a:t>
            </a:r>
            <a:r>
              <a:rPr lang="en-US" altLang="zh-CN" sz="2000" dirty="0" smtClean="0"/>
              <a:t>, </a:t>
            </a:r>
            <a:r>
              <a:rPr lang="en-US" altLang="zh-CN" sz="2000" dirty="0"/>
              <a:t>cluster coeﬃcient, </a:t>
            </a:r>
            <a:r>
              <a:rPr lang="en-US" altLang="zh-CN" sz="2000" dirty="0" smtClean="0"/>
              <a:t>etc</a:t>
            </a:r>
            <a:r>
              <a:rPr lang="en-US" altLang="zh-CN" sz="2000" dirty="0"/>
              <a:t>.   </a:t>
            </a:r>
            <a:endParaRPr lang="en-US" altLang="zh-CN" sz="2000" dirty="0" smtClean="0"/>
          </a:p>
          <a:p>
            <a:r>
              <a:rPr lang="en-US" altLang="zh-CN" sz="1800" b="1" dirty="0">
                <a:solidFill>
                  <a:schemeClr val="accent2"/>
                </a:solidFill>
              </a:rPr>
              <a:t>Behavior prediction. </a:t>
            </a:r>
          </a:p>
          <a:p>
            <a:pPr marL="400050" lvl="1" indent="0">
              <a:buNone/>
            </a:pPr>
            <a:r>
              <a:rPr lang="en-US" altLang="zh-CN" sz="2000" dirty="0"/>
              <a:t>CRM can predict users’ actions by parameter </a:t>
            </a:r>
            <a:r>
              <a:rPr lang="en-US" altLang="zh-CN" sz="2000" i="1" dirty="0">
                <a:latin typeface="Times New Roman" panose="02020603050405020304" pitchFamily="18" charset="0"/>
                <a:cs typeface="Times New Roman" panose="02020603050405020304" pitchFamily="18" charset="0"/>
              </a:rPr>
              <a:t>ρ</a:t>
            </a:r>
            <a:r>
              <a:rPr lang="en-US" altLang="zh-CN" sz="2000" dirty="0"/>
              <a:t>. </a:t>
            </a:r>
          </a:p>
          <a:p>
            <a:pPr marL="342900" lvl="1" indent="-342900">
              <a:buChar char="•"/>
            </a:pPr>
            <a:r>
              <a:rPr lang="en-US" altLang="zh-CN" sz="1800" b="1" dirty="0">
                <a:solidFill>
                  <a:schemeClr val="accent2"/>
                </a:solidFill>
                <a:cs typeface="+mn-cs"/>
              </a:rPr>
              <a:t>Community detection. </a:t>
            </a:r>
          </a:p>
          <a:p>
            <a:pPr marL="400050" lvl="1" indent="0">
              <a:buNone/>
            </a:pPr>
            <a:r>
              <a:rPr lang="en-US" altLang="zh-CN" sz="2000" dirty="0"/>
              <a:t>CRM can mine communities by parameter </a:t>
            </a:r>
            <a:r>
              <a:rPr lang="en-US" altLang="zh-CN" sz="2000" i="1" dirty="0">
                <a:latin typeface="Times New Roman" panose="02020603050405020304" pitchFamily="18" charset="0"/>
                <a:cs typeface="Times New Roman" panose="02020603050405020304" pitchFamily="18" charset="0"/>
              </a:rPr>
              <a:t>ζ</a:t>
            </a:r>
            <a:r>
              <a:rPr lang="en-US" altLang="zh-CN" sz="2000" dirty="0"/>
              <a:t>. </a:t>
            </a:r>
            <a:endParaRPr lang="zh-CN" altLang="en-US" sz="2000" dirty="0"/>
          </a:p>
        </p:txBody>
      </p:sp>
      <p:sp>
        <p:nvSpPr>
          <p:cNvPr id="4" name="TextBox 3"/>
          <p:cNvSpPr txBox="1"/>
          <p:nvPr/>
        </p:nvSpPr>
        <p:spPr>
          <a:xfrm>
            <a:off x="476600" y="1268760"/>
            <a:ext cx="8928992" cy="1015663"/>
          </a:xfrm>
          <a:prstGeom prst="rect">
            <a:avLst/>
          </a:prstGeom>
          <a:noFill/>
        </p:spPr>
        <p:txBody>
          <a:bodyPr wrap="square" rtlCol="0">
            <a:spAutoFit/>
          </a:bodyPr>
          <a:lstStyle/>
          <a:p>
            <a:pPr algn="just"/>
            <a:r>
              <a:rPr lang="en-US" altLang="zh-CN" dirty="0"/>
              <a:t> </a:t>
            </a:r>
            <a:r>
              <a:rPr lang="en-US" altLang="zh-CN" dirty="0" smtClean="0"/>
              <a:t>   We </a:t>
            </a:r>
            <a:r>
              <a:rPr lang="en-US" altLang="zh-CN" dirty="0"/>
              <a:t>ﬁrst use a real dataset </a:t>
            </a:r>
            <a:r>
              <a:rPr lang="en-US" altLang="zh-CN" dirty="0" smtClean="0"/>
              <a:t>to learn </a:t>
            </a:r>
            <a:r>
              <a:rPr lang="en-US" altLang="zh-CN" dirty="0"/>
              <a:t>the parameters of CRM. Then we use the </a:t>
            </a:r>
            <a:r>
              <a:rPr lang="en-US" altLang="zh-CN" dirty="0" smtClean="0"/>
              <a:t>parameters to </a:t>
            </a:r>
            <a:r>
              <a:rPr lang="en-US" altLang="zh-CN" dirty="0"/>
              <a:t>generate a synthetic social </a:t>
            </a:r>
            <a:r>
              <a:rPr lang="en-US" altLang="zh-CN" dirty="0" smtClean="0"/>
              <a:t>network. Then we evaluate CRM </a:t>
            </a:r>
            <a:r>
              <a:rPr lang="en-US" altLang="zh-CN" dirty="0"/>
              <a:t>by </a:t>
            </a:r>
            <a:r>
              <a:rPr lang="en-US" altLang="zh-CN" dirty="0" smtClean="0"/>
              <a:t>the following </a:t>
            </a:r>
            <a:r>
              <a:rPr lang="en-US" altLang="zh-CN" dirty="0"/>
              <a:t>three tasks:</a:t>
            </a:r>
            <a:endParaRPr lang="zh-CN" altLang="en-US" dirty="0"/>
          </a:p>
        </p:txBody>
      </p:sp>
    </p:spTree>
    <p:extLst>
      <p:ext uri="{BB962C8B-B14F-4D97-AF65-F5344CB8AC3E}">
        <p14:creationId xmlns:p14="http://schemas.microsoft.com/office/powerpoint/2010/main" val="281949174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Datasets</a:t>
            </a:r>
            <a:endParaRPr lang="zh-CN" altLang="en-US" dirty="0"/>
          </a:p>
        </p:txBody>
      </p:sp>
      <p:sp>
        <p:nvSpPr>
          <p:cNvPr id="3" name="内容占位符 2"/>
          <p:cNvSpPr>
            <a:spLocks noGrp="1"/>
          </p:cNvSpPr>
          <p:nvPr>
            <p:ph idx="1"/>
          </p:nvPr>
        </p:nvSpPr>
        <p:spPr>
          <a:xfrm>
            <a:off x="1460612" y="1916832"/>
            <a:ext cx="6768752" cy="3708411"/>
          </a:xfrm>
          <a:solidFill>
            <a:schemeClr val="bg1"/>
          </a:solidFill>
        </p:spPr>
        <p:txBody>
          <a:bodyPr/>
          <a:lstStyle/>
          <a:p>
            <a:r>
              <a:rPr lang="en-US" altLang="zh-CN" sz="2800" b="1" dirty="0" smtClean="0">
                <a:solidFill>
                  <a:schemeClr val="accent2"/>
                </a:solidFill>
              </a:rPr>
              <a:t>Coauthor</a:t>
            </a:r>
            <a:endParaRPr lang="en-US" altLang="zh-CN" sz="2800" dirty="0" smtClean="0">
              <a:solidFill>
                <a:schemeClr val="accent2"/>
              </a:solidFill>
            </a:endParaRPr>
          </a:p>
          <a:p>
            <a:pPr marL="400050" lvl="1" indent="0" algn="just">
              <a:buNone/>
            </a:pPr>
            <a:r>
              <a:rPr lang="en-US" altLang="zh-CN" sz="2400" dirty="0"/>
              <a:t>1,765 nodes, 13,415 </a:t>
            </a:r>
            <a:r>
              <a:rPr lang="en-US" altLang="zh-CN" sz="2400" dirty="0" smtClean="0"/>
              <a:t>links.</a:t>
            </a:r>
          </a:p>
          <a:p>
            <a:pPr marL="342900" lvl="1" indent="-342900">
              <a:buChar char="•"/>
            </a:pPr>
            <a:r>
              <a:rPr lang="en-US" altLang="zh-CN" b="1" dirty="0">
                <a:solidFill>
                  <a:schemeClr val="accent2"/>
                </a:solidFill>
                <a:cs typeface="+mn-cs"/>
              </a:rPr>
              <a:t>Facebook</a:t>
            </a:r>
          </a:p>
          <a:p>
            <a:pPr marL="400050" lvl="1" indent="0" algn="just">
              <a:buNone/>
            </a:pPr>
            <a:r>
              <a:rPr lang="en-US" altLang="zh-CN" sz="2400" dirty="0"/>
              <a:t>4,039 nodes, 88,234 links. </a:t>
            </a:r>
          </a:p>
          <a:p>
            <a:pPr marL="342900" lvl="1" indent="-342900">
              <a:buChar char="•"/>
            </a:pPr>
            <a:r>
              <a:rPr lang="en-US" altLang="zh-CN" b="1" dirty="0" smtClean="0">
                <a:solidFill>
                  <a:schemeClr val="accent2"/>
                </a:solidFill>
                <a:cs typeface="+mn-cs"/>
              </a:rPr>
              <a:t>Weibo</a:t>
            </a:r>
          </a:p>
          <a:p>
            <a:pPr marL="0" lvl="1" indent="0">
              <a:buNone/>
            </a:pPr>
            <a:r>
              <a:rPr lang="en-US" altLang="zh-CN" sz="2000" b="1" dirty="0" smtClean="0">
                <a:solidFill>
                  <a:schemeClr val="accent2"/>
                </a:solidFill>
                <a:cs typeface="+mn-cs"/>
              </a:rPr>
              <a:t>      </a:t>
            </a:r>
            <a:r>
              <a:rPr lang="en-US" altLang="zh-CN" sz="2400" dirty="0"/>
              <a:t>1,776,950 nodes, 308,489,739 links. </a:t>
            </a:r>
            <a:endParaRPr lang="zh-CN" altLang="en-US" sz="2400" dirty="0"/>
          </a:p>
        </p:txBody>
      </p:sp>
    </p:spTree>
    <p:extLst>
      <p:ext uri="{BB962C8B-B14F-4D97-AF65-F5344CB8AC3E}">
        <p14:creationId xmlns:p14="http://schemas.microsoft.com/office/powerpoint/2010/main" val="32961428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51648</TotalTime>
  <Words>2744</Words>
  <Application>Microsoft Office PowerPoint</Application>
  <PresentationFormat>A4 纸张(210x297 毫米)</PresentationFormat>
  <Paragraphs>180</Paragraphs>
  <Slides>16</Slides>
  <Notes>16</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链接</vt:lpstr>
      </vt:variant>
      <vt:variant>
        <vt:i4>8</vt:i4>
      </vt:variant>
      <vt:variant>
        <vt:lpstr>幻灯片标题</vt:lpstr>
      </vt:variant>
      <vt:variant>
        <vt:i4>16</vt:i4>
      </vt:variant>
    </vt:vector>
  </HeadingPairs>
  <TitlesOfParts>
    <vt:vector size="32" baseType="lpstr">
      <vt:lpstr>MS PGothic</vt:lpstr>
      <vt:lpstr>黑体</vt:lpstr>
      <vt:lpstr>宋体</vt:lpstr>
      <vt:lpstr>微软雅黑</vt:lpstr>
      <vt:lpstr>Arial</vt:lpstr>
      <vt:lpstr>Times New Roman</vt:lpstr>
      <vt:lpstr>Wingdings</vt:lpstr>
      <vt:lpstr>Default Design</vt:lpstr>
      <vt:lpstr>E:\research\kdd presentation\model.vsd\Drawing\~页-1\Sheet.34</vt:lpstr>
      <vt:lpstr>E:\research\kdd presentation\model.vsd\Drawing\~页-1\Sheet.39</vt:lpstr>
      <vt:lpstr>E:\research\kdd presentation\model.vsd\Drawing\~页-1\Sheet.46</vt:lpstr>
      <vt:lpstr>E:\research\kdd presentation\model.vsd\Drawing\~页-1\Sheet.41</vt:lpstr>
      <vt:lpstr>E:\research\kdd presentation\model.vsd\Drawing\~页-1\Sheet.45</vt:lpstr>
      <vt:lpstr>E:\research\kdd camera ready\model.vsd\Drawing\~页-1\Sheet.40</vt:lpstr>
      <vt:lpstr>E:\research\kdd camera ready\model.vsd\Drawing\~页-1\Sheet.47</vt:lpstr>
      <vt:lpstr>E:\research\kdd camera ready\model.vsd\Drawing\~页-1\Sheet.52</vt:lpstr>
      <vt:lpstr>Probabilistic Community and Role Model for Social Networks</vt:lpstr>
      <vt:lpstr>Social Networks</vt:lpstr>
      <vt:lpstr>Social Networks</vt:lpstr>
      <vt:lpstr>Problems:</vt:lpstr>
      <vt:lpstr>Our goal:</vt:lpstr>
      <vt:lpstr>Intuitions and Assumptions</vt:lpstr>
      <vt:lpstr>CRM</vt:lpstr>
      <vt:lpstr>Experiments</vt:lpstr>
      <vt:lpstr>Datasets</vt:lpstr>
      <vt:lpstr>Structural Recovery</vt:lpstr>
      <vt:lpstr>Structural Recovery</vt:lpstr>
      <vt:lpstr>Structural Recovery</vt:lpstr>
      <vt:lpstr>Behavior Prediction</vt:lpstr>
      <vt:lpstr>Community Detection</vt:lpstr>
      <vt:lpstr>Future Work</vt:lpstr>
      <vt:lpstr>PowerPoint 演示文稿</vt:lpstr>
    </vt:vector>
  </TitlesOfParts>
  <Company>Tsinghua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Prediction in Mobile Networks: Can we infer users’ emotions and social ties?</dc:title>
  <dc:creator>Jie Tang</dc:creator>
  <cp:keywords>Social Prediction, social networks, factor graph</cp:keywords>
  <cp:lastModifiedBy>hy</cp:lastModifiedBy>
  <cp:revision>1862</cp:revision>
  <dcterms:created xsi:type="dcterms:W3CDTF">2006-10-23T13:46:31Z</dcterms:created>
  <dcterms:modified xsi:type="dcterms:W3CDTF">2015-08-08T18:17:03Z</dcterms:modified>
</cp:coreProperties>
</file>