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32"/>
  </p:notesMasterIdLst>
  <p:sldIdLst>
    <p:sldId id="260" r:id="rId2"/>
    <p:sldId id="480" r:id="rId3"/>
    <p:sldId id="474" r:id="rId4"/>
    <p:sldId id="477" r:id="rId5"/>
    <p:sldId id="455" r:id="rId6"/>
    <p:sldId id="490" r:id="rId7"/>
    <p:sldId id="465" r:id="rId8"/>
    <p:sldId id="479" r:id="rId9"/>
    <p:sldId id="482" r:id="rId10"/>
    <p:sldId id="484" r:id="rId11"/>
    <p:sldId id="462" r:id="rId12"/>
    <p:sldId id="463" r:id="rId13"/>
    <p:sldId id="464" r:id="rId14"/>
    <p:sldId id="466" r:id="rId15"/>
    <p:sldId id="467" r:id="rId16"/>
    <p:sldId id="468" r:id="rId17"/>
    <p:sldId id="469" r:id="rId18"/>
    <p:sldId id="493" r:id="rId19"/>
    <p:sldId id="481" r:id="rId20"/>
    <p:sldId id="473" r:id="rId21"/>
    <p:sldId id="470" r:id="rId22"/>
    <p:sldId id="489" r:id="rId23"/>
    <p:sldId id="476" r:id="rId24"/>
    <p:sldId id="483" r:id="rId25"/>
    <p:sldId id="485" r:id="rId26"/>
    <p:sldId id="486" r:id="rId27"/>
    <p:sldId id="487" r:id="rId28"/>
    <p:sldId id="488" r:id="rId29"/>
    <p:sldId id="491" r:id="rId30"/>
    <p:sldId id="492" r:id="rId31"/>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00FF00"/>
    <a:srgbClr val="CCFFFF"/>
    <a:srgbClr val="FFCCCC"/>
    <a:srgbClr val="0000CC"/>
    <a:srgbClr val="CCFF99"/>
    <a:srgbClr val="FFFF66"/>
    <a:srgbClr val="FFCC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0" autoAdjust="0"/>
    <p:restoredTop sz="75629" autoAdjust="0"/>
  </p:normalViewPr>
  <p:slideViewPr>
    <p:cSldViewPr>
      <p:cViewPr varScale="1">
        <p:scale>
          <a:sx n="84" d="100"/>
          <a:sy n="84" d="100"/>
        </p:scale>
        <p:origin x="-1624" y="-96"/>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1372986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title of this talk is</a:t>
            </a:r>
          </a:p>
          <a:p>
            <a:r>
              <a:rPr lang="en-US" baseline="0" dirty="0" smtClean="0"/>
              <a:t>20s</a:t>
            </a:r>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a:t>
            </a:fld>
            <a:endParaRPr lang="en-US" altLang="zh-CN"/>
          </a:p>
        </p:txBody>
      </p:sp>
    </p:spTree>
    <p:extLst>
      <p:ext uri="{BB962C8B-B14F-4D97-AF65-F5344CB8AC3E}">
        <p14:creationId xmlns:p14="http://schemas.microsoft.com/office/powerpoint/2010/main" val="324482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model the matching relations </a:t>
            </a:r>
            <a:r>
              <a:rPr lang="en-US" dirty="0" smtClean="0"/>
              <a:t>as a binary variable</a:t>
            </a:r>
            <a:r>
              <a:rPr lang="en-US" baseline="0" dirty="0" smtClean="0"/>
              <a:t> and  </a:t>
            </a:r>
            <a:r>
              <a:rPr lang="en-US" baseline="0" dirty="0"/>
              <a:t>assume that entities with similar topic distributions tend to be matched with a higher probability. </a:t>
            </a:r>
          </a:p>
          <a:p>
            <a:r>
              <a:rPr lang="en-US" baseline="0" dirty="0"/>
              <a:t>Specifically, for two entities, we define their matching probability to be </a:t>
            </a:r>
            <a:r>
              <a:rPr lang="en-US" altLang="zh-CN" baseline="0" dirty="0" smtClean="0"/>
              <a:t>proportional to </a:t>
            </a:r>
            <a:r>
              <a:rPr lang="en-US" altLang="zh-CN" baseline="0" dirty="0"/>
              <a:t>the </a:t>
            </a:r>
            <a:r>
              <a:rPr lang="en-US" altLang="zh-CN" baseline="0" dirty="0" err="1"/>
              <a:t>Hadamard</a:t>
            </a:r>
            <a:r>
              <a:rPr lang="en-US" altLang="zh-CN" baseline="0" dirty="0"/>
              <a:t> product of the two entities' topic appearance.</a:t>
            </a:r>
          </a:p>
          <a:p>
            <a:r>
              <a:rPr lang="en-US" dirty="0" smtClean="0"/>
              <a:t>In</a:t>
            </a:r>
            <a:r>
              <a:rPr lang="en-US" baseline="0" dirty="0" smtClean="0"/>
              <a:t> this definition, </a:t>
            </a:r>
            <a:r>
              <a:rPr lang="en-US" dirty="0" smtClean="0"/>
              <a:t>when </a:t>
            </a:r>
            <a:r>
              <a:rPr lang="en-US" dirty="0"/>
              <a:t>two entities'</a:t>
            </a:r>
            <a:r>
              <a:rPr lang="en-US" baseline="0" dirty="0"/>
              <a:t> topics are close, </a:t>
            </a:r>
            <a:r>
              <a:rPr lang="en-US" baseline="0" dirty="0" smtClean="0"/>
              <a:t>their </a:t>
            </a:r>
            <a:r>
              <a:rPr lang="en-US" baseline="0" dirty="0"/>
              <a:t>matching probability increases exponentially.</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a:pPr>
                <a:defRPr/>
              </a:pPr>
              <a:t>10</a:t>
            </a:fld>
            <a:endParaRPr lang="en-US" altLang="zh-CN"/>
          </a:p>
        </p:txBody>
      </p:sp>
    </p:spTree>
    <p:extLst>
      <p:ext uri="{BB962C8B-B14F-4D97-AF65-F5344CB8AC3E}">
        <p14:creationId xmlns:p14="http://schemas.microsoft.com/office/powerpoint/2010/main" val="1859563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whole</a:t>
            </a:r>
            <a:r>
              <a:rPr lang="zh-CN" altLang="en-US" dirty="0" smtClean="0"/>
              <a:t> </a:t>
            </a:r>
            <a:r>
              <a:rPr lang="en-US" altLang="zh-CN" dirty="0" smtClean="0"/>
              <a:t>picture</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proposed</a:t>
            </a:r>
            <a:r>
              <a:rPr lang="zh-CN" altLang="en-US" dirty="0" smtClean="0"/>
              <a:t> </a:t>
            </a:r>
            <a:r>
              <a:rPr lang="en-US" altLang="zh-CN" dirty="0" smtClean="0"/>
              <a:t>model. </a:t>
            </a:r>
          </a:p>
          <a:p>
            <a:r>
              <a:rPr lang="en-US" altLang="zh-CN" dirty="0" smtClean="0"/>
              <a:t>As we</a:t>
            </a:r>
            <a:r>
              <a:rPr lang="en-US" altLang="zh-CN" baseline="0" dirty="0" smtClean="0"/>
              <a:t> introduced previously,</a:t>
            </a:r>
            <a:r>
              <a:rPr lang="zh-CN" altLang="en-US" dirty="0" smtClean="0"/>
              <a:t> </a:t>
            </a:r>
            <a:r>
              <a:rPr lang="en-US" altLang="zh-CN" dirty="0" smtClean="0"/>
              <a:t>it</a:t>
            </a:r>
            <a:r>
              <a:rPr lang="zh-CN" altLang="en-US" dirty="0" smtClean="0"/>
              <a:t> </a:t>
            </a:r>
            <a:r>
              <a:rPr lang="en-US" altLang="zh-CN" dirty="0" smtClean="0"/>
              <a:t>contains</a:t>
            </a:r>
            <a:r>
              <a:rPr lang="zh-CN" altLang="en-US" dirty="0" smtClean="0"/>
              <a:t> </a:t>
            </a:r>
            <a:r>
              <a:rPr lang="en-US" altLang="zh-CN" dirty="0" smtClean="0"/>
              <a:t>two</a:t>
            </a:r>
            <a:r>
              <a:rPr lang="zh-CN" altLang="en-US" dirty="0" smtClean="0"/>
              <a:t> </a:t>
            </a:r>
            <a:r>
              <a:rPr lang="en-US" altLang="zh-CN" dirty="0" smtClean="0"/>
              <a:t>parts,</a:t>
            </a:r>
            <a:r>
              <a:rPr lang="zh-CN" altLang="en-US" dirty="0" smtClean="0"/>
              <a:t> </a:t>
            </a:r>
            <a:r>
              <a:rPr lang="en-US" altLang="zh-CN" dirty="0" smtClean="0"/>
              <a:t>the</a:t>
            </a:r>
            <a:r>
              <a:rPr lang="zh-CN" altLang="en-US" dirty="0" smtClean="0"/>
              <a:t> </a:t>
            </a:r>
            <a:r>
              <a:rPr lang="en-US" altLang="zh-CN" dirty="0" smtClean="0"/>
              <a:t>cross-sampling</a:t>
            </a:r>
            <a:r>
              <a:rPr lang="zh-CN" altLang="en-US" dirty="0" smtClean="0"/>
              <a:t> </a:t>
            </a:r>
            <a:r>
              <a:rPr lang="en-US" altLang="zh-CN" dirty="0" smtClean="0"/>
              <a:t>based</a:t>
            </a:r>
            <a:r>
              <a:rPr lang="zh-CN" altLang="en-US" dirty="0" smtClean="0"/>
              <a:t> </a:t>
            </a:r>
            <a:r>
              <a:rPr lang="en-US" altLang="zh-CN" dirty="0" smtClean="0"/>
              <a:t>entity</a:t>
            </a:r>
            <a:r>
              <a:rPr lang="zh-CN" altLang="en-US" dirty="0" smtClean="0"/>
              <a:t> </a:t>
            </a:r>
            <a:r>
              <a:rPr lang="en-US" altLang="zh-CN" dirty="0" smtClean="0"/>
              <a:t>generation,</a:t>
            </a:r>
            <a:r>
              <a:rPr lang="zh-CN" altLang="en-US" dirty="0" smtClean="0"/>
              <a:t> </a:t>
            </a:r>
            <a:r>
              <a:rPr lang="en-US" altLang="zh-CN" dirty="0" smtClean="0"/>
              <a:t>which</a:t>
            </a:r>
            <a:r>
              <a:rPr lang="zh-CN" altLang="en-US" dirty="0" smtClean="0"/>
              <a:t> </a:t>
            </a:r>
            <a:r>
              <a:rPr lang="en-US" altLang="zh-CN" dirty="0" smtClean="0"/>
              <a:t>leverages</a:t>
            </a:r>
            <a:r>
              <a:rPr lang="zh-CN" altLang="en-US" dirty="0" smtClean="0"/>
              <a:t> </a:t>
            </a:r>
            <a:r>
              <a:rPr lang="en-US" altLang="zh-CN" dirty="0" smtClean="0"/>
              <a:t>known</a:t>
            </a:r>
            <a:r>
              <a:rPr lang="zh-CN" altLang="en-US" dirty="0" smtClean="0"/>
              <a:t> </a:t>
            </a:r>
            <a:r>
              <a:rPr lang="en-US" altLang="zh-CN" dirty="0" smtClean="0"/>
              <a:t>relations</a:t>
            </a:r>
            <a:r>
              <a:rPr lang="zh-CN" altLang="en-US" dirty="0" smtClean="0"/>
              <a:t> </a:t>
            </a:r>
            <a:r>
              <a:rPr lang="en-US" altLang="zh-CN" dirty="0" smtClean="0"/>
              <a:t>to</a:t>
            </a:r>
            <a:r>
              <a:rPr lang="zh-CN" altLang="en-US" dirty="0" smtClean="0"/>
              <a:t> </a:t>
            </a:r>
            <a:r>
              <a:rPr lang="en-US" altLang="zh-CN" dirty="0" smtClean="0"/>
              <a:t>extract</a:t>
            </a:r>
            <a:r>
              <a:rPr lang="zh-CN" altLang="en-US" dirty="0" smtClean="0"/>
              <a:t> </a:t>
            </a:r>
            <a:r>
              <a:rPr lang="en-US" altLang="zh-CN" dirty="0" smtClean="0"/>
              <a:t>cross-source</a:t>
            </a:r>
            <a:r>
              <a:rPr lang="zh-CN" altLang="en-US" dirty="0" smtClean="0"/>
              <a:t> </a:t>
            </a:r>
            <a:r>
              <a:rPr lang="en-US" altLang="zh-CN" dirty="0" smtClean="0"/>
              <a:t>topics</a:t>
            </a:r>
            <a:r>
              <a:rPr lang="zh-CN" altLang="en-US" dirty="0" smtClean="0"/>
              <a:t>, </a:t>
            </a:r>
            <a:r>
              <a:rPr lang="en-US" altLang="zh-CN" dirty="0" smtClean="0"/>
              <a:t>and</a:t>
            </a:r>
            <a:r>
              <a:rPr lang="zh-CN" altLang="en-US" dirty="0" smtClean="0"/>
              <a:t> </a:t>
            </a:r>
            <a:r>
              <a:rPr lang="en-US" altLang="zh-CN" dirty="0" smtClean="0"/>
              <a:t>another</a:t>
            </a:r>
            <a:r>
              <a:rPr lang="zh-CN" altLang="en-US" dirty="0" smtClean="0"/>
              <a:t> </a:t>
            </a:r>
            <a:r>
              <a:rPr lang="en-US" altLang="zh-CN" dirty="0" smtClean="0"/>
              <a:t>part</a:t>
            </a:r>
            <a:r>
              <a:rPr lang="zh-CN" altLang="en-US" dirty="0" smtClean="0"/>
              <a:t> </a:t>
            </a:r>
            <a:r>
              <a:rPr lang="en-US" altLang="zh-CN" dirty="0" smtClean="0"/>
              <a:t>is</a:t>
            </a:r>
            <a:r>
              <a:rPr lang="zh-CN" altLang="en-US" dirty="0" smtClean="0"/>
              <a:t> </a:t>
            </a:r>
            <a:r>
              <a:rPr lang="en-US" altLang="zh-CN" dirty="0" smtClean="0"/>
              <a:t>matching</a:t>
            </a:r>
            <a:r>
              <a:rPr lang="zh-CN" altLang="en-US" dirty="0" smtClean="0"/>
              <a:t> </a:t>
            </a:r>
            <a:r>
              <a:rPr lang="en-US" altLang="zh-CN" dirty="0" smtClean="0"/>
              <a:t>relation</a:t>
            </a:r>
            <a:r>
              <a:rPr lang="zh-CN" altLang="en-US" dirty="0" smtClean="0"/>
              <a:t> </a:t>
            </a:r>
            <a:r>
              <a:rPr lang="en-US" altLang="zh-CN" dirty="0" smtClean="0"/>
              <a:t>generation,</a:t>
            </a:r>
            <a:r>
              <a:rPr lang="zh-CN" altLang="en-US" dirty="0" smtClean="0"/>
              <a:t> </a:t>
            </a:r>
            <a:r>
              <a:rPr lang="en-US" altLang="zh-CN" dirty="0" smtClean="0"/>
              <a:t>which</a:t>
            </a:r>
            <a:r>
              <a:rPr lang="zh-CN" altLang="en-US" dirty="0" smtClean="0"/>
              <a:t> </a:t>
            </a:r>
            <a:r>
              <a:rPr lang="en-US" altLang="zh-CN" dirty="0" smtClean="0"/>
              <a:t>utilizes</a:t>
            </a:r>
            <a:r>
              <a:rPr lang="zh-CN" altLang="en-US" dirty="0" smtClean="0"/>
              <a:t> </a:t>
            </a:r>
            <a:r>
              <a:rPr lang="en-US" altLang="zh-CN" dirty="0" smtClean="0"/>
              <a:t>the</a:t>
            </a:r>
            <a:r>
              <a:rPr lang="zh-CN" altLang="en-US" dirty="0" smtClean="0"/>
              <a:t> </a:t>
            </a:r>
            <a:r>
              <a:rPr lang="en-US" altLang="zh-CN" dirty="0" smtClean="0"/>
              <a:t>topics</a:t>
            </a:r>
            <a:r>
              <a:rPr lang="zh-CN" altLang="en-US" dirty="0" smtClean="0"/>
              <a:t> </a:t>
            </a:r>
            <a:r>
              <a:rPr lang="en-US" altLang="zh-CN" dirty="0" smtClean="0"/>
              <a:t>to</a:t>
            </a:r>
            <a:r>
              <a:rPr lang="zh-CN" altLang="en-US" dirty="0" smtClean="0"/>
              <a:t> </a:t>
            </a:r>
            <a:r>
              <a:rPr lang="en-US" altLang="zh-CN" dirty="0" smtClean="0"/>
              <a:t>infer</a:t>
            </a:r>
            <a:r>
              <a:rPr lang="zh-CN" altLang="en-US" dirty="0" smtClean="0"/>
              <a:t> </a:t>
            </a:r>
            <a:r>
              <a:rPr lang="en-US" altLang="zh-CN" dirty="0" smtClean="0"/>
              <a:t>unknown</a:t>
            </a:r>
            <a:r>
              <a:rPr lang="zh-CN" altLang="en-US" dirty="0" smtClean="0"/>
              <a:t> </a:t>
            </a:r>
            <a:r>
              <a:rPr lang="en-US" altLang="zh-CN" dirty="0" smtClean="0"/>
              <a:t>matching</a:t>
            </a:r>
            <a:r>
              <a:rPr lang="zh-CN" altLang="en-US" dirty="0" smtClean="0"/>
              <a:t> </a:t>
            </a:r>
            <a:r>
              <a:rPr lang="en-US" altLang="zh-CN" dirty="0" smtClean="0"/>
              <a:t>relations. </a:t>
            </a:r>
          </a:p>
          <a:p>
            <a:r>
              <a:rPr lang="en-US" altLang="zh-CN" dirty="0" smtClean="0"/>
              <a:t>Overall, our model </a:t>
            </a:r>
            <a:r>
              <a:rPr lang="en-US" altLang="zh-CN" baseline="0" dirty="0" smtClean="0"/>
              <a:t>considers how the matching relations and latent topics influence each other.</a:t>
            </a:r>
            <a:endParaRPr lang="en-US" altLang="zh-CN" dirty="0" smtClean="0"/>
          </a:p>
          <a:p>
            <a:endParaRPr lang="en-US" altLang="zh-CN" dirty="0" smtClean="0"/>
          </a:p>
          <a:p>
            <a:r>
              <a:rPr lang="en-US" altLang="zh-CN" dirty="0" smtClean="0"/>
              <a:t>%For easy to understand, this</a:t>
            </a:r>
            <a:r>
              <a:rPr lang="en-US" altLang="zh-CN" baseline="0" dirty="0" smtClean="0"/>
              <a:t> part can be regarded as a logistic regression, which uses </a:t>
            </a:r>
            <a:r>
              <a:rPr lang="en-US" altLang="zh-CN" baseline="0" dirty="0" err="1" smtClean="0"/>
              <a:t>Hadamard</a:t>
            </a:r>
            <a:r>
              <a:rPr lang="en-US" altLang="zh-CN" baseline="0" dirty="0" smtClean="0"/>
              <a:t> production of the appearance of each topic in two documents as input.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extLst>
      <p:ext uri="{BB962C8B-B14F-4D97-AF65-F5344CB8AC3E}">
        <p14:creationId xmlns:p14="http://schemas.microsoft.com/office/powerpoint/2010/main" val="128338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employ variational</a:t>
            </a:r>
            <a:r>
              <a:rPr lang="en-US" baseline="0" dirty="0" smtClean="0"/>
              <a:t> EM for model learning.</a:t>
            </a:r>
            <a:endParaRPr lang="en-US" dirty="0" smtClean="0"/>
          </a:p>
          <a:p>
            <a:r>
              <a:rPr lang="en-US" dirty="0" smtClean="0"/>
              <a:t>At E-step </a:t>
            </a:r>
            <a:r>
              <a:rPr lang="en-US" baseline="0" dirty="0" smtClean="0"/>
              <a:t>we optimize the evidence lower bound by fixing model parameters and update </a:t>
            </a:r>
            <a:r>
              <a:rPr lang="en-US" baseline="0" dirty="0" err="1" smtClean="0"/>
              <a:t>variational</a:t>
            </a:r>
            <a:r>
              <a:rPr lang="en-US" baseline="0" dirty="0" smtClean="0"/>
              <a:t> parameters. </a:t>
            </a:r>
          </a:p>
          <a:p>
            <a:r>
              <a:rPr lang="en-US" baseline="0" dirty="0" smtClean="0"/>
              <a:t>At M-step we update model parameters. </a:t>
            </a:r>
          </a:p>
          <a:p>
            <a:endParaRPr lang="en-US" baseline="0" dirty="0" smtClean="0"/>
          </a:p>
          <a:p>
            <a:r>
              <a:rPr lang="en-US" baseline="0" dirty="0" smtClean="0"/>
              <a:t>5’30</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extLst>
      <p:ext uri="{BB962C8B-B14F-4D97-AF65-F5344CB8AC3E}">
        <p14:creationId xmlns:p14="http://schemas.microsoft.com/office/powerpoint/2010/main" val="16145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233</a:t>
            </a:r>
            <a:r>
              <a:rPr lang="zh-CN" altLang="en-US" dirty="0" smtClean="0"/>
              <a:t> </a:t>
            </a:r>
            <a:r>
              <a:rPr lang="en-US" altLang="zh-CN" dirty="0" smtClean="0"/>
              <a:t>queries</a:t>
            </a:r>
            <a:r>
              <a:rPr lang="zh-CN" altLang="en-US" dirty="0" smtClean="0"/>
              <a:t> </a:t>
            </a:r>
            <a:r>
              <a:rPr lang="en-US" altLang="zh-CN" dirty="0" smtClean="0"/>
              <a:t>and</a:t>
            </a:r>
            <a:r>
              <a:rPr lang="zh-CN" altLang="en-US" dirty="0" smtClean="0"/>
              <a:t> </a:t>
            </a:r>
            <a:r>
              <a:rPr lang="en-US" altLang="zh-CN" dirty="0" smtClean="0"/>
              <a:t>find</a:t>
            </a:r>
            <a:r>
              <a:rPr lang="zh-CN" altLang="en-US" dirty="0" smtClean="0"/>
              <a:t> </a:t>
            </a:r>
            <a:r>
              <a:rPr lang="en-US" altLang="zh-CN" dirty="0" smtClean="0"/>
              <a:t>1,060</a:t>
            </a:r>
            <a:r>
              <a:rPr lang="zh-CN" altLang="en-US" dirty="0" smtClean="0"/>
              <a:t> </a:t>
            </a:r>
            <a:r>
              <a:rPr lang="en-US" altLang="zh-CN" dirty="0" smtClean="0"/>
              <a:t>matching</a:t>
            </a:r>
            <a:r>
              <a:rPr lang="zh-CN" altLang="en-US" dirty="0" smtClean="0"/>
              <a:t> </a:t>
            </a:r>
            <a:r>
              <a:rPr lang="en-US" altLang="zh-CN" dirty="0" smtClean="0"/>
              <a:t>relations</a:t>
            </a:r>
            <a:r>
              <a:rPr lang="zh-CN" altLang="en-US" dirty="0" smtClean="0"/>
              <a:t> </a:t>
            </a:r>
            <a:r>
              <a:rPr lang="en-US" altLang="zh-CN" dirty="0" smtClean="0"/>
              <a:t>in</a:t>
            </a:r>
            <a:r>
              <a:rPr lang="zh-CN" altLang="en-US" dirty="0" smtClean="0"/>
              <a:t> </a:t>
            </a:r>
            <a:r>
              <a:rPr lang="en-US" altLang="zh-CN" dirty="0" smtClean="0"/>
              <a:t>total.</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extLst>
      <p:ext uri="{BB962C8B-B14F-4D97-AF65-F5344CB8AC3E}">
        <p14:creationId xmlns:p14="http://schemas.microsoft.com/office/powerpoint/2010/main" val="326955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 our</a:t>
            </a:r>
            <a:r>
              <a:rPr lang="en-US" baseline="0" dirty="0" smtClean="0"/>
              <a:t> method with four baselines. The first method calculates the similarity between a Wiki article and a patent based on their topic distribution calculated by LDA. Given a query, which is an entity from source domain, it ranks entities from target domain according to the their similarities to the query. </a:t>
            </a:r>
          </a:p>
          <a:p>
            <a:r>
              <a:rPr lang="en-US" baseline="0" dirty="0" smtClean="0"/>
              <a:t>The second method ranks candidates by combing the topics into a random walk with restart algorithm.</a:t>
            </a:r>
          </a:p>
          <a:p>
            <a:r>
              <a:rPr lang="en-US" baseline="0" dirty="0" smtClean="0"/>
              <a:t>The first two methods are unsupervised. We can see that with the help of known relations as guidance, our method, CST, outperforms unsupervised methods.</a:t>
            </a:r>
          </a:p>
          <a:p>
            <a:r>
              <a:rPr lang="en-US" baseline="0" dirty="0" smtClean="0"/>
              <a:t>The third method is a topic model generally used to model the links between documents. The difference between RTM and CST is our method has cross-sampling process to better extract cross-source topics and better detect the matching relations. </a:t>
            </a:r>
          </a:p>
          <a:p>
            <a:r>
              <a:rPr lang="en-US" baseline="0" dirty="0" smtClean="0"/>
              <a:t>The last baseline combines CST and random walk framework to consider both content information and structural information. To our surprise, further considering structural information hurts the performance. For instance, it drops around 23% in terms of MAP. </a:t>
            </a:r>
          </a:p>
          <a:p>
            <a:r>
              <a:rPr lang="en-US" baseline="0" dirty="0" smtClean="0"/>
              <a:t>By a careful investigation, we find that a Wiki article normally has lots of hyperlinks to other articles. In average, each article has 56.4 </a:t>
            </a:r>
            <a:r>
              <a:rPr lang="en-US" baseline="0" dirty="0" err="1" smtClean="0"/>
              <a:t>outlinks</a:t>
            </a:r>
            <a:r>
              <a:rPr lang="en-US" baseline="0" dirty="0" smtClean="0"/>
              <a:t>. Mush noise is contained in these links and thus hurts the performance. However, the structural information does help for top results. For instance P@3 and R@3.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extLst>
      <p:ext uri="{BB962C8B-B14F-4D97-AF65-F5344CB8AC3E}">
        <p14:creationId xmlns:p14="http://schemas.microsoft.com/office/powerpoint/2010/main" val="164955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task</a:t>
            </a:r>
            <a:r>
              <a:rPr lang="en-US" baseline="0" dirty="0" smtClean="0"/>
              <a:t> is cross-lingual matching.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extLst>
      <p:ext uri="{BB962C8B-B14F-4D97-AF65-F5344CB8AC3E}">
        <p14:creationId xmlns:p14="http://schemas.microsoft.com/office/powerpoint/2010/main" val="132123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compare five baseline methods. The</a:t>
            </a:r>
            <a:r>
              <a:rPr lang="zh-CN" altLang="en-US" baseline="0" dirty="0" smtClean="0"/>
              <a:t> </a:t>
            </a:r>
            <a:r>
              <a:rPr lang="en-US" altLang="zh-CN" baseline="0" dirty="0" smtClean="0"/>
              <a:t>first</a:t>
            </a:r>
            <a:r>
              <a:rPr lang="zh-CN" altLang="en-US" baseline="0" dirty="0" smtClean="0"/>
              <a:t> </a:t>
            </a:r>
            <a:r>
              <a:rPr lang="en-US" altLang="zh-CN" baseline="0" dirty="0" smtClean="0"/>
              <a:t>one</a:t>
            </a:r>
            <a:r>
              <a:rPr lang="zh-CN" altLang="en-US" baseline="0" dirty="0" smtClean="0"/>
              <a:t> </a:t>
            </a:r>
            <a:r>
              <a:rPr lang="en-US" altLang="zh-CN" baseline="0" dirty="0" smtClean="0"/>
              <a:t>only</a:t>
            </a:r>
            <a:r>
              <a:rPr lang="zh-CN" altLang="en-US" baseline="0" dirty="0" smtClean="0"/>
              <a:t> </a:t>
            </a:r>
            <a:r>
              <a:rPr lang="en-US" altLang="zh-CN" baseline="0" dirty="0" smtClean="0"/>
              <a:t>considers</a:t>
            </a:r>
            <a:r>
              <a:rPr lang="zh-CN" altLang="en-US" baseline="0" dirty="0" smtClean="0"/>
              <a:t> </a:t>
            </a:r>
            <a:r>
              <a:rPr lang="en-US" altLang="zh-CN" baseline="0" dirty="0" smtClean="0"/>
              <a:t>the</a:t>
            </a:r>
            <a:r>
              <a:rPr lang="zh-CN" altLang="en-US" baseline="0" dirty="0" smtClean="0"/>
              <a:t> </a:t>
            </a:r>
            <a:r>
              <a:rPr lang="en-US" altLang="zh-CN" baseline="0" dirty="0" smtClean="0"/>
              <a:t>title</a:t>
            </a:r>
            <a:r>
              <a:rPr lang="zh-CN" altLang="en-US" baseline="0" dirty="0" smtClean="0"/>
              <a:t> </a:t>
            </a:r>
            <a:r>
              <a:rPr lang="en-US" altLang="zh-CN" baseline="0" dirty="0" smtClean="0"/>
              <a:t>of</a:t>
            </a:r>
            <a:r>
              <a:rPr lang="zh-CN" altLang="en-US" baseline="0" dirty="0" smtClean="0"/>
              <a:t> </a:t>
            </a:r>
            <a:r>
              <a:rPr lang="en-US" altLang="zh-CN" baseline="0" dirty="0" smtClean="0"/>
              <a:t>two</a:t>
            </a:r>
            <a:r>
              <a:rPr lang="zh-CN" altLang="en-US" baseline="0" dirty="0" smtClean="0"/>
              <a:t> </a:t>
            </a:r>
            <a:r>
              <a:rPr lang="en-US" altLang="zh-CN" baseline="0" dirty="0" smtClean="0"/>
              <a:t>articles.</a:t>
            </a:r>
            <a:r>
              <a:rPr lang="zh-CN" altLang="en-US" baseline="0" dirty="0" smtClean="0"/>
              <a:t> </a:t>
            </a:r>
            <a:r>
              <a:rPr lang="en-US" altLang="zh-CN" baseline="0" dirty="0" smtClean="0"/>
              <a:t>It</a:t>
            </a:r>
            <a:r>
              <a:rPr lang="zh-CN" altLang="en-US" baseline="0" dirty="0" smtClean="0"/>
              <a:t> </a:t>
            </a:r>
            <a:r>
              <a:rPr lang="en-US" altLang="zh-CN" baseline="0" dirty="0" smtClean="0"/>
              <a:t>first</a:t>
            </a:r>
            <a:r>
              <a:rPr lang="zh-CN" altLang="en-US" baseline="0" dirty="0" smtClean="0"/>
              <a:t> </a:t>
            </a:r>
            <a:r>
              <a:rPr lang="en-US" altLang="zh-CN" baseline="0" dirty="0" smtClean="0"/>
              <a:t>translate</a:t>
            </a:r>
            <a:r>
              <a:rPr lang="zh-CN" altLang="en-US" baseline="0" dirty="0" smtClean="0"/>
              <a:t> </a:t>
            </a:r>
            <a:r>
              <a:rPr lang="en-US" altLang="zh-CN" baseline="0" dirty="0" smtClean="0"/>
              <a:t>the</a:t>
            </a:r>
            <a:r>
              <a:rPr lang="zh-CN" altLang="en-US" baseline="0" dirty="0" smtClean="0"/>
              <a:t> </a:t>
            </a:r>
            <a:r>
              <a:rPr lang="en-US" altLang="zh-CN" baseline="0" dirty="0" smtClean="0"/>
              <a:t>title</a:t>
            </a:r>
            <a:r>
              <a:rPr lang="zh-CN" altLang="en-US" baseline="0" dirty="0" smtClean="0"/>
              <a:t> </a:t>
            </a:r>
            <a:r>
              <a:rPr lang="en-US" altLang="zh-CN" baseline="0" dirty="0" smtClean="0"/>
              <a:t>of</a:t>
            </a:r>
            <a:r>
              <a:rPr lang="zh-CN" altLang="en-US" baseline="0" dirty="0" smtClean="0"/>
              <a:t> </a:t>
            </a:r>
            <a:r>
              <a:rPr lang="en-US" altLang="zh-CN" baseline="0" dirty="0" smtClean="0"/>
              <a:t>a</a:t>
            </a:r>
            <a:r>
              <a:rPr lang="zh-CN" altLang="en-US" baseline="0" dirty="0" smtClean="0"/>
              <a:t> </a:t>
            </a:r>
            <a:r>
              <a:rPr lang="en-US" altLang="zh-CN" baseline="0" dirty="0" smtClean="0"/>
              <a:t>Chinese</a:t>
            </a:r>
            <a:r>
              <a:rPr lang="zh-CN" altLang="en-US" baseline="0" dirty="0" smtClean="0"/>
              <a:t> </a:t>
            </a:r>
            <a:r>
              <a:rPr lang="en-US" altLang="zh-CN" baseline="0" dirty="0" smtClean="0"/>
              <a:t>Wiki</a:t>
            </a:r>
            <a:r>
              <a:rPr lang="zh-CN" altLang="en-US" baseline="0" dirty="0" smtClean="0"/>
              <a:t> </a:t>
            </a:r>
            <a:r>
              <a:rPr lang="en-US" altLang="zh-CN" baseline="0" dirty="0" smtClean="0"/>
              <a:t>page</a:t>
            </a:r>
            <a:r>
              <a:rPr lang="zh-CN" altLang="en-US" baseline="0" dirty="0" smtClean="0"/>
              <a:t> </a:t>
            </a:r>
            <a:r>
              <a:rPr lang="en-US" altLang="zh-CN" baseline="0" dirty="0" smtClean="0"/>
              <a:t>into</a:t>
            </a:r>
            <a:r>
              <a:rPr lang="zh-CN" altLang="en-US" baseline="0" dirty="0" smtClean="0"/>
              <a:t> </a:t>
            </a:r>
            <a:r>
              <a:rPr lang="en-US" altLang="zh-CN" baseline="0" dirty="0" smtClean="0"/>
              <a:t>an</a:t>
            </a:r>
            <a:r>
              <a:rPr lang="zh-CN" altLang="en-US" baseline="0" dirty="0" smtClean="0"/>
              <a:t> </a:t>
            </a:r>
            <a:r>
              <a:rPr lang="en-US" altLang="zh-CN" baseline="0" dirty="0" smtClean="0"/>
              <a:t>English</a:t>
            </a:r>
            <a:r>
              <a:rPr lang="zh-CN" altLang="en-US" baseline="0" dirty="0" smtClean="0"/>
              <a:t> </a:t>
            </a:r>
            <a:r>
              <a:rPr lang="en-US" altLang="zh-CN" baseline="0" dirty="0" smtClean="0"/>
              <a:t>one,</a:t>
            </a:r>
            <a:r>
              <a:rPr lang="zh-CN" altLang="en-US" baseline="0" dirty="0" smtClean="0"/>
              <a:t> </a:t>
            </a:r>
            <a:r>
              <a:rPr lang="en-US" altLang="zh-CN" baseline="0" dirty="0" smtClean="0"/>
              <a:t>and</a:t>
            </a:r>
            <a:r>
              <a:rPr lang="zh-CN" altLang="en-US" baseline="0" dirty="0" smtClean="0"/>
              <a:t> </a:t>
            </a:r>
            <a:r>
              <a:rPr lang="en-US" altLang="zh-CN" baseline="0" dirty="0" smtClean="0"/>
              <a:t>says</a:t>
            </a:r>
            <a:r>
              <a:rPr lang="zh-CN" altLang="en-US" baseline="0" dirty="0" smtClean="0"/>
              <a:t> </a:t>
            </a:r>
            <a:r>
              <a:rPr lang="en-US" altLang="zh-CN" baseline="0" dirty="0" smtClean="0"/>
              <a:t>two</a:t>
            </a:r>
            <a:r>
              <a:rPr lang="zh-CN" altLang="en-US" baseline="0" dirty="0" smtClean="0"/>
              <a:t> </a:t>
            </a:r>
            <a:r>
              <a:rPr lang="en-US" altLang="zh-CN" baseline="0" dirty="0" smtClean="0"/>
              <a:t>documents</a:t>
            </a:r>
            <a:r>
              <a:rPr lang="zh-CN" altLang="en-US" baseline="0" dirty="0" smtClean="0"/>
              <a:t> </a:t>
            </a:r>
            <a:r>
              <a:rPr lang="en-US" altLang="zh-CN" baseline="0" dirty="0" smtClean="0"/>
              <a:t>are</a:t>
            </a:r>
            <a:r>
              <a:rPr lang="zh-CN" altLang="en-US" baseline="0" dirty="0" smtClean="0"/>
              <a:t> </a:t>
            </a:r>
            <a:r>
              <a:rPr lang="en-US" altLang="zh-CN" baseline="0" dirty="0" smtClean="0"/>
              <a:t>matched</a:t>
            </a:r>
            <a:r>
              <a:rPr lang="zh-CN" altLang="en-US" baseline="0" dirty="0" smtClean="0"/>
              <a:t> </a:t>
            </a:r>
            <a:r>
              <a:rPr lang="en-US" altLang="zh-CN" baseline="0" dirty="0" smtClean="0"/>
              <a:t>if</a:t>
            </a:r>
            <a:r>
              <a:rPr lang="zh-CN" altLang="en-US" baseline="0" dirty="0" smtClean="0"/>
              <a:t> </a:t>
            </a:r>
            <a:r>
              <a:rPr lang="en-US" altLang="zh-CN" baseline="0" dirty="0" smtClean="0"/>
              <a:t>they</a:t>
            </a:r>
            <a:r>
              <a:rPr lang="zh-CN" altLang="en-US" baseline="0" dirty="0" smtClean="0"/>
              <a:t> </a:t>
            </a:r>
            <a:r>
              <a:rPr lang="en-US" altLang="zh-CN" baseline="0" dirty="0" smtClean="0"/>
              <a:t>have</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title.</a:t>
            </a:r>
            <a:r>
              <a:rPr lang="zh-CN" altLang="en-US" baseline="0" dirty="0" smtClean="0"/>
              <a:t> </a:t>
            </a:r>
            <a:endParaRPr lang="en-US" altLang="zh-CN" baseline="0" dirty="0" smtClean="0"/>
          </a:p>
          <a:p>
            <a:r>
              <a:rPr lang="en-US"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this</a:t>
            </a:r>
            <a:r>
              <a:rPr lang="zh-CN" altLang="en-US" baseline="0" dirty="0" smtClean="0"/>
              <a:t> </a:t>
            </a:r>
            <a:r>
              <a:rPr lang="en-US" altLang="zh-CN" baseline="0" dirty="0" smtClean="0"/>
              <a:t>method</a:t>
            </a:r>
            <a:r>
              <a:rPr lang="zh-CN" altLang="en-US" baseline="0" dirty="0" smtClean="0"/>
              <a:t> </a:t>
            </a:r>
            <a:r>
              <a:rPr lang="en-US" altLang="zh-CN" baseline="0" dirty="0" smtClean="0"/>
              <a:t>performs</a:t>
            </a:r>
            <a:r>
              <a:rPr lang="zh-CN" altLang="en-US" baseline="0" dirty="0" smtClean="0"/>
              <a:t> </a:t>
            </a:r>
            <a:r>
              <a:rPr lang="en-US" altLang="zh-CN" baseline="0" dirty="0" smtClean="0"/>
              <a:t>extremely</a:t>
            </a:r>
            <a:r>
              <a:rPr lang="zh-CN" altLang="en-US" baseline="0" dirty="0" smtClean="0"/>
              <a:t> </a:t>
            </a:r>
            <a:r>
              <a:rPr lang="en-US" altLang="zh-CN" baseline="0" dirty="0" smtClean="0"/>
              <a:t>well</a:t>
            </a:r>
            <a:r>
              <a:rPr lang="zh-CN" altLang="en-US" baseline="0" dirty="0" smtClean="0"/>
              <a:t> </a:t>
            </a:r>
            <a:r>
              <a:rPr lang="en-US" altLang="zh-CN" baseline="0" dirty="0" smtClean="0"/>
              <a:t>in</a:t>
            </a:r>
            <a:r>
              <a:rPr lang="zh-CN" altLang="en-US" baseline="0" dirty="0" smtClean="0"/>
              <a:t> </a:t>
            </a:r>
            <a:r>
              <a:rPr lang="en-US" altLang="zh-CN" baseline="0" dirty="0" smtClean="0"/>
              <a:t>terms</a:t>
            </a:r>
            <a:r>
              <a:rPr lang="zh-CN" altLang="en-US" baseline="0" dirty="0" smtClean="0"/>
              <a:t> </a:t>
            </a:r>
            <a:r>
              <a:rPr lang="en-US" altLang="zh-CN" baseline="0" dirty="0" smtClean="0"/>
              <a:t>of</a:t>
            </a:r>
            <a:r>
              <a:rPr lang="zh-CN" altLang="en-US" baseline="0" dirty="0" smtClean="0"/>
              <a:t> </a:t>
            </a:r>
            <a:r>
              <a:rPr lang="en-US" altLang="zh-CN" baseline="0" dirty="0" smtClean="0"/>
              <a:t>precision.</a:t>
            </a:r>
            <a:r>
              <a:rPr lang="zh-CN" altLang="en-US" baseline="0" dirty="0" smtClean="0"/>
              <a:t> </a:t>
            </a:r>
            <a:endParaRPr lang="en-US" altLang="zh-CN" baseline="0" dirty="0" smtClean="0"/>
          </a:p>
          <a:p>
            <a:r>
              <a:rPr lang="en-US" baseline="0" dirty="0" smtClean="0"/>
              <a:t>The</a:t>
            </a:r>
            <a:r>
              <a:rPr lang="zh-CN" altLang="en-US" baseline="0" dirty="0" smtClean="0"/>
              <a:t> </a:t>
            </a:r>
            <a:r>
              <a:rPr lang="en-US" altLang="zh-CN" baseline="0" dirty="0" smtClean="0"/>
              <a:t>second</a:t>
            </a:r>
            <a:r>
              <a:rPr lang="zh-CN" altLang="en-US" baseline="0" dirty="0" smtClean="0"/>
              <a:t> </a:t>
            </a:r>
            <a:r>
              <a:rPr lang="en-US" altLang="zh-CN" baseline="0" dirty="0" smtClean="0"/>
              <a:t>method</a:t>
            </a:r>
            <a:r>
              <a:rPr lang="zh-CN" altLang="en-US" baseline="0" dirty="0" smtClean="0"/>
              <a:t> </a:t>
            </a:r>
            <a:r>
              <a:rPr lang="en-US" altLang="zh-CN" baseline="0" dirty="0" smtClean="0"/>
              <a:t>is</a:t>
            </a:r>
            <a:r>
              <a:rPr lang="zh-CN" altLang="en-US" baseline="0" dirty="0" smtClean="0"/>
              <a:t> </a:t>
            </a:r>
            <a:r>
              <a:rPr lang="en-US" altLang="zh-CN" baseline="0" dirty="0" smtClean="0"/>
              <a:t>a</a:t>
            </a:r>
            <a:r>
              <a:rPr lang="zh-CN" altLang="en-US" baseline="0" dirty="0" smtClean="0"/>
              <a:t> </a:t>
            </a:r>
            <a:r>
              <a:rPr lang="en-US" altLang="zh-CN" baseline="0" dirty="0" smtClean="0"/>
              <a:t>famous</a:t>
            </a:r>
            <a:r>
              <a:rPr lang="zh-CN" altLang="en-US" baseline="0" dirty="0" smtClean="0"/>
              <a:t> </a:t>
            </a:r>
            <a:r>
              <a:rPr lang="en-US" altLang="zh-CN" baseline="0" dirty="0" smtClean="0"/>
              <a:t>cross-lingual</a:t>
            </a:r>
            <a:r>
              <a:rPr lang="zh-CN" altLang="en-US" baseline="0" dirty="0" smtClean="0"/>
              <a:t> </a:t>
            </a:r>
            <a:r>
              <a:rPr lang="en-US" altLang="zh-CN" baseline="0" dirty="0" smtClean="0"/>
              <a:t>Wiki</a:t>
            </a:r>
            <a:r>
              <a:rPr lang="zh-CN" altLang="en-US" baseline="0" dirty="0" smtClean="0"/>
              <a:t> </a:t>
            </a:r>
            <a:r>
              <a:rPr lang="en-US" altLang="zh-CN" baseline="0" dirty="0" smtClean="0"/>
              <a:t>matching</a:t>
            </a:r>
            <a:r>
              <a:rPr lang="zh-CN" altLang="en-US" baseline="0" dirty="0" smtClean="0"/>
              <a:t> </a:t>
            </a:r>
            <a:r>
              <a:rPr lang="en-US" altLang="zh-CN" baseline="0" dirty="0" smtClean="0"/>
              <a:t>toolkit.</a:t>
            </a:r>
            <a:r>
              <a:rPr lang="zh-CN" altLang="en-US" baseline="0" dirty="0" smtClean="0"/>
              <a:t> </a:t>
            </a:r>
            <a:r>
              <a:rPr lang="en-US" altLang="zh-CN" baseline="0" dirty="0" smtClean="0"/>
              <a:t>Both</a:t>
            </a:r>
            <a:r>
              <a:rPr lang="zh-CN" altLang="en-US" baseline="0" dirty="0" smtClean="0"/>
              <a:t> </a:t>
            </a:r>
            <a:r>
              <a:rPr lang="en-US" altLang="zh-CN" baseline="0" dirty="0" smtClean="0"/>
              <a:t>the</a:t>
            </a:r>
            <a:r>
              <a:rPr lang="zh-CN" altLang="en-US" baseline="0" dirty="0" smtClean="0"/>
              <a:t> </a:t>
            </a:r>
            <a:r>
              <a:rPr lang="en-US" altLang="zh-CN" baseline="0" dirty="0" smtClean="0"/>
              <a:t>first</a:t>
            </a:r>
            <a:r>
              <a:rPr lang="zh-CN" altLang="en-US" baseline="0" dirty="0" smtClean="0"/>
              <a:t> </a:t>
            </a:r>
            <a:r>
              <a:rPr lang="en-US" altLang="zh-CN" baseline="0" dirty="0" smtClean="0"/>
              <a:t>and</a:t>
            </a:r>
            <a:r>
              <a:rPr lang="zh-CN" altLang="en-US" baseline="0" dirty="0" smtClean="0"/>
              <a:t> </a:t>
            </a:r>
            <a:r>
              <a:rPr lang="en-US" altLang="zh-CN" baseline="0" dirty="0" smtClean="0"/>
              <a:t>second</a:t>
            </a:r>
            <a:r>
              <a:rPr lang="zh-CN" altLang="en-US" baseline="0" dirty="0" smtClean="0"/>
              <a:t> </a:t>
            </a:r>
            <a:r>
              <a:rPr lang="en-US" altLang="zh-CN" baseline="0" dirty="0" smtClean="0"/>
              <a:t>methods</a:t>
            </a:r>
            <a:r>
              <a:rPr lang="zh-CN" altLang="en-US" baseline="0" dirty="0" smtClean="0"/>
              <a:t> </a:t>
            </a:r>
            <a:r>
              <a:rPr lang="en-US" altLang="zh-CN" baseline="0" dirty="0" smtClean="0"/>
              <a:t>are</a:t>
            </a:r>
            <a:r>
              <a:rPr lang="zh-CN" altLang="en-US" baseline="0" dirty="0" smtClean="0"/>
              <a:t> </a:t>
            </a:r>
            <a:r>
              <a:rPr lang="en-US" altLang="zh-CN" baseline="0" dirty="0" smtClean="0"/>
              <a:t>based</a:t>
            </a:r>
            <a:r>
              <a:rPr lang="zh-CN" altLang="en-US" baseline="0" dirty="0" smtClean="0"/>
              <a:t> </a:t>
            </a:r>
            <a:r>
              <a:rPr lang="en-US" altLang="zh-CN" baseline="0" dirty="0" smtClean="0"/>
              <a:t>on</a:t>
            </a:r>
            <a:r>
              <a:rPr lang="zh-CN" altLang="en-US" baseline="0" dirty="0" smtClean="0"/>
              <a:t> </a:t>
            </a:r>
            <a:r>
              <a:rPr lang="en-US" altLang="zh-CN" baseline="0" dirty="0" smtClean="0"/>
              <a:t>translated</a:t>
            </a:r>
            <a:r>
              <a:rPr lang="zh-CN" altLang="en-US" baseline="0" dirty="0" smtClean="0"/>
              <a:t> </a:t>
            </a:r>
            <a:r>
              <a:rPr lang="en-US" altLang="zh-CN" baseline="0" dirty="0" smtClean="0"/>
              <a:t>terminologies</a:t>
            </a:r>
            <a:r>
              <a:rPr lang="zh-CN" altLang="en-US" baseline="0" dirty="0" smtClean="0"/>
              <a:t> </a:t>
            </a:r>
            <a:r>
              <a:rPr lang="en-US" altLang="zh-CN" baseline="0" dirty="0" smtClean="0"/>
              <a:t>and</a:t>
            </a:r>
            <a:r>
              <a:rPr lang="zh-CN" altLang="en-US" baseline="0" dirty="0" smtClean="0"/>
              <a:t> </a:t>
            </a:r>
            <a:r>
              <a:rPr lang="en-US" altLang="zh-CN" baseline="0" dirty="0" smtClean="0"/>
              <a:t>perform</a:t>
            </a:r>
            <a:r>
              <a:rPr lang="zh-CN" altLang="en-US" baseline="0" dirty="0" smtClean="0"/>
              <a:t> </a:t>
            </a:r>
            <a:r>
              <a:rPr lang="en-US" altLang="zh-CN" baseline="0" dirty="0" smtClean="0"/>
              <a:t>well</a:t>
            </a:r>
            <a:r>
              <a:rPr lang="zh-CN" altLang="en-US" baseline="0" dirty="0" smtClean="0"/>
              <a:t> </a:t>
            </a:r>
            <a:r>
              <a:rPr lang="en-US" altLang="zh-CN" baseline="0" dirty="0" smtClean="0"/>
              <a:t>in</a:t>
            </a:r>
            <a:r>
              <a:rPr lang="zh-CN" altLang="en-US" baseline="0" dirty="0" smtClean="0"/>
              <a:t> </a:t>
            </a:r>
            <a:r>
              <a:rPr lang="en-US" altLang="zh-CN" baseline="0" dirty="0" smtClean="0"/>
              <a:t>terms</a:t>
            </a:r>
            <a:r>
              <a:rPr lang="zh-CN" altLang="en-US" baseline="0" dirty="0" smtClean="0"/>
              <a:t> </a:t>
            </a:r>
            <a:r>
              <a:rPr lang="en-US" altLang="zh-CN" baseline="0" dirty="0" smtClean="0"/>
              <a:t>of</a:t>
            </a:r>
            <a:r>
              <a:rPr lang="zh-CN" altLang="en-US" baseline="0" dirty="0" smtClean="0"/>
              <a:t> </a:t>
            </a:r>
            <a:r>
              <a:rPr lang="en-US" altLang="zh-CN" baseline="0" dirty="0" smtClean="0"/>
              <a:t>precision.</a:t>
            </a:r>
            <a:r>
              <a:rPr lang="zh-CN" altLang="en-US" baseline="0" dirty="0" smtClean="0"/>
              <a:t> </a:t>
            </a:r>
            <a:r>
              <a:rPr lang="en-US" altLang="zh-CN" baseline="0" dirty="0" smtClean="0"/>
              <a:t>However,</a:t>
            </a:r>
            <a:r>
              <a:rPr lang="zh-CN" altLang="en-US" baseline="0" dirty="0" smtClean="0"/>
              <a:t> </a:t>
            </a:r>
            <a:r>
              <a:rPr lang="en-US" altLang="zh-CN" baseline="0" dirty="0" smtClean="0"/>
              <a:t>they</a:t>
            </a:r>
            <a:r>
              <a:rPr lang="zh-CN" altLang="en-US" baseline="0" dirty="0" smtClean="0"/>
              <a:t> </a:t>
            </a:r>
            <a:r>
              <a:rPr lang="en-US" altLang="zh-CN" baseline="0" dirty="0" smtClean="0"/>
              <a:t>did</a:t>
            </a:r>
            <a:r>
              <a:rPr lang="zh-CN" altLang="en-US" baseline="0" dirty="0" smtClean="0"/>
              <a:t> </a:t>
            </a:r>
            <a:r>
              <a:rPr lang="en-US" altLang="zh-CN" baseline="0" dirty="0" smtClean="0"/>
              <a:t>note</a:t>
            </a:r>
            <a:r>
              <a:rPr lang="zh-CN" altLang="en-US" baseline="0" dirty="0" smtClean="0"/>
              <a:t> </a:t>
            </a:r>
            <a:r>
              <a:rPr lang="en-US" altLang="zh-CN" baseline="0" dirty="0" smtClean="0"/>
              <a:t>capture</a:t>
            </a:r>
            <a:r>
              <a:rPr lang="zh-CN" altLang="en-US" baseline="0" dirty="0" smtClean="0"/>
              <a:t> </a:t>
            </a:r>
            <a:r>
              <a:rPr lang="en-US" altLang="zh-CN" baseline="0" dirty="0" smtClean="0"/>
              <a:t>the</a:t>
            </a:r>
            <a:r>
              <a:rPr lang="zh-CN" altLang="en-US" baseline="0" dirty="0" smtClean="0"/>
              <a:t> </a:t>
            </a:r>
            <a:r>
              <a:rPr lang="en-US" altLang="zh-CN" baseline="0" dirty="0" smtClean="0"/>
              <a:t>hidden</a:t>
            </a:r>
            <a:r>
              <a:rPr lang="zh-CN" altLang="en-US" baseline="0" dirty="0" smtClean="0"/>
              <a:t> </a:t>
            </a:r>
            <a:r>
              <a:rPr lang="en-US" altLang="zh-CN" baseline="0" dirty="0" smtClean="0"/>
              <a:t>topics</a:t>
            </a:r>
            <a:r>
              <a:rPr lang="zh-CN" altLang="en-US" baseline="0" dirty="0" smtClean="0"/>
              <a:t> </a:t>
            </a:r>
            <a:r>
              <a:rPr lang="en-US" altLang="zh-CN" baseline="0" dirty="0" smtClean="0"/>
              <a:t>of</a:t>
            </a:r>
            <a:r>
              <a:rPr lang="zh-CN" altLang="en-US" baseline="0" dirty="0" smtClean="0"/>
              <a:t> </a:t>
            </a:r>
            <a:r>
              <a:rPr lang="en-US" altLang="zh-CN" baseline="0" dirty="0" smtClean="0"/>
              <a:t>entities,</a:t>
            </a:r>
            <a:r>
              <a:rPr lang="zh-CN" altLang="en-US" baseline="0" dirty="0" smtClean="0"/>
              <a:t> </a:t>
            </a:r>
            <a:r>
              <a:rPr lang="en-US" altLang="zh-CN" baseline="0" dirty="0" smtClean="0"/>
              <a:t>and</a:t>
            </a:r>
            <a:r>
              <a:rPr lang="zh-CN" altLang="en-US" baseline="0" dirty="0" smtClean="0"/>
              <a:t> </a:t>
            </a:r>
            <a:r>
              <a:rPr lang="en-US" altLang="zh-CN" baseline="0" dirty="0" smtClean="0"/>
              <a:t>miss</a:t>
            </a:r>
            <a:r>
              <a:rPr lang="zh-CN" altLang="en-US" baseline="0" dirty="0" smtClean="0"/>
              <a:t> </a:t>
            </a:r>
            <a:r>
              <a:rPr lang="en-US" altLang="zh-CN" baseline="0" dirty="0" smtClean="0"/>
              <a:t>a</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matching</a:t>
            </a:r>
            <a:r>
              <a:rPr lang="zh-CN" altLang="en-US" baseline="0" dirty="0" smtClean="0"/>
              <a:t> </a:t>
            </a:r>
            <a:r>
              <a:rPr lang="en-US" altLang="zh-CN" baseline="0" dirty="0" smtClean="0"/>
              <a:t>relations</a:t>
            </a:r>
            <a:r>
              <a:rPr lang="zh-CN" altLang="en-US" baseline="0" dirty="0" smtClean="0"/>
              <a:t>, </a:t>
            </a:r>
            <a:r>
              <a:rPr lang="en-US" altLang="zh-CN" baseline="0" dirty="0" smtClean="0"/>
              <a:t>which</a:t>
            </a:r>
            <a:r>
              <a:rPr lang="zh-CN" altLang="en-US" baseline="0" dirty="0" smtClean="0"/>
              <a:t> </a:t>
            </a:r>
            <a:r>
              <a:rPr lang="en-US" altLang="zh-CN" baseline="0" dirty="0" smtClean="0"/>
              <a:t>hurts</a:t>
            </a:r>
            <a:r>
              <a:rPr lang="zh-CN" altLang="en-US" baseline="0" dirty="0" smtClean="0"/>
              <a:t> </a:t>
            </a:r>
            <a:r>
              <a:rPr lang="en-US" altLang="zh-CN" baseline="0" dirty="0" smtClean="0"/>
              <a:t>the</a:t>
            </a:r>
            <a:r>
              <a:rPr lang="zh-CN" altLang="en-US" baseline="0" dirty="0" smtClean="0"/>
              <a:t> </a:t>
            </a:r>
            <a:r>
              <a:rPr lang="en-US" altLang="zh-CN" baseline="0" dirty="0" smtClean="0"/>
              <a:t>Recall</a:t>
            </a:r>
            <a:r>
              <a:rPr lang="zh-CN" altLang="en-US" baseline="0" dirty="0" smtClean="0"/>
              <a:t>. </a:t>
            </a:r>
            <a:endParaRPr lang="en-US" altLang="zh-CN" baseline="0" dirty="0" smtClean="0"/>
          </a:p>
          <a:p>
            <a:r>
              <a:rPr lang="en-US" altLang="zh-CN" baseline="0" dirty="0" smtClean="0"/>
              <a:t>The</a:t>
            </a:r>
            <a:r>
              <a:rPr lang="zh-CN" altLang="en-US" baseline="0" dirty="0" smtClean="0"/>
              <a:t> </a:t>
            </a:r>
            <a:r>
              <a:rPr lang="en-US" altLang="zh-CN" baseline="0" dirty="0" smtClean="0"/>
              <a:t>third</a:t>
            </a:r>
            <a:r>
              <a:rPr lang="zh-CN" altLang="en-US" baseline="0" dirty="0" smtClean="0"/>
              <a:t> </a:t>
            </a:r>
            <a:r>
              <a:rPr lang="en-US" altLang="zh-CN" baseline="0" dirty="0" smtClean="0"/>
              <a:t>method</a:t>
            </a:r>
            <a:r>
              <a:rPr lang="zh-CN" altLang="en-US" baseline="0" dirty="0" smtClean="0"/>
              <a:t> </a:t>
            </a:r>
            <a:r>
              <a:rPr lang="en-US" altLang="zh-CN" baseline="0" dirty="0" smtClean="0"/>
              <a:t>focuses</a:t>
            </a:r>
            <a:r>
              <a:rPr lang="zh-CN" altLang="en-US" baseline="0" dirty="0" smtClean="0"/>
              <a:t> </a:t>
            </a:r>
            <a:r>
              <a:rPr lang="en-US" altLang="zh-CN" baseline="0" dirty="0" smtClean="0"/>
              <a:t>on</a:t>
            </a:r>
            <a:r>
              <a:rPr lang="zh-CN" altLang="en-US" baseline="0" dirty="0" smtClean="0"/>
              <a:t> </a:t>
            </a:r>
            <a:r>
              <a:rPr lang="en-US" altLang="zh-CN" baseline="0" dirty="0" smtClean="0"/>
              <a:t>structural</a:t>
            </a:r>
            <a:r>
              <a:rPr lang="zh-CN" altLang="en-US" baseline="0" dirty="0" smtClean="0"/>
              <a:t> </a:t>
            </a:r>
            <a:r>
              <a:rPr lang="en-US" altLang="zh-CN" baseline="0" dirty="0" smtClean="0"/>
              <a:t>information.</a:t>
            </a:r>
            <a:r>
              <a:rPr lang="zh-CN" altLang="en-US" baseline="0" dirty="0" smtClean="0"/>
              <a:t> </a:t>
            </a:r>
            <a:r>
              <a:rPr lang="en-US" altLang="zh-CN" baseline="0" dirty="0" smtClean="0"/>
              <a:t>We</a:t>
            </a:r>
            <a:r>
              <a:rPr lang="zh-CN" altLang="en-US" baseline="0" dirty="0" smtClean="0"/>
              <a:t> </a:t>
            </a:r>
            <a:r>
              <a:rPr lang="en-US" altLang="zh-CN" baseline="0" dirty="0" smtClean="0"/>
              <a:t>enhance</a:t>
            </a:r>
            <a:r>
              <a:rPr lang="zh-CN" altLang="en-US" baseline="0" dirty="0" smtClean="0"/>
              <a:t> </a:t>
            </a:r>
            <a:r>
              <a:rPr lang="en-US" altLang="zh-CN" baseline="0" dirty="0" smtClean="0"/>
              <a:t>this</a:t>
            </a:r>
            <a:r>
              <a:rPr lang="zh-CN" altLang="en-US" baseline="0" dirty="0" smtClean="0"/>
              <a:t> </a:t>
            </a:r>
            <a:r>
              <a:rPr lang="en-US" altLang="zh-CN" baseline="0" dirty="0" smtClean="0"/>
              <a:t>method</a:t>
            </a:r>
            <a:r>
              <a:rPr lang="zh-CN" altLang="en-US" baseline="0" dirty="0" smtClean="0"/>
              <a:t> </a:t>
            </a:r>
            <a:r>
              <a:rPr lang="en-US" altLang="zh-CN" baseline="0" dirty="0" smtClean="0"/>
              <a:t>by</a:t>
            </a:r>
            <a:r>
              <a:rPr lang="zh-CN" altLang="en-US" baseline="0" dirty="0" smtClean="0"/>
              <a:t> </a:t>
            </a:r>
            <a:r>
              <a:rPr lang="en-US" altLang="zh-CN" baseline="0" dirty="0" smtClean="0"/>
              <a:t>further</a:t>
            </a:r>
            <a:r>
              <a:rPr lang="zh-CN" altLang="en-US" baseline="0" dirty="0" smtClean="0"/>
              <a:t> </a:t>
            </a:r>
            <a:r>
              <a:rPr lang="en-US" altLang="zh-CN" baseline="0" dirty="0" smtClean="0"/>
              <a:t>considering</a:t>
            </a:r>
            <a:r>
              <a:rPr lang="zh-CN" altLang="en-US" baseline="0" dirty="0" smtClean="0"/>
              <a:t> </a:t>
            </a:r>
            <a:r>
              <a:rPr lang="en-US" altLang="zh-CN" baseline="0" dirty="0" smtClean="0"/>
              <a:t>content</a:t>
            </a:r>
            <a:r>
              <a:rPr lang="zh-CN" altLang="en-US" baseline="0" dirty="0" smtClean="0"/>
              <a:t> </a:t>
            </a:r>
            <a:r>
              <a:rPr lang="en-US" altLang="zh-CN" baseline="0" dirty="0" smtClean="0"/>
              <a:t>information</a:t>
            </a:r>
            <a:r>
              <a:rPr lang="zh-CN" altLang="en-US" baseline="0" dirty="0" smtClean="0"/>
              <a:t> </a:t>
            </a:r>
            <a:r>
              <a:rPr lang="en-US" altLang="zh-CN" baseline="0" dirty="0" smtClean="0"/>
              <a:t>by</a:t>
            </a:r>
            <a:r>
              <a:rPr lang="zh-CN" altLang="en-US" baseline="0" dirty="0" smtClean="0"/>
              <a:t> </a:t>
            </a:r>
            <a:r>
              <a:rPr lang="en-US" altLang="zh-CN" baseline="0" dirty="0" smtClean="0"/>
              <a:t>utilizing</a:t>
            </a:r>
            <a:r>
              <a:rPr lang="zh-CN" altLang="en-US" baseline="0" dirty="0" smtClean="0"/>
              <a:t> </a:t>
            </a:r>
            <a:r>
              <a:rPr lang="en-US" altLang="zh-CN" baseline="0" dirty="0" smtClean="0"/>
              <a:t>LDA</a:t>
            </a:r>
            <a:r>
              <a:rPr lang="zh-CN" altLang="en-US" baseline="0" dirty="0" smtClean="0"/>
              <a:t> </a:t>
            </a:r>
            <a:r>
              <a:rPr lang="en-US" altLang="zh-CN" baseline="0" dirty="0" smtClean="0"/>
              <a:t>and</a:t>
            </a:r>
            <a:r>
              <a:rPr lang="zh-CN" altLang="en-US" baseline="0" dirty="0" smtClean="0"/>
              <a:t> </a:t>
            </a:r>
            <a:r>
              <a:rPr lang="en-US" altLang="zh-CN" baseline="0" dirty="0" smtClean="0"/>
              <a:t>CST</a:t>
            </a:r>
            <a:r>
              <a:rPr lang="zh-CN" altLang="en-US" baseline="0" dirty="0" smtClean="0"/>
              <a:t> </a:t>
            </a:r>
            <a:r>
              <a:rPr lang="en-US" altLang="zh-CN" baseline="0" dirty="0" smtClean="0"/>
              <a:t>respectively.</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table,</a:t>
            </a:r>
            <a:r>
              <a:rPr lang="zh-CN" altLang="en-US" baseline="0" dirty="0" smtClean="0"/>
              <a:t> </a:t>
            </a:r>
            <a:r>
              <a:rPr lang="en-US" altLang="zh-CN"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LFG+CST</a:t>
            </a:r>
            <a:r>
              <a:rPr lang="zh-CN" altLang="en-US" baseline="0" dirty="0" smtClean="0"/>
              <a:t> </a:t>
            </a:r>
            <a:r>
              <a:rPr lang="en-US" altLang="zh-CN" baseline="0" dirty="0" smtClean="0"/>
              <a:t>outperforms the others.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extLst>
      <p:ext uri="{BB962C8B-B14F-4D97-AF65-F5344CB8AC3E}">
        <p14:creationId xmlns:p14="http://schemas.microsoft.com/office/powerpoint/2010/main" val="141377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宋体" pitchFamily="2" charset="-122"/>
                <a:cs typeface="+mn-cs"/>
              </a:rPr>
              <a:t>At</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last,</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let</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us</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take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look</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at</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the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topics</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extracted</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by</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our</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model.</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Here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we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list</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the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top</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three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topics</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relevant</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to</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Apple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and</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Samsung.</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One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of</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the</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topics</a:t>
            </a:r>
            <a:r>
              <a:rPr lang="zh-CN" altLang="en-US" sz="1200" b="1" i="0" u="none" strike="noStrike" kern="1200" baseline="0" dirty="0" smtClean="0">
                <a:solidFill>
                  <a:schemeClr val="tx1"/>
                </a:solidFill>
                <a:latin typeface="Arial" charset="0"/>
                <a:ea typeface="宋体" pitchFamily="2" charset="-122"/>
                <a:cs typeface="+mn-cs"/>
              </a:rPr>
              <a:t> </a:t>
            </a:r>
            <a:r>
              <a:rPr lang="en-US" altLang="zh-CN" sz="1200" b="1" i="0" u="none" strike="noStrike" kern="1200" baseline="0" dirty="0" smtClean="0">
                <a:solidFill>
                  <a:schemeClr val="tx1"/>
                </a:solidFill>
                <a:latin typeface="Arial" charset="0"/>
                <a:ea typeface="宋体" pitchFamily="2" charset="-122"/>
                <a:cs typeface="+mn-cs"/>
              </a:rPr>
              <a:t>is</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“Application</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Icons”</a:t>
            </a:r>
            <a:r>
              <a:rPr lang="en-US" altLang="zh-CN" sz="1200" b="1" i="0" u="none" strike="noStrike" kern="1200" baseline="0" dirty="0" smtClean="0">
                <a:solidFill>
                  <a:schemeClr val="tx1"/>
                </a:solidFill>
                <a:latin typeface="Arial" charset="0"/>
                <a:ea typeface="宋体" pitchFamily="2" charset="-122"/>
                <a:cs typeface="+mn-cs"/>
              </a:rPr>
              <a:t>. Actually, </a:t>
            </a:r>
            <a:r>
              <a:rPr lang="en-US" sz="1200" b="1" i="0" u="none" strike="noStrike" kern="1200" baseline="0" dirty="0" smtClean="0">
                <a:solidFill>
                  <a:schemeClr val="tx1"/>
                </a:solidFill>
                <a:latin typeface="Arial" charset="0"/>
                <a:ea typeface="宋体" pitchFamily="2" charset="-122"/>
                <a:cs typeface="+mn-cs"/>
              </a:rPr>
              <a:t>one of the Apple</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patents been infringed by Samsung, is the design patent about</a:t>
            </a:r>
            <a:r>
              <a:rPr lang="zh-CN" altLang="en-US" sz="1200" b="1" i="0" u="none" strike="noStrike" kern="1200" baseline="0" dirty="0" smtClean="0">
                <a:solidFill>
                  <a:schemeClr val="tx1"/>
                </a:solidFill>
                <a:latin typeface="Arial" charset="0"/>
                <a:ea typeface="宋体" pitchFamily="2" charset="-122"/>
                <a:cs typeface="+mn-cs"/>
              </a:rPr>
              <a:t> </a:t>
            </a:r>
            <a:r>
              <a:rPr lang="en-US" sz="1200" b="1" i="0" u="none" strike="noStrike" kern="1200" baseline="0" dirty="0" smtClean="0">
                <a:solidFill>
                  <a:schemeClr val="tx1"/>
                </a:solidFill>
                <a:latin typeface="Arial" charset="0"/>
                <a:ea typeface="宋体" pitchFamily="2" charset="-122"/>
                <a:cs typeface="+mn-cs"/>
              </a:rPr>
              <a:t> square icons on interface, which is related to this topic.</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extLst>
      <p:ext uri="{BB962C8B-B14F-4D97-AF65-F5344CB8AC3E}">
        <p14:creationId xmlns:p14="http://schemas.microsoft.com/office/powerpoint/2010/main" val="90073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our work,</a:t>
            </a:r>
            <a:r>
              <a:rPr lang="en-US" baseline="0" dirty="0" smtClean="0"/>
              <a:t> we develop a prototype system online, which provides the competitive relationship analysis between companies.</a:t>
            </a:r>
          </a:p>
          <a:p>
            <a:r>
              <a:rPr lang="en-US" baseline="0" dirty="0" smtClean="0"/>
              <a:t>For example, it demonstrate one which topics two companies are competing on.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19</a:t>
            </a:fld>
            <a:endParaRPr lang="en-US" altLang="zh-CN"/>
          </a:p>
        </p:txBody>
      </p:sp>
    </p:spTree>
    <p:extLst>
      <p:ext uri="{BB962C8B-B14F-4D97-AF65-F5344CB8AC3E}">
        <p14:creationId xmlns:p14="http://schemas.microsoft.com/office/powerpoint/2010/main" val="76143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21</a:t>
            </a:fld>
            <a:endParaRPr lang="en-US" altLang="zh-CN"/>
          </a:p>
        </p:txBody>
      </p:sp>
    </p:spTree>
    <p:extLst>
      <p:ext uri="{BB962C8B-B14F-4D97-AF65-F5344CB8AC3E}">
        <p14:creationId xmlns:p14="http://schemas.microsoft.com/office/powerpoint/2010/main" val="324482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years ago, there was a patent infringement lawsuit between Apple and Samsung. </a:t>
            </a:r>
          </a:p>
          <a:p>
            <a:r>
              <a:rPr lang="en-US" baseline="0" dirty="0" smtClean="0"/>
              <a:t>Both companies claims their patents were infringed by the other’s products.  </a:t>
            </a:r>
          </a:p>
          <a:p>
            <a:r>
              <a:rPr lang="en-US" baseline="0" dirty="0" smtClean="0"/>
              <a:t>The lawsuit lasted over 2 years, involved over 158 million us dollars and 10 countries. </a:t>
            </a:r>
          </a:p>
          <a:p>
            <a:r>
              <a:rPr lang="en-US" baseline="0" dirty="0" smtClean="0"/>
              <a:t>At that time, there were over 35 thousand of patents held by the two companies in total. Among which 7 patents were involved in the lawsuit. </a:t>
            </a:r>
          </a:p>
          <a:p>
            <a:r>
              <a:rPr lang="en-US" dirty="0" smtClean="0"/>
              <a:t>This famous lawsuit</a:t>
            </a:r>
            <a:r>
              <a:rPr lang="en-US" baseline="0" dirty="0" smtClean="0"/>
              <a:t> suggests an important problem: how to find patents relevant to a specific product? Among the 35 thousand of patents, which ones are relevant to </a:t>
            </a:r>
            <a:r>
              <a:rPr lang="en-US" baseline="0" dirty="0" err="1" smtClean="0"/>
              <a:t>iphone</a:t>
            </a:r>
            <a:r>
              <a:rPr lang="en-US" baseline="0" dirty="0" smtClean="0"/>
              <a:t> or </a:t>
            </a:r>
            <a:r>
              <a:rPr lang="en-US" baseline="0" dirty="0" err="1" smtClean="0"/>
              <a:t>samsung</a:t>
            </a:r>
            <a:r>
              <a:rPr lang="en-US" baseline="0" dirty="0" smtClean="0"/>
              <a:t> galaxy? </a:t>
            </a:r>
          </a:p>
          <a:p>
            <a:r>
              <a:rPr lang="en-US" baseline="0" dirty="0" smtClean="0"/>
              <a:t>60s</a:t>
            </a:r>
          </a:p>
          <a:p>
            <a:endParaRPr lang="en-US" baseline="0" dirty="0" smtClean="0"/>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400" dirty="0" smtClean="0"/>
              <a:t>Both companies claimed their own patents were infringed by some of the other’s products. </a:t>
            </a:r>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a:t>
            </a:fld>
            <a:endParaRPr lang="en-US" altLang="zh-CN"/>
          </a:p>
        </p:txBody>
      </p:sp>
    </p:spTree>
    <p:extLst>
      <p:ext uri="{BB962C8B-B14F-4D97-AF65-F5344CB8AC3E}">
        <p14:creationId xmlns:p14="http://schemas.microsoft.com/office/powerpoint/2010/main" val="170201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problem</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study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work</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given an entity in a source domain,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finding its matched entities from another (target) domain</a:t>
            </a:r>
            <a:r>
              <a:rPr lang="en-US" altLang="zh-CN" sz="1200" b="0" i="0" u="none" strike="noStrike" kern="1200" baseline="0" dirty="0" smtClean="0">
                <a:solidFill>
                  <a:schemeClr val="tx1"/>
                </a:solidFill>
                <a:latin typeface="Arial" charset="0"/>
                <a:ea typeface="宋体" pitchFamily="2" charset="-122"/>
                <a:cs typeface="+mn-cs"/>
              </a:rPr>
              <a:t>.</a:t>
            </a:r>
          </a:p>
          <a:p>
            <a:r>
              <a:rPr lang="en-US" sz="1200" b="0" i="0" u="none" strike="noStrike" kern="1200" baseline="0" dirty="0" smtClean="0">
                <a:solidFill>
                  <a:schemeClr val="tx1"/>
                </a:solidFill>
                <a:latin typeface="Arial" charset="0"/>
                <a:ea typeface="宋体" pitchFamily="2" charset="-122"/>
                <a:cs typeface="+mn-cs"/>
              </a:rPr>
              <a:t>It is an important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task in many applications. </a:t>
            </a:r>
          </a:p>
          <a:p>
            <a:r>
              <a:rPr lang="en-US" sz="1200" b="0" i="0" u="none" strike="noStrike" kern="1200" baseline="0" dirty="0" smtClean="0">
                <a:solidFill>
                  <a:schemeClr val="tx1"/>
                </a:solidFill>
                <a:latin typeface="Arial" charset="0"/>
                <a:ea typeface="宋体" pitchFamily="2" charset="-122"/>
                <a:cs typeface="+mn-cs"/>
              </a:rPr>
              <a:t>For example, a patent expert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may be interested in finding related patents in a patent database for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 product; a user may be interested in finding all the related Chinese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Wiki pages for a particular English Wiki page; and a doctor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may be interested in finding all related drugs for a specific disease.</a:t>
            </a:r>
            <a:r>
              <a:rPr lang="zh-CN" altLang="en-US" sz="1200" b="0" i="0" u="none" strike="noStrike" kern="1200" baseline="0" dirty="0" smtClean="0">
                <a:solidFill>
                  <a:schemeClr val="tx1"/>
                </a:solidFill>
                <a:latin typeface="Arial" charset="0"/>
                <a:ea typeface="宋体" pitchFamily="2" charset="-122"/>
                <a:cs typeface="+mn-cs"/>
              </a:rPr>
              <a:t> </a:t>
            </a:r>
            <a:endParaRPr lang="en-US" sz="1200" b="0" i="0" u="none" strike="noStrike" kern="1200" baseline="0" dirty="0" smtClean="0">
              <a:solidFill>
                <a:schemeClr val="tx1"/>
              </a:solidFill>
              <a:latin typeface="Arial" charset="0"/>
              <a:ea typeface="宋体" pitchFamily="2" charset="-122"/>
              <a:cs typeface="+mn-cs"/>
            </a:endParaRPr>
          </a:p>
          <a:p>
            <a:r>
              <a:rPr lang="en-US" sz="1200" b="0" i="0" u="none" strike="noStrike" kern="1200" baseline="0" dirty="0" smtClean="0">
                <a:solidFill>
                  <a:schemeClr val="tx1"/>
                </a:solidFill>
                <a:latin typeface="Arial" charset="0"/>
                <a:ea typeface="宋体" pitchFamily="2" charset="-122"/>
                <a:cs typeface="+mn-cs"/>
              </a:rPr>
              <a:t>Similar search problems can be found in many other applications.</a:t>
            </a:r>
            <a:endParaRPr lang="en-US" altLang="zh-CN" sz="1200" b="0" i="0" u="none" strike="noStrike" kern="1200" baseline="0" dirty="0" smtClean="0">
              <a:solidFill>
                <a:schemeClr val="tx1"/>
              </a:solidFill>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23</a:t>
            </a:fld>
            <a:endParaRPr lang="en-US" altLang="zh-CN"/>
          </a:p>
        </p:txBody>
      </p:sp>
    </p:spTree>
    <p:extLst>
      <p:ext uri="{BB962C8B-B14F-4D97-AF65-F5344CB8AC3E}">
        <p14:creationId xmlns:p14="http://schemas.microsoft.com/office/powerpoint/2010/main" val="104252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entities from different sources, their </a:t>
            </a:r>
            <a:r>
              <a:rPr lang="en-US" b="1" dirty="0" smtClean="0">
                <a:solidFill>
                  <a:srgbClr val="800000"/>
                </a:solidFill>
              </a:rPr>
              <a:t>matching</a:t>
            </a:r>
            <a:r>
              <a:rPr lang="zh-CN" altLang="en-US" b="1" dirty="0" smtClean="0">
                <a:solidFill>
                  <a:srgbClr val="800000"/>
                </a:solidFill>
              </a:rPr>
              <a:t> </a:t>
            </a:r>
            <a:r>
              <a:rPr lang="en-US" altLang="zh-CN" b="1" dirty="0" smtClean="0">
                <a:solidFill>
                  <a:srgbClr val="800000"/>
                </a:solidFill>
              </a:rPr>
              <a:t>relations</a:t>
            </a:r>
            <a:r>
              <a:rPr lang="zh-CN" altLang="en-US" dirty="0" smtClean="0"/>
              <a:t> </a:t>
            </a:r>
            <a:r>
              <a:rPr lang="en-US" altLang="zh-CN" dirty="0" smtClean="0"/>
              <a:t>and</a:t>
            </a:r>
            <a:r>
              <a:rPr lang="zh-CN" altLang="en-US" dirty="0" smtClean="0"/>
              <a:t> </a:t>
            </a:r>
            <a:r>
              <a:rPr lang="en-US" b="1" dirty="0" smtClean="0">
                <a:solidFill>
                  <a:srgbClr val="800000"/>
                </a:solidFill>
              </a:rPr>
              <a:t>hidden topics</a:t>
            </a:r>
            <a:r>
              <a:rPr lang="en-US" dirty="0" smtClean="0"/>
              <a:t> are influenced by each other.</a:t>
            </a:r>
          </a:p>
          <a:p>
            <a:r>
              <a:rPr lang="en-US" dirty="0" smtClean="0"/>
              <a:t>Leverage the</a:t>
            </a:r>
            <a:r>
              <a:rPr lang="zh-CN" altLang="en-US" dirty="0" smtClean="0"/>
              <a:t> </a:t>
            </a:r>
            <a:r>
              <a:rPr lang="en-US" dirty="0" smtClean="0"/>
              <a:t>known matching relations to help the extraction of hidden topics,</a:t>
            </a:r>
            <a:r>
              <a:rPr lang="zh-CN" altLang="en-US" dirty="0" smtClean="0"/>
              <a:t> </a:t>
            </a:r>
            <a:r>
              <a:rPr lang="en-US" dirty="0" smtClean="0"/>
              <a:t>and use the extracted topics to infer the unknown relations.</a:t>
            </a:r>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24</a:t>
            </a:fld>
            <a:endParaRPr lang="en-US" altLang="zh-CN"/>
          </a:p>
        </p:txBody>
      </p:sp>
    </p:spTree>
    <p:extLst>
      <p:ext uri="{BB962C8B-B14F-4D97-AF65-F5344CB8AC3E}">
        <p14:creationId xmlns:p14="http://schemas.microsoft.com/office/powerpoint/2010/main" val="1413105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propose</a:t>
            </a:r>
            <a:r>
              <a:rPr lang="zh-CN" altLang="en-US" dirty="0" smtClean="0"/>
              <a:t> </a:t>
            </a:r>
            <a:r>
              <a:rPr lang="en-US" altLang="zh-CN" dirty="0" smtClean="0"/>
              <a:t>a</a:t>
            </a:r>
            <a:r>
              <a:rPr lang="zh-CN" altLang="en-US" dirty="0" smtClean="0"/>
              <a:t> </a:t>
            </a:r>
            <a:r>
              <a:rPr lang="en-US" altLang="zh-CN" dirty="0" smtClean="0"/>
              <a:t>cross-sampling</a:t>
            </a:r>
            <a:r>
              <a:rPr lang="zh-CN" altLang="en-US" dirty="0" smtClean="0"/>
              <a:t> </a:t>
            </a:r>
            <a:r>
              <a:rPr lang="en-US" altLang="zh-CN" dirty="0" smtClean="0"/>
              <a:t>method</a:t>
            </a:r>
            <a:r>
              <a:rPr lang="zh-CN" altLang="en-US" dirty="0" smtClean="0"/>
              <a:t> </a:t>
            </a:r>
            <a:r>
              <a:rPr lang="en-US" altLang="zh-CN" dirty="0" smtClean="0"/>
              <a:t>to</a:t>
            </a:r>
            <a:r>
              <a:rPr lang="zh-CN" altLang="en-US" dirty="0" smtClean="0"/>
              <a:t> </a:t>
            </a:r>
            <a:r>
              <a:rPr lang="en-US" altLang="zh-CN" dirty="0" smtClean="0"/>
              <a:t>link</a:t>
            </a:r>
            <a:r>
              <a:rPr lang="zh-CN" altLang="en-US" dirty="0" smtClean="0"/>
              <a:t> </a:t>
            </a:r>
            <a:r>
              <a:rPr lang="en-US" altLang="zh-CN" dirty="0" smtClean="0"/>
              <a:t>the</a:t>
            </a:r>
            <a:r>
              <a:rPr lang="zh-CN" altLang="en-US" dirty="0" smtClean="0"/>
              <a:t> </a:t>
            </a:r>
            <a:r>
              <a:rPr lang="en-US" altLang="zh-CN" dirty="0" smtClean="0"/>
              <a:t>same</a:t>
            </a:r>
            <a:r>
              <a:rPr lang="zh-CN" altLang="en-US" dirty="0" smtClean="0"/>
              <a:t> </a:t>
            </a:r>
            <a:r>
              <a:rPr lang="en-US" altLang="zh-CN" dirty="0" smtClean="0"/>
              <a:t>topics</a:t>
            </a:r>
            <a:r>
              <a:rPr lang="zh-CN" altLang="en-US" dirty="0" smtClean="0"/>
              <a:t> </a:t>
            </a:r>
            <a:r>
              <a:rPr lang="en-US" altLang="zh-CN" dirty="0" smtClean="0"/>
              <a:t>with</a:t>
            </a:r>
            <a:r>
              <a:rPr lang="zh-CN" altLang="en-US" dirty="0" smtClean="0"/>
              <a:t> </a:t>
            </a:r>
            <a:r>
              <a:rPr lang="en-US" altLang="zh-CN" dirty="0" smtClean="0"/>
              <a:t>different</a:t>
            </a:r>
            <a:r>
              <a:rPr lang="zh-CN" altLang="en-US" dirty="0" smtClean="0"/>
              <a:t> </a:t>
            </a:r>
            <a:r>
              <a:rPr lang="en-US" altLang="zh-CN" dirty="0" smtClean="0"/>
              <a:t>representations,</a:t>
            </a:r>
            <a:r>
              <a:rPr lang="zh-CN" altLang="en-US" dirty="0" smtClean="0"/>
              <a:t> </a:t>
            </a:r>
            <a:r>
              <a:rPr lang="en-US" altLang="zh-CN" dirty="0" smtClean="0"/>
              <a:t>which</a:t>
            </a:r>
            <a:r>
              <a:rPr lang="zh-CN" altLang="en-US" dirty="0" smtClean="0"/>
              <a:t> </a:t>
            </a:r>
            <a:r>
              <a:rPr lang="en-US" altLang="zh-CN" dirty="0" smtClean="0"/>
              <a:t>are</a:t>
            </a:r>
            <a:r>
              <a:rPr lang="zh-CN" altLang="en-US" dirty="0" smtClean="0"/>
              <a:t> </a:t>
            </a:r>
            <a:r>
              <a:rPr lang="en-US" altLang="zh-CN" dirty="0" smtClean="0"/>
              <a:t>the</a:t>
            </a:r>
            <a:r>
              <a:rPr lang="zh-CN" altLang="en-US" dirty="0" smtClean="0"/>
              <a:t> </a:t>
            </a:r>
            <a:r>
              <a:rPr lang="en-US" altLang="zh-CN" dirty="0" smtClean="0"/>
              <a:t>word</a:t>
            </a:r>
            <a:r>
              <a:rPr lang="zh-CN" altLang="en-US" dirty="0" smtClean="0"/>
              <a:t> </a:t>
            </a:r>
            <a:r>
              <a:rPr lang="en-US" altLang="zh-CN" dirty="0" smtClean="0"/>
              <a:t>distributions.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basic</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idea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of</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cross-sampling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that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when generating topics for an entity </a:t>
            </a:r>
            <a:r>
              <a:rPr lang="en-US" sz="1200" b="1" i="0" u="none" strike="noStrike" kern="1200" baseline="0" dirty="0" smtClean="0">
                <a:solidFill>
                  <a:schemeClr val="tx1"/>
                </a:solidFill>
                <a:latin typeface="Arial" charset="0"/>
                <a:ea typeface="宋体" pitchFamily="2" charset="-122"/>
                <a:cs typeface="+mn-cs"/>
              </a:rPr>
              <a:t>d</a:t>
            </a:r>
            <a:r>
              <a:rPr lang="en-US" sz="1200" b="0" i="0" u="none" strike="noStrike" kern="1200" baseline="0" dirty="0" smtClean="0">
                <a:solidFill>
                  <a:schemeClr val="tx1"/>
                </a:solidFill>
                <a:latin typeface="Arial" charset="0"/>
                <a:ea typeface="宋体" pitchFamily="2" charset="-122"/>
                <a:cs typeface="+mn-cs"/>
              </a:rPr>
              <a:t>, the sampling</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process is not only based on the topic distribution of </a:t>
            </a:r>
            <a:r>
              <a:rPr lang="en-US" sz="1200" b="1" i="0" u="none" strike="noStrike" kern="1200" baseline="0" dirty="0" smtClean="0">
                <a:solidFill>
                  <a:schemeClr val="tx1"/>
                </a:solidFill>
                <a:latin typeface="Arial" charset="0"/>
                <a:ea typeface="宋体" pitchFamily="2" charset="-122"/>
                <a:cs typeface="+mn-cs"/>
              </a:rPr>
              <a:t>d</a:t>
            </a:r>
            <a:r>
              <a:rPr lang="en-US" sz="1200" b="0" i="0" u="none" strike="noStrike" kern="1200" baseline="0" dirty="0" smtClean="0">
                <a:solidFill>
                  <a:schemeClr val="tx1"/>
                </a:solidFill>
                <a:latin typeface="Arial" charset="0"/>
                <a:ea typeface="宋体" pitchFamily="2" charset="-122"/>
                <a:cs typeface="+mn-cs"/>
              </a:rPr>
              <a:t>, but also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topic distributions of all the matching entities of </a:t>
            </a:r>
            <a:r>
              <a:rPr lang="en-US" sz="1200" b="1" i="0" u="none" strike="noStrike" kern="1200" baseline="0" dirty="0" smtClean="0">
                <a:solidFill>
                  <a:schemeClr val="tx1"/>
                </a:solidFill>
                <a:latin typeface="Arial" charset="0"/>
                <a:ea typeface="宋体" pitchFamily="2" charset="-122"/>
                <a:cs typeface="+mn-cs"/>
              </a:rPr>
              <a:t>d</a:t>
            </a:r>
            <a:r>
              <a:rPr lang="en-US" sz="1200" b="0" i="0" u="none" strike="noStrike" kern="1200" baseline="0" dirty="0" smtClean="0">
                <a:solidFill>
                  <a:schemeClr val="tx1"/>
                </a:solidFill>
                <a:latin typeface="Arial" charset="0"/>
                <a:ea typeface="宋体" pitchFamily="2" charset="-122"/>
                <a:cs typeface="+mn-cs"/>
              </a:rPr>
              <a:t>. </a:t>
            </a:r>
            <a:endParaRPr lang="en-US" altLang="zh-CN" dirty="0" smtClean="0"/>
          </a:p>
          <a:p>
            <a:r>
              <a:rPr lang="en-US" dirty="0" smtClean="0"/>
              <a:t>Let’s</a:t>
            </a:r>
            <a:r>
              <a:rPr lang="zh-CN" altLang="en-US" dirty="0" smtClean="0"/>
              <a:t> </a:t>
            </a:r>
            <a:r>
              <a:rPr lang="en-US" altLang="zh-CN" dirty="0" smtClean="0"/>
              <a:t>say</a:t>
            </a:r>
            <a:r>
              <a:rPr lang="zh-CN" altLang="en-US" dirty="0" smtClean="0"/>
              <a:t> </a:t>
            </a:r>
            <a:r>
              <a:rPr lang="en-US" altLang="zh-CN" dirty="0" smtClean="0"/>
              <a:t>we</a:t>
            </a:r>
            <a:r>
              <a:rPr lang="zh-CN" altLang="en-US" dirty="0" smtClean="0"/>
              <a:t> </a:t>
            </a:r>
            <a:r>
              <a:rPr lang="en-US" altLang="zh-CN" dirty="0" smtClean="0"/>
              <a:t>have</a:t>
            </a:r>
            <a:r>
              <a:rPr lang="zh-CN" altLang="en-US" dirty="0" smtClean="0"/>
              <a:t> </a:t>
            </a:r>
            <a:r>
              <a:rPr lang="en-US" altLang="zh-CN" dirty="0" smtClean="0"/>
              <a:t>two</a:t>
            </a:r>
            <a:r>
              <a:rPr lang="zh-CN" altLang="en-US" dirty="0" smtClean="0"/>
              <a:t> </a:t>
            </a:r>
            <a:r>
              <a:rPr lang="en-US" altLang="zh-CN" dirty="0" smtClean="0"/>
              <a:t>sources,</a:t>
            </a:r>
            <a:r>
              <a:rPr lang="zh-CN" altLang="en-US" dirty="0" smtClean="0"/>
              <a:t> </a:t>
            </a:r>
            <a:r>
              <a:rPr lang="en-US" altLang="zh-CN" dirty="0" smtClean="0"/>
              <a:t>in</a:t>
            </a:r>
            <a:r>
              <a:rPr lang="zh-CN" altLang="en-US" dirty="0" smtClean="0"/>
              <a:t> </a:t>
            </a:r>
            <a:r>
              <a:rPr lang="en-US" altLang="zh-CN" dirty="0" smtClean="0"/>
              <a:t>which</a:t>
            </a:r>
            <a:r>
              <a:rPr lang="zh-CN" altLang="en-US" dirty="0" smtClean="0"/>
              <a:t> </a:t>
            </a:r>
            <a:r>
              <a:rPr lang="en-US" altLang="zh-CN" dirty="0" smtClean="0"/>
              <a:t>document</a:t>
            </a:r>
            <a:r>
              <a:rPr lang="zh-CN" altLang="en-US" dirty="0" smtClean="0"/>
              <a:t> </a:t>
            </a:r>
            <a:r>
              <a:rPr lang="en-US" altLang="zh-CN" dirty="0" smtClean="0"/>
              <a:t>d_1</a:t>
            </a:r>
            <a:r>
              <a:rPr lang="zh-CN" altLang="en-US" dirty="0" smtClean="0"/>
              <a:t> </a:t>
            </a:r>
            <a:r>
              <a:rPr lang="en-US" altLang="zh-CN" dirty="0" smtClean="0"/>
              <a:t>from</a:t>
            </a:r>
            <a:r>
              <a:rPr lang="zh-CN" altLang="en-US" dirty="0" smtClean="0"/>
              <a:t> </a:t>
            </a:r>
            <a:r>
              <a:rPr lang="en-US" altLang="zh-CN" dirty="0" smtClean="0"/>
              <a:t>source</a:t>
            </a:r>
            <a:r>
              <a:rPr lang="zh-CN" altLang="en-US" dirty="0" smtClean="0"/>
              <a:t> </a:t>
            </a:r>
            <a:r>
              <a:rPr lang="en-US" altLang="zh-CN" dirty="0" smtClean="0"/>
              <a:t>1</a:t>
            </a:r>
            <a:r>
              <a:rPr lang="zh-CN" altLang="en-US" dirty="0" smtClean="0"/>
              <a:t> </a:t>
            </a:r>
            <a:r>
              <a:rPr lang="en-US" altLang="zh-CN" dirty="0" smtClean="0"/>
              <a:t>is</a:t>
            </a:r>
            <a:r>
              <a:rPr lang="zh-CN" altLang="en-US" dirty="0" smtClean="0"/>
              <a:t> </a:t>
            </a:r>
            <a:r>
              <a:rPr lang="en-US" altLang="zh-CN" dirty="0" smtClean="0"/>
              <a:t>matched</a:t>
            </a:r>
            <a:r>
              <a:rPr lang="zh-CN" altLang="en-US" dirty="0" smtClean="0"/>
              <a:t> </a:t>
            </a:r>
            <a:r>
              <a:rPr lang="en-US" altLang="zh-CN" dirty="0" smtClean="0"/>
              <a:t>with</a:t>
            </a:r>
            <a:r>
              <a:rPr lang="zh-CN" altLang="en-US" dirty="0" smtClean="0"/>
              <a:t> </a:t>
            </a:r>
            <a:r>
              <a:rPr lang="en-US" altLang="zh-CN" dirty="0" smtClean="0"/>
              <a:t>document</a:t>
            </a:r>
            <a:r>
              <a:rPr lang="zh-CN" altLang="en-US" dirty="0" smtClean="0"/>
              <a:t> </a:t>
            </a:r>
            <a:r>
              <a:rPr lang="en-US" altLang="zh-CN" dirty="0" smtClean="0"/>
              <a:t>d_2</a:t>
            </a:r>
            <a:r>
              <a:rPr lang="zh-CN" altLang="en-US" dirty="0" smtClean="0"/>
              <a:t> </a:t>
            </a:r>
            <a:r>
              <a:rPr lang="en-US" altLang="zh-CN" dirty="0" smtClean="0"/>
              <a:t>from</a:t>
            </a:r>
            <a:r>
              <a:rPr lang="zh-CN" altLang="en-US" dirty="0" smtClean="0"/>
              <a:t> </a:t>
            </a:r>
            <a:r>
              <a:rPr lang="en-US" altLang="zh-CN" dirty="0" smtClean="0"/>
              <a:t>source</a:t>
            </a:r>
            <a:r>
              <a:rPr lang="zh-CN" altLang="en-US" dirty="0" smtClean="0"/>
              <a:t> </a:t>
            </a:r>
            <a:r>
              <a:rPr lang="en-US" altLang="zh-CN" dirty="0" smtClean="0"/>
              <a:t>2.</a:t>
            </a:r>
          </a:p>
          <a:p>
            <a:r>
              <a:rPr lang="en-US" dirty="0" smtClean="0"/>
              <a:t>At</a:t>
            </a:r>
            <a:r>
              <a:rPr lang="zh-CN" altLang="en-US" dirty="0" smtClean="0"/>
              <a:t> </a:t>
            </a:r>
            <a:r>
              <a:rPr lang="en-US" altLang="zh-CN" dirty="0" smtClean="0"/>
              <a:t>first,</a:t>
            </a:r>
            <a:r>
              <a:rPr lang="zh-CN" altLang="en-US" dirty="0" smtClean="0"/>
              <a:t> </a:t>
            </a:r>
            <a:r>
              <a:rPr lang="en-US" altLang="zh-CN" dirty="0" smtClean="0"/>
              <a:t>documents</a:t>
            </a:r>
            <a:r>
              <a:rPr lang="zh-CN" altLang="en-US" dirty="0" smtClean="0"/>
              <a:t> </a:t>
            </a:r>
            <a:r>
              <a:rPr lang="en-US" altLang="zh-CN" dirty="0" smtClean="0"/>
              <a:t>from</a:t>
            </a:r>
            <a:r>
              <a:rPr lang="zh-CN" altLang="en-US" dirty="0" smtClean="0"/>
              <a:t> </a:t>
            </a:r>
            <a:r>
              <a:rPr lang="en-US" altLang="zh-CN" dirty="0" smtClean="0"/>
              <a:t>different</a:t>
            </a:r>
            <a:r>
              <a:rPr lang="zh-CN" altLang="en-US" dirty="0" smtClean="0"/>
              <a:t> </a:t>
            </a:r>
            <a:r>
              <a:rPr lang="en-US" altLang="zh-CN" dirty="0" smtClean="0"/>
              <a:t>sources</a:t>
            </a:r>
            <a:r>
              <a:rPr lang="zh-CN" altLang="en-US" dirty="0" smtClean="0"/>
              <a:t> </a:t>
            </a:r>
            <a:r>
              <a:rPr lang="en-US" altLang="zh-CN" dirty="0" smtClean="0"/>
              <a:t>have</a:t>
            </a:r>
            <a:r>
              <a:rPr lang="zh-CN" altLang="en-US" dirty="0" smtClean="0"/>
              <a:t> </a:t>
            </a:r>
            <a:r>
              <a:rPr lang="en-US" altLang="zh-CN" dirty="0" smtClean="0"/>
              <a:t>disjoint</a:t>
            </a:r>
            <a:r>
              <a:rPr lang="zh-CN" altLang="en-US" dirty="0" smtClean="0"/>
              <a:t> </a:t>
            </a:r>
            <a:r>
              <a:rPr lang="en-US" altLang="zh-CN" dirty="0" smtClean="0"/>
              <a:t>topic</a:t>
            </a:r>
            <a:r>
              <a:rPr lang="zh-CN" altLang="en-US" dirty="0" smtClean="0"/>
              <a:t> </a:t>
            </a:r>
            <a:r>
              <a:rPr lang="en-US" altLang="zh-CN" dirty="0" smtClean="0"/>
              <a:t>space</a:t>
            </a:r>
            <a:r>
              <a:rPr lang="zh-CN" altLang="en-US" dirty="0" smtClean="0"/>
              <a:t> </a:t>
            </a:r>
            <a:r>
              <a:rPr lang="en-US" altLang="zh-CN" dirty="0" smtClean="0"/>
              <a:t>as</a:t>
            </a:r>
            <a:r>
              <a:rPr lang="zh-CN" altLang="en-US" dirty="0" smtClean="0"/>
              <a:t> </a:t>
            </a:r>
            <a:r>
              <a:rPr lang="en-US" altLang="zh-CN" dirty="0" smtClean="0"/>
              <a:t>they</a:t>
            </a:r>
            <a:r>
              <a:rPr lang="zh-CN" altLang="en-US" dirty="0" smtClean="0"/>
              <a:t> </a:t>
            </a:r>
            <a:r>
              <a:rPr lang="en-US" altLang="zh-CN" dirty="0" smtClean="0"/>
              <a:t>have</a:t>
            </a:r>
            <a:r>
              <a:rPr lang="zh-CN" altLang="en-US" dirty="0" smtClean="0"/>
              <a:t> </a:t>
            </a:r>
            <a:r>
              <a:rPr lang="en-US" altLang="zh-CN" dirty="0" smtClean="0"/>
              <a:t>no</a:t>
            </a:r>
            <a:r>
              <a:rPr lang="zh-CN" altLang="en-US" dirty="0" smtClean="0"/>
              <a:t> </a:t>
            </a:r>
            <a:r>
              <a:rPr lang="en-US" altLang="zh-CN" dirty="0" smtClean="0"/>
              <a:t>overlap</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content.</a:t>
            </a:r>
            <a:r>
              <a:rPr lang="zh-CN" altLang="en-US" dirty="0" smtClean="0"/>
              <a:t> </a:t>
            </a:r>
            <a:endParaRPr lang="en-US" dirty="0" smtClean="0"/>
          </a:p>
          <a:p>
            <a:endParaRPr lang="en-US" sz="1200" b="0" i="0" u="none" strike="noStrike" kern="1200" baseline="0" dirty="0" smtClean="0">
              <a:solidFill>
                <a:schemeClr val="tx1"/>
              </a:solidFill>
              <a:latin typeface="Arial" charset="0"/>
              <a:ea typeface="宋体" pitchFamily="2" charset="-122"/>
              <a:cs typeface="+mn-cs"/>
            </a:endParaRPr>
          </a:p>
          <a:p>
            <a:endParaRPr lang="en-US" sz="1200" b="0" i="0" u="none" strike="noStrike" kern="1200" baseline="0" dirty="0" smtClean="0">
              <a:solidFill>
                <a:schemeClr val="tx1"/>
              </a:solidFill>
              <a:latin typeface="Arial" charset="0"/>
              <a:ea typeface="宋体" pitchFamily="2" charset="-122"/>
              <a:cs typeface="+mn-cs"/>
            </a:endParaRPr>
          </a:p>
          <a:p>
            <a:r>
              <a:rPr lang="en-US" sz="1200" b="0" i="0" u="none" strike="noStrike" kern="1200" baseline="0" dirty="0" smtClean="0">
                <a:solidFill>
                  <a:schemeClr val="tx1"/>
                </a:solidFill>
                <a:latin typeface="Arial" charset="0"/>
                <a:ea typeface="宋体" pitchFamily="2" charset="-122"/>
                <a:cs typeface="+mn-cs"/>
              </a:rPr>
              <a:t>For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example,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 user would like to edit a Chinese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Wikipedia article about “Barack Obama.” Before he starts, he may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take a look at what topics the corresponding English Wikipedia article</a:t>
            </a:r>
          </a:p>
          <a:p>
            <a:r>
              <a:rPr lang="en-US" sz="1200" b="0" i="0" u="none" strike="noStrike" kern="1200" baseline="0" dirty="0" smtClean="0">
                <a:solidFill>
                  <a:schemeClr val="tx1"/>
                </a:solidFill>
                <a:latin typeface="Arial" charset="0"/>
                <a:ea typeface="宋体" pitchFamily="2" charset="-122"/>
                <a:cs typeface="+mn-cs"/>
              </a:rPr>
              <a:t>contains, and finds out that the article contains Obama’s early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career as a Chicago community organizer. Thus he will edit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Chinese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Wikipedia article to present Obama’s experience as a community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organizer but in different words.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25</a:t>
            </a:fld>
            <a:endParaRPr lang="en-US" altLang="zh-CN"/>
          </a:p>
        </p:txBody>
      </p:sp>
    </p:spTree>
    <p:extLst>
      <p:ext uri="{BB962C8B-B14F-4D97-AF65-F5344CB8AC3E}">
        <p14:creationId xmlns:p14="http://schemas.microsoft.com/office/powerpoint/2010/main" val="821857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then</a:t>
            </a:r>
            <a:r>
              <a:rPr lang="zh-CN" altLang="en-US" dirty="0" smtClean="0"/>
              <a:t> </a:t>
            </a:r>
            <a:r>
              <a:rPr lang="en-US" altLang="zh-CN" dirty="0" smtClean="0"/>
              <a:t>generate</a:t>
            </a:r>
            <a:r>
              <a:rPr lang="zh-CN" altLang="en-US" dirty="0" smtClean="0"/>
              <a:t> </a:t>
            </a:r>
            <a:r>
              <a:rPr lang="en-US" altLang="zh-CN" dirty="0" smtClean="0"/>
              <a:t>a</a:t>
            </a:r>
            <a:r>
              <a:rPr lang="zh-CN" altLang="en-US" dirty="0" smtClean="0"/>
              <a:t> </a:t>
            </a:r>
            <a:r>
              <a:rPr lang="en-US" altLang="zh-CN" dirty="0" smtClean="0"/>
              <a:t>word</a:t>
            </a:r>
            <a:r>
              <a:rPr lang="zh-CN" altLang="en-US" dirty="0" smtClean="0"/>
              <a:t> </a:t>
            </a:r>
            <a:r>
              <a:rPr lang="en-US" altLang="zh-CN" dirty="0" smtClean="0"/>
              <a:t>w</a:t>
            </a:r>
            <a:r>
              <a:rPr lang="zh-CN" altLang="en-US" dirty="0" smtClean="0"/>
              <a:t> </a:t>
            </a:r>
            <a:r>
              <a:rPr lang="en-US" altLang="zh-CN" dirty="0" smtClean="0"/>
              <a:t>for</a:t>
            </a:r>
            <a:r>
              <a:rPr lang="zh-CN" altLang="en-US" dirty="0" smtClean="0"/>
              <a:t> </a:t>
            </a:r>
            <a:r>
              <a:rPr lang="en-US" altLang="zh-CN" dirty="0" smtClean="0"/>
              <a:t>d_1.</a:t>
            </a:r>
            <a:r>
              <a:rPr lang="zh-CN" altLang="en-US" dirty="0" smtClean="0"/>
              <a:t> </a:t>
            </a:r>
            <a:r>
              <a:rPr lang="en-US" altLang="zh-CN" dirty="0" smtClean="0"/>
              <a:t>For</a:t>
            </a:r>
            <a:r>
              <a:rPr lang="zh-CN" altLang="en-US" dirty="0" smtClean="0"/>
              <a:t> </a:t>
            </a:r>
            <a:r>
              <a:rPr lang="en-US" altLang="zh-CN" dirty="0" smtClean="0"/>
              <a:t>traditional</a:t>
            </a:r>
            <a:r>
              <a:rPr lang="zh-CN" altLang="en-US" dirty="0" smtClean="0"/>
              <a:t> </a:t>
            </a:r>
            <a:r>
              <a:rPr lang="en-US" altLang="zh-CN" dirty="0" smtClean="0"/>
              <a:t>topic</a:t>
            </a:r>
            <a:r>
              <a:rPr lang="zh-CN" altLang="en-US" dirty="0" smtClean="0"/>
              <a:t> </a:t>
            </a:r>
            <a:r>
              <a:rPr lang="en-US" altLang="zh-CN" dirty="0" smtClean="0"/>
              <a:t>models,</a:t>
            </a:r>
            <a:r>
              <a:rPr lang="zh-CN" altLang="en-US" dirty="0" smtClean="0"/>
              <a:t> </a:t>
            </a:r>
            <a:r>
              <a:rPr lang="en-US" altLang="zh-CN" dirty="0" smtClean="0"/>
              <a:t>we</a:t>
            </a:r>
            <a:r>
              <a:rPr lang="zh-CN" altLang="en-US" dirty="0" smtClean="0"/>
              <a:t> </a:t>
            </a:r>
            <a:r>
              <a:rPr lang="en-US" altLang="zh-CN" dirty="0" smtClean="0"/>
              <a:t>will</a:t>
            </a:r>
            <a:r>
              <a:rPr lang="zh-CN" altLang="en-US" dirty="0" smtClean="0"/>
              <a:t> </a:t>
            </a:r>
            <a:r>
              <a:rPr lang="en-US" altLang="zh-CN" dirty="0" smtClean="0"/>
              <a:t>first</a:t>
            </a:r>
            <a:r>
              <a:rPr lang="zh-CN" altLang="en-US" dirty="0" smtClean="0"/>
              <a:t> </a:t>
            </a:r>
            <a:r>
              <a:rPr lang="en-US" altLang="zh-CN" dirty="0" smtClean="0"/>
              <a:t>generate</a:t>
            </a:r>
            <a:r>
              <a:rPr lang="zh-CN" altLang="en-US" dirty="0" smtClean="0"/>
              <a:t> </a:t>
            </a:r>
            <a:r>
              <a:rPr lang="en-US" altLang="zh-CN" dirty="0" smtClean="0"/>
              <a:t>a</a:t>
            </a:r>
            <a:r>
              <a:rPr lang="zh-CN" altLang="en-US" dirty="0" smtClean="0"/>
              <a:t> </a:t>
            </a:r>
            <a:r>
              <a:rPr lang="en-US" altLang="zh-CN" dirty="0" smtClean="0"/>
              <a:t>latent</a:t>
            </a:r>
            <a:r>
              <a:rPr lang="zh-CN" altLang="en-US" dirty="0" smtClean="0"/>
              <a:t> </a:t>
            </a:r>
            <a:r>
              <a:rPr lang="en-US" altLang="zh-CN" dirty="0" smtClean="0"/>
              <a:t>topic</a:t>
            </a:r>
            <a:r>
              <a:rPr lang="zh-CN" altLang="en-US" dirty="0" smtClean="0"/>
              <a:t> </a:t>
            </a:r>
            <a:r>
              <a:rPr lang="en-US" altLang="zh-CN" dirty="0" smtClean="0"/>
              <a:t>for</a:t>
            </a:r>
            <a:r>
              <a:rPr lang="zh-CN" altLang="en-US" dirty="0" smtClean="0"/>
              <a:t> </a:t>
            </a:r>
            <a:r>
              <a:rPr lang="en-US" altLang="zh-CN" dirty="0" smtClean="0"/>
              <a:t>w,</a:t>
            </a:r>
            <a:r>
              <a:rPr lang="zh-CN" altLang="en-US" dirty="0" smtClean="0"/>
              <a:t> </a:t>
            </a:r>
            <a:r>
              <a:rPr lang="en-US" altLang="zh-CN" dirty="0" smtClean="0"/>
              <a:t>according</a:t>
            </a:r>
            <a:r>
              <a:rPr lang="zh-CN" altLang="en-US" dirty="0" smtClean="0"/>
              <a:t> </a:t>
            </a:r>
            <a:r>
              <a:rPr lang="en-US" altLang="zh-CN" dirty="0" smtClean="0"/>
              <a:t>the</a:t>
            </a:r>
            <a:r>
              <a:rPr lang="zh-CN" altLang="en-US" dirty="0" smtClean="0"/>
              <a:t> </a:t>
            </a:r>
            <a:r>
              <a:rPr lang="en-US" altLang="zh-CN" dirty="0" smtClean="0"/>
              <a:t>topic</a:t>
            </a:r>
            <a:r>
              <a:rPr lang="zh-CN" altLang="en-US" dirty="0" smtClean="0"/>
              <a:t> </a:t>
            </a:r>
            <a:r>
              <a:rPr lang="en-US" altLang="zh-CN" dirty="0" smtClean="0"/>
              <a:t>distribution</a:t>
            </a:r>
            <a:r>
              <a:rPr lang="zh-CN" altLang="en-US" dirty="0" smtClean="0"/>
              <a:t> </a:t>
            </a:r>
            <a:r>
              <a:rPr lang="en-US" altLang="zh-CN" dirty="0" smtClean="0"/>
              <a:t>of</a:t>
            </a:r>
            <a:r>
              <a:rPr lang="zh-CN" altLang="en-US" dirty="0" smtClean="0"/>
              <a:t> </a:t>
            </a:r>
            <a:r>
              <a:rPr lang="en-US" altLang="zh-CN" dirty="0" smtClean="0"/>
              <a:t>d_1,</a:t>
            </a:r>
            <a:r>
              <a:rPr lang="zh-CN" altLang="en-US" dirty="0" smtClean="0"/>
              <a:t> </a:t>
            </a:r>
            <a:r>
              <a:rPr lang="en-US" altLang="zh-CN" dirty="0" smtClean="0"/>
              <a:t>then</a:t>
            </a:r>
            <a:r>
              <a:rPr lang="zh-CN" altLang="en-US" dirty="0" smtClean="0"/>
              <a:t> </a:t>
            </a:r>
            <a:r>
              <a:rPr lang="en-US" altLang="zh-CN" dirty="0" smtClean="0"/>
              <a:t>sample</a:t>
            </a:r>
            <a:r>
              <a:rPr lang="zh-CN" altLang="en-US" dirty="0" smtClean="0"/>
              <a:t> </a:t>
            </a:r>
            <a:r>
              <a:rPr lang="en-US" altLang="zh-CN" dirty="0" smtClean="0"/>
              <a:t>w</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a</a:t>
            </a:r>
            <a:r>
              <a:rPr lang="zh-CN" altLang="en-US" dirty="0" smtClean="0"/>
              <a:t> </a:t>
            </a:r>
            <a:r>
              <a:rPr lang="en-US" altLang="zh-CN" dirty="0" smtClean="0"/>
              <a:t>multinomial</a:t>
            </a:r>
            <a:r>
              <a:rPr lang="zh-CN" altLang="en-US" dirty="0" smtClean="0"/>
              <a:t> </a:t>
            </a:r>
            <a:r>
              <a:rPr lang="en-US" altLang="zh-CN" dirty="0" smtClean="0"/>
              <a:t>distribution</a:t>
            </a:r>
            <a:r>
              <a:rPr lang="zh-CN" altLang="en-US" dirty="0" smtClean="0"/>
              <a:t> </a:t>
            </a:r>
            <a:r>
              <a:rPr lang="en-US" altLang="zh-CN" dirty="0" smtClean="0"/>
              <a:t>associated</a:t>
            </a:r>
            <a:r>
              <a:rPr lang="zh-CN" altLang="en-US" dirty="0" smtClean="0"/>
              <a:t> </a:t>
            </a:r>
            <a:r>
              <a:rPr lang="en-US" altLang="zh-CN" dirty="0" smtClean="0"/>
              <a:t>with</a:t>
            </a:r>
            <a:r>
              <a:rPr lang="zh-CN" altLang="en-US" dirty="0" smtClean="0"/>
              <a:t> </a:t>
            </a:r>
            <a:r>
              <a:rPr lang="en-US" altLang="zh-CN" dirty="0" smtClean="0"/>
              <a:t>the</a:t>
            </a:r>
            <a:r>
              <a:rPr lang="zh-CN" altLang="en-US" dirty="0" smtClean="0"/>
              <a:t> </a:t>
            </a:r>
            <a:r>
              <a:rPr lang="en-US" altLang="zh-CN" dirty="0" smtClean="0"/>
              <a:t>sampled</a:t>
            </a:r>
            <a:r>
              <a:rPr lang="zh-CN" altLang="en-US" dirty="0" smtClean="0"/>
              <a:t> </a:t>
            </a:r>
            <a:r>
              <a:rPr lang="en-US" altLang="zh-CN" dirty="0" smtClean="0"/>
              <a:t>topic</a:t>
            </a:r>
            <a:r>
              <a:rPr lang="zh-CN" altLang="en-US" dirty="0" smtClean="0"/>
              <a:t> </a:t>
            </a:r>
            <a:r>
              <a:rPr lang="en-US" altLang="zh-CN" dirty="0" smtClean="0"/>
              <a:t>over</a:t>
            </a:r>
            <a:r>
              <a:rPr lang="zh-CN" altLang="en-US" dirty="0" smtClean="0"/>
              <a:t> </a:t>
            </a:r>
            <a:r>
              <a:rPr lang="en-US" altLang="zh-CN" dirty="0" smtClean="0"/>
              <a:t>all</a:t>
            </a:r>
            <a:r>
              <a:rPr lang="zh-CN" altLang="en-US" dirty="0" smtClean="0"/>
              <a:t> </a:t>
            </a:r>
            <a:r>
              <a:rPr lang="en-US" altLang="zh-CN" dirty="0" smtClean="0"/>
              <a:t>words.</a:t>
            </a:r>
            <a:r>
              <a:rPr lang="zh-CN" altLang="en-US" dirty="0" smtClean="0"/>
              <a:t>  </a:t>
            </a:r>
            <a:r>
              <a:rPr lang="en-US" altLang="zh-CN" dirty="0" smtClean="0"/>
              <a:t>However,</a:t>
            </a:r>
            <a:r>
              <a:rPr lang="zh-CN" altLang="en-US" dirty="0" smtClean="0"/>
              <a:t> </a:t>
            </a:r>
            <a:r>
              <a:rPr lang="en-US" altLang="zh-CN" dirty="0" smtClean="0"/>
              <a:t>in</a:t>
            </a:r>
            <a:r>
              <a:rPr lang="zh-CN" altLang="en-US" dirty="0" smtClean="0"/>
              <a:t> </a:t>
            </a:r>
            <a:r>
              <a:rPr lang="en-US" altLang="zh-CN" dirty="0" smtClean="0"/>
              <a:t>cross-sampling,</a:t>
            </a:r>
            <a:r>
              <a:rPr lang="zh-CN" altLang="en-US" dirty="0" smtClean="0"/>
              <a:t> </a:t>
            </a:r>
            <a:r>
              <a:rPr lang="en-US" altLang="zh-CN" dirty="0" smtClean="0"/>
              <a:t>we</a:t>
            </a:r>
            <a:r>
              <a:rPr lang="zh-CN" altLang="en-US" dirty="0" smtClean="0"/>
              <a:t> </a:t>
            </a:r>
            <a:r>
              <a:rPr lang="en-US" altLang="zh-CN" dirty="0" smtClean="0"/>
              <a:t>first</a:t>
            </a:r>
            <a:r>
              <a:rPr lang="zh-CN" altLang="en-US" dirty="0" smtClean="0"/>
              <a:t> </a:t>
            </a:r>
            <a:r>
              <a:rPr lang="en-US" altLang="zh-CN" dirty="0" smtClean="0"/>
              <a:t>toss</a:t>
            </a:r>
            <a:r>
              <a:rPr lang="zh-CN" altLang="en-US" dirty="0" smtClean="0"/>
              <a:t> </a:t>
            </a:r>
            <a:r>
              <a:rPr lang="en-US" altLang="zh-CN" dirty="0" smtClean="0"/>
              <a:t>a</a:t>
            </a:r>
            <a:r>
              <a:rPr lang="zh-CN" altLang="en-US" dirty="0" smtClean="0"/>
              <a:t> </a:t>
            </a:r>
            <a:r>
              <a:rPr lang="en-US" altLang="zh-CN" dirty="0" smtClean="0"/>
              <a:t>binary</a:t>
            </a:r>
            <a:r>
              <a:rPr lang="zh-CN" altLang="en-US" dirty="0" smtClean="0"/>
              <a:t> </a:t>
            </a:r>
            <a:r>
              <a:rPr lang="en-US" altLang="zh-CN" dirty="0" smtClean="0"/>
              <a:t>coin</a:t>
            </a:r>
            <a:r>
              <a:rPr lang="zh-CN" altLang="en-US" dirty="0" smtClean="0"/>
              <a:t> </a:t>
            </a:r>
            <a:r>
              <a:rPr lang="en-US" altLang="zh-CN" dirty="0" smtClean="0"/>
              <a:t>c,</a:t>
            </a:r>
            <a:r>
              <a:rPr lang="zh-CN" altLang="en-US" dirty="0" smtClean="0"/>
              <a:t> </a:t>
            </a:r>
            <a:r>
              <a:rPr lang="en-US" altLang="zh-CN" dirty="0" smtClean="0"/>
              <a:t>if</a:t>
            </a:r>
            <a:r>
              <a:rPr lang="zh-CN" altLang="en-US" dirty="0" smtClean="0"/>
              <a:t> </a:t>
            </a:r>
            <a:r>
              <a:rPr lang="en-US" altLang="zh-CN" dirty="0" smtClean="0"/>
              <a:t>c</a:t>
            </a:r>
            <a:r>
              <a:rPr lang="zh-CN" altLang="en-US" dirty="0" smtClean="0"/>
              <a:t> </a:t>
            </a:r>
            <a:r>
              <a:rPr lang="en-US" altLang="zh-CN" dirty="0" smtClean="0"/>
              <a:t>equals</a:t>
            </a:r>
            <a:r>
              <a:rPr lang="zh-CN" altLang="en-US" dirty="0" smtClean="0"/>
              <a:t> </a:t>
            </a:r>
            <a:r>
              <a:rPr lang="en-US" altLang="zh-CN" dirty="0" smtClean="0"/>
              <a:t>to</a:t>
            </a:r>
            <a:r>
              <a:rPr lang="zh-CN" altLang="en-US" dirty="0" smtClean="0"/>
              <a:t> </a:t>
            </a:r>
            <a:r>
              <a:rPr lang="en-US" altLang="zh-CN" dirty="0" smtClean="0"/>
              <a:t>zero,</a:t>
            </a:r>
            <a:r>
              <a:rPr lang="zh-CN" altLang="en-US" dirty="0" smtClean="0"/>
              <a:t> </a:t>
            </a:r>
            <a:r>
              <a:rPr lang="en-US" altLang="zh-CN" dirty="0" smtClean="0"/>
              <a:t>we</a:t>
            </a:r>
            <a:r>
              <a:rPr lang="zh-CN" altLang="en-US" dirty="0" smtClean="0"/>
              <a:t> </a:t>
            </a:r>
            <a:r>
              <a:rPr lang="en-US" altLang="zh-CN" dirty="0" smtClean="0"/>
              <a:t>sample</a:t>
            </a:r>
            <a:r>
              <a:rPr lang="zh-CN" altLang="en-US" dirty="0" smtClean="0"/>
              <a:t> </a:t>
            </a:r>
            <a:r>
              <a:rPr lang="en-US" altLang="zh-CN" dirty="0" smtClean="0"/>
              <a:t>w’s</a:t>
            </a:r>
            <a:r>
              <a:rPr lang="zh-CN" altLang="en-US" dirty="0" smtClean="0"/>
              <a:t> </a:t>
            </a:r>
            <a:r>
              <a:rPr lang="en-US" altLang="zh-CN" dirty="0" smtClean="0"/>
              <a:t>corresponding</a:t>
            </a:r>
            <a:r>
              <a:rPr lang="zh-CN" altLang="en-US" dirty="0" smtClean="0"/>
              <a:t> </a:t>
            </a:r>
            <a:r>
              <a:rPr lang="en-US" altLang="zh-CN" dirty="0" smtClean="0"/>
              <a:t>topic</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d_1’s</a:t>
            </a:r>
            <a:r>
              <a:rPr lang="zh-CN" altLang="en-US" dirty="0" smtClean="0"/>
              <a:t> </a:t>
            </a:r>
            <a:r>
              <a:rPr lang="en-US" altLang="zh-CN" dirty="0" smtClean="0"/>
              <a:t>topic</a:t>
            </a:r>
            <a:r>
              <a:rPr lang="zh-CN" altLang="en-US" dirty="0" smtClean="0"/>
              <a:t> </a:t>
            </a:r>
            <a:r>
              <a:rPr lang="en-US" altLang="zh-CN" dirty="0" smtClean="0"/>
              <a:t>distribution</a:t>
            </a:r>
            <a:r>
              <a:rPr lang="zh-CN" altLang="en-US" dirty="0" smtClean="0"/>
              <a:t> </a:t>
            </a:r>
            <a:r>
              <a:rPr lang="en-US" altLang="zh-CN" dirty="0" smtClean="0"/>
              <a:t>just</a:t>
            </a:r>
            <a:r>
              <a:rPr lang="zh-CN" altLang="en-US" dirty="0" smtClean="0"/>
              <a:t> </a:t>
            </a:r>
            <a:r>
              <a:rPr lang="en-US" altLang="zh-CN" dirty="0" smtClean="0"/>
              <a:t>like</a:t>
            </a:r>
            <a:r>
              <a:rPr lang="zh-CN" altLang="en-US" dirty="0" smtClean="0"/>
              <a:t> </a:t>
            </a:r>
            <a:r>
              <a:rPr lang="en-US" altLang="zh-CN" dirty="0" smtClean="0"/>
              <a:t>traditional</a:t>
            </a:r>
            <a:r>
              <a:rPr lang="zh-CN" altLang="en-US" dirty="0" smtClean="0"/>
              <a:t> </a:t>
            </a:r>
            <a:r>
              <a:rPr lang="en-US" altLang="zh-CN" dirty="0" smtClean="0"/>
              <a:t>topic</a:t>
            </a:r>
            <a:r>
              <a:rPr lang="zh-CN" altLang="en-US" dirty="0" smtClean="0"/>
              <a:t> </a:t>
            </a:r>
            <a:r>
              <a:rPr lang="en-US" altLang="zh-CN" dirty="0" smtClean="0"/>
              <a:t>models.</a:t>
            </a:r>
            <a:r>
              <a:rPr lang="zh-CN"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26</a:t>
            </a:fld>
            <a:endParaRPr lang="en-US" altLang="zh-CN"/>
          </a:p>
        </p:txBody>
      </p:sp>
    </p:spTree>
    <p:extLst>
      <p:ext uri="{BB962C8B-B14F-4D97-AF65-F5344CB8AC3E}">
        <p14:creationId xmlns:p14="http://schemas.microsoft.com/office/powerpoint/2010/main" val="279325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zh-CN" altLang="en-US" dirty="0" smtClean="0"/>
              <a:t> </a:t>
            </a:r>
            <a:r>
              <a:rPr lang="en-US" altLang="zh-CN" dirty="0" smtClean="0"/>
              <a:t>c</a:t>
            </a:r>
            <a:r>
              <a:rPr lang="zh-CN" altLang="en-US" dirty="0" smtClean="0"/>
              <a:t> </a:t>
            </a:r>
            <a:r>
              <a:rPr lang="en-US" altLang="zh-CN" dirty="0" smtClean="0"/>
              <a:t>equals</a:t>
            </a:r>
            <a:r>
              <a:rPr lang="zh-CN" altLang="en-US" dirty="0" smtClean="0"/>
              <a:t> </a:t>
            </a:r>
            <a:r>
              <a:rPr lang="en-US" altLang="zh-CN" dirty="0" smtClean="0"/>
              <a:t>to</a:t>
            </a:r>
            <a:r>
              <a:rPr lang="zh-CN" altLang="en-US" dirty="0" smtClean="0"/>
              <a:t> </a:t>
            </a:r>
            <a:r>
              <a:rPr lang="en-US" altLang="zh-CN" dirty="0" smtClean="0"/>
              <a:t>one,</a:t>
            </a:r>
            <a:r>
              <a:rPr lang="zh-CN" altLang="en-US" dirty="0" smtClean="0"/>
              <a:t> </a:t>
            </a:r>
            <a:r>
              <a:rPr lang="en-US" altLang="zh-CN" dirty="0" smtClean="0"/>
              <a:t>we</a:t>
            </a:r>
            <a:r>
              <a:rPr lang="zh-CN" altLang="en-US" dirty="0" smtClean="0"/>
              <a:t> </a:t>
            </a:r>
            <a:r>
              <a:rPr lang="en-US" altLang="zh-CN" dirty="0" smtClean="0"/>
              <a:t>sample</a:t>
            </a:r>
            <a:r>
              <a:rPr lang="zh-CN" altLang="en-US" dirty="0" smtClean="0"/>
              <a:t> </a:t>
            </a:r>
            <a:r>
              <a:rPr lang="en-US" altLang="zh-CN" dirty="0" smtClean="0"/>
              <a:t>w’s</a:t>
            </a:r>
            <a:r>
              <a:rPr lang="zh-CN" altLang="en-US" dirty="0" smtClean="0"/>
              <a:t> </a:t>
            </a:r>
            <a:r>
              <a:rPr lang="en-US" altLang="zh-CN" dirty="0" smtClean="0"/>
              <a:t>topic</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d_2’s</a:t>
            </a:r>
            <a:r>
              <a:rPr lang="zh-CN" altLang="en-US" dirty="0" smtClean="0"/>
              <a:t> </a:t>
            </a:r>
            <a:r>
              <a:rPr lang="en-US" altLang="zh-CN" dirty="0" smtClean="0"/>
              <a:t>topic</a:t>
            </a:r>
            <a:r>
              <a:rPr lang="zh-CN" altLang="en-US" dirty="0" smtClean="0"/>
              <a:t> </a:t>
            </a:r>
            <a:r>
              <a:rPr lang="en-US" altLang="zh-CN" dirty="0" smtClean="0"/>
              <a:t>distribution.</a:t>
            </a:r>
            <a:r>
              <a:rPr lang="zh-CN" altLang="en-US" dirty="0" smtClean="0"/>
              <a:t> </a:t>
            </a:r>
            <a:endParaRPr lang="en-US" altLang="zh-CN" dirty="0" smtClean="0"/>
          </a:p>
          <a:p>
            <a:r>
              <a:rPr lang="en-US" dirty="0" smtClean="0"/>
              <a:t>After</a:t>
            </a:r>
            <a:r>
              <a:rPr lang="zh-CN" altLang="en-US" dirty="0" smtClean="0"/>
              <a:t> </a:t>
            </a:r>
            <a:r>
              <a:rPr lang="en-US" altLang="zh-CN" dirty="0" smtClean="0"/>
              <a:t>this</a:t>
            </a:r>
            <a:r>
              <a:rPr lang="zh-CN" altLang="en-US" dirty="0" smtClean="0"/>
              <a:t> </a:t>
            </a:r>
            <a:r>
              <a:rPr lang="en-US" altLang="zh-CN" dirty="0" smtClean="0"/>
              <a:t>iteration,</a:t>
            </a:r>
            <a:r>
              <a:rPr lang="zh-CN" altLang="en-US" dirty="0" smtClean="0"/>
              <a:t> </a:t>
            </a:r>
            <a:r>
              <a:rPr lang="en-US" altLang="zh-CN" dirty="0" smtClean="0"/>
              <a:t>the</a:t>
            </a:r>
            <a:r>
              <a:rPr lang="zh-CN" altLang="en-US" dirty="0" smtClean="0"/>
              <a:t> </a:t>
            </a:r>
            <a:r>
              <a:rPr lang="en-US" altLang="zh-CN" dirty="0" smtClean="0"/>
              <a:t>disjoint</a:t>
            </a:r>
            <a:r>
              <a:rPr lang="zh-CN" altLang="en-US" dirty="0" smtClean="0"/>
              <a:t> </a:t>
            </a:r>
            <a:r>
              <a:rPr lang="en-US" altLang="zh-CN" dirty="0" smtClean="0"/>
              <a:t>topics</a:t>
            </a:r>
            <a:r>
              <a:rPr lang="zh-CN" altLang="en-US" dirty="0" smtClean="0"/>
              <a:t> </a:t>
            </a:r>
            <a:r>
              <a:rPr lang="en-US" altLang="zh-CN" dirty="0" smtClean="0"/>
              <a:t>will</a:t>
            </a:r>
            <a:r>
              <a:rPr lang="zh-CN" altLang="en-US" dirty="0" smtClean="0"/>
              <a:t> </a:t>
            </a:r>
            <a:r>
              <a:rPr lang="en-US" altLang="zh-CN" dirty="0" smtClean="0"/>
              <a:t>have</a:t>
            </a:r>
            <a:r>
              <a:rPr lang="zh-CN" altLang="en-US" dirty="0" smtClean="0"/>
              <a:t> </a:t>
            </a:r>
            <a:r>
              <a:rPr lang="en-US" altLang="zh-CN" dirty="0" smtClean="0"/>
              <a:t>overlap</a:t>
            </a:r>
            <a:r>
              <a:rPr lang="zh-CN" altLang="en-US" dirty="0" smtClean="0"/>
              <a:t> </a:t>
            </a:r>
            <a:r>
              <a:rPr lang="en-US" altLang="zh-CN" dirty="0" smtClean="0"/>
              <a:t>by</a:t>
            </a:r>
            <a:r>
              <a:rPr lang="zh-CN" altLang="en-US" dirty="0" smtClean="0"/>
              <a:t> </a:t>
            </a:r>
            <a:r>
              <a:rPr lang="en-US" altLang="zh-CN" dirty="0" smtClean="0"/>
              <a:t>leveraging</a:t>
            </a:r>
            <a:r>
              <a:rPr lang="zh-CN" altLang="en-US" dirty="0" smtClean="0"/>
              <a:t> </a:t>
            </a:r>
            <a:r>
              <a:rPr lang="en-US" altLang="zh-CN" dirty="0" smtClean="0"/>
              <a:t>known</a:t>
            </a:r>
            <a:r>
              <a:rPr lang="zh-CN" altLang="en-US" dirty="0" smtClean="0"/>
              <a:t> </a:t>
            </a:r>
            <a:r>
              <a:rPr lang="en-US" altLang="zh-CN" dirty="0" smtClean="0"/>
              <a:t>matching</a:t>
            </a:r>
            <a:r>
              <a:rPr lang="zh-CN" altLang="en-US" dirty="0" smtClean="0"/>
              <a:t> </a:t>
            </a:r>
            <a:r>
              <a:rPr lang="en-US" altLang="zh-CN" dirty="0" smtClean="0"/>
              <a:t>relations.</a:t>
            </a:r>
            <a:r>
              <a:rPr lang="zh-CN"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27</a:t>
            </a:fld>
            <a:endParaRPr lang="en-US" altLang="zh-CN"/>
          </a:p>
        </p:txBody>
      </p:sp>
    </p:spTree>
    <p:extLst>
      <p:ext uri="{BB962C8B-B14F-4D97-AF65-F5344CB8AC3E}">
        <p14:creationId xmlns:p14="http://schemas.microsoft.com/office/powerpoint/2010/main" val="35862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then</a:t>
            </a:r>
            <a:r>
              <a:rPr lang="zh-CN" altLang="en-US" dirty="0" smtClean="0"/>
              <a:t> </a:t>
            </a:r>
            <a:r>
              <a:rPr lang="en-US" altLang="zh-CN" dirty="0" smtClean="0"/>
              <a:t>see</a:t>
            </a:r>
            <a:r>
              <a:rPr lang="zh-CN" altLang="en-US" dirty="0" smtClean="0"/>
              <a:t> </a:t>
            </a:r>
            <a:r>
              <a:rPr lang="en-US" altLang="zh-CN" dirty="0" smtClean="0"/>
              <a:t>how</a:t>
            </a:r>
            <a:r>
              <a:rPr lang="zh-CN" altLang="en-US" dirty="0" smtClean="0"/>
              <a:t> </a:t>
            </a:r>
            <a:r>
              <a:rPr lang="en-US" altLang="zh-CN" dirty="0" smtClean="0"/>
              <a:t>parameters</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proposed</a:t>
            </a:r>
            <a:r>
              <a:rPr lang="zh-CN" altLang="en-US" dirty="0" smtClean="0"/>
              <a:t> </a:t>
            </a:r>
            <a:r>
              <a:rPr lang="en-US" altLang="zh-CN" dirty="0" smtClean="0"/>
              <a:t>model</a:t>
            </a:r>
            <a:r>
              <a:rPr lang="zh-CN" altLang="en-US" dirty="0" smtClean="0"/>
              <a:t> </a:t>
            </a:r>
            <a:r>
              <a:rPr lang="en-US" altLang="zh-CN" dirty="0" smtClean="0"/>
              <a:t>influence</a:t>
            </a:r>
            <a:r>
              <a:rPr lang="zh-CN" altLang="en-US" dirty="0" smtClean="0"/>
              <a:t> </a:t>
            </a:r>
            <a:r>
              <a:rPr lang="en-US" altLang="zh-CN" dirty="0" smtClean="0"/>
              <a:t>the</a:t>
            </a:r>
            <a:r>
              <a:rPr lang="zh-CN" altLang="en-US" dirty="0" smtClean="0"/>
              <a:t> </a:t>
            </a:r>
            <a:r>
              <a:rPr lang="en-US" altLang="zh-CN" dirty="0" smtClean="0"/>
              <a:t>performance.</a:t>
            </a:r>
            <a:r>
              <a:rPr lang="zh-CN" altLang="en-US" dirty="0" smtClean="0"/>
              <a:t> </a:t>
            </a:r>
            <a:endParaRPr lang="en-US" altLang="zh-CN" dirty="0" smtClean="0"/>
          </a:p>
          <a:p>
            <a:r>
              <a:rPr lang="en-US" altLang="zh-CN" dirty="0" smtClean="0"/>
              <a:t>Lets</a:t>
            </a:r>
            <a:r>
              <a:rPr lang="zh-CN" altLang="en-US" dirty="0" smtClean="0"/>
              <a:t> </a:t>
            </a:r>
            <a:r>
              <a:rPr lang="en-US" altLang="zh-CN" dirty="0" smtClean="0"/>
              <a:t>focus</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second</a:t>
            </a:r>
            <a:r>
              <a:rPr lang="zh-CN" altLang="en-US" dirty="0" smtClean="0"/>
              <a:t> </a:t>
            </a:r>
            <a:r>
              <a:rPr lang="en-US" altLang="zh-CN" dirty="0" smtClean="0"/>
              <a:t>figure,</a:t>
            </a:r>
            <a:r>
              <a:rPr lang="zh-CN" altLang="en-US" dirty="0" smtClean="0"/>
              <a:t> </a:t>
            </a:r>
            <a:r>
              <a:rPr lang="en-US" altLang="zh-CN" dirty="0" smtClean="0"/>
              <a:t>which</a:t>
            </a:r>
            <a:r>
              <a:rPr lang="zh-CN" altLang="en-US" dirty="0" smtClean="0"/>
              <a:t> </a:t>
            </a:r>
            <a:r>
              <a:rPr lang="en-US" altLang="zh-CN" dirty="0" smtClean="0"/>
              <a:t>demonstrate</a:t>
            </a:r>
            <a:r>
              <a:rPr lang="zh-CN" altLang="en-US" dirty="0" smtClean="0"/>
              <a:t> </a:t>
            </a:r>
            <a:r>
              <a:rPr lang="en-US" altLang="zh-CN" dirty="0" smtClean="0"/>
              <a:t>how</a:t>
            </a:r>
            <a:r>
              <a:rPr lang="zh-CN" altLang="en-US" dirty="0" smtClean="0"/>
              <a:t> </a:t>
            </a:r>
            <a:r>
              <a:rPr lang="en-US" altLang="zh-CN" dirty="0" smtClean="0"/>
              <a:t>the</a:t>
            </a:r>
            <a:r>
              <a:rPr lang="zh-CN" altLang="en-US" dirty="0" smtClean="0"/>
              <a:t> </a:t>
            </a:r>
            <a:r>
              <a:rPr lang="en-US" altLang="zh-CN" dirty="0" smtClean="0"/>
              <a:t>prior</a:t>
            </a:r>
            <a:r>
              <a:rPr lang="zh-CN" altLang="en-US" dirty="0" smtClean="0"/>
              <a:t> </a:t>
            </a:r>
            <a:r>
              <a:rPr lang="en-US" altLang="zh-CN" dirty="0" smtClean="0"/>
              <a:t>of</a:t>
            </a:r>
            <a:r>
              <a:rPr lang="zh-CN" altLang="en-US" dirty="0" smtClean="0"/>
              <a:t> </a:t>
            </a:r>
            <a:r>
              <a:rPr lang="en-US" altLang="zh-CN" dirty="0" smtClean="0"/>
              <a:t>cross-sampling</a:t>
            </a:r>
            <a:r>
              <a:rPr lang="zh-CN" altLang="en-US" dirty="0" smtClean="0"/>
              <a:t> </a:t>
            </a:r>
            <a:r>
              <a:rPr lang="en-US" altLang="zh-CN" dirty="0" smtClean="0"/>
              <a:t>influence</a:t>
            </a:r>
            <a:r>
              <a:rPr lang="zh-CN" altLang="en-US" dirty="0" smtClean="0"/>
              <a:t> </a:t>
            </a:r>
            <a:r>
              <a:rPr lang="en-US" altLang="zh-CN" dirty="0" smtClean="0"/>
              <a:t>the</a:t>
            </a:r>
            <a:r>
              <a:rPr lang="zh-CN" altLang="en-US" dirty="0" smtClean="0"/>
              <a:t> </a:t>
            </a:r>
            <a:r>
              <a:rPr lang="en-US" altLang="zh-CN" dirty="0" smtClean="0"/>
              <a:t>performance.</a:t>
            </a:r>
          </a:p>
          <a:p>
            <a:r>
              <a:rPr lang="en-US" altLang="zh-CN" dirty="0" smtClean="0"/>
              <a:t>Here, higher ratio indicates larger probability to sample a topic</a:t>
            </a:r>
            <a:r>
              <a:rPr lang="en-US" altLang="zh-CN" baseline="0" dirty="0" smtClean="0"/>
              <a:t> for a word</a:t>
            </a:r>
            <a:r>
              <a:rPr lang="en-US" altLang="zh-CN" dirty="0" smtClean="0"/>
              <a:t> from matching</a:t>
            </a:r>
            <a:r>
              <a:rPr lang="en-US" altLang="zh-CN" baseline="0" dirty="0" smtClean="0"/>
              <a:t> document instead of its own document.  </a:t>
            </a:r>
          </a:p>
          <a:p>
            <a:r>
              <a:rPr lang="en-US" sz="1200" b="0" i="0" u="none" strike="noStrike" kern="1200" baseline="0" dirty="0" smtClean="0">
                <a:solidFill>
                  <a:schemeClr val="tx1"/>
                </a:solidFill>
                <a:latin typeface="Arial" charset="0"/>
                <a:ea typeface="宋体" pitchFamily="2" charset="-122"/>
                <a:cs typeface="+mn-cs"/>
              </a:rPr>
              <a:t>In the product-patent matching problem, the value of MAP reaches largest when the ratio is 4. </a:t>
            </a:r>
          </a:p>
          <a:p>
            <a:r>
              <a:rPr lang="en-US" sz="1200" b="0" i="0" u="none" strike="noStrike" kern="1200" baseline="0" dirty="0" smtClean="0">
                <a:solidFill>
                  <a:schemeClr val="tx1"/>
                </a:solidFill>
                <a:latin typeface="Arial" charset="0"/>
                <a:ea typeface="宋体" pitchFamily="2" charset="-122"/>
                <a:cs typeface="+mn-cs"/>
              </a:rPr>
              <a:t>In the </a:t>
            </a:r>
            <a:r>
              <a:rPr lang="en-US" sz="1200" b="0" i="0" u="none" strike="noStrike" kern="1200" baseline="0" dirty="0" err="1" smtClean="0">
                <a:solidFill>
                  <a:schemeClr val="tx1"/>
                </a:solidFill>
                <a:latin typeface="Arial" charset="0"/>
                <a:ea typeface="宋体" pitchFamily="2" charset="-122"/>
                <a:cs typeface="+mn-cs"/>
              </a:rPr>
              <a:t>crosslingual</a:t>
            </a:r>
            <a:r>
              <a:rPr lang="en-US" sz="1200" b="0" i="0" u="none" strike="noStrike" kern="1200" baseline="0" dirty="0" smtClean="0">
                <a:solidFill>
                  <a:schemeClr val="tx1"/>
                </a:solidFill>
                <a:latin typeface="Arial" charset="0"/>
                <a:ea typeface="宋体" pitchFamily="2" charset="-122"/>
                <a:cs typeface="+mn-cs"/>
              </a:rPr>
              <a:t> problem, F1 reaches the maximum value when the ratio is 2.</a:t>
            </a:r>
            <a:endParaRPr lang="en-US" altLang="zh-CN" dirty="0" smtClean="0"/>
          </a:p>
          <a:p>
            <a:r>
              <a:rPr lang="en-US" sz="1200" b="0" i="0" u="none" strike="noStrike" kern="1200" baseline="0" dirty="0" smtClean="0">
                <a:solidFill>
                  <a:schemeClr val="tx1"/>
                </a:solidFill>
                <a:latin typeface="Arial" charset="0"/>
                <a:ea typeface="宋体" pitchFamily="2" charset="-122"/>
                <a:cs typeface="+mn-cs"/>
              </a:rPr>
              <a:t>Compared with cross-lingual matched articles,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patents and Wiki articles with matching relations are more dissimilar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in topics: patents focus on specific technologies,</a:t>
            </a:r>
            <a:r>
              <a:rPr lang="zh-CN" altLang="en-US" sz="1200" b="0" i="0" u="none" strike="noStrike" kern="1200" baseline="0" dirty="0" smtClean="0">
                <a:solidFill>
                  <a:schemeClr val="tx1"/>
                </a:solidFill>
                <a:latin typeface="Arial" charset="0"/>
                <a:ea typeface="宋体" pitchFamily="2" charset="-122"/>
                <a:cs typeface="+mn-cs"/>
              </a:rPr>
              <a:t> </a:t>
            </a:r>
            <a:endParaRPr lang="en-US" sz="1200" b="0" i="0" u="none" strike="noStrike" kern="1200" baseline="0" dirty="0" smtClean="0">
              <a:solidFill>
                <a:schemeClr val="tx1"/>
              </a:solidFill>
              <a:latin typeface="Arial" charset="0"/>
              <a:ea typeface="宋体" pitchFamily="2" charset="-122"/>
              <a:cs typeface="+mn-cs"/>
            </a:endParaRPr>
          </a:p>
          <a:p>
            <a:r>
              <a:rPr lang="en-US" sz="1200" b="0" i="0" u="none" strike="noStrike" kern="1200" baseline="0" dirty="0" smtClean="0">
                <a:solidFill>
                  <a:schemeClr val="tx1"/>
                </a:solidFill>
                <a:latin typeface="Arial" charset="0"/>
                <a:ea typeface="宋体" pitchFamily="2" charset="-122"/>
                <a:cs typeface="+mn-cs"/>
              </a:rPr>
              <a:t>while Wiki articles describe general functions of products. </a:t>
            </a:r>
          </a:p>
          <a:p>
            <a:r>
              <a:rPr lang="en-US" sz="1200" b="0" i="0" u="none" strike="noStrike" kern="1200" baseline="0" dirty="0" smtClean="0">
                <a:solidFill>
                  <a:schemeClr val="tx1"/>
                </a:solidFill>
                <a:latin typeface="Arial" charset="0"/>
                <a:ea typeface="宋体" pitchFamily="2" charset="-122"/>
                <a:cs typeface="+mn-cs"/>
              </a:rPr>
              <a:t>Cross-lingual matched articles report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same objects but in different languages. </a:t>
            </a:r>
          </a:p>
          <a:p>
            <a:r>
              <a:rPr lang="en-US" sz="1200" b="0" i="0" u="none" strike="noStrike" kern="1200" baseline="0" dirty="0" smtClean="0">
                <a:solidFill>
                  <a:schemeClr val="tx1"/>
                </a:solidFill>
                <a:latin typeface="Arial" charset="0"/>
                <a:ea typeface="宋体" pitchFamily="2" charset="-122"/>
                <a:cs typeface="+mn-cs"/>
              </a:rPr>
              <a:t>Thus the prior of cross-sampling in cross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lingual matching problem should be larger.</a:t>
            </a:r>
          </a:p>
          <a:p>
            <a:r>
              <a:rPr lang="en-US" sz="1200" b="0" i="0" u="none" strike="noStrike" kern="1200" baseline="0" dirty="0" smtClean="0">
                <a:solidFill>
                  <a:schemeClr val="tx1"/>
                </a:solidFill>
                <a:latin typeface="Arial" charset="0"/>
                <a:ea typeface="宋体" pitchFamily="2" charset="-122"/>
                <a:cs typeface="+mn-cs"/>
              </a:rPr>
              <a:t>It indicates that the hyper-parameters of CST can be determined intuitively: if the matching entities in a specific problem assumed to be more similar in topics, we can give a larger value to the prior.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28</a:t>
            </a:fld>
            <a:endParaRPr lang="en-US" altLang="zh-CN"/>
          </a:p>
        </p:txBody>
      </p:sp>
    </p:spTree>
    <p:extLst>
      <p:ext uri="{BB962C8B-B14F-4D97-AF65-F5344CB8AC3E}">
        <p14:creationId xmlns:p14="http://schemas.microsoft.com/office/powerpoint/2010/main" val="1385035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 our</a:t>
            </a:r>
            <a:r>
              <a:rPr lang="en-US" baseline="0" dirty="0" smtClean="0"/>
              <a:t> method with four baselines. The first method calculates the similarity between a Wiki article and a patent based on their topic distribution calculated by LDA. Given a query, which is an entity from source domain, it ranks entities from target domain according to the their similarities to the query. </a:t>
            </a:r>
          </a:p>
          <a:p>
            <a:r>
              <a:rPr lang="en-US" baseline="0" dirty="0" smtClean="0"/>
              <a:t>The second method ranks candidates by combing the topics into a random walk with restart algorithm.</a:t>
            </a:r>
          </a:p>
          <a:p>
            <a:r>
              <a:rPr lang="en-US" baseline="0" dirty="0" smtClean="0"/>
              <a:t>The first two methods are unsupervised. We can see that with the help of known relations as guidance, our method, CST, outperforms unsupervised methods.</a:t>
            </a:r>
          </a:p>
          <a:p>
            <a:r>
              <a:rPr lang="en-US" baseline="0" dirty="0" smtClean="0"/>
              <a:t>The third method is a topic model generally used to model the links between documents. The difference between RTM and CST is our method has cross-sampling process to better extract cross-source topics and better detect the matching relations. </a:t>
            </a:r>
          </a:p>
          <a:p>
            <a:r>
              <a:rPr lang="en-US" baseline="0" dirty="0" smtClean="0"/>
              <a:t>The last baseline combines CST and random walk framework to consider both content information and structural information. To our surprise, further considering structural information hurts the performance. For instance, it drops around 23% in terms of MAP. </a:t>
            </a:r>
          </a:p>
          <a:p>
            <a:r>
              <a:rPr lang="en-US" baseline="0" dirty="0" smtClean="0"/>
              <a:t>By a careful investigation, we find that a Wiki article normally has lots of hyperlinks to other articles. In average, each article has 56.4 </a:t>
            </a:r>
            <a:r>
              <a:rPr lang="en-US" baseline="0" dirty="0" err="1" smtClean="0"/>
              <a:t>outlinks</a:t>
            </a:r>
            <a:r>
              <a:rPr lang="en-US" baseline="0" dirty="0" smtClean="0"/>
              <a:t>. Mush noise is contained in these links and thus hurts the performance. However, the structural information does help for top results. For instance P@3 and R@3.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29</a:t>
            </a:fld>
            <a:endParaRPr lang="en-US" altLang="zh-CN"/>
          </a:p>
        </p:txBody>
      </p:sp>
    </p:spTree>
    <p:extLst>
      <p:ext uri="{BB962C8B-B14F-4D97-AF65-F5344CB8AC3E}">
        <p14:creationId xmlns:p14="http://schemas.microsoft.com/office/powerpoint/2010/main" val="1649557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 our</a:t>
            </a:r>
            <a:r>
              <a:rPr lang="en-US" baseline="0" dirty="0" smtClean="0"/>
              <a:t> method with four baselines. The first method calculates the similarity between a Wiki article and a patent based on their topic distribution calculated by LDA. Given a query, which is an entity from source domain, it ranks entities from target domain according to the their similarities to the query. </a:t>
            </a:r>
          </a:p>
          <a:p>
            <a:r>
              <a:rPr lang="en-US" baseline="0" dirty="0" smtClean="0"/>
              <a:t>The second method ranks candidates by combing the topics into a random walk with restart algorithm.</a:t>
            </a:r>
          </a:p>
          <a:p>
            <a:r>
              <a:rPr lang="en-US" baseline="0" dirty="0" smtClean="0"/>
              <a:t>The first two methods are unsupervised. We can see that with the help of known relations as guidance, our method, CST, outperforms unsupervised methods.</a:t>
            </a:r>
          </a:p>
          <a:p>
            <a:r>
              <a:rPr lang="en-US" baseline="0" dirty="0" smtClean="0"/>
              <a:t>The third method is a topic model generally used to model the links between documents. The difference between RTM and CST is our method has cross-sampling process to better extract cross-source topics and better detect the matching relations. </a:t>
            </a:r>
          </a:p>
          <a:p>
            <a:r>
              <a:rPr lang="en-US" baseline="0" dirty="0" smtClean="0"/>
              <a:t>The last baseline combines CST and random walk framework to consider both content information and structural information. To our surprise, further considering structural information hurts the performance. For instance, it drops around 23% in terms of MAP. </a:t>
            </a:r>
          </a:p>
          <a:p>
            <a:r>
              <a:rPr lang="en-US" baseline="0" dirty="0" smtClean="0"/>
              <a:t>By a careful investigation, we find that a Wiki article normally has lots of hyperlinks to other articles. In average, each article has 56.4 </a:t>
            </a:r>
            <a:r>
              <a:rPr lang="en-US" baseline="0" dirty="0" err="1" smtClean="0"/>
              <a:t>outlinks</a:t>
            </a:r>
            <a:r>
              <a:rPr lang="en-US" baseline="0" dirty="0" smtClean="0"/>
              <a:t>. Mush noise is contained in these links and thus hurts the performance. However, the structural information does help for top results. For instance P@3 and R@3.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30</a:t>
            </a:fld>
            <a:endParaRPr lang="en-US" altLang="zh-CN"/>
          </a:p>
        </p:txBody>
      </p:sp>
    </p:spTree>
    <p:extLst>
      <p:ext uri="{BB962C8B-B14F-4D97-AF65-F5344CB8AC3E}">
        <p14:creationId xmlns:p14="http://schemas.microsoft.com/office/powerpoint/2010/main" val="164955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problem</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can be generalized as a cross-source entity matching problem. </a:t>
            </a:r>
          </a:p>
          <a:p>
            <a:r>
              <a:rPr lang="en-US" altLang="zh-CN" sz="1200" b="0" i="0" u="none" strike="noStrike" kern="1200" baseline="0" dirty="0" smtClean="0">
                <a:solidFill>
                  <a:schemeClr val="tx1"/>
                </a:solidFill>
                <a:latin typeface="Arial" charset="0"/>
                <a:ea typeface="宋体" pitchFamily="2" charset="-122"/>
                <a:cs typeface="+mn-cs"/>
              </a:rPr>
              <a:t>G</a:t>
            </a:r>
            <a:r>
              <a:rPr lang="en-US" sz="1200" b="0" i="0" u="none" strike="noStrike" kern="1200" baseline="0" dirty="0" smtClean="0">
                <a:solidFill>
                  <a:schemeClr val="tx1"/>
                </a:solidFill>
                <a:latin typeface="Arial" charset="0"/>
                <a:ea typeface="宋体" pitchFamily="2" charset="-122"/>
                <a:cs typeface="+mn-cs"/>
              </a:rPr>
              <a:t>iven an entity in a source domain,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finding its matched entities from another (target) domain</a:t>
            </a:r>
            <a:r>
              <a:rPr lang="en-US" altLang="zh-CN" sz="1200" b="0" i="0" u="none" strike="noStrike" kern="1200" baseline="0" dirty="0" smtClean="0">
                <a:solidFill>
                  <a:schemeClr val="tx1"/>
                </a:solidFill>
                <a:latin typeface="Arial" charset="0"/>
                <a:ea typeface="宋体" pitchFamily="2" charset="-122"/>
                <a:cs typeface="+mn-cs"/>
              </a:rPr>
              <a:t>.</a:t>
            </a:r>
          </a:p>
          <a:p>
            <a:r>
              <a:rPr lang="en-US" sz="1200" b="0" i="0" u="none" strike="noStrike" kern="1200" baseline="0" dirty="0" smtClean="0">
                <a:solidFill>
                  <a:schemeClr val="tx1"/>
                </a:solidFill>
                <a:latin typeface="Arial" charset="0"/>
                <a:ea typeface="宋体" pitchFamily="2" charset="-122"/>
                <a:cs typeface="+mn-cs"/>
              </a:rPr>
              <a:t>It is an important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task in many applications. </a:t>
            </a:r>
          </a:p>
          <a:p>
            <a:r>
              <a:rPr lang="en-US" sz="1200" b="0" i="0" u="none" strike="noStrike" kern="1200" baseline="0" dirty="0" smtClean="0">
                <a:solidFill>
                  <a:schemeClr val="tx1"/>
                </a:solidFill>
                <a:latin typeface="Arial" charset="0"/>
                <a:ea typeface="宋体" pitchFamily="2" charset="-122"/>
                <a:cs typeface="+mn-cs"/>
              </a:rPr>
              <a:t>For example, a patent expert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may be interested in finding related patents in a patent database for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 product; </a:t>
            </a:r>
          </a:p>
          <a:p>
            <a:r>
              <a:rPr lang="en-US" sz="1200" b="0" i="0" u="none" strike="noStrike" kern="1200" baseline="0" dirty="0" smtClean="0">
                <a:solidFill>
                  <a:schemeClr val="tx1"/>
                </a:solidFill>
                <a:latin typeface="Arial" charset="0"/>
                <a:ea typeface="宋体" pitchFamily="2" charset="-122"/>
                <a:cs typeface="+mn-cs"/>
              </a:rPr>
              <a:t>Given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English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Wiki</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page,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 user may be interested in finding related Chinese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Wiki pages; </a:t>
            </a:r>
          </a:p>
          <a:p>
            <a:r>
              <a:rPr lang="en-US" sz="1200" b="0" i="0" u="none" strike="noStrike" kern="1200" baseline="0" dirty="0" smtClean="0">
                <a:solidFill>
                  <a:schemeClr val="tx1"/>
                </a:solidFill>
                <a:latin typeface="Arial" charset="0"/>
                <a:ea typeface="宋体" pitchFamily="2" charset="-122"/>
                <a:cs typeface="+mn-cs"/>
              </a:rPr>
              <a:t>and a doctor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may be interested in finding all related drugs for a specific disease.</a:t>
            </a:r>
            <a:r>
              <a:rPr lang="zh-CN" altLang="en-US" sz="1200" b="0" i="0" u="none" strike="noStrike" kern="1200" baseline="0" dirty="0" smtClean="0">
                <a:solidFill>
                  <a:schemeClr val="tx1"/>
                </a:solidFill>
                <a:latin typeface="Arial" charset="0"/>
                <a:ea typeface="宋体" pitchFamily="2" charset="-122"/>
                <a:cs typeface="+mn-cs"/>
              </a:rPr>
              <a:t> </a:t>
            </a:r>
            <a:endParaRPr lang="en-US" sz="1200" b="0" i="0" u="none" strike="noStrike" kern="1200" baseline="0" dirty="0" smtClean="0">
              <a:solidFill>
                <a:schemeClr val="tx1"/>
              </a:solidFill>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a:t>
            </a:fld>
            <a:endParaRPr lang="en-US" altLang="zh-CN"/>
          </a:p>
        </p:txBody>
      </p:sp>
    </p:spTree>
    <p:extLst>
      <p:ext uri="{BB962C8B-B14F-4D97-AF65-F5344CB8AC3E}">
        <p14:creationId xmlns:p14="http://schemas.microsoft.com/office/powerpoint/2010/main" val="104252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There are two parts of the input data.</a:t>
            </a:r>
          </a:p>
          <a:p>
            <a:r>
              <a:rPr lang="en-US" sz="1200" b="0" i="0" u="none" strike="noStrike" kern="1200" baseline="0" dirty="0" smtClean="0">
                <a:solidFill>
                  <a:schemeClr val="tx1"/>
                </a:solidFill>
                <a:latin typeface="Arial" charset="0"/>
                <a:ea typeface="宋体" pitchFamily="2" charset="-122"/>
                <a:cs typeface="+mn-cs"/>
              </a:rPr>
              <a:t>The first part is a dual source corpus, which consists of entities from each source. For instance, in product-patent matching, one source would be Wikipedia, which provide the descriptions of products, and another source is a patent database. Each entity is represented by a bag of words.</a:t>
            </a:r>
          </a:p>
          <a:p>
            <a:r>
              <a:rPr lang="en-US" sz="1200" b="0" i="0" u="none" strike="noStrike" kern="1200" baseline="0" dirty="0" smtClean="0">
                <a:solidFill>
                  <a:schemeClr val="tx1"/>
                </a:solidFill>
                <a:latin typeface="Arial" charset="0"/>
                <a:ea typeface="宋体" pitchFamily="2" charset="-122"/>
                <a:cs typeface="+mn-cs"/>
              </a:rPr>
              <a:t>The second part of the input data is a matching relation matrix, which represents the matching status between entities in the dual source corpus. </a:t>
            </a:r>
          </a:p>
          <a:p>
            <a:r>
              <a:rPr lang="en-US" sz="1200" b="0" i="0" u="none" strike="noStrike" kern="1200" baseline="0" dirty="0" smtClean="0">
                <a:solidFill>
                  <a:schemeClr val="tx1"/>
                </a:solidFill>
                <a:latin typeface="Arial" charset="0"/>
                <a:ea typeface="宋体" pitchFamily="2" charset="-122"/>
                <a:cs typeface="+mn-cs"/>
              </a:rPr>
              <a:t>If </a:t>
            </a:r>
            <a:r>
              <a:rPr lang="en-US" sz="1200" b="1" i="0" u="none" strike="noStrike" kern="1200" baseline="0" dirty="0" smtClean="0">
                <a:solidFill>
                  <a:schemeClr val="tx1"/>
                </a:solidFill>
                <a:latin typeface="Arial" charset="0"/>
                <a:ea typeface="宋体" pitchFamily="2" charset="-122"/>
                <a:cs typeface="+mn-cs"/>
              </a:rPr>
              <a:t>di </a:t>
            </a:r>
            <a:r>
              <a:rPr lang="en-US" sz="1200" b="0" i="0" u="none" strike="noStrike" kern="1200" baseline="0" dirty="0" smtClean="0">
                <a:solidFill>
                  <a:schemeClr val="tx1"/>
                </a:solidFill>
                <a:latin typeface="Arial" charset="0"/>
                <a:ea typeface="宋体" pitchFamily="2" charset="-122"/>
                <a:cs typeface="+mn-cs"/>
              </a:rPr>
              <a:t>and </a:t>
            </a:r>
            <a:r>
              <a:rPr lang="en-US" sz="1200" b="1" i="0" u="none" strike="noStrike" kern="1200" baseline="0" dirty="0" err="1" smtClean="0">
                <a:solidFill>
                  <a:schemeClr val="tx1"/>
                </a:solidFill>
                <a:latin typeface="Arial" charset="0"/>
                <a:ea typeface="宋体" pitchFamily="2" charset="-122"/>
                <a:cs typeface="+mn-cs"/>
              </a:rPr>
              <a:t>d</a:t>
            </a:r>
            <a:r>
              <a:rPr lang="en-US" sz="1200" b="0" i="0" u="none" strike="noStrike" kern="1200" baseline="0" dirty="0" err="1" smtClean="0">
                <a:solidFill>
                  <a:schemeClr val="tx1"/>
                </a:solidFill>
                <a:latin typeface="Arial" charset="0"/>
                <a:ea typeface="宋体" pitchFamily="2" charset="-122"/>
                <a:cs typeface="+mn-cs"/>
              </a:rPr>
              <a:t>j</a:t>
            </a:r>
            <a:r>
              <a:rPr lang="en-US" sz="1200" b="0" i="0" u="none" strike="noStrike" kern="1200" baseline="0" dirty="0" smtClean="0">
                <a:solidFill>
                  <a:schemeClr val="tx1"/>
                </a:solidFill>
                <a:latin typeface="Arial" charset="0"/>
                <a:ea typeface="宋体" pitchFamily="2" charset="-122"/>
                <a:cs typeface="+mn-cs"/>
              </a:rPr>
              <a:t> are matched, </a:t>
            </a:r>
            <a:r>
              <a:rPr lang="en-US" sz="1200" b="1" i="0" u="none" strike="noStrike" kern="1200" baseline="0" dirty="0" err="1" smtClean="0">
                <a:solidFill>
                  <a:schemeClr val="tx1"/>
                </a:solidFill>
                <a:latin typeface="Arial" charset="0"/>
                <a:ea typeface="宋体" pitchFamily="2" charset="-122"/>
                <a:cs typeface="+mn-cs"/>
              </a:rPr>
              <a:t>l</a:t>
            </a:r>
            <a:r>
              <a:rPr lang="en-US" sz="1200" b="0" i="0" u="none" strike="noStrike" kern="1200" baseline="0" dirty="0" err="1" smtClean="0">
                <a:solidFill>
                  <a:schemeClr val="tx1"/>
                </a:solidFill>
                <a:latin typeface="Arial" charset="0"/>
                <a:ea typeface="宋体" pitchFamily="2" charset="-122"/>
                <a:cs typeface="+mn-cs"/>
              </a:rPr>
              <a:t>ij</a:t>
            </a:r>
            <a:r>
              <a:rPr lang="en-US" sz="1200" b="0" i="0" u="none" strike="noStrike" kern="1200" baseline="0" dirty="0" smtClean="0">
                <a:solidFill>
                  <a:schemeClr val="tx1"/>
                </a:solidFill>
                <a:latin typeface="Arial" charset="0"/>
                <a:ea typeface="宋体" pitchFamily="2" charset="-122"/>
                <a:cs typeface="+mn-cs"/>
              </a:rPr>
              <a:t> = 1, otherwise it=-1. and there are also some missing links we need to infer. </a:t>
            </a:r>
          </a:p>
          <a:p>
            <a:r>
              <a:rPr lang="en-US" sz="1200" b="0" i="0" u="none" strike="noStrike" kern="1200" baseline="0" dirty="0" smtClean="0">
                <a:solidFill>
                  <a:schemeClr val="tx1"/>
                </a:solidFill>
                <a:latin typeface="Arial" charset="0"/>
                <a:ea typeface="宋体" pitchFamily="2" charset="-122"/>
                <a:cs typeface="+mn-cs"/>
              </a:rPr>
              <a:t>So given a dual source corpus and a matching relation matrix with missing values, our goal is to infer the missing values in the matrix. </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370149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Different from</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traditional entity matching tasks, one key challenge of such problem is that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 documents from </a:t>
            </a:r>
            <a:r>
              <a:rPr lang="en-US" sz="1200" b="0" i="0" u="none" strike="noStrike" kern="1200" baseline="0" dirty="0" smtClean="0">
                <a:solidFill>
                  <a:schemeClr val="tx1"/>
                </a:solidFill>
                <a:latin typeface="Arial" charset="0"/>
                <a:ea typeface="宋体" pitchFamily="2" charset="-122"/>
                <a:cs typeface="+mn-cs"/>
              </a:rPr>
              <a:t>different sources may have less or event no overlapping in content. They may use rather different terminologies when describing the same topic. For example,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terms used to describe </a:t>
            </a:r>
            <a:r>
              <a:rPr lang="en-US" sz="1200" b="0" i="0" u="none" strike="noStrike" kern="1200" baseline="0" dirty="0" err="1" smtClean="0">
                <a:solidFill>
                  <a:schemeClr val="tx1"/>
                </a:solidFill>
                <a:latin typeface="Arial" charset="0"/>
                <a:ea typeface="宋体" pitchFamily="2" charset="-122"/>
                <a:cs typeface="+mn-cs"/>
              </a:rPr>
              <a:t>Siri</a:t>
            </a:r>
            <a:r>
              <a:rPr lang="en-US" sz="1200" b="0" i="0" u="none" strike="noStrike" kern="1200" baseline="0" dirty="0" smtClean="0">
                <a:solidFill>
                  <a:schemeClr val="tx1"/>
                </a:solidFill>
                <a:latin typeface="Arial" charset="0"/>
                <a:ea typeface="宋体" pitchFamily="2" charset="-122"/>
                <a:cs typeface="+mn-cs"/>
              </a:rPr>
              <a:t>, are quite different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in Wikipedia and patents.</a:t>
            </a:r>
            <a:r>
              <a:rPr lang="zh-CN" altLang="en-US" sz="1200" b="0" i="0" u="none" strike="noStrike" kern="1200" baseline="0" dirty="0" smtClean="0">
                <a:solidFill>
                  <a:schemeClr val="tx1"/>
                </a:solidFill>
                <a:latin typeface="Arial" charset="0"/>
                <a:ea typeface="宋体" pitchFamily="2" charset="-122"/>
                <a:cs typeface="+mn-cs"/>
              </a:rPr>
              <a:t> </a:t>
            </a:r>
            <a:endParaRPr lang="en-US" altLang="zh-CN" sz="1200" b="0" i="0" u="none" strike="noStrike" kern="1200" baseline="0" dirty="0" smtClean="0">
              <a:solidFill>
                <a:schemeClr val="tx1"/>
              </a:solidFill>
              <a:latin typeface="Arial" charset="0"/>
              <a:ea typeface="宋体" pitchFamily="2" charset="-122"/>
              <a:cs typeface="+mn-cs"/>
            </a:endParaRPr>
          </a:p>
          <a:p>
            <a:r>
              <a:rPr lang="en-US" sz="1200" b="0" i="0" u="none" strike="noStrike" kern="1200" baseline="0" dirty="0" smtClean="0">
                <a:solidFill>
                  <a:schemeClr val="tx1"/>
                </a:solidFill>
                <a:latin typeface="Arial" charset="0"/>
                <a:ea typeface="宋体" pitchFamily="2" charset="-122"/>
                <a:cs typeface="+mn-cs"/>
              </a:rPr>
              <a:t>As 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figure</a:t>
            </a:r>
            <a:r>
              <a:rPr lang="en-US" sz="1200" b="0" i="0" u="none" strike="noStrike" kern="1200" baseline="0" dirty="0" smtClean="0">
                <a:solidFill>
                  <a:schemeClr val="tx1"/>
                </a:solidFill>
                <a:latin typeface="Arial" charset="0"/>
                <a:ea typeface="宋体" pitchFamily="2" charset="-122"/>
                <a:cs typeface="+mn-cs"/>
              </a:rPr>
              <a:t> shows, the </a:t>
            </a:r>
            <a:r>
              <a:rPr lang="en-US" sz="1200" b="0" i="0" u="none" strike="noStrike" kern="1200" baseline="0" dirty="0" err="1" smtClean="0">
                <a:solidFill>
                  <a:schemeClr val="tx1"/>
                </a:solidFill>
                <a:latin typeface="Arial" charset="0"/>
                <a:ea typeface="宋体" pitchFamily="2" charset="-122"/>
                <a:cs typeface="+mn-cs"/>
              </a:rPr>
              <a:t>Siri</a:t>
            </a:r>
            <a:r>
              <a:rPr lang="en-US" sz="1200" b="0" i="0" u="none" strike="noStrike" kern="1200" baseline="0" dirty="0" smtClean="0">
                <a:solidFill>
                  <a:schemeClr val="tx1"/>
                </a:solidFill>
                <a:latin typeface="Arial" charset="0"/>
                <a:ea typeface="宋体" pitchFamily="2" charset="-122"/>
                <a:cs typeface="+mn-cs"/>
              </a:rPr>
              <a:t> Wiki</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article uses more daily expressions to describe </a:t>
            </a:r>
            <a:r>
              <a:rPr lang="en-US" sz="1200" b="0" i="0" u="none" strike="noStrike" kern="1200" baseline="0" dirty="0" err="1" smtClean="0">
                <a:solidFill>
                  <a:schemeClr val="tx1"/>
                </a:solidFill>
                <a:latin typeface="Arial" charset="0"/>
                <a:ea typeface="宋体" pitchFamily="2" charset="-122"/>
                <a:cs typeface="+mn-cs"/>
              </a:rPr>
              <a:t>Siri</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(e.g., “voice control,” “personal</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assistant,” “iPhone,” etc.) , in order to make it easier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to understand by everyone. </a:t>
            </a:r>
          </a:p>
          <a:p>
            <a:r>
              <a:rPr lang="en-US" sz="1200" b="0" i="0" u="none" strike="noStrike" kern="1200" baseline="0" dirty="0" smtClean="0">
                <a:solidFill>
                  <a:schemeClr val="tx1"/>
                </a:solidFill>
                <a:latin typeface="Arial" charset="0"/>
                <a:ea typeface="宋体" pitchFamily="2" charset="-122"/>
                <a:cs typeface="+mn-cs"/>
              </a:rPr>
              <a:t>However, more professional and technical</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terms are used in patents (e.g., “information retrieval,” “heuristic</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modules,” “computer-readable medium,” etc.). </a:t>
            </a:r>
          </a:p>
          <a:p>
            <a:r>
              <a:rPr lang="en-US" sz="1200" b="0" i="0" u="none" strike="noStrike" kern="1200" baseline="0" dirty="0" smtClean="0">
                <a:solidFill>
                  <a:schemeClr val="tx1"/>
                </a:solidFill>
                <a:latin typeface="Arial" charset="0"/>
                <a:ea typeface="宋体" pitchFamily="2" charset="-122"/>
                <a:cs typeface="+mn-cs"/>
              </a:rPr>
              <a:t>The descriptions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of two related entities from different sources can be very dissimilar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in terms of their text similarity, thus the traditional text-based</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search can no longer solve the problem.</a:t>
            </a:r>
          </a:p>
          <a:p>
            <a:endParaRPr lang="en-US" sz="1200" b="0" i="0" u="none" strike="noStrike" kern="1200" baseline="0" dirty="0" smtClean="0">
              <a:solidFill>
                <a:schemeClr val="tx1"/>
              </a:solidFill>
              <a:latin typeface="Arial" charset="0"/>
              <a:ea typeface="宋体" pitchFamily="2" charset="-122"/>
              <a:cs typeface="+mn-cs"/>
            </a:endParaRPr>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extLst>
      <p:ext uri="{BB962C8B-B14F-4D97-AF65-F5344CB8AC3E}">
        <p14:creationId xmlns:p14="http://schemas.microsoft.com/office/powerpoint/2010/main" val="370149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In addition, it would be interesting to know on which topic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target entity is relevant to the source entity. </a:t>
            </a:r>
          </a:p>
          <a:p>
            <a:r>
              <a:rPr lang="en-US" sz="1200" b="0" i="0" u="none" strike="noStrike" kern="1200" baseline="0" dirty="0" smtClean="0">
                <a:solidFill>
                  <a:schemeClr val="tx1"/>
                </a:solidFill>
                <a:latin typeface="Arial" charset="0"/>
                <a:ea typeface="宋体" pitchFamily="2" charset="-122"/>
                <a:cs typeface="+mn-cs"/>
              </a:rPr>
              <a:t>For example, the patent “Method for improving voice recognition”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is talking about “voice control” and its relevance probability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to the source Wiki article on this topic is 0.83</a:t>
            </a:r>
            <a:r>
              <a:rPr lang="en-US" altLang="zh-CN" sz="1200" b="0" i="0" u="none" strike="noStrike" kern="1200" baseline="0" dirty="0" smtClean="0">
                <a:solidFill>
                  <a:schemeClr val="tx1"/>
                </a:solidFill>
                <a:latin typeface="Arial" charset="0"/>
                <a:ea typeface="宋体" pitchFamily="2" charset="-122"/>
                <a:cs typeface="+mn-cs"/>
              </a:rPr>
              <a:t>.</a:t>
            </a:r>
          </a:p>
          <a:p>
            <a:r>
              <a:rPr lang="en-US" sz="1200" b="0" i="0" u="none" strike="noStrike" kern="1200" baseline="0" dirty="0" smtClean="0">
                <a:solidFill>
                  <a:schemeClr val="tx1"/>
                </a:solidFill>
                <a:latin typeface="Arial" charset="0"/>
                <a:ea typeface="宋体" pitchFamily="2" charset="-122"/>
                <a:cs typeface="+mn-cs"/>
              </a:rPr>
              <a:t>The relevance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probability of the second patent is 0.54 but on topic “ranking”.</a:t>
            </a:r>
            <a:r>
              <a:rPr lang="zh-CN" altLang="en-US" sz="1200" b="0" i="0" u="none" strike="noStrike" kern="1200" baseline="0" dirty="0" smtClean="0">
                <a:solidFill>
                  <a:schemeClr val="tx1"/>
                </a:solidFill>
                <a:latin typeface="Arial" charset="0"/>
                <a:ea typeface="宋体" pitchFamily="2" charset="-122"/>
                <a:cs typeface="+mn-cs"/>
              </a:rPr>
              <a:t> </a:t>
            </a:r>
            <a:endParaRPr lang="en-US" altLang="zh-CN" sz="1200" b="0" i="0" u="none" strike="noStrike" kern="1200" baseline="0" dirty="0" smtClean="0">
              <a:solidFill>
                <a:schemeClr val="tx1"/>
              </a:solidFill>
              <a:latin typeface="Arial" charset="0"/>
              <a:ea typeface="宋体" pitchFamily="2" charset="-122"/>
              <a:cs typeface="+mn-cs"/>
            </a:endParaRPr>
          </a:p>
          <a:p>
            <a:r>
              <a:rPr lang="en-US" dirty="0" smtClean="0"/>
              <a:t>The</a:t>
            </a:r>
            <a:r>
              <a:rPr lang="zh-CN" altLang="en-US" dirty="0" smtClean="0"/>
              <a:t> </a:t>
            </a:r>
            <a:r>
              <a:rPr lang="en-US" altLang="zh-CN" dirty="0" smtClean="0"/>
              <a:t>second</a:t>
            </a:r>
            <a:r>
              <a:rPr lang="zh-CN" altLang="en-US" dirty="0" smtClean="0"/>
              <a:t> </a:t>
            </a:r>
            <a:r>
              <a:rPr lang="en-US" altLang="zh-CN" dirty="0" smtClean="0"/>
              <a:t>challenge</a:t>
            </a:r>
            <a:r>
              <a:rPr lang="zh-CN" altLang="en-US" dirty="0" smtClean="0"/>
              <a:t> </a:t>
            </a:r>
            <a:r>
              <a:rPr lang="en-US" altLang="zh-CN" dirty="0" smtClean="0"/>
              <a:t>is</a:t>
            </a:r>
            <a:r>
              <a:rPr lang="zh-CN" altLang="en-US" dirty="0" smtClean="0"/>
              <a:t> </a:t>
            </a:r>
            <a:r>
              <a:rPr lang="en-US" altLang="zh-CN" dirty="0" smtClean="0"/>
              <a:t>how</a:t>
            </a:r>
            <a:r>
              <a:rPr lang="zh-CN" altLang="en-US" dirty="0" smtClean="0"/>
              <a:t> </a:t>
            </a:r>
            <a:r>
              <a:rPr lang="en-US" altLang="zh-CN" dirty="0" smtClean="0"/>
              <a:t>to</a:t>
            </a:r>
            <a:r>
              <a:rPr lang="zh-CN" altLang="en-US" dirty="0" smtClean="0"/>
              <a:t> </a:t>
            </a:r>
            <a:r>
              <a:rPr lang="en-US" altLang="zh-CN" dirty="0" smtClean="0"/>
              <a:t>model</a:t>
            </a:r>
            <a:r>
              <a:rPr lang="zh-CN" altLang="en-US" dirty="0" smtClean="0"/>
              <a:t> </a:t>
            </a:r>
            <a:r>
              <a:rPr lang="en-US" altLang="zh-CN" dirty="0" smtClean="0"/>
              <a:t>the</a:t>
            </a:r>
            <a:r>
              <a:rPr lang="zh-CN" altLang="en-US" dirty="0" smtClean="0"/>
              <a:t> </a:t>
            </a:r>
            <a:r>
              <a:rPr lang="en-US" altLang="zh-CN" dirty="0" smtClean="0"/>
              <a:t>topic-level</a:t>
            </a:r>
            <a:r>
              <a:rPr lang="zh-CN" altLang="en-US" dirty="0" smtClean="0"/>
              <a:t> </a:t>
            </a:r>
            <a:r>
              <a:rPr lang="en-US" altLang="zh-CN" dirty="0" smtClean="0"/>
              <a:t>relevance</a:t>
            </a:r>
            <a:r>
              <a:rPr lang="zh-CN" altLang="en-US" dirty="0" smtClean="0"/>
              <a:t> </a:t>
            </a:r>
            <a:r>
              <a:rPr lang="en-US" altLang="zh-CN" dirty="0" smtClean="0"/>
              <a:t>probability.</a:t>
            </a:r>
          </a:p>
          <a:p>
            <a:endParaRPr lang="en-US" dirty="0" smtClean="0"/>
          </a:p>
          <a:p>
            <a:endParaRPr lang="en-US" dirty="0" smtClean="0"/>
          </a:p>
          <a:p>
            <a:r>
              <a:rPr lang="en-US" dirty="0" smtClean="0"/>
              <a:t>4’25</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extLst>
      <p:ext uri="{BB962C8B-B14F-4D97-AF65-F5344CB8AC3E}">
        <p14:creationId xmlns:p14="http://schemas.microsoft.com/office/powerpoint/2010/main" val="370149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zh-CN" altLang="en-US" dirty="0" smtClean="0"/>
              <a:t> </a:t>
            </a:r>
            <a:r>
              <a:rPr lang="en-US" altLang="zh-CN" dirty="0" smtClean="0"/>
              <a:t>address</a:t>
            </a:r>
            <a:r>
              <a:rPr lang="zh-CN" altLang="en-US" dirty="0" smtClean="0"/>
              <a:t> </a:t>
            </a:r>
            <a:r>
              <a:rPr lang="en-US" altLang="zh-CN" dirty="0" smtClean="0"/>
              <a:t>these</a:t>
            </a:r>
            <a:r>
              <a:rPr lang="zh-CN" altLang="en-US" dirty="0" smtClean="0"/>
              <a:t> </a:t>
            </a:r>
            <a:r>
              <a:rPr lang="en-US" altLang="zh-CN" dirty="0" smtClean="0"/>
              <a:t>two</a:t>
            </a:r>
            <a:r>
              <a:rPr lang="zh-CN" altLang="en-US" dirty="0" smtClean="0"/>
              <a:t> </a:t>
            </a:r>
            <a:r>
              <a:rPr lang="en-US" altLang="zh-CN" dirty="0" smtClean="0"/>
              <a:t>challenges,</a:t>
            </a:r>
            <a:r>
              <a:rPr lang="zh-CN" altLang="en-US" dirty="0" smtClean="0"/>
              <a:t> </a:t>
            </a:r>
            <a:r>
              <a:rPr lang="en-US" altLang="zh-CN" dirty="0" smtClean="0"/>
              <a:t>we</a:t>
            </a:r>
            <a:r>
              <a:rPr lang="zh-CN" altLang="en-US" dirty="0" smtClean="0"/>
              <a:t> </a:t>
            </a:r>
            <a:r>
              <a:rPr lang="en-US" altLang="zh-CN" dirty="0" smtClean="0"/>
              <a:t>propose</a:t>
            </a:r>
            <a:r>
              <a:rPr lang="zh-CN" altLang="en-US" dirty="0" smtClean="0"/>
              <a:t> </a:t>
            </a:r>
            <a:r>
              <a:rPr lang="en-US" altLang="zh-CN" dirty="0" smtClean="0"/>
              <a:t>the</a:t>
            </a:r>
            <a:r>
              <a:rPr lang="zh-CN" altLang="en-US" dirty="0" smtClean="0"/>
              <a:t> </a:t>
            </a:r>
            <a:r>
              <a:rPr lang="en-US" altLang="zh-CN" dirty="0" smtClean="0"/>
              <a:t>cross-source</a:t>
            </a:r>
            <a:r>
              <a:rPr lang="zh-CN" altLang="en-US" dirty="0" smtClean="0"/>
              <a:t> </a:t>
            </a:r>
            <a:r>
              <a:rPr lang="en-US" altLang="zh-CN" dirty="0" smtClean="0"/>
              <a:t>topic</a:t>
            </a:r>
            <a:r>
              <a:rPr lang="zh-CN" altLang="en-US" dirty="0" smtClean="0"/>
              <a:t> </a:t>
            </a:r>
            <a:r>
              <a:rPr lang="en-US" altLang="zh-CN" dirty="0" smtClean="0"/>
              <a:t>model.</a:t>
            </a:r>
            <a:r>
              <a:rPr lang="zh-CN"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361634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Intuitively, two entities are </a:t>
            </a:r>
            <a:r>
              <a:rPr lang="en-US" dirty="0" smtClean="0"/>
              <a:t>matched with each other </a:t>
            </a:r>
            <a:r>
              <a:rPr lang="en-US" baseline="0" dirty="0" smtClean="0"/>
              <a:t>if </a:t>
            </a:r>
            <a:r>
              <a:rPr lang="en-US" baseline="0" dirty="0"/>
              <a:t>they refer to the same topic. </a:t>
            </a:r>
          </a:p>
          <a:p>
            <a:r>
              <a:rPr lang="en-US" baseline="0" dirty="0"/>
              <a:t>%So topic extraction will help us infer the connection between entities. </a:t>
            </a:r>
          </a:p>
          <a:p>
            <a:r>
              <a:rPr lang="en-US" baseline="0" dirty="0"/>
              <a:t>A straight forward method here is first extract latent topics by traditional topic models like </a:t>
            </a:r>
            <a:r>
              <a:rPr lang="en-US" baseline="0" dirty="0" err="1"/>
              <a:t>lda</a:t>
            </a:r>
            <a:r>
              <a:rPr lang="en-US" baseline="0" dirty="0"/>
              <a:t>. </a:t>
            </a:r>
          </a:p>
          <a:p>
            <a:r>
              <a:rPr lang="en-US" baseline="0" dirty="0"/>
              <a:t>We then calculates the similarity between a wiki article and a patent based on their topics distribution. </a:t>
            </a:r>
          </a:p>
          <a:p>
            <a:r>
              <a:rPr lang="en-US" baseline="0" dirty="0"/>
              <a:t>We can use cosine similarity or a random walk with restart framework for measuring the similarity.</a:t>
            </a:r>
          </a:p>
          <a:p>
            <a:r>
              <a:rPr lang="en-US" baseline="0" dirty="0"/>
              <a:t>However, as we mentioned before, the terminologies used in different </a:t>
            </a:r>
            <a:r>
              <a:rPr lang="en-US" baseline="0" dirty="0" smtClean="0"/>
              <a:t>sources are </a:t>
            </a:r>
            <a:r>
              <a:rPr lang="en-US" baseline="0" dirty="0"/>
              <a:t>quite different. </a:t>
            </a:r>
          </a:p>
          <a:p>
            <a:r>
              <a:rPr lang="en-US" baseline="0" dirty="0"/>
              <a:t>In this situation, traditional topic models would fail to identify the same topic frame two sources but separate the topic into two or more. </a:t>
            </a:r>
            <a:endParaRPr lang="en-US" baseline="0" dirty="0" smtClean="0"/>
          </a:p>
          <a:p>
            <a:r>
              <a:rPr lang="en-US" baseline="0" dirty="0" smtClean="0"/>
              <a:t>On the other words, the topic space of different sources will be disjoint. </a:t>
            </a:r>
            <a:endParaRPr lang="en-US" baseline="0"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a:pPr>
                <a:defRPr/>
              </a:pPr>
              <a:t>8</a:t>
            </a:fld>
            <a:endParaRPr lang="en-US" altLang="zh-CN"/>
          </a:p>
        </p:txBody>
      </p:sp>
    </p:spTree>
    <p:extLst>
      <p:ext uri="{BB962C8B-B14F-4D97-AF65-F5344CB8AC3E}">
        <p14:creationId xmlns:p14="http://schemas.microsoft.com/office/powerpoint/2010/main" val="14979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a:t>
            </a:r>
            <a:r>
              <a:rPr lang="en-US" baseline="0" dirty="0"/>
              <a:t> the </a:t>
            </a:r>
            <a:r>
              <a:rPr lang="en-US" baseline="0" dirty="0" smtClean="0"/>
              <a:t>issue</a:t>
            </a:r>
            <a:r>
              <a:rPr lang="en-US" baseline="0" dirty="0"/>
              <a:t>, we propose the cross-sampling process, which is an important concept in our approach. </a:t>
            </a:r>
          </a:p>
          <a:p>
            <a:r>
              <a:rPr lang="en-US" baseline="0" dirty="0"/>
              <a:t>Generally, cross sampling aims to leverage known matching relations between entities to bridge the topics from different sources. %and model the cross-source topics. </a:t>
            </a:r>
          </a:p>
          <a:p>
            <a:r>
              <a:rPr lang="en-US" dirty="0"/>
              <a:t>Specifically, suppose</a:t>
            </a:r>
            <a:r>
              <a:rPr lang="en-US" baseline="0" dirty="0"/>
              <a:t> we have already know that </a:t>
            </a:r>
            <a:r>
              <a:rPr lang="en-US" baseline="0" dirty="0" err="1"/>
              <a:t>dn</a:t>
            </a:r>
            <a:r>
              <a:rPr lang="en-US" baseline="0" dirty="0"/>
              <a:t> from source 1 is matched with </a:t>
            </a:r>
            <a:r>
              <a:rPr lang="en-US" baseline="0" dirty="0" err="1"/>
              <a:t>dm</a:t>
            </a:r>
            <a:r>
              <a:rPr lang="en-US" baseline="0" dirty="0"/>
              <a:t> from source 2.</a:t>
            </a:r>
          </a:p>
          <a:p>
            <a:r>
              <a:rPr lang="en-US" baseline="0" dirty="0"/>
              <a:t>And we are generating topics for a word w of dn. </a:t>
            </a:r>
          </a:p>
          <a:p>
            <a:r>
              <a:rPr lang="en-US" baseline="0" dirty="0"/>
              <a:t>Traditional topic models will sample topics according to </a:t>
            </a:r>
            <a:r>
              <a:rPr lang="en-US" baseline="0" dirty="0" err="1"/>
              <a:t>dn's</a:t>
            </a:r>
            <a:r>
              <a:rPr lang="en-US" baseline="0" dirty="0"/>
              <a:t> topic distribution, while in cross-sampling, we first toss a coin according to a binomial distribution. If the coin heads up, we sample the topics according to </a:t>
            </a:r>
            <a:r>
              <a:rPr lang="en-US" baseline="0" dirty="0" err="1"/>
              <a:t>dn's</a:t>
            </a:r>
            <a:r>
              <a:rPr lang="en-US" baseline="0" dirty="0"/>
              <a:t> topic distribution, just like traditional ways. Otherwise, we sample w's topics according to the topic distribution of </a:t>
            </a:r>
            <a:r>
              <a:rPr lang="en-US" baseline="0" dirty="0" err="1"/>
              <a:t>dn's</a:t>
            </a:r>
            <a:r>
              <a:rPr lang="en-US" baseline="0" dirty="0"/>
              <a:t> matching entity, which is dm. </a:t>
            </a:r>
          </a:p>
          <a:p>
            <a:r>
              <a:rPr lang="en-US" baseline="0" dirty="0"/>
              <a:t>By cross sampling, w's topic distribution depends on both </a:t>
            </a:r>
            <a:r>
              <a:rPr lang="en-US" baseline="0" dirty="0" err="1"/>
              <a:t>dn</a:t>
            </a:r>
            <a:r>
              <a:rPr lang="en-US" baseline="0" dirty="0"/>
              <a:t> and dm. </a:t>
            </a:r>
            <a:endParaRPr lang="en-US" baseline="0" dirty="0" smtClean="0"/>
          </a:p>
          <a:p>
            <a:r>
              <a:rPr lang="en-US" baseline="0" dirty="0" smtClean="0"/>
              <a:t>And it bridges the topics in source 2 to the entity in source 1. </a:t>
            </a:r>
          </a:p>
          <a:p>
            <a:r>
              <a:rPr lang="en-US" baseline="0" dirty="0" smtClean="0"/>
              <a:t>%</a:t>
            </a:r>
            <a:r>
              <a:rPr lang="en-US" baseline="0" dirty="0"/>
              <a:t>In cross sampling, we consider how the known matching relations influence the latent topics.</a:t>
            </a:r>
          </a:p>
          <a:p>
            <a:r>
              <a:rPr lang="en-US" baseline="0" dirty="0"/>
              <a:t>How can we leverage the extracted topics to match entities between different entities?</a:t>
            </a:r>
          </a:p>
          <a:p>
            <a:r>
              <a:rPr lang="en-US" baseline="0" dirty="0"/>
              <a:t>However, the topic extraction and entity matching are separated.</a:t>
            </a:r>
          </a:p>
          <a:p>
            <a:r>
              <a:rPr lang="en-US" baseline="0" dirty="0"/>
              <a:t>How can we put theses two component into a uniform framework and let them influence each other?</a:t>
            </a: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a:pPr>
                <a:defRPr/>
              </a:pPr>
              <a:t>9</a:t>
            </a:fld>
            <a:endParaRPr lang="en-US" altLang="zh-CN"/>
          </a:p>
        </p:txBody>
      </p:sp>
    </p:spTree>
    <p:extLst>
      <p:ext uri="{BB962C8B-B14F-4D97-AF65-F5344CB8AC3E}">
        <p14:creationId xmlns:p14="http://schemas.microsoft.com/office/powerpoint/2010/main" val="153423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4"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png"/><Relationship Id="rId8" Type="http://schemas.openxmlformats.org/officeDocument/2006/relationships/oleObject" Target="../embeddings/oleObject1.bin"/><Relationship Id="rId9"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886200"/>
            <a:ext cx="8610600" cy="762000"/>
          </a:xfrm>
        </p:spPr>
        <p:txBody>
          <a:bodyPr/>
          <a:lstStyle/>
          <a:p>
            <a:r>
              <a:rPr lang="en-US" sz="2000" dirty="0" smtClean="0">
                <a:latin typeface="Arial"/>
                <a:cs typeface="Arial"/>
              </a:rPr>
              <a:t>Yang Yang</a:t>
            </a:r>
            <a:r>
              <a:rPr lang="zh-CN" altLang="en-US" sz="2000" baseline="30000" dirty="0">
                <a:latin typeface="Arial"/>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Yizhou</a:t>
            </a:r>
            <a:r>
              <a:rPr lang="zh-CN" altLang="en-US" sz="2000" dirty="0" smtClean="0">
                <a:latin typeface="Arial"/>
                <a:cs typeface="Arial"/>
              </a:rPr>
              <a:t> </a:t>
            </a:r>
            <a:r>
              <a:rPr lang="en-US" altLang="zh-CN" sz="2000" dirty="0" smtClean="0">
                <a:latin typeface="Arial"/>
                <a:cs typeface="Arial"/>
              </a:rPr>
              <a:t>Sun</a:t>
            </a:r>
            <a:r>
              <a:rPr lang="en-US" altLang="zh-CN" sz="2000" b="1" baseline="30000" dirty="0">
                <a:ea typeface="微软雅黑" pitchFamily="34" charset="-122"/>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Jie</a:t>
            </a:r>
            <a:r>
              <a:rPr lang="zh-CN" altLang="en-US" sz="2000" dirty="0" smtClean="0">
                <a:latin typeface="Arial"/>
                <a:cs typeface="Arial"/>
              </a:rPr>
              <a:t> </a:t>
            </a:r>
            <a:r>
              <a:rPr lang="en-US" altLang="zh-CN" sz="2000" dirty="0" smtClean="0">
                <a:latin typeface="Arial"/>
                <a:cs typeface="Arial"/>
              </a:rPr>
              <a:t>Tang</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Bo</a:t>
            </a:r>
            <a:r>
              <a:rPr lang="zh-CN" altLang="en-US" sz="2000" dirty="0" smtClean="0">
                <a:latin typeface="Arial"/>
                <a:cs typeface="Arial"/>
              </a:rPr>
              <a:t> </a:t>
            </a:r>
            <a:r>
              <a:rPr lang="en-US" altLang="zh-CN" sz="2000" dirty="0" smtClean="0">
                <a:latin typeface="Arial"/>
                <a:cs typeface="Arial"/>
              </a:rPr>
              <a:t>Ma</a:t>
            </a:r>
            <a:r>
              <a:rPr lang="en-US" altLang="zh-CN" sz="2000" baseline="30000" dirty="0" smtClean="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and</a:t>
            </a:r>
            <a:r>
              <a:rPr lang="zh-CN" altLang="en-US" sz="2000" dirty="0" smtClean="0">
                <a:latin typeface="Arial"/>
                <a:cs typeface="Arial"/>
              </a:rPr>
              <a:t> </a:t>
            </a:r>
            <a:r>
              <a:rPr lang="en-US" altLang="zh-CN" sz="2000" dirty="0" err="1" smtClean="0">
                <a:latin typeface="Arial"/>
                <a:cs typeface="Arial"/>
              </a:rPr>
              <a:t>Juanzi</a:t>
            </a:r>
            <a:r>
              <a:rPr lang="zh-CN" altLang="en-US" sz="2000" dirty="0" smtClean="0">
                <a:latin typeface="Arial"/>
                <a:cs typeface="Arial"/>
              </a:rPr>
              <a:t> </a:t>
            </a:r>
            <a:r>
              <a:rPr lang="en-US" altLang="zh-CN" sz="2000" dirty="0" smtClean="0">
                <a:latin typeface="Arial"/>
                <a:cs typeface="Arial"/>
              </a:rPr>
              <a:t>Li</a:t>
            </a:r>
            <a:r>
              <a:rPr lang="zh-CN" altLang="en-US" sz="2000" baseline="30000" dirty="0" smtClean="0">
                <a:cs typeface="Arial"/>
              </a:rPr>
              <a:t>*</a:t>
            </a:r>
            <a:endParaRPr lang="en-US" altLang="zh-CN" sz="2000" dirty="0" smtClean="0">
              <a:latin typeface="Arial"/>
              <a:cs typeface="Arial"/>
            </a:endParaRPr>
          </a:p>
        </p:txBody>
      </p:sp>
      <p:sp>
        <p:nvSpPr>
          <p:cNvPr id="3" name="Title 2"/>
          <p:cNvSpPr>
            <a:spLocks noGrp="1"/>
          </p:cNvSpPr>
          <p:nvPr>
            <p:ph type="ctrTitle"/>
          </p:nvPr>
        </p:nvSpPr>
        <p:spPr>
          <a:xfrm>
            <a:off x="0" y="2130452"/>
            <a:ext cx="9144000" cy="1470025"/>
          </a:xfrm>
        </p:spPr>
        <p:txBody>
          <a:bodyPr/>
          <a:lstStyle/>
          <a:p>
            <a:r>
              <a:rPr lang="en-US" sz="2800" b="1" dirty="0" smtClean="0">
                <a:solidFill>
                  <a:schemeClr val="tx1"/>
                </a:solidFill>
                <a:latin typeface="Arial"/>
                <a:cs typeface="Arial"/>
              </a:rPr>
              <a:t>Entity</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Matching</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across</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Heterogeneous</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Sources</a:t>
            </a:r>
            <a:endParaRPr lang="en-US" sz="2800" b="1" dirty="0">
              <a:solidFill>
                <a:schemeClr val="tx1"/>
              </a:solidFill>
              <a:latin typeface="Arial"/>
              <a:cs typeface="Arial"/>
            </a:endParaRPr>
          </a:p>
        </p:txBody>
      </p:sp>
      <p:pic>
        <p:nvPicPr>
          <p:cNvPr id="5" name="Picture 4"/>
          <p:cNvPicPr>
            <a:picLocks noChangeAspect="1"/>
          </p:cNvPicPr>
          <p:nvPr/>
        </p:nvPicPr>
        <p:blipFill>
          <a:blip r:embed="rId3"/>
          <a:stretch>
            <a:fillRect/>
          </a:stretch>
        </p:blipFill>
        <p:spPr>
          <a:xfrm>
            <a:off x="533400" y="5638800"/>
            <a:ext cx="1676400" cy="703821"/>
          </a:xfrm>
          <a:prstGeom prst="rect">
            <a:avLst/>
          </a:prstGeom>
        </p:spPr>
      </p:pic>
      <p:sp>
        <p:nvSpPr>
          <p:cNvPr id="6" name="Rectangle 5"/>
          <p:cNvSpPr/>
          <p:nvPr/>
        </p:nvSpPr>
        <p:spPr>
          <a:xfrm>
            <a:off x="304800" y="5029200"/>
            <a:ext cx="2514600" cy="369332"/>
          </a:xfrm>
          <a:prstGeom prst="rect">
            <a:avLst/>
          </a:prstGeom>
        </p:spPr>
        <p:txBody>
          <a:bodyPr wrap="square">
            <a:spAutoFit/>
          </a:bodyPr>
          <a:lstStyle/>
          <a:p>
            <a:pPr>
              <a:spcAft>
                <a:spcPts val="1800"/>
              </a:spcAft>
            </a:pPr>
            <a:r>
              <a:rPr lang="zh-CN" altLang="en-US" dirty="0" smtClean="0">
                <a:latin typeface="Arial"/>
                <a:ea typeface="微软雅黑" pitchFamily="34" charset="-122"/>
                <a:cs typeface="Arial"/>
              </a:rPr>
              <a:t>*</a:t>
            </a:r>
            <a:r>
              <a:rPr lang="en-US" altLang="zh-CN" dirty="0" smtClean="0">
                <a:latin typeface="Arial"/>
                <a:ea typeface="微软雅黑" pitchFamily="34" charset="-122"/>
                <a:cs typeface="Arial"/>
              </a:rPr>
              <a:t>Tsinghua </a:t>
            </a:r>
            <a:r>
              <a:rPr lang="en-US" altLang="zh-CN" dirty="0">
                <a:latin typeface="Arial"/>
                <a:ea typeface="微软雅黑" pitchFamily="34" charset="-122"/>
                <a:cs typeface="Arial"/>
              </a:rPr>
              <a:t>University</a:t>
            </a:r>
          </a:p>
        </p:txBody>
      </p:sp>
      <p:sp>
        <p:nvSpPr>
          <p:cNvPr id="8" name="Rectangle 7"/>
          <p:cNvSpPr/>
          <p:nvPr/>
        </p:nvSpPr>
        <p:spPr>
          <a:xfrm>
            <a:off x="2971800" y="5029200"/>
            <a:ext cx="2971800" cy="369332"/>
          </a:xfrm>
          <a:prstGeom prst="rect">
            <a:avLst/>
          </a:prstGeom>
        </p:spPr>
        <p:txBody>
          <a:bodyPr wrap="square">
            <a:spAutoFit/>
          </a:bodyPr>
          <a:lstStyle/>
          <a:p>
            <a:pPr>
              <a:spcAft>
                <a:spcPts val="1800"/>
              </a:spcAft>
            </a:pPr>
            <a:r>
              <a:rPr lang="en-US" altLang="zh-CN" b="1" baseline="30000" dirty="0">
                <a:latin typeface="Arial"/>
                <a:ea typeface="微软雅黑" pitchFamily="34" charset="-122"/>
                <a:cs typeface="Arial"/>
              </a:rPr>
              <a:t>+</a:t>
            </a:r>
            <a:r>
              <a:rPr lang="en-US" altLang="zh-CN" dirty="0" smtClean="0">
                <a:latin typeface="Arial"/>
                <a:ea typeface="微软雅黑" pitchFamily="34" charset="-122"/>
                <a:cs typeface="Arial"/>
              </a:rPr>
              <a:t>Northeastern</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University</a:t>
            </a:r>
            <a:endParaRPr lang="en-US" altLang="zh-CN" dirty="0">
              <a:latin typeface="Arial"/>
              <a:ea typeface="微软雅黑" pitchFamily="34" charset="-122"/>
              <a:cs typeface="Arial"/>
            </a:endParaRPr>
          </a:p>
        </p:txBody>
      </p:sp>
      <p:pic>
        <p:nvPicPr>
          <p:cNvPr id="12" name="Picture 11"/>
          <p:cNvPicPr>
            <a:picLocks noChangeAspect="1"/>
          </p:cNvPicPr>
          <p:nvPr/>
        </p:nvPicPr>
        <p:blipFill>
          <a:blip r:embed="rId4"/>
          <a:stretch>
            <a:fillRect/>
          </a:stretch>
        </p:blipFill>
        <p:spPr>
          <a:xfrm>
            <a:off x="3810000" y="5486400"/>
            <a:ext cx="914400" cy="914400"/>
          </a:xfrm>
          <a:prstGeom prst="rect">
            <a:avLst/>
          </a:prstGeom>
        </p:spPr>
      </p:pic>
      <p:sp>
        <p:nvSpPr>
          <p:cNvPr id="11" name="TextBox 36"/>
          <p:cNvSpPr txBox="1"/>
          <p:nvPr/>
        </p:nvSpPr>
        <p:spPr>
          <a:xfrm>
            <a:off x="1600200" y="6477000"/>
            <a:ext cx="7315200" cy="646331"/>
          </a:xfrm>
          <a:prstGeom prst="rect">
            <a:avLst/>
          </a:prstGeom>
          <a:noFill/>
        </p:spPr>
        <p:txBody>
          <a:bodyPr wrap="square" rtlCol="0">
            <a:spAutoFit/>
          </a:bodyPr>
          <a:lstStyle/>
          <a:p>
            <a:pPr algn="r"/>
            <a:r>
              <a:rPr lang="en-US" dirty="0" err="1" smtClean="0">
                <a:solidFill>
                  <a:srgbClr val="FFFF00"/>
                </a:solidFill>
              </a:rPr>
              <a:t>Data&amp;Code</a:t>
            </a:r>
            <a:r>
              <a:rPr lang="en-US" dirty="0" smtClean="0">
                <a:solidFill>
                  <a:srgbClr val="FFFF00"/>
                </a:solidFill>
              </a:rPr>
              <a:t> available at: </a:t>
            </a:r>
            <a:r>
              <a:rPr lang="en-US" dirty="0">
                <a:solidFill>
                  <a:schemeClr val="bg1"/>
                </a:solidFill>
              </a:rPr>
              <a:t>http://</a:t>
            </a:r>
            <a:r>
              <a:rPr lang="en-US" dirty="0" err="1">
                <a:solidFill>
                  <a:schemeClr val="bg1"/>
                </a:solidFill>
              </a:rPr>
              <a:t>arnetminer.org</a:t>
            </a:r>
            <a:r>
              <a:rPr lang="en-US" dirty="0">
                <a:solidFill>
                  <a:schemeClr val="bg1"/>
                </a:solidFill>
              </a:rPr>
              <a:t>/document-match/</a:t>
            </a:r>
          </a:p>
          <a:p>
            <a:pPr algn="r"/>
            <a:endParaRPr lang="en-US" dirty="0"/>
          </a:p>
        </p:txBody>
      </p:sp>
      <p:sp>
        <p:nvSpPr>
          <p:cNvPr id="13" name="Rectangle 12"/>
          <p:cNvSpPr/>
          <p:nvPr/>
        </p:nvSpPr>
        <p:spPr>
          <a:xfrm>
            <a:off x="5922108" y="5029200"/>
            <a:ext cx="3221892" cy="369332"/>
          </a:xfrm>
          <a:prstGeom prst="rect">
            <a:avLst/>
          </a:prstGeom>
        </p:spPr>
        <p:txBody>
          <a:bodyPr wrap="square">
            <a:spAutoFit/>
          </a:bodyPr>
          <a:lstStyle/>
          <a:p>
            <a:pPr>
              <a:spcAft>
                <a:spcPts val="1800"/>
              </a:spcAft>
            </a:pPr>
            <a:r>
              <a:rPr lang="en-US" altLang="zh-CN" b="1" baseline="30000" dirty="0" smtClean="0">
                <a:latin typeface="Arial"/>
                <a:ea typeface="微软雅黑" pitchFamily="34" charset="-122"/>
                <a:cs typeface="Arial"/>
              </a:rPr>
              <a:t>#</a:t>
            </a:r>
            <a:r>
              <a:rPr lang="en-US" altLang="zh-CN" dirty="0" smtClean="0">
                <a:latin typeface="Arial"/>
                <a:ea typeface="微软雅黑" pitchFamily="34" charset="-122"/>
                <a:cs typeface="Arial"/>
              </a:rPr>
              <a:t>Carnegie Mellon</a:t>
            </a:r>
            <a:r>
              <a:rPr lang="zh-CN" altLang="en-US" dirty="0">
                <a:latin typeface="Arial"/>
                <a:ea typeface="微软雅黑" pitchFamily="34" charset="-122"/>
                <a:cs typeface="Arial"/>
              </a:rPr>
              <a:t> </a:t>
            </a:r>
            <a:r>
              <a:rPr lang="en-US" altLang="zh-CN" dirty="0" smtClean="0">
                <a:latin typeface="Arial"/>
                <a:ea typeface="微软雅黑" pitchFamily="34" charset="-122"/>
                <a:cs typeface="Arial"/>
              </a:rPr>
              <a:t>University</a:t>
            </a:r>
            <a:endParaRPr lang="en-US" altLang="zh-CN" dirty="0">
              <a:latin typeface="Arial"/>
              <a:ea typeface="微软雅黑" pitchFamily="34" charset="-122"/>
              <a:cs typeface="Arial"/>
            </a:endParaRPr>
          </a:p>
        </p:txBody>
      </p:sp>
      <p:pic>
        <p:nvPicPr>
          <p:cNvPr id="4" name="Picture 3"/>
          <p:cNvPicPr>
            <a:picLocks noChangeAspect="1"/>
          </p:cNvPicPr>
          <p:nvPr/>
        </p:nvPicPr>
        <p:blipFill>
          <a:blip r:embed="rId5"/>
          <a:stretch>
            <a:fillRect/>
          </a:stretch>
        </p:blipFill>
        <p:spPr>
          <a:xfrm>
            <a:off x="6858000" y="5410200"/>
            <a:ext cx="1066800" cy="1036536"/>
          </a:xfrm>
          <a:prstGeom prst="rect">
            <a:avLst/>
          </a:prstGeom>
        </p:spPr>
      </p:pic>
    </p:spTree>
    <p:extLst>
      <p:ext uri="{BB962C8B-B14F-4D97-AF65-F5344CB8AC3E}">
        <p14:creationId xmlns:p14="http://schemas.microsoft.com/office/powerpoint/2010/main" val="2836360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srcRect l="-6781" r="-6781"/>
          <a:stretch>
            <a:fillRect/>
          </a:stretch>
        </p:blipFill>
        <p:spPr/>
      </p:pic>
      <p:sp>
        <p:nvSpPr>
          <p:cNvPr id="2" name="Title 1"/>
          <p:cNvSpPr>
            <a:spLocks noGrp="1"/>
          </p:cNvSpPr>
          <p:nvPr>
            <p:ph type="title"/>
          </p:nvPr>
        </p:nvSpPr>
        <p:spPr/>
        <p:txBody>
          <a:bodyPr/>
          <a:lstStyle/>
          <a:p>
            <a:pPr algn="l"/>
            <a:r>
              <a:rPr lang="en-US" dirty="0" smtClean="0"/>
              <a:t>Inferring Matching Relation</a:t>
            </a:r>
            <a:endParaRPr lang="en-US" dirty="0"/>
          </a:p>
        </p:txBody>
      </p:sp>
      <p:cxnSp>
        <p:nvCxnSpPr>
          <p:cNvPr id="17" name="Straight Connector 16"/>
          <p:cNvCxnSpPr/>
          <p:nvPr/>
        </p:nvCxnSpPr>
        <p:spPr>
          <a:xfrm flipV="1">
            <a:off x="3429000" y="3581400"/>
            <a:ext cx="914400" cy="1524000"/>
          </a:xfrm>
          <a:prstGeom prst="line">
            <a:avLst/>
          </a:prstGeom>
          <a:ln w="38100" cmpd="sng">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5334000"/>
            <a:ext cx="685800" cy="152400"/>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29000" y="4572000"/>
            <a:ext cx="762000" cy="609600"/>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4953000" y="989900"/>
            <a:ext cx="1231900" cy="610299"/>
          </a:xfrm>
          <a:prstGeom prst="rect">
            <a:avLst/>
          </a:prstGeom>
        </p:spPr>
      </p:pic>
      <p:grpSp>
        <p:nvGrpSpPr>
          <p:cNvPr id="20" name="Group 19"/>
          <p:cNvGrpSpPr/>
          <p:nvPr/>
        </p:nvGrpSpPr>
        <p:grpSpPr>
          <a:xfrm>
            <a:off x="609600" y="1242391"/>
            <a:ext cx="4495800" cy="5082209"/>
            <a:chOff x="1219200" y="533400"/>
            <a:chExt cx="5257800" cy="5943600"/>
          </a:xfrm>
        </p:grpSpPr>
        <p:sp>
          <p:nvSpPr>
            <p:cNvPr id="23" name="Rectangle 22"/>
            <p:cNvSpPr/>
            <p:nvPr/>
          </p:nvSpPr>
          <p:spPr>
            <a:xfrm>
              <a:off x="1219200" y="533400"/>
              <a:ext cx="5257800" cy="59436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endParaRPr lang="en-US" altLang="zh-CN" b="1" dirty="0" smtClean="0">
                <a:solidFill>
                  <a:srgbClr val="FFFF00"/>
                </a:solidFill>
              </a:endParaRPr>
            </a:p>
          </p:txBody>
        </p:sp>
        <p:pic>
          <p:nvPicPr>
            <p:cNvPr id="19" name="Picture 18"/>
            <p:cNvPicPr>
              <a:picLocks noChangeAspect="1"/>
            </p:cNvPicPr>
            <p:nvPr/>
          </p:nvPicPr>
          <p:blipFill>
            <a:blip r:embed="rId5"/>
            <a:stretch>
              <a:fillRect/>
            </a:stretch>
          </p:blipFill>
          <p:spPr>
            <a:xfrm>
              <a:off x="1981200" y="685800"/>
              <a:ext cx="3657600" cy="5600700"/>
            </a:xfrm>
            <a:prstGeom prst="rect">
              <a:avLst/>
            </a:prstGeom>
          </p:spPr>
        </p:pic>
      </p:grpSp>
      <p:sp>
        <p:nvSpPr>
          <p:cNvPr id="22" name="Left Arrow 21"/>
          <p:cNvSpPr/>
          <p:nvPr/>
        </p:nvSpPr>
        <p:spPr>
          <a:xfrm rot="20047271">
            <a:off x="4819030" y="1843746"/>
            <a:ext cx="940876" cy="533400"/>
          </a:xfrm>
          <a:prstGeom prst="left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a:stretch>
            <a:fillRect/>
          </a:stretch>
        </p:blipFill>
        <p:spPr>
          <a:xfrm>
            <a:off x="762000" y="3505200"/>
            <a:ext cx="1417960" cy="543614"/>
          </a:xfrm>
          <a:prstGeom prst="rect">
            <a:avLst/>
          </a:prstGeom>
          <a:ln>
            <a:solidFill>
              <a:srgbClr val="000000"/>
            </a:solidFill>
          </a:ln>
        </p:spPr>
      </p:pic>
      <p:sp>
        <p:nvSpPr>
          <p:cNvPr id="13" name="TextBox 12"/>
          <p:cNvSpPr txBox="1"/>
          <p:nvPr/>
        </p:nvSpPr>
        <p:spPr>
          <a:xfrm>
            <a:off x="6553200" y="228600"/>
            <a:ext cx="2438400" cy="830997"/>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smtClean="0"/>
              <a:t>Infer matching relations by leveraging extracted topics.</a:t>
            </a:r>
            <a:endParaRPr lang="en-US" sz="1600" b="1" baseline="-25000" dirty="0">
              <a:solidFill>
                <a:srgbClr val="008000"/>
              </a:solidFill>
            </a:endParaRPr>
          </a:p>
        </p:txBody>
      </p:sp>
    </p:spTree>
    <p:extLst>
      <p:ext uri="{BB962C8B-B14F-4D97-AF65-F5344CB8AC3E}">
        <p14:creationId xmlns:p14="http://schemas.microsoft.com/office/powerpoint/2010/main" val="640646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30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par>
                                <p:cTn id="12" presetID="3" presetClass="entr" presetSubtype="10" fill="hold" nodeType="withEffect">
                                  <p:stCondLst>
                                    <p:cond delay="1000"/>
                                  </p:stCondLst>
                                  <p:childTnLst>
                                    <p:set>
                                      <p:cBhvr>
                                        <p:cTn id="13" dur="1" fill="hold">
                                          <p:stCondLst>
                                            <p:cond delay="0"/>
                                          </p:stCondLst>
                                        </p:cTn>
                                        <p:tgtEl>
                                          <p:spTgt spid="24"/>
                                        </p:tgtEl>
                                        <p:attrNameLst>
                                          <p:attrName>style.visibility</p:attrName>
                                        </p:attrNameLst>
                                      </p:cBhvr>
                                      <p:to>
                                        <p:strVal val="visible"/>
                                      </p:to>
                                    </p:set>
                                    <p:animEffect transition="in" filter="blinds(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Cross-Source Topic Model</a:t>
            </a:r>
            <a:endParaRPr lang="en-US" dirty="0"/>
          </a:p>
        </p:txBody>
      </p:sp>
      <p:pic>
        <p:nvPicPr>
          <p:cNvPr id="4" name="Content Placeholder 3"/>
          <p:cNvPicPr>
            <a:picLocks noGrp="1" noChangeAspect="1"/>
          </p:cNvPicPr>
          <p:nvPr>
            <p:ph idx="1"/>
          </p:nvPr>
        </p:nvPicPr>
        <p:blipFill>
          <a:blip r:embed="rId3"/>
          <a:srcRect t="-5994" b="-5994"/>
          <a:stretch>
            <a:fillRect/>
          </a:stretch>
        </p:blipFill>
        <p:spPr>
          <a:xfrm>
            <a:off x="228600" y="2133600"/>
            <a:ext cx="4173279" cy="2438400"/>
          </a:xfrm>
        </p:spPr>
      </p:pic>
      <p:pic>
        <p:nvPicPr>
          <p:cNvPr id="5" name="Picture 4"/>
          <p:cNvPicPr>
            <a:picLocks noChangeAspect="1"/>
          </p:cNvPicPr>
          <p:nvPr/>
        </p:nvPicPr>
        <p:blipFill>
          <a:blip r:embed="rId4"/>
          <a:stretch>
            <a:fillRect/>
          </a:stretch>
        </p:blipFill>
        <p:spPr>
          <a:xfrm>
            <a:off x="4793436" y="1295400"/>
            <a:ext cx="4308230" cy="4114800"/>
          </a:xfrm>
          <a:prstGeom prst="rect">
            <a:avLst/>
          </a:prstGeom>
        </p:spPr>
      </p:pic>
      <p:sp>
        <p:nvSpPr>
          <p:cNvPr id="6" name="Rectangle 5"/>
          <p:cNvSpPr/>
          <p:nvPr/>
        </p:nvSpPr>
        <p:spPr>
          <a:xfrm>
            <a:off x="4876800" y="2590800"/>
            <a:ext cx="4114800" cy="914400"/>
          </a:xfrm>
          <a:prstGeom prst="rect">
            <a:avLst/>
          </a:prstGeom>
          <a:solidFill>
            <a:srgbClr val="008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
        <p:nvSpPr>
          <p:cNvPr id="7" name="Rectangle 6"/>
          <p:cNvSpPr/>
          <p:nvPr/>
        </p:nvSpPr>
        <p:spPr>
          <a:xfrm>
            <a:off x="4876800" y="4800600"/>
            <a:ext cx="4114800" cy="533400"/>
          </a:xfrm>
          <a:prstGeom prst="rect">
            <a:avLst/>
          </a:prstGeom>
          <a:solidFill>
            <a:srgbClr val="FF66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6600"/>
              </a:solidFill>
            </a:endParaRPr>
          </a:p>
        </p:txBody>
      </p:sp>
      <p:sp>
        <p:nvSpPr>
          <p:cNvPr id="8" name="Rectangle 7"/>
          <p:cNvSpPr/>
          <p:nvPr/>
        </p:nvSpPr>
        <p:spPr>
          <a:xfrm>
            <a:off x="1905000" y="2286000"/>
            <a:ext cx="609600" cy="1447800"/>
          </a:xfrm>
          <a:prstGeom prst="rect">
            <a:avLst/>
          </a:prstGeom>
          <a:solidFill>
            <a:srgbClr val="FF66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6600"/>
              </a:solidFill>
            </a:endParaRPr>
          </a:p>
        </p:txBody>
      </p:sp>
      <p:sp>
        <p:nvSpPr>
          <p:cNvPr id="9" name="Rectangle 8"/>
          <p:cNvSpPr/>
          <p:nvPr/>
        </p:nvSpPr>
        <p:spPr>
          <a:xfrm>
            <a:off x="2514600" y="2286000"/>
            <a:ext cx="762000" cy="685800"/>
          </a:xfrm>
          <a:prstGeom prst="rect">
            <a:avLst/>
          </a:prstGeom>
          <a:solidFill>
            <a:srgbClr val="FF66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6600"/>
              </a:solidFill>
            </a:endParaRPr>
          </a:p>
        </p:txBody>
      </p:sp>
      <p:sp>
        <p:nvSpPr>
          <p:cNvPr id="10" name="Rectangle 9"/>
          <p:cNvSpPr/>
          <p:nvPr/>
        </p:nvSpPr>
        <p:spPr>
          <a:xfrm>
            <a:off x="152400" y="3733800"/>
            <a:ext cx="2362200" cy="685800"/>
          </a:xfrm>
          <a:prstGeom prst="rect">
            <a:avLst/>
          </a:prstGeom>
          <a:solidFill>
            <a:srgbClr val="008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
        <p:nvSpPr>
          <p:cNvPr id="11" name="Rectangle 10"/>
          <p:cNvSpPr/>
          <p:nvPr/>
        </p:nvSpPr>
        <p:spPr>
          <a:xfrm>
            <a:off x="4876800" y="3505200"/>
            <a:ext cx="4114800" cy="762000"/>
          </a:xfrm>
          <a:prstGeom prst="rect">
            <a:avLst/>
          </a:prstGeom>
          <a:solidFill>
            <a:srgbClr val="008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
        <p:nvSpPr>
          <p:cNvPr id="12" name="Rectangle 11"/>
          <p:cNvSpPr/>
          <p:nvPr/>
        </p:nvSpPr>
        <p:spPr>
          <a:xfrm>
            <a:off x="152400" y="2209800"/>
            <a:ext cx="1676400" cy="762000"/>
          </a:xfrm>
          <a:prstGeom prst="rect">
            <a:avLst/>
          </a:prstGeom>
          <a:solidFill>
            <a:srgbClr val="008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
        <p:nvSpPr>
          <p:cNvPr id="13" name="Rectangle 12"/>
          <p:cNvSpPr/>
          <p:nvPr/>
        </p:nvSpPr>
        <p:spPr>
          <a:xfrm>
            <a:off x="152400" y="2971800"/>
            <a:ext cx="4267200" cy="762000"/>
          </a:xfrm>
          <a:prstGeom prst="rect">
            <a:avLst/>
          </a:prstGeom>
          <a:solidFill>
            <a:srgbClr val="008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
        <p:nvSpPr>
          <p:cNvPr id="14" name="TextBox 13"/>
          <p:cNvSpPr txBox="1"/>
          <p:nvPr/>
        </p:nvSpPr>
        <p:spPr>
          <a:xfrm>
            <a:off x="3581400" y="2209800"/>
            <a:ext cx="1219200" cy="369332"/>
          </a:xfrm>
          <a:prstGeom prst="rect">
            <a:avLst/>
          </a:prstGeom>
          <a:noFill/>
        </p:spPr>
        <p:txBody>
          <a:bodyPr wrap="square" rtlCol="0">
            <a:spAutoFit/>
          </a:bodyPr>
          <a:lstStyle/>
          <a:p>
            <a:pPr algn="ctr"/>
            <a:r>
              <a:rPr lang="en-US" b="1" dirty="0" smtClean="0">
                <a:solidFill>
                  <a:srgbClr val="800000"/>
                </a:solidFill>
              </a:rPr>
              <a:t>Step 1: </a:t>
            </a:r>
            <a:endParaRPr lang="en-US" b="1" baseline="-25000" dirty="0">
              <a:solidFill>
                <a:srgbClr val="800000"/>
              </a:solidFill>
            </a:endParaRPr>
          </a:p>
        </p:txBody>
      </p:sp>
      <p:sp>
        <p:nvSpPr>
          <p:cNvPr id="15" name="TextBox 14"/>
          <p:cNvSpPr txBox="1"/>
          <p:nvPr/>
        </p:nvSpPr>
        <p:spPr>
          <a:xfrm>
            <a:off x="3657600" y="4419600"/>
            <a:ext cx="1219200" cy="369332"/>
          </a:xfrm>
          <a:prstGeom prst="rect">
            <a:avLst/>
          </a:prstGeom>
          <a:noFill/>
        </p:spPr>
        <p:txBody>
          <a:bodyPr wrap="square" rtlCol="0">
            <a:spAutoFit/>
          </a:bodyPr>
          <a:lstStyle/>
          <a:p>
            <a:pPr algn="ctr"/>
            <a:r>
              <a:rPr lang="en-US" b="1" dirty="0" smtClean="0">
                <a:solidFill>
                  <a:srgbClr val="800000"/>
                </a:solidFill>
              </a:rPr>
              <a:t>Step 2: </a:t>
            </a:r>
            <a:endParaRPr lang="en-US" b="1" baseline="-25000" dirty="0">
              <a:solidFill>
                <a:srgbClr val="800000"/>
              </a:solidFill>
            </a:endParaRPr>
          </a:p>
        </p:txBody>
      </p:sp>
      <p:grpSp>
        <p:nvGrpSpPr>
          <p:cNvPr id="23" name="Group 22"/>
          <p:cNvGrpSpPr/>
          <p:nvPr/>
        </p:nvGrpSpPr>
        <p:grpSpPr>
          <a:xfrm>
            <a:off x="1066800" y="5715000"/>
            <a:ext cx="7010400" cy="609600"/>
            <a:chOff x="685800" y="5715000"/>
            <a:chExt cx="7010400" cy="609600"/>
          </a:xfrm>
        </p:grpSpPr>
        <p:sp>
          <p:nvSpPr>
            <p:cNvPr id="22" name="Rectangle 21"/>
            <p:cNvSpPr/>
            <p:nvPr/>
          </p:nvSpPr>
          <p:spPr>
            <a:xfrm>
              <a:off x="685800" y="5715000"/>
              <a:ext cx="7010400" cy="6096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14400" y="5791200"/>
              <a:ext cx="1929885" cy="461665"/>
            </a:xfrm>
            <a:prstGeom prst="rect">
              <a:avLst/>
            </a:prstGeom>
            <a:noFill/>
          </p:spPr>
          <p:txBody>
            <a:bodyPr wrap="none" rtlCol="0">
              <a:spAutoFit/>
            </a:bodyPr>
            <a:lstStyle/>
            <a:p>
              <a:r>
                <a:rPr lang="en-US" sz="2400" dirty="0" smtClean="0"/>
                <a:t>Latent </a:t>
              </a:r>
              <a:r>
                <a:rPr lang="en-US" sz="2400" dirty="0" smtClean="0"/>
                <a:t>topics</a:t>
              </a:r>
              <a:endParaRPr lang="en-US" sz="2400" dirty="0"/>
            </a:p>
          </p:txBody>
        </p:sp>
        <p:sp>
          <p:nvSpPr>
            <p:cNvPr id="19" name="TextBox 18"/>
            <p:cNvSpPr txBox="1"/>
            <p:nvPr/>
          </p:nvSpPr>
          <p:spPr>
            <a:xfrm>
              <a:off x="4800600" y="5791200"/>
              <a:ext cx="2682345" cy="461665"/>
            </a:xfrm>
            <a:prstGeom prst="rect">
              <a:avLst/>
            </a:prstGeom>
            <a:noFill/>
          </p:spPr>
          <p:txBody>
            <a:bodyPr wrap="none" rtlCol="0">
              <a:spAutoFit/>
            </a:bodyPr>
            <a:lstStyle/>
            <a:p>
              <a:r>
                <a:rPr lang="en-US" sz="2400" dirty="0" smtClean="0"/>
                <a:t>Matching relations</a:t>
              </a:r>
              <a:endParaRPr lang="en-US" sz="2400" dirty="0"/>
            </a:p>
          </p:txBody>
        </p:sp>
        <p:cxnSp>
          <p:nvCxnSpPr>
            <p:cNvPr id="20" name="Straight Arrow Connector 19"/>
            <p:cNvCxnSpPr>
              <a:stCxn id="3" idx="3"/>
              <a:endCxn id="19" idx="1"/>
            </p:cNvCxnSpPr>
            <p:nvPr/>
          </p:nvCxnSpPr>
          <p:spPr>
            <a:xfrm>
              <a:off x="2844285" y="6022033"/>
              <a:ext cx="1956315" cy="0"/>
            </a:xfrm>
            <a:prstGeom prst="straightConnector1">
              <a:avLst/>
            </a:prstGeom>
            <a:ln w="381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15729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Learning</a:t>
            </a:r>
            <a:endParaRPr lang="en-US" dirty="0"/>
          </a:p>
        </p:txBody>
      </p:sp>
      <p:pic>
        <p:nvPicPr>
          <p:cNvPr id="4" name="Content Placeholder 3"/>
          <p:cNvPicPr>
            <a:picLocks noGrp="1" noChangeAspect="1"/>
          </p:cNvPicPr>
          <p:nvPr>
            <p:ph idx="1"/>
          </p:nvPr>
        </p:nvPicPr>
        <p:blipFill rotWithShape="1">
          <a:blip r:embed="rId3"/>
          <a:srcRect l="48" r="4"/>
          <a:stretch/>
        </p:blipFill>
        <p:spPr>
          <a:xfrm>
            <a:off x="4953000" y="1319212"/>
            <a:ext cx="3962085" cy="4929188"/>
          </a:xfrm>
        </p:spPr>
      </p:pic>
      <p:sp>
        <p:nvSpPr>
          <p:cNvPr id="5" name="Content Placeholder 2"/>
          <p:cNvSpPr txBox="1">
            <a:spLocks/>
          </p:cNvSpPr>
          <p:nvPr/>
        </p:nvSpPr>
        <p:spPr bwMode="auto">
          <a:xfrm>
            <a:off x="323851" y="1196975"/>
            <a:ext cx="546734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dirty="0" err="1" smtClean="0"/>
              <a:t>Variational</a:t>
            </a:r>
            <a:r>
              <a:rPr lang="en-US" sz="2800" dirty="0" smtClean="0"/>
              <a:t> EM</a:t>
            </a:r>
          </a:p>
          <a:p>
            <a:pPr lvl="1"/>
            <a:r>
              <a:rPr lang="en-US" sz="2000" dirty="0" smtClean="0"/>
              <a:t>Model parameters:</a:t>
            </a:r>
          </a:p>
          <a:p>
            <a:pPr lvl="1"/>
            <a:r>
              <a:rPr lang="en-US" sz="2000" dirty="0" err="1" smtClean="0"/>
              <a:t>Variational</a:t>
            </a:r>
            <a:r>
              <a:rPr lang="en-US" sz="2000" dirty="0" smtClean="0"/>
              <a:t> parameters:</a:t>
            </a:r>
          </a:p>
          <a:p>
            <a:pPr lvl="1"/>
            <a:r>
              <a:rPr lang="en-US" sz="2000" dirty="0" smtClean="0"/>
              <a:t>E-step: </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r>
              <a:rPr lang="en-US" sz="2000" dirty="0" smtClean="0"/>
              <a:t>M-step: </a:t>
            </a:r>
            <a:endParaRPr lang="en-US" sz="2000" dirty="0"/>
          </a:p>
        </p:txBody>
      </p:sp>
      <p:pic>
        <p:nvPicPr>
          <p:cNvPr id="6" name="Picture 5"/>
          <p:cNvPicPr>
            <a:picLocks noChangeAspect="1"/>
          </p:cNvPicPr>
          <p:nvPr/>
        </p:nvPicPr>
        <p:blipFill>
          <a:blip r:embed="rId4"/>
          <a:stretch>
            <a:fillRect/>
          </a:stretch>
        </p:blipFill>
        <p:spPr>
          <a:xfrm>
            <a:off x="3276601" y="1752600"/>
            <a:ext cx="609600" cy="272375"/>
          </a:xfrm>
          <a:prstGeom prst="rect">
            <a:avLst/>
          </a:prstGeom>
        </p:spPr>
      </p:pic>
      <p:pic>
        <p:nvPicPr>
          <p:cNvPr id="7" name="Picture 6"/>
          <p:cNvPicPr>
            <a:picLocks noChangeAspect="1"/>
          </p:cNvPicPr>
          <p:nvPr/>
        </p:nvPicPr>
        <p:blipFill>
          <a:blip r:embed="rId5"/>
          <a:stretch>
            <a:fillRect/>
          </a:stretch>
        </p:blipFill>
        <p:spPr>
          <a:xfrm>
            <a:off x="3810000" y="2133600"/>
            <a:ext cx="977900" cy="254000"/>
          </a:xfrm>
          <a:prstGeom prst="rect">
            <a:avLst/>
          </a:prstGeom>
        </p:spPr>
      </p:pic>
      <p:pic>
        <p:nvPicPr>
          <p:cNvPr id="8" name="Picture 7"/>
          <p:cNvPicPr>
            <a:picLocks noChangeAspect="1"/>
          </p:cNvPicPr>
          <p:nvPr/>
        </p:nvPicPr>
        <p:blipFill>
          <a:blip r:embed="rId6"/>
          <a:stretch>
            <a:fillRect/>
          </a:stretch>
        </p:blipFill>
        <p:spPr>
          <a:xfrm>
            <a:off x="1066800" y="2895600"/>
            <a:ext cx="2895600" cy="2014330"/>
          </a:xfrm>
          <a:prstGeom prst="rect">
            <a:avLst/>
          </a:prstGeom>
          <a:ln w="38100" cmpd="sng">
            <a:solidFill>
              <a:srgbClr val="008000"/>
            </a:solidFill>
          </a:ln>
        </p:spPr>
      </p:pic>
      <p:grpSp>
        <p:nvGrpSpPr>
          <p:cNvPr id="11" name="Group 10"/>
          <p:cNvGrpSpPr/>
          <p:nvPr/>
        </p:nvGrpSpPr>
        <p:grpSpPr>
          <a:xfrm>
            <a:off x="1143000" y="5486400"/>
            <a:ext cx="2743200" cy="1100028"/>
            <a:chOff x="1143000" y="5410200"/>
            <a:chExt cx="2743200" cy="1100028"/>
          </a:xfrm>
        </p:grpSpPr>
        <p:pic>
          <p:nvPicPr>
            <p:cNvPr id="9" name="Picture 8"/>
            <p:cNvPicPr>
              <a:picLocks noChangeAspect="1"/>
            </p:cNvPicPr>
            <p:nvPr/>
          </p:nvPicPr>
          <p:blipFill>
            <a:blip r:embed="rId7"/>
            <a:stretch>
              <a:fillRect/>
            </a:stretch>
          </p:blipFill>
          <p:spPr>
            <a:xfrm>
              <a:off x="1143000" y="5410200"/>
              <a:ext cx="2082800" cy="520700"/>
            </a:xfrm>
            <a:prstGeom prst="rect">
              <a:avLst/>
            </a:prstGeom>
          </p:spPr>
        </p:pic>
        <p:pic>
          <p:nvPicPr>
            <p:cNvPr id="10" name="Picture 9"/>
            <p:cNvPicPr>
              <a:picLocks noChangeAspect="1"/>
            </p:cNvPicPr>
            <p:nvPr/>
          </p:nvPicPr>
          <p:blipFill>
            <a:blip r:embed="rId8"/>
            <a:stretch>
              <a:fillRect/>
            </a:stretch>
          </p:blipFill>
          <p:spPr>
            <a:xfrm>
              <a:off x="1143000" y="5943600"/>
              <a:ext cx="2743200" cy="566628"/>
            </a:xfrm>
            <a:prstGeom prst="rect">
              <a:avLst/>
            </a:prstGeom>
          </p:spPr>
        </p:pic>
      </p:grpSp>
      <p:sp>
        <p:nvSpPr>
          <p:cNvPr id="12" name="Rectangle 11"/>
          <p:cNvSpPr/>
          <p:nvPr/>
        </p:nvSpPr>
        <p:spPr>
          <a:xfrm>
            <a:off x="1143000" y="5410200"/>
            <a:ext cx="2743200" cy="1143000"/>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
        <p:nvSpPr>
          <p:cNvPr id="14" name="Rectangle 13"/>
          <p:cNvSpPr/>
          <p:nvPr/>
        </p:nvSpPr>
        <p:spPr>
          <a:xfrm>
            <a:off x="5029200" y="4953000"/>
            <a:ext cx="3810000" cy="1066800"/>
          </a:xfrm>
          <a:prstGeom prst="rect">
            <a:avLst/>
          </a:prstGeom>
          <a:solidFill>
            <a:srgbClr val="FF66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6600"/>
              </a:solidFill>
            </a:endParaRPr>
          </a:p>
        </p:txBody>
      </p:sp>
      <p:sp>
        <p:nvSpPr>
          <p:cNvPr id="15" name="Rectangle 14"/>
          <p:cNvSpPr/>
          <p:nvPr/>
        </p:nvSpPr>
        <p:spPr>
          <a:xfrm>
            <a:off x="5023818" y="2362200"/>
            <a:ext cx="3815382" cy="2286000"/>
          </a:xfrm>
          <a:prstGeom prst="rect">
            <a:avLst/>
          </a:prstGeom>
          <a:solidFill>
            <a:srgbClr val="008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FFFF"/>
              </a:solidFill>
            </a:endParaRPr>
          </a:p>
        </p:txBody>
      </p:sp>
    </p:spTree>
    <p:extLst>
      <p:ext uri="{BB962C8B-B14F-4D97-AF65-F5344CB8AC3E}">
        <p14:creationId xmlns:p14="http://schemas.microsoft.com/office/powerpoint/2010/main" val="2437216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Task I: Product-patent matching</a:t>
            </a:r>
          </a:p>
          <a:p>
            <a:r>
              <a:rPr lang="en-US" dirty="0" smtClean="0"/>
              <a:t>Task II: Cross-lingual </a:t>
            </a:r>
            <a:r>
              <a:rPr lang="en-US" dirty="0"/>
              <a:t>m</a:t>
            </a:r>
            <a:r>
              <a:rPr lang="en-US" dirty="0" smtClean="0"/>
              <a:t>atching</a:t>
            </a:r>
            <a:endParaRPr lang="en-US" dirty="0"/>
          </a:p>
        </p:txBody>
      </p:sp>
      <p:sp>
        <p:nvSpPr>
          <p:cNvPr id="3" name="Title 2"/>
          <p:cNvSpPr>
            <a:spLocks noGrp="1"/>
          </p:cNvSpPr>
          <p:nvPr>
            <p:ph type="ctrTitle"/>
          </p:nvPr>
        </p:nvSpPr>
        <p:spPr/>
        <p:txBody>
          <a:bodyPr/>
          <a:lstStyle/>
          <a:p>
            <a:r>
              <a:rPr lang="en-US" dirty="0" smtClean="0"/>
              <a:t>Experiments</a:t>
            </a:r>
            <a:endParaRPr lang="en-US" dirty="0"/>
          </a:p>
        </p:txBody>
      </p:sp>
    </p:spTree>
    <p:extLst>
      <p:ext uri="{BB962C8B-B14F-4D97-AF65-F5344CB8AC3E}">
        <p14:creationId xmlns:p14="http://schemas.microsoft.com/office/powerpoint/2010/main" val="1114565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I: Product-Patent Matching</a:t>
            </a:r>
            <a:endParaRPr lang="en-US" dirty="0"/>
          </a:p>
        </p:txBody>
      </p:sp>
      <p:sp>
        <p:nvSpPr>
          <p:cNvPr id="3" name="Content Placeholder 2"/>
          <p:cNvSpPr>
            <a:spLocks noGrp="1"/>
          </p:cNvSpPr>
          <p:nvPr>
            <p:ph idx="1"/>
          </p:nvPr>
        </p:nvSpPr>
        <p:spPr/>
        <p:txBody>
          <a:bodyPr/>
          <a:lstStyle/>
          <a:p>
            <a:r>
              <a:rPr lang="en-US" dirty="0" smtClean="0"/>
              <a:t>Given</a:t>
            </a:r>
            <a:r>
              <a:rPr lang="zh-CN" altLang="en-US" dirty="0" smtClean="0"/>
              <a:t> </a:t>
            </a:r>
            <a:r>
              <a:rPr lang="en-US" dirty="0" smtClean="0"/>
              <a:t>a</a:t>
            </a:r>
            <a:r>
              <a:rPr lang="zh-CN" altLang="en-US" dirty="0" smtClean="0"/>
              <a:t> </a:t>
            </a:r>
            <a:r>
              <a:rPr lang="en-US" altLang="zh-CN" dirty="0" smtClean="0"/>
              <a:t>Wiki</a:t>
            </a:r>
            <a:r>
              <a:rPr lang="zh-CN" altLang="en-US" dirty="0" smtClean="0"/>
              <a:t> </a:t>
            </a:r>
            <a:r>
              <a:rPr lang="en-US" altLang="zh-CN" dirty="0" smtClean="0"/>
              <a:t>article</a:t>
            </a:r>
            <a:r>
              <a:rPr lang="zh-CN" altLang="en-US" dirty="0" smtClean="0"/>
              <a:t> </a:t>
            </a:r>
            <a:r>
              <a:rPr lang="en-US" altLang="zh-CN" dirty="0" smtClean="0"/>
              <a:t>describing</a:t>
            </a:r>
            <a:r>
              <a:rPr lang="zh-CN" altLang="en-US" dirty="0" smtClean="0"/>
              <a:t> </a:t>
            </a:r>
            <a:r>
              <a:rPr lang="en-US" altLang="zh-CN" dirty="0" smtClean="0"/>
              <a:t>a</a:t>
            </a:r>
            <a:r>
              <a:rPr lang="zh-CN" altLang="en-US" dirty="0" smtClean="0"/>
              <a:t> </a:t>
            </a:r>
            <a:r>
              <a:rPr lang="en-US" altLang="zh-CN" dirty="0" smtClean="0"/>
              <a:t>product,</a:t>
            </a:r>
            <a:r>
              <a:rPr lang="zh-CN" altLang="en-US" dirty="0" smtClean="0"/>
              <a:t> </a:t>
            </a:r>
            <a:r>
              <a:rPr lang="en-US" altLang="zh-CN" dirty="0" smtClean="0"/>
              <a:t>finding</a:t>
            </a:r>
            <a:r>
              <a:rPr lang="zh-CN" altLang="en-US" dirty="0" smtClean="0"/>
              <a:t> </a:t>
            </a:r>
            <a:r>
              <a:rPr lang="en-US" altLang="zh-CN" dirty="0" smtClean="0"/>
              <a:t>all</a:t>
            </a:r>
            <a:r>
              <a:rPr lang="zh-CN" altLang="en-US" dirty="0" smtClean="0"/>
              <a:t> </a:t>
            </a:r>
            <a:r>
              <a:rPr lang="en-US" altLang="zh-CN" dirty="0" smtClean="0"/>
              <a:t>patents</a:t>
            </a:r>
            <a:r>
              <a:rPr lang="zh-CN" altLang="en-US" dirty="0" smtClean="0"/>
              <a:t> </a:t>
            </a:r>
            <a:r>
              <a:rPr lang="en-US" altLang="zh-CN" dirty="0" smtClean="0"/>
              <a:t>relevant</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product.</a:t>
            </a:r>
          </a:p>
          <a:p>
            <a:r>
              <a:rPr lang="en-US" dirty="0" smtClean="0"/>
              <a:t>Data</a:t>
            </a:r>
            <a:r>
              <a:rPr lang="zh-CN" altLang="en-US" dirty="0" smtClean="0"/>
              <a:t> </a:t>
            </a:r>
            <a:r>
              <a:rPr lang="en-US" altLang="zh-CN" dirty="0" smtClean="0"/>
              <a:t>set:</a:t>
            </a:r>
            <a:r>
              <a:rPr lang="zh-CN" altLang="en-US" dirty="0" smtClean="0"/>
              <a:t> </a:t>
            </a:r>
            <a:endParaRPr lang="en-US" altLang="zh-CN" dirty="0" smtClean="0"/>
          </a:p>
          <a:p>
            <a:pPr lvl="1"/>
            <a:r>
              <a:rPr lang="en-US" altLang="zh-CN" dirty="0" smtClean="0"/>
              <a:t>13,085</a:t>
            </a:r>
            <a:r>
              <a:rPr lang="zh-CN" altLang="en-US" dirty="0" smtClean="0"/>
              <a:t> </a:t>
            </a:r>
            <a:r>
              <a:rPr lang="en-US" altLang="zh-CN" dirty="0" smtClean="0"/>
              <a:t>Wiki</a:t>
            </a:r>
            <a:r>
              <a:rPr lang="zh-CN" altLang="en-US" dirty="0" smtClean="0"/>
              <a:t> </a:t>
            </a:r>
            <a:r>
              <a:rPr lang="en-US" altLang="zh-CN" dirty="0" smtClean="0"/>
              <a:t>articles</a:t>
            </a:r>
            <a:r>
              <a:rPr lang="zh-CN" altLang="en-US" dirty="0"/>
              <a:t>;</a:t>
            </a:r>
            <a:endParaRPr lang="en-US" altLang="zh-CN" dirty="0" smtClean="0"/>
          </a:p>
          <a:p>
            <a:pPr lvl="1"/>
            <a:r>
              <a:rPr lang="en-US" altLang="zh-CN" dirty="0" smtClean="0"/>
              <a:t>15,000</a:t>
            </a:r>
            <a:r>
              <a:rPr lang="zh-CN" altLang="en-US" dirty="0" smtClean="0"/>
              <a:t> </a:t>
            </a:r>
            <a:r>
              <a:rPr lang="en-US" altLang="zh-CN" dirty="0" smtClean="0"/>
              <a:t>patents</a:t>
            </a:r>
            <a:r>
              <a:rPr lang="zh-CN" altLang="en-US" dirty="0" smtClean="0"/>
              <a:t> </a:t>
            </a:r>
            <a:r>
              <a:rPr lang="en-US" altLang="zh-CN" dirty="0" smtClean="0"/>
              <a:t>from</a:t>
            </a:r>
            <a:r>
              <a:rPr lang="zh-CN" altLang="en-US" dirty="0" smtClean="0"/>
              <a:t> </a:t>
            </a:r>
            <a:r>
              <a:rPr lang="en-US" altLang="zh-CN" dirty="0" smtClean="0"/>
              <a:t>USPTO;</a:t>
            </a:r>
            <a:endParaRPr lang="en-US" altLang="zh-CN" dirty="0"/>
          </a:p>
          <a:p>
            <a:pPr lvl="1"/>
            <a:r>
              <a:rPr lang="en-US" altLang="zh-CN" dirty="0" smtClean="0"/>
              <a:t>1,060</a:t>
            </a:r>
            <a:r>
              <a:rPr lang="zh-CN" altLang="en-US" dirty="0" smtClean="0"/>
              <a:t> </a:t>
            </a:r>
            <a:r>
              <a:rPr lang="en-US" altLang="zh-CN" dirty="0" smtClean="0"/>
              <a:t>matching</a:t>
            </a:r>
            <a:r>
              <a:rPr lang="zh-CN" altLang="en-US" dirty="0" smtClean="0"/>
              <a:t> </a:t>
            </a:r>
            <a:r>
              <a:rPr lang="en-US" altLang="zh-CN" dirty="0" smtClean="0"/>
              <a:t>relations</a:t>
            </a:r>
            <a:r>
              <a:rPr lang="zh-CN" altLang="en-US" dirty="0" smtClean="0"/>
              <a:t> </a:t>
            </a:r>
            <a:r>
              <a:rPr lang="en-US" altLang="zh-CN" dirty="0" smtClean="0"/>
              <a:t>in</a:t>
            </a:r>
            <a:r>
              <a:rPr lang="zh-CN" altLang="en-US" dirty="0" smtClean="0"/>
              <a:t> </a:t>
            </a:r>
            <a:r>
              <a:rPr lang="en-US" altLang="zh-CN" dirty="0" smtClean="0"/>
              <a:t>total.</a:t>
            </a:r>
            <a:r>
              <a:rPr lang="zh-CN" altLang="en-US" dirty="0" smtClean="0"/>
              <a:t> </a:t>
            </a:r>
            <a:endParaRPr lang="en-US" altLang="zh-CN" dirty="0" smtClean="0"/>
          </a:p>
        </p:txBody>
      </p:sp>
    </p:spTree>
    <p:extLst>
      <p:ext uri="{BB962C8B-B14F-4D97-AF65-F5344CB8AC3E}">
        <p14:creationId xmlns:p14="http://schemas.microsoft.com/office/powerpoint/2010/main" val="23770650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179885"/>
              </p:ext>
            </p:extLst>
          </p:nvPr>
        </p:nvGraphicFramePr>
        <p:xfrm>
          <a:off x="381000" y="2042160"/>
          <a:ext cx="8435973" cy="2225040"/>
        </p:xfrm>
        <a:graphic>
          <a:graphicData uri="http://schemas.openxmlformats.org/drawingml/2006/table">
            <a:tbl>
              <a:tblPr firstRow="1" bandRow="1">
                <a:tableStyleId>{08FB837D-C827-4EFA-A057-4D05807E0F7C}</a:tableStyleId>
              </a:tblPr>
              <a:tblGrid>
                <a:gridCol w="1205139"/>
                <a:gridCol w="1205139"/>
                <a:gridCol w="1205139"/>
                <a:gridCol w="1205139"/>
                <a:gridCol w="1205139"/>
                <a:gridCol w="1205139"/>
                <a:gridCol w="1205139"/>
              </a:tblGrid>
              <a:tr h="370840">
                <a:tc>
                  <a:txBody>
                    <a:bodyPr/>
                    <a:lstStyle/>
                    <a:p>
                      <a:pPr algn="ctr"/>
                      <a:r>
                        <a:rPr lang="en-US" altLang="zh-CN" dirty="0" smtClean="0"/>
                        <a:t>Method</a:t>
                      </a:r>
                      <a:endParaRPr lang="en-US" dirty="0"/>
                    </a:p>
                  </a:txBody>
                  <a:tcPr/>
                </a:tc>
                <a:tc>
                  <a:txBody>
                    <a:bodyPr/>
                    <a:lstStyle/>
                    <a:p>
                      <a:pPr algn="ctr"/>
                      <a:r>
                        <a:rPr lang="en-US" dirty="0" smtClean="0"/>
                        <a:t>P@3</a:t>
                      </a:r>
                      <a:endParaRPr lang="en-US" dirty="0"/>
                    </a:p>
                  </a:txBody>
                  <a:tcPr/>
                </a:tc>
                <a:tc>
                  <a:txBody>
                    <a:bodyPr/>
                    <a:lstStyle/>
                    <a:p>
                      <a:pPr algn="ctr"/>
                      <a:r>
                        <a:rPr lang="en-US" dirty="0" smtClean="0"/>
                        <a:t>P@20</a:t>
                      </a:r>
                      <a:endParaRPr lang="en-US" dirty="0"/>
                    </a:p>
                  </a:txBody>
                  <a:tcPr/>
                </a:tc>
                <a:tc>
                  <a:txBody>
                    <a:bodyPr/>
                    <a:lstStyle/>
                    <a:p>
                      <a:pPr algn="ctr"/>
                      <a:r>
                        <a:rPr lang="en-US" dirty="0" smtClean="0"/>
                        <a:t>MAP</a:t>
                      </a:r>
                      <a:endParaRPr lang="en-US" dirty="0"/>
                    </a:p>
                  </a:txBody>
                  <a:tcPr/>
                </a:tc>
                <a:tc>
                  <a:txBody>
                    <a:bodyPr/>
                    <a:lstStyle/>
                    <a:p>
                      <a:pPr algn="ctr"/>
                      <a:r>
                        <a:rPr lang="en-US" dirty="0" smtClean="0"/>
                        <a:t>R@3</a:t>
                      </a:r>
                      <a:endParaRPr lang="en-US" dirty="0"/>
                    </a:p>
                  </a:txBody>
                  <a:tcPr/>
                </a:tc>
                <a:tc>
                  <a:txBody>
                    <a:bodyPr/>
                    <a:lstStyle/>
                    <a:p>
                      <a:pPr algn="ctr"/>
                      <a:r>
                        <a:rPr lang="en-US" dirty="0" smtClean="0"/>
                        <a:t>R#20</a:t>
                      </a:r>
                      <a:endParaRPr lang="en-US" dirty="0"/>
                    </a:p>
                  </a:txBody>
                  <a:tcPr/>
                </a:tc>
                <a:tc>
                  <a:txBody>
                    <a:bodyPr/>
                    <a:lstStyle/>
                    <a:p>
                      <a:pPr algn="ctr"/>
                      <a:r>
                        <a:rPr lang="en-US" dirty="0" smtClean="0"/>
                        <a:t>MRR</a:t>
                      </a:r>
                      <a:endParaRPr lang="en-US" dirty="0"/>
                    </a:p>
                  </a:txBody>
                  <a:tcPr/>
                </a:tc>
              </a:tr>
              <a:tr h="370840">
                <a:tc>
                  <a:txBody>
                    <a:bodyPr/>
                    <a:lstStyle/>
                    <a:p>
                      <a:pPr algn="ctr"/>
                      <a:r>
                        <a:rPr lang="en-US" dirty="0" smtClean="0"/>
                        <a:t>CS+LDA</a:t>
                      </a:r>
                      <a:endParaRPr lang="en-US" dirty="0"/>
                    </a:p>
                  </a:txBody>
                  <a:tcPr/>
                </a:tc>
                <a:tc>
                  <a:txBody>
                    <a:bodyPr/>
                    <a:lstStyle/>
                    <a:p>
                      <a:pPr algn="ctr"/>
                      <a:r>
                        <a:rPr lang="en-US" dirty="0" smtClean="0"/>
                        <a:t>0.111</a:t>
                      </a:r>
                      <a:endParaRPr lang="en-US" dirty="0"/>
                    </a:p>
                  </a:txBody>
                  <a:tcPr/>
                </a:tc>
                <a:tc>
                  <a:txBody>
                    <a:bodyPr/>
                    <a:lstStyle/>
                    <a:p>
                      <a:pPr algn="ctr"/>
                      <a:r>
                        <a:rPr lang="en-US" dirty="0" smtClean="0"/>
                        <a:t>0.083</a:t>
                      </a:r>
                      <a:endParaRPr lang="en-US" dirty="0"/>
                    </a:p>
                  </a:txBody>
                  <a:tcPr/>
                </a:tc>
                <a:tc>
                  <a:txBody>
                    <a:bodyPr/>
                    <a:lstStyle/>
                    <a:p>
                      <a:pPr algn="ctr"/>
                      <a:r>
                        <a:rPr lang="en-US" dirty="0" smtClean="0"/>
                        <a:t>0.109</a:t>
                      </a:r>
                      <a:endParaRPr lang="en-US" dirty="0"/>
                    </a:p>
                  </a:txBody>
                  <a:tcPr/>
                </a:tc>
                <a:tc>
                  <a:txBody>
                    <a:bodyPr/>
                    <a:lstStyle/>
                    <a:p>
                      <a:pPr algn="ctr"/>
                      <a:r>
                        <a:rPr lang="en-US" dirty="0" smtClean="0"/>
                        <a:t>0.011</a:t>
                      </a:r>
                      <a:endParaRPr lang="en-US" dirty="0"/>
                    </a:p>
                  </a:txBody>
                  <a:tcPr/>
                </a:tc>
                <a:tc>
                  <a:txBody>
                    <a:bodyPr/>
                    <a:lstStyle/>
                    <a:p>
                      <a:pPr algn="ctr"/>
                      <a:r>
                        <a:rPr lang="en-US" dirty="0" smtClean="0"/>
                        <a:t>0.046</a:t>
                      </a:r>
                      <a:endParaRPr lang="en-US" dirty="0"/>
                    </a:p>
                  </a:txBody>
                  <a:tcPr/>
                </a:tc>
                <a:tc>
                  <a:txBody>
                    <a:bodyPr/>
                    <a:lstStyle/>
                    <a:p>
                      <a:pPr algn="ctr"/>
                      <a:r>
                        <a:rPr lang="en-US" dirty="0" smtClean="0"/>
                        <a:t>0.053</a:t>
                      </a:r>
                      <a:endParaRPr lang="en-US" dirty="0"/>
                    </a:p>
                  </a:txBody>
                  <a:tcPr/>
                </a:tc>
              </a:tr>
              <a:tr h="370840">
                <a:tc>
                  <a:txBody>
                    <a:bodyPr/>
                    <a:lstStyle/>
                    <a:p>
                      <a:pPr algn="ctr"/>
                      <a:r>
                        <a:rPr lang="en-US" dirty="0" smtClean="0"/>
                        <a:t>RW+LDA</a:t>
                      </a:r>
                      <a:endParaRPr lang="en-US" dirty="0"/>
                    </a:p>
                  </a:txBody>
                  <a:tcPr/>
                </a:tc>
                <a:tc>
                  <a:txBody>
                    <a:bodyPr/>
                    <a:lstStyle/>
                    <a:p>
                      <a:pPr algn="ctr"/>
                      <a:r>
                        <a:rPr lang="en-US" dirty="0" smtClean="0"/>
                        <a:t>0.111</a:t>
                      </a:r>
                      <a:endParaRPr lang="en-US" dirty="0"/>
                    </a:p>
                  </a:txBody>
                  <a:tcPr/>
                </a:tc>
                <a:tc>
                  <a:txBody>
                    <a:bodyPr/>
                    <a:lstStyle/>
                    <a:p>
                      <a:pPr algn="ctr"/>
                      <a:r>
                        <a:rPr lang="en-US" dirty="0" smtClean="0"/>
                        <a:t>0.117</a:t>
                      </a:r>
                      <a:endParaRPr lang="en-US" dirty="0"/>
                    </a:p>
                  </a:txBody>
                  <a:tcPr/>
                </a:tc>
                <a:tc>
                  <a:txBody>
                    <a:bodyPr/>
                    <a:lstStyle/>
                    <a:p>
                      <a:pPr algn="ctr"/>
                      <a:r>
                        <a:rPr lang="en-US" dirty="0" smtClean="0"/>
                        <a:t>0.123</a:t>
                      </a:r>
                      <a:endParaRPr lang="en-US" dirty="0"/>
                    </a:p>
                  </a:txBody>
                  <a:tcPr/>
                </a:tc>
                <a:tc>
                  <a:txBody>
                    <a:bodyPr/>
                    <a:lstStyle/>
                    <a:p>
                      <a:pPr algn="ctr"/>
                      <a:r>
                        <a:rPr lang="en-US" dirty="0" smtClean="0"/>
                        <a:t>0.033</a:t>
                      </a:r>
                      <a:endParaRPr lang="en-US" dirty="0"/>
                    </a:p>
                  </a:txBody>
                  <a:tcPr/>
                </a:tc>
                <a:tc>
                  <a:txBody>
                    <a:bodyPr/>
                    <a:lstStyle/>
                    <a:p>
                      <a:pPr algn="ctr"/>
                      <a:r>
                        <a:rPr lang="en-US" dirty="0" smtClean="0"/>
                        <a:t>0.233</a:t>
                      </a:r>
                      <a:endParaRPr lang="en-US" dirty="0"/>
                    </a:p>
                  </a:txBody>
                  <a:tcPr/>
                </a:tc>
                <a:tc>
                  <a:txBody>
                    <a:bodyPr/>
                    <a:lstStyle/>
                    <a:p>
                      <a:pPr algn="ctr"/>
                      <a:r>
                        <a:rPr lang="en-US" dirty="0" smtClean="0"/>
                        <a:t>0.429</a:t>
                      </a:r>
                      <a:endParaRPr lang="en-US" dirty="0"/>
                    </a:p>
                  </a:txBody>
                  <a:tcPr/>
                </a:tc>
              </a:tr>
              <a:tr h="370840">
                <a:tc>
                  <a:txBody>
                    <a:bodyPr/>
                    <a:lstStyle/>
                    <a:p>
                      <a:pPr algn="ctr"/>
                      <a:r>
                        <a:rPr lang="en-US" dirty="0" smtClean="0"/>
                        <a:t>RTM</a:t>
                      </a:r>
                      <a:endParaRPr lang="en-US" dirty="0"/>
                    </a:p>
                  </a:txBody>
                  <a:tcPr/>
                </a:tc>
                <a:tc>
                  <a:txBody>
                    <a:bodyPr/>
                    <a:lstStyle/>
                    <a:p>
                      <a:pPr algn="ctr"/>
                      <a:r>
                        <a:rPr lang="en-US" dirty="0" smtClean="0"/>
                        <a:t>0.501</a:t>
                      </a:r>
                      <a:endParaRPr lang="en-US" dirty="0"/>
                    </a:p>
                  </a:txBody>
                  <a:tcPr/>
                </a:tc>
                <a:tc>
                  <a:txBody>
                    <a:bodyPr/>
                    <a:lstStyle/>
                    <a:p>
                      <a:pPr algn="ctr"/>
                      <a:r>
                        <a:rPr lang="en-US" dirty="0" smtClean="0"/>
                        <a:t>0.233</a:t>
                      </a:r>
                      <a:endParaRPr lang="en-US" dirty="0"/>
                    </a:p>
                  </a:txBody>
                  <a:tcPr/>
                </a:tc>
                <a:tc>
                  <a:txBody>
                    <a:bodyPr/>
                    <a:lstStyle/>
                    <a:p>
                      <a:pPr algn="ctr"/>
                      <a:r>
                        <a:rPr lang="en-US" dirty="0" smtClean="0"/>
                        <a:t>0.416</a:t>
                      </a:r>
                      <a:endParaRPr lang="en-US" dirty="0"/>
                    </a:p>
                  </a:txBody>
                  <a:tcPr/>
                </a:tc>
                <a:tc>
                  <a:txBody>
                    <a:bodyPr/>
                    <a:lstStyle/>
                    <a:p>
                      <a:pPr algn="ctr"/>
                      <a:r>
                        <a:rPr lang="en-US" dirty="0" smtClean="0"/>
                        <a:t>0.057</a:t>
                      </a:r>
                      <a:endParaRPr lang="en-US" dirty="0"/>
                    </a:p>
                  </a:txBody>
                  <a:tcPr/>
                </a:tc>
                <a:tc>
                  <a:txBody>
                    <a:bodyPr/>
                    <a:lstStyle/>
                    <a:p>
                      <a:pPr algn="ctr"/>
                      <a:r>
                        <a:rPr lang="en-US" dirty="0" smtClean="0"/>
                        <a:t>0.141</a:t>
                      </a:r>
                      <a:endParaRPr lang="en-US" dirty="0"/>
                    </a:p>
                  </a:txBody>
                  <a:tcPr/>
                </a:tc>
                <a:tc>
                  <a:txBody>
                    <a:bodyPr/>
                    <a:lstStyle/>
                    <a:p>
                      <a:pPr algn="ctr"/>
                      <a:r>
                        <a:rPr lang="en-US" dirty="0" smtClean="0"/>
                        <a:t>0.171</a:t>
                      </a:r>
                      <a:endParaRPr lang="en-US" dirty="0"/>
                    </a:p>
                  </a:txBody>
                  <a:tcPr/>
                </a:tc>
              </a:tr>
              <a:tr h="370840">
                <a:tc>
                  <a:txBody>
                    <a:bodyPr/>
                    <a:lstStyle/>
                    <a:p>
                      <a:pPr algn="ctr"/>
                      <a:r>
                        <a:rPr lang="en-US" dirty="0" smtClean="0"/>
                        <a:t>RW+CST</a:t>
                      </a:r>
                      <a:endParaRPr lang="en-US" dirty="0"/>
                    </a:p>
                  </a:txBody>
                  <a:tcPr/>
                </a:tc>
                <a:tc>
                  <a:txBody>
                    <a:bodyPr/>
                    <a:lstStyle/>
                    <a:p>
                      <a:pPr algn="ctr"/>
                      <a:r>
                        <a:rPr lang="en-US" b="1" dirty="0" smtClean="0">
                          <a:solidFill>
                            <a:srgbClr val="FF0000"/>
                          </a:solidFill>
                        </a:rPr>
                        <a:t>0.667</a:t>
                      </a:r>
                      <a:endParaRPr lang="en-US" b="1" dirty="0">
                        <a:solidFill>
                          <a:srgbClr val="FF0000"/>
                        </a:solidFill>
                      </a:endParaRPr>
                    </a:p>
                  </a:txBody>
                  <a:tcPr/>
                </a:tc>
                <a:tc>
                  <a:txBody>
                    <a:bodyPr/>
                    <a:lstStyle/>
                    <a:p>
                      <a:pPr algn="ctr"/>
                      <a:r>
                        <a:rPr lang="en-US" dirty="0" smtClean="0"/>
                        <a:t>0.167</a:t>
                      </a:r>
                      <a:endParaRPr lang="en-US" dirty="0"/>
                    </a:p>
                  </a:txBody>
                  <a:tcPr/>
                </a:tc>
                <a:tc>
                  <a:txBody>
                    <a:bodyPr/>
                    <a:lstStyle/>
                    <a:p>
                      <a:pPr algn="ctr"/>
                      <a:r>
                        <a:rPr lang="en-US" dirty="0" smtClean="0"/>
                        <a:t>0.341</a:t>
                      </a:r>
                      <a:endParaRPr lang="en-US" dirty="0"/>
                    </a:p>
                  </a:txBody>
                  <a:tcPr/>
                </a:tc>
                <a:tc>
                  <a:txBody>
                    <a:bodyPr/>
                    <a:lstStyle/>
                    <a:p>
                      <a:pPr algn="ctr"/>
                      <a:r>
                        <a:rPr lang="en-US" b="1" dirty="0" smtClean="0">
                          <a:solidFill>
                            <a:srgbClr val="FF0000"/>
                          </a:solidFill>
                        </a:rPr>
                        <a:t>0.200</a:t>
                      </a:r>
                      <a:endParaRPr lang="en-US" b="1" dirty="0">
                        <a:solidFill>
                          <a:srgbClr val="FF0000"/>
                        </a:solidFill>
                      </a:endParaRPr>
                    </a:p>
                  </a:txBody>
                  <a:tcPr/>
                </a:tc>
                <a:tc>
                  <a:txBody>
                    <a:bodyPr/>
                    <a:lstStyle/>
                    <a:p>
                      <a:pPr algn="ctr"/>
                      <a:r>
                        <a:rPr lang="en-US" dirty="0" smtClean="0"/>
                        <a:t>0.333</a:t>
                      </a:r>
                      <a:endParaRPr lang="en-US" dirty="0"/>
                    </a:p>
                  </a:txBody>
                  <a:tcPr/>
                </a:tc>
                <a:tc>
                  <a:txBody>
                    <a:bodyPr/>
                    <a:lstStyle/>
                    <a:p>
                      <a:pPr algn="ctr"/>
                      <a:r>
                        <a:rPr lang="en-US" dirty="0" smtClean="0"/>
                        <a:t>0.668</a:t>
                      </a:r>
                      <a:endParaRPr lang="en-US" dirty="0"/>
                    </a:p>
                  </a:txBody>
                  <a:tcPr/>
                </a:tc>
              </a:tr>
              <a:tr h="370840">
                <a:tc>
                  <a:txBody>
                    <a:bodyPr/>
                    <a:lstStyle/>
                    <a:p>
                      <a:pPr algn="ctr"/>
                      <a:r>
                        <a:rPr lang="en-US" dirty="0" smtClean="0"/>
                        <a:t>CST</a:t>
                      </a:r>
                      <a:endParaRPr lang="en-US" dirty="0"/>
                    </a:p>
                  </a:txBody>
                  <a:tcPr/>
                </a:tc>
                <a:tc>
                  <a:txBody>
                    <a:bodyPr/>
                    <a:lstStyle/>
                    <a:p>
                      <a:pPr algn="ctr"/>
                      <a:r>
                        <a:rPr lang="en-US" b="1" dirty="0" smtClean="0">
                          <a:solidFill>
                            <a:srgbClr val="FF0000"/>
                          </a:solidFill>
                        </a:rPr>
                        <a:t>0.667</a:t>
                      </a:r>
                      <a:endParaRPr lang="en-US" b="1" dirty="0">
                        <a:solidFill>
                          <a:srgbClr val="FF0000"/>
                        </a:solidFill>
                      </a:endParaRPr>
                    </a:p>
                  </a:txBody>
                  <a:tcPr/>
                </a:tc>
                <a:tc>
                  <a:txBody>
                    <a:bodyPr/>
                    <a:lstStyle/>
                    <a:p>
                      <a:pPr algn="ctr"/>
                      <a:r>
                        <a:rPr lang="en-US" b="1" dirty="0" smtClean="0">
                          <a:solidFill>
                            <a:srgbClr val="FF0000"/>
                          </a:solidFill>
                        </a:rPr>
                        <a:t>0.250</a:t>
                      </a:r>
                      <a:endParaRPr lang="en-US" b="1" dirty="0">
                        <a:solidFill>
                          <a:srgbClr val="FF0000"/>
                        </a:solidFill>
                      </a:endParaRPr>
                    </a:p>
                  </a:txBody>
                  <a:tcPr/>
                </a:tc>
                <a:tc>
                  <a:txBody>
                    <a:bodyPr/>
                    <a:lstStyle/>
                    <a:p>
                      <a:pPr algn="ctr"/>
                      <a:r>
                        <a:rPr lang="en-US" b="1" dirty="0" smtClean="0">
                          <a:solidFill>
                            <a:srgbClr val="FF0000"/>
                          </a:solidFill>
                        </a:rPr>
                        <a:t>0.445</a:t>
                      </a:r>
                      <a:endParaRPr lang="en-US" b="1" dirty="0">
                        <a:solidFill>
                          <a:srgbClr val="FF0000"/>
                        </a:solidFill>
                      </a:endParaRPr>
                    </a:p>
                  </a:txBody>
                  <a:tcPr/>
                </a:tc>
                <a:tc>
                  <a:txBody>
                    <a:bodyPr/>
                    <a:lstStyle/>
                    <a:p>
                      <a:pPr algn="ctr"/>
                      <a:r>
                        <a:rPr lang="en-US" b="0" dirty="0" smtClean="0">
                          <a:solidFill>
                            <a:schemeClr val="tx1"/>
                          </a:solidFill>
                        </a:rPr>
                        <a:t>0.171</a:t>
                      </a:r>
                      <a:endParaRPr lang="en-US" b="0" dirty="0">
                        <a:solidFill>
                          <a:schemeClr val="tx1"/>
                        </a:solidFill>
                      </a:endParaRPr>
                    </a:p>
                  </a:txBody>
                  <a:tcPr/>
                </a:tc>
                <a:tc>
                  <a:txBody>
                    <a:bodyPr/>
                    <a:lstStyle/>
                    <a:p>
                      <a:pPr algn="ctr"/>
                      <a:r>
                        <a:rPr lang="en-US" b="1" dirty="0" smtClean="0">
                          <a:solidFill>
                            <a:srgbClr val="FF0000"/>
                          </a:solidFill>
                        </a:rPr>
                        <a:t>0.457</a:t>
                      </a:r>
                      <a:endParaRPr lang="en-US" b="1" dirty="0">
                        <a:solidFill>
                          <a:srgbClr val="FF0000"/>
                        </a:solidFill>
                      </a:endParaRPr>
                    </a:p>
                  </a:txBody>
                  <a:tcPr/>
                </a:tc>
                <a:tc>
                  <a:txBody>
                    <a:bodyPr/>
                    <a:lstStyle/>
                    <a:p>
                      <a:pPr algn="ctr"/>
                      <a:r>
                        <a:rPr lang="en-US" b="1" dirty="0" smtClean="0">
                          <a:solidFill>
                            <a:srgbClr val="FF0000"/>
                          </a:solidFill>
                        </a:rPr>
                        <a:t>0.683</a:t>
                      </a:r>
                      <a:endParaRPr lang="en-US" b="1" dirty="0">
                        <a:solidFill>
                          <a:srgbClr val="FF0000"/>
                        </a:solidFill>
                      </a:endParaRPr>
                    </a:p>
                  </a:txBody>
                  <a:tcPr/>
                </a:tc>
              </a:tr>
            </a:tbl>
          </a:graphicData>
        </a:graphic>
      </p:graphicFrame>
      <p:sp>
        <p:nvSpPr>
          <p:cNvPr id="5" name="TextBox 4"/>
          <p:cNvSpPr txBox="1"/>
          <p:nvPr/>
        </p:nvSpPr>
        <p:spPr>
          <a:xfrm>
            <a:off x="381000" y="1371600"/>
            <a:ext cx="6248400" cy="400110"/>
          </a:xfrm>
          <a:prstGeom prst="rect">
            <a:avLst/>
          </a:prstGeom>
          <a:noFill/>
        </p:spPr>
        <p:txBody>
          <a:bodyPr wrap="square" rtlCol="0">
            <a:spAutoFit/>
          </a:bodyPr>
          <a:lstStyle/>
          <a:p>
            <a:pPr algn="ctr"/>
            <a:r>
              <a:rPr lang="en-US" sz="2000" b="1" dirty="0" smtClean="0">
                <a:solidFill>
                  <a:srgbClr val="3366FF"/>
                </a:solidFill>
              </a:rPr>
              <a:t>Training</a:t>
            </a:r>
            <a:r>
              <a:rPr lang="en-US" dirty="0" smtClean="0"/>
              <a:t>: 30% of the matching relations randomly chosen. </a:t>
            </a:r>
            <a:endParaRPr lang="en-US" baseline="-25000" dirty="0"/>
          </a:p>
        </p:txBody>
      </p:sp>
      <p:sp>
        <p:nvSpPr>
          <p:cNvPr id="6" name="Content Placeholder 2"/>
          <p:cNvSpPr txBox="1">
            <a:spLocks/>
          </p:cNvSpPr>
          <p:nvPr/>
        </p:nvSpPr>
        <p:spPr bwMode="auto">
          <a:xfrm>
            <a:off x="76200" y="4393406"/>
            <a:ext cx="8991600" cy="2083594"/>
          </a:xfrm>
          <a:prstGeom prst="rect">
            <a:avLst/>
          </a:prstGeom>
          <a:noFill/>
          <a:ln w="28575" cmpd="sng">
            <a:no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lvl="1" indent="0">
              <a:buNone/>
            </a:pPr>
            <a:r>
              <a:rPr lang="en-US" sz="1600" b="1" dirty="0" smtClean="0">
                <a:solidFill>
                  <a:srgbClr val="008000"/>
                </a:solidFill>
              </a:rPr>
              <a:t>Content</a:t>
            </a:r>
            <a:r>
              <a:rPr lang="zh-CN" altLang="en-US" sz="1600" b="1" dirty="0" smtClean="0">
                <a:solidFill>
                  <a:srgbClr val="008000"/>
                </a:solidFill>
              </a:rPr>
              <a:t> </a:t>
            </a:r>
            <a:r>
              <a:rPr lang="en-US" altLang="zh-CN" sz="1600" b="1" dirty="0" smtClean="0">
                <a:solidFill>
                  <a:srgbClr val="008000"/>
                </a:solidFill>
              </a:rPr>
              <a:t>Similarity</a:t>
            </a:r>
            <a:r>
              <a:rPr lang="zh-CN" altLang="en-US" sz="1600" b="1" dirty="0" smtClean="0">
                <a:solidFill>
                  <a:srgbClr val="008000"/>
                </a:solidFill>
              </a:rPr>
              <a:t> </a:t>
            </a:r>
            <a:r>
              <a:rPr lang="en-US" altLang="zh-CN" sz="1600" b="1" dirty="0" smtClean="0">
                <a:solidFill>
                  <a:srgbClr val="008000"/>
                </a:solidFill>
              </a:rPr>
              <a:t>based</a:t>
            </a:r>
            <a:r>
              <a:rPr lang="zh-CN" altLang="en-US" sz="1600" b="1" dirty="0" smtClean="0">
                <a:solidFill>
                  <a:srgbClr val="008000"/>
                </a:solidFill>
              </a:rPr>
              <a:t> </a:t>
            </a:r>
            <a:r>
              <a:rPr lang="en-US" altLang="zh-CN" sz="1600" b="1" dirty="0" smtClean="0">
                <a:solidFill>
                  <a:srgbClr val="008000"/>
                </a:solidFill>
              </a:rPr>
              <a:t>on</a:t>
            </a:r>
            <a:r>
              <a:rPr lang="zh-CN" altLang="en-US" sz="1600" b="1" dirty="0" smtClean="0">
                <a:solidFill>
                  <a:srgbClr val="008000"/>
                </a:solidFill>
              </a:rPr>
              <a:t> </a:t>
            </a:r>
            <a:r>
              <a:rPr lang="en-US" altLang="zh-CN" sz="1600" b="1" dirty="0" smtClean="0">
                <a:solidFill>
                  <a:srgbClr val="008000"/>
                </a:solidFill>
              </a:rPr>
              <a:t>LDA</a:t>
            </a:r>
            <a:r>
              <a:rPr lang="zh-CN" altLang="en-US" sz="1600" b="1" dirty="0" smtClean="0">
                <a:solidFill>
                  <a:srgbClr val="008000"/>
                </a:solidFill>
              </a:rPr>
              <a:t> </a:t>
            </a:r>
            <a:r>
              <a:rPr lang="en-US" altLang="zh-CN" sz="1600" b="1" dirty="0" smtClean="0">
                <a:solidFill>
                  <a:srgbClr val="008000"/>
                </a:solidFill>
              </a:rPr>
              <a:t>(CS+LDA): </a:t>
            </a:r>
            <a:r>
              <a:rPr lang="en-US" altLang="zh-CN" sz="1600" dirty="0" smtClean="0"/>
              <a:t>cosine similarity between two entities’ topic distribution extracted by LDA.</a:t>
            </a:r>
          </a:p>
          <a:p>
            <a:pPr marL="457200" lvl="1" indent="0">
              <a:buNone/>
            </a:pPr>
            <a:r>
              <a:rPr lang="en-US" sz="1600" b="1" dirty="0" smtClean="0">
                <a:solidFill>
                  <a:srgbClr val="008000"/>
                </a:solidFill>
              </a:rPr>
              <a:t>Random</a:t>
            </a:r>
            <a:r>
              <a:rPr lang="zh-CN" altLang="en-US" sz="1600" b="1" dirty="0" smtClean="0">
                <a:solidFill>
                  <a:srgbClr val="008000"/>
                </a:solidFill>
              </a:rPr>
              <a:t> </a:t>
            </a:r>
            <a:r>
              <a:rPr lang="en-US" altLang="zh-CN" sz="1600" b="1" dirty="0" smtClean="0">
                <a:solidFill>
                  <a:srgbClr val="008000"/>
                </a:solidFill>
              </a:rPr>
              <a:t>Walk</a:t>
            </a:r>
            <a:r>
              <a:rPr lang="zh-CN" altLang="en-US" sz="1600" b="1" dirty="0" smtClean="0">
                <a:solidFill>
                  <a:srgbClr val="008000"/>
                </a:solidFill>
              </a:rPr>
              <a:t> </a:t>
            </a:r>
            <a:r>
              <a:rPr lang="en-US" altLang="zh-CN" sz="1600" b="1" dirty="0" smtClean="0">
                <a:solidFill>
                  <a:srgbClr val="008000"/>
                </a:solidFill>
              </a:rPr>
              <a:t>based</a:t>
            </a:r>
            <a:r>
              <a:rPr lang="zh-CN" altLang="en-US" sz="1600" b="1" dirty="0" smtClean="0">
                <a:solidFill>
                  <a:srgbClr val="008000"/>
                </a:solidFill>
              </a:rPr>
              <a:t> </a:t>
            </a:r>
            <a:r>
              <a:rPr lang="en-US" altLang="zh-CN" sz="1600" b="1" dirty="0" smtClean="0">
                <a:solidFill>
                  <a:srgbClr val="008000"/>
                </a:solidFill>
              </a:rPr>
              <a:t>on</a:t>
            </a:r>
            <a:r>
              <a:rPr lang="zh-CN" altLang="en-US" sz="1600" b="1" dirty="0" smtClean="0">
                <a:solidFill>
                  <a:srgbClr val="008000"/>
                </a:solidFill>
              </a:rPr>
              <a:t> </a:t>
            </a:r>
            <a:r>
              <a:rPr lang="en-US" altLang="zh-CN" sz="1600" b="1" dirty="0" smtClean="0">
                <a:solidFill>
                  <a:srgbClr val="008000"/>
                </a:solidFill>
              </a:rPr>
              <a:t>LDA</a:t>
            </a:r>
            <a:r>
              <a:rPr lang="zh-CN" altLang="en-US" sz="1600" b="1" dirty="0" smtClean="0">
                <a:solidFill>
                  <a:srgbClr val="008000"/>
                </a:solidFill>
              </a:rPr>
              <a:t> </a:t>
            </a:r>
            <a:r>
              <a:rPr lang="en-US" altLang="zh-CN" sz="1600" b="1" dirty="0" smtClean="0">
                <a:solidFill>
                  <a:srgbClr val="008000"/>
                </a:solidFill>
              </a:rPr>
              <a:t>(RW+LDA):</a:t>
            </a:r>
            <a:r>
              <a:rPr lang="en-US" altLang="zh-CN" sz="1600" dirty="0" smtClean="0"/>
              <a:t> random walk on a graph where edges indicate the hyperlinks between Wiki articles and citations between patents.</a:t>
            </a:r>
          </a:p>
          <a:p>
            <a:pPr marL="457200" lvl="1" indent="0">
              <a:buNone/>
            </a:pPr>
            <a:r>
              <a:rPr lang="en-US" sz="1600" b="1" dirty="0" smtClean="0">
                <a:solidFill>
                  <a:srgbClr val="008000"/>
                </a:solidFill>
              </a:rPr>
              <a:t>Relational</a:t>
            </a:r>
            <a:r>
              <a:rPr lang="zh-CN" altLang="en-US" sz="1600" b="1" dirty="0" smtClean="0">
                <a:solidFill>
                  <a:srgbClr val="008000"/>
                </a:solidFill>
              </a:rPr>
              <a:t> </a:t>
            </a:r>
            <a:r>
              <a:rPr lang="en-US" altLang="zh-CN" sz="1600" b="1" dirty="0" smtClean="0">
                <a:solidFill>
                  <a:srgbClr val="008000"/>
                </a:solidFill>
              </a:rPr>
              <a:t>Topic</a:t>
            </a:r>
            <a:r>
              <a:rPr lang="zh-CN" altLang="en-US" sz="1600" b="1" dirty="0" smtClean="0">
                <a:solidFill>
                  <a:srgbClr val="008000"/>
                </a:solidFill>
              </a:rPr>
              <a:t> </a:t>
            </a:r>
            <a:r>
              <a:rPr lang="en-US" altLang="zh-CN" sz="1600" b="1" dirty="0" smtClean="0">
                <a:solidFill>
                  <a:srgbClr val="008000"/>
                </a:solidFill>
              </a:rPr>
              <a:t>Model</a:t>
            </a:r>
            <a:r>
              <a:rPr lang="zh-CN" altLang="en-US" sz="1600" b="1" dirty="0" smtClean="0">
                <a:solidFill>
                  <a:srgbClr val="008000"/>
                </a:solidFill>
              </a:rPr>
              <a:t> </a:t>
            </a:r>
            <a:r>
              <a:rPr lang="en-US" altLang="zh-CN" sz="1600" b="1" dirty="0" smtClean="0">
                <a:solidFill>
                  <a:srgbClr val="008000"/>
                </a:solidFill>
              </a:rPr>
              <a:t>(RTM): </a:t>
            </a:r>
            <a:r>
              <a:rPr lang="en-US" altLang="zh-CN" sz="1600" dirty="0" smtClean="0"/>
              <a:t>used to model links between documents.</a:t>
            </a:r>
          </a:p>
          <a:p>
            <a:pPr marL="457200" lvl="1" indent="0">
              <a:buNone/>
            </a:pPr>
            <a:r>
              <a:rPr lang="en-US" sz="1600" b="1" dirty="0" smtClean="0">
                <a:solidFill>
                  <a:srgbClr val="008000"/>
                </a:solidFill>
              </a:rPr>
              <a:t>Random Walk based on CST (RW+CST): </a:t>
            </a:r>
            <a:r>
              <a:rPr lang="en-US" sz="1600" dirty="0" smtClean="0"/>
              <a:t>uses CST instead of LDA comparing with RW+LDA.</a:t>
            </a:r>
            <a:endParaRPr lang="en-US" sz="1600" b="1" dirty="0" smtClean="0">
              <a:solidFill>
                <a:srgbClr val="008000"/>
              </a:solidFill>
            </a:endParaRPr>
          </a:p>
        </p:txBody>
      </p:sp>
      <p:sp>
        <p:nvSpPr>
          <p:cNvPr id="3" name="Rectangle 2"/>
          <p:cNvSpPr/>
          <p:nvPr/>
        </p:nvSpPr>
        <p:spPr>
          <a:xfrm>
            <a:off x="381000" y="2438400"/>
            <a:ext cx="8458200" cy="685800"/>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3400" y="4419600"/>
            <a:ext cx="8458200" cy="1066800"/>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1000" y="3124200"/>
            <a:ext cx="8458200" cy="381000"/>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3400" y="5486400"/>
            <a:ext cx="8458200" cy="304800"/>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1000" y="3505200"/>
            <a:ext cx="8458200" cy="381000"/>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33400" y="5791200"/>
            <a:ext cx="8458200" cy="533400"/>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849448766"/>
              </p:ext>
            </p:extLst>
          </p:nvPr>
        </p:nvGraphicFramePr>
        <p:xfrm>
          <a:off x="5003800" y="2882900"/>
          <a:ext cx="114300" cy="165100"/>
        </p:xfrm>
        <a:graphic>
          <a:graphicData uri="http://schemas.openxmlformats.org/presentationml/2006/ole">
            <mc:AlternateContent xmlns:mc="http://schemas.openxmlformats.org/markup-compatibility/2006">
              <mc:Choice xmlns:v="urn:schemas-microsoft-com:vml" Requires="v">
                <p:oleObj spid="_x0000_s2208" name="Equation" r:id="rId4" imgW="114300" imgH="165100" progId="Equation.DSMT4">
                  <p:embed/>
                </p:oleObj>
              </mc:Choice>
              <mc:Fallback>
                <p:oleObj name="Equation" r:id="rId4" imgW="114300" imgH="165100" progId="Equation.DSMT4">
                  <p:embed/>
                  <p:pic>
                    <p:nvPicPr>
                      <p:cNvPr id="0" name=""/>
                      <p:cNvPicPr/>
                      <p:nvPr/>
                    </p:nvPicPr>
                    <p:blipFill>
                      <a:blip r:embed="rId5"/>
                      <a:stretch>
                        <a:fillRect/>
                      </a:stretch>
                    </p:blipFill>
                    <p:spPr>
                      <a:xfrm>
                        <a:off x="5003800" y="288290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27091643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II: Cross-lingual Matching</a:t>
            </a:r>
            <a:endParaRPr lang="en-US" dirty="0"/>
          </a:p>
        </p:txBody>
      </p:sp>
      <p:sp>
        <p:nvSpPr>
          <p:cNvPr id="3" name="Content Placeholder 2"/>
          <p:cNvSpPr>
            <a:spLocks noGrp="1"/>
          </p:cNvSpPr>
          <p:nvPr>
            <p:ph idx="1"/>
          </p:nvPr>
        </p:nvSpPr>
        <p:spPr/>
        <p:txBody>
          <a:bodyPr/>
          <a:lstStyle/>
          <a:p>
            <a:r>
              <a:rPr lang="en-US" dirty="0" smtClean="0"/>
              <a:t>Given</a:t>
            </a:r>
            <a:r>
              <a:rPr lang="zh-CN" altLang="en-US" dirty="0" smtClean="0"/>
              <a:t> </a:t>
            </a:r>
            <a:r>
              <a:rPr lang="en-US" altLang="zh-CN" dirty="0" smtClean="0"/>
              <a:t>an</a:t>
            </a:r>
            <a:r>
              <a:rPr lang="zh-CN" altLang="en-US" dirty="0" smtClean="0"/>
              <a:t> </a:t>
            </a:r>
            <a:r>
              <a:rPr lang="en-US" altLang="zh-CN" dirty="0" smtClean="0"/>
              <a:t>English</a:t>
            </a:r>
            <a:r>
              <a:rPr lang="zh-CN" altLang="en-US" dirty="0" smtClean="0"/>
              <a:t> </a:t>
            </a:r>
            <a:r>
              <a:rPr lang="en-US" altLang="zh-CN" dirty="0" smtClean="0"/>
              <a:t>Wiki</a:t>
            </a:r>
            <a:r>
              <a:rPr lang="zh-CN" altLang="en-US" dirty="0" smtClean="0"/>
              <a:t> </a:t>
            </a:r>
            <a:r>
              <a:rPr lang="en-US" altLang="zh-CN" dirty="0" smtClean="0"/>
              <a:t>article</a:t>
            </a:r>
            <a:r>
              <a:rPr lang="zh-CN" altLang="en-US" dirty="0" smtClean="0"/>
              <a:t>,</a:t>
            </a:r>
            <a:r>
              <a:rPr lang="en-US" altLang="zh-CN" dirty="0" smtClean="0"/>
              <a:t>we</a:t>
            </a:r>
            <a:r>
              <a:rPr lang="zh-CN" altLang="en-US" dirty="0" smtClean="0"/>
              <a:t> </a:t>
            </a:r>
            <a:r>
              <a:rPr lang="en-US" altLang="zh-CN" dirty="0" smtClean="0"/>
              <a:t>aim</a:t>
            </a:r>
            <a:r>
              <a:rPr lang="zh-CN" altLang="en-US" dirty="0" smtClean="0"/>
              <a:t> </a:t>
            </a:r>
            <a:r>
              <a:rPr lang="en-US" altLang="zh-CN" dirty="0" smtClean="0"/>
              <a:t>to</a:t>
            </a:r>
            <a:r>
              <a:rPr lang="zh-CN" altLang="en-US" dirty="0" smtClean="0"/>
              <a:t> </a:t>
            </a:r>
            <a:r>
              <a:rPr lang="en-US" altLang="zh-CN" dirty="0" smtClean="0"/>
              <a:t>find</a:t>
            </a:r>
            <a:r>
              <a:rPr lang="zh-CN" altLang="en-US" dirty="0" smtClean="0"/>
              <a:t> </a:t>
            </a:r>
            <a:r>
              <a:rPr lang="en-US" altLang="zh-CN" dirty="0" smtClean="0"/>
              <a:t>a</a:t>
            </a:r>
            <a:r>
              <a:rPr lang="zh-CN" altLang="en-US" dirty="0" smtClean="0"/>
              <a:t> </a:t>
            </a:r>
            <a:r>
              <a:rPr lang="en-US" altLang="zh-CN" dirty="0" smtClean="0"/>
              <a:t>Chinese</a:t>
            </a:r>
            <a:r>
              <a:rPr lang="zh-CN" altLang="en-US" dirty="0" smtClean="0"/>
              <a:t> </a:t>
            </a:r>
            <a:r>
              <a:rPr lang="en-US" altLang="zh-CN" dirty="0" smtClean="0"/>
              <a:t>article</a:t>
            </a:r>
            <a:r>
              <a:rPr lang="zh-CN" altLang="en-US" dirty="0" smtClean="0"/>
              <a:t> </a:t>
            </a:r>
            <a:r>
              <a:rPr lang="en-US" altLang="zh-CN" dirty="0" smtClean="0"/>
              <a:t>reporting</a:t>
            </a:r>
            <a:r>
              <a:rPr lang="zh-CN" altLang="en-US" dirty="0" smtClean="0"/>
              <a:t> </a:t>
            </a:r>
            <a:r>
              <a:rPr lang="en-US" altLang="zh-CN" dirty="0" smtClean="0"/>
              <a:t>the</a:t>
            </a:r>
            <a:r>
              <a:rPr lang="zh-CN" altLang="en-US" dirty="0" smtClean="0"/>
              <a:t> </a:t>
            </a:r>
            <a:r>
              <a:rPr lang="en-US" altLang="zh-CN" dirty="0" smtClean="0"/>
              <a:t>same</a:t>
            </a:r>
            <a:r>
              <a:rPr lang="zh-CN" altLang="en-US" dirty="0" smtClean="0"/>
              <a:t> </a:t>
            </a:r>
            <a:r>
              <a:rPr lang="en-US" altLang="zh-CN" dirty="0" smtClean="0"/>
              <a:t>content.</a:t>
            </a:r>
            <a:r>
              <a:rPr lang="zh-CN" altLang="en-US" dirty="0" smtClean="0"/>
              <a:t> </a:t>
            </a:r>
            <a:endParaRPr lang="en-US" altLang="zh-CN" dirty="0" smtClean="0"/>
          </a:p>
          <a:p>
            <a:r>
              <a:rPr lang="en-US" dirty="0" smtClean="0"/>
              <a:t>Data</a:t>
            </a:r>
            <a:r>
              <a:rPr lang="zh-CN" altLang="en-US" dirty="0" smtClean="0"/>
              <a:t> </a:t>
            </a:r>
            <a:r>
              <a:rPr lang="en-US" altLang="zh-CN" dirty="0" smtClean="0"/>
              <a:t>set:</a:t>
            </a:r>
          </a:p>
          <a:p>
            <a:pPr lvl="1"/>
            <a:r>
              <a:rPr lang="en-US" altLang="zh-CN" dirty="0" smtClean="0"/>
              <a:t>2,000</a:t>
            </a:r>
            <a:r>
              <a:rPr lang="zh-CN" altLang="en-US" dirty="0" smtClean="0"/>
              <a:t> </a:t>
            </a:r>
            <a:r>
              <a:rPr lang="en-US" altLang="zh-CN" dirty="0" smtClean="0"/>
              <a:t>English</a:t>
            </a:r>
            <a:r>
              <a:rPr lang="zh-CN" altLang="en-US" dirty="0" smtClean="0"/>
              <a:t> </a:t>
            </a:r>
            <a:r>
              <a:rPr lang="en-US" altLang="zh-CN" dirty="0" smtClean="0"/>
              <a:t>articles</a:t>
            </a:r>
            <a:r>
              <a:rPr lang="zh-CN" altLang="en-US" dirty="0" smtClean="0"/>
              <a:t> </a:t>
            </a:r>
            <a:r>
              <a:rPr lang="en-US" altLang="zh-CN" dirty="0" smtClean="0"/>
              <a:t>from</a:t>
            </a:r>
            <a:r>
              <a:rPr lang="zh-CN" altLang="en-US" dirty="0" smtClean="0"/>
              <a:t> </a:t>
            </a:r>
            <a:r>
              <a:rPr lang="en-US" altLang="zh-CN" dirty="0" smtClean="0"/>
              <a:t>Wikipedia;</a:t>
            </a:r>
          </a:p>
          <a:p>
            <a:pPr lvl="1"/>
            <a:r>
              <a:rPr lang="en-US" altLang="zh-CN" dirty="0" smtClean="0"/>
              <a:t>2,000</a:t>
            </a:r>
            <a:r>
              <a:rPr lang="zh-CN" altLang="en-US" dirty="0" smtClean="0"/>
              <a:t> </a:t>
            </a:r>
            <a:r>
              <a:rPr lang="en-US" altLang="zh-CN" dirty="0" smtClean="0"/>
              <a:t>Chinese</a:t>
            </a:r>
            <a:r>
              <a:rPr lang="zh-CN" altLang="en-US" dirty="0" smtClean="0"/>
              <a:t> </a:t>
            </a:r>
            <a:r>
              <a:rPr lang="en-US" altLang="zh-CN" dirty="0" smtClean="0"/>
              <a:t>articles</a:t>
            </a:r>
            <a:r>
              <a:rPr lang="zh-CN" altLang="en-US" dirty="0" smtClean="0"/>
              <a:t> </a:t>
            </a:r>
            <a:r>
              <a:rPr lang="en-US" altLang="zh-CN" dirty="0" smtClean="0"/>
              <a:t>from</a:t>
            </a:r>
            <a:r>
              <a:rPr lang="zh-CN" altLang="en-US" dirty="0" smtClean="0"/>
              <a:t> </a:t>
            </a:r>
            <a:r>
              <a:rPr lang="en-US" altLang="zh-CN" dirty="0" err="1" smtClean="0"/>
              <a:t>Baidu</a:t>
            </a:r>
            <a:r>
              <a:rPr lang="zh-CN" altLang="en-US" dirty="0" smtClean="0"/>
              <a:t> </a:t>
            </a:r>
            <a:r>
              <a:rPr lang="en-US" altLang="zh-CN" dirty="0" err="1" smtClean="0"/>
              <a:t>Baike</a:t>
            </a:r>
            <a:r>
              <a:rPr lang="zh-CN" altLang="zh-CN" dirty="0" smtClean="0"/>
              <a:t>;</a:t>
            </a:r>
            <a:endParaRPr lang="en-US" altLang="zh-CN" dirty="0" smtClean="0"/>
          </a:p>
          <a:p>
            <a:pPr lvl="1"/>
            <a:r>
              <a:rPr lang="en-US" dirty="0" smtClean="0"/>
              <a:t>Each</a:t>
            </a:r>
            <a:r>
              <a:rPr lang="zh-CN" altLang="en-US" dirty="0" smtClean="0"/>
              <a:t> </a:t>
            </a:r>
            <a:r>
              <a:rPr lang="en-US" altLang="zh-CN" dirty="0" smtClean="0"/>
              <a:t>English</a:t>
            </a:r>
            <a:r>
              <a:rPr lang="zh-CN" altLang="en-US" dirty="0" smtClean="0"/>
              <a:t> </a:t>
            </a:r>
            <a:r>
              <a:rPr lang="en-US" altLang="zh-CN" dirty="0" smtClean="0"/>
              <a:t>article</a:t>
            </a:r>
            <a:r>
              <a:rPr lang="zh-CN" altLang="en-US" dirty="0" smtClean="0"/>
              <a:t> </a:t>
            </a:r>
            <a:r>
              <a:rPr lang="en-US" altLang="zh-CN" dirty="0" smtClean="0"/>
              <a:t>corresponds</a:t>
            </a:r>
            <a:r>
              <a:rPr lang="zh-CN" altLang="en-US" dirty="0" smtClean="0"/>
              <a:t> </a:t>
            </a:r>
            <a:r>
              <a:rPr lang="en-US" altLang="zh-CN" dirty="0" smtClean="0"/>
              <a:t>to</a:t>
            </a:r>
            <a:r>
              <a:rPr lang="zh-CN" altLang="en-US" dirty="0" smtClean="0"/>
              <a:t> </a:t>
            </a:r>
            <a:r>
              <a:rPr lang="en-US" altLang="zh-CN" dirty="0" smtClean="0"/>
              <a:t>one</a:t>
            </a:r>
            <a:r>
              <a:rPr lang="zh-CN" altLang="en-US" dirty="0" smtClean="0"/>
              <a:t> </a:t>
            </a:r>
            <a:r>
              <a:rPr lang="en-US" altLang="zh-CN" dirty="0" smtClean="0"/>
              <a:t>Chinese</a:t>
            </a:r>
            <a:r>
              <a:rPr lang="zh-CN" altLang="en-US" dirty="0" smtClean="0"/>
              <a:t> </a:t>
            </a:r>
            <a:r>
              <a:rPr lang="en-US" altLang="zh-CN" dirty="0" smtClean="0"/>
              <a:t>article.</a:t>
            </a:r>
            <a:endParaRPr lang="en-US" dirty="0"/>
          </a:p>
        </p:txBody>
      </p:sp>
    </p:spTree>
    <p:extLst>
      <p:ext uri="{BB962C8B-B14F-4D97-AF65-F5344CB8AC3E}">
        <p14:creationId xmlns:p14="http://schemas.microsoft.com/office/powerpoint/2010/main" val="4286136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4960397"/>
              </p:ext>
            </p:extLst>
          </p:nvPr>
        </p:nvGraphicFramePr>
        <p:xfrm>
          <a:off x="609600" y="1981200"/>
          <a:ext cx="7924800" cy="2225040"/>
        </p:xfrm>
        <a:graphic>
          <a:graphicData uri="http://schemas.openxmlformats.org/drawingml/2006/table">
            <a:tbl>
              <a:tblPr firstRow="1" bandRow="1">
                <a:tableStyleId>{08FB837D-C827-4EFA-A057-4D05807E0F7C}</a:tableStyleId>
              </a:tblPr>
              <a:tblGrid>
                <a:gridCol w="1703669"/>
                <a:gridCol w="1466251"/>
                <a:gridCol w="1584960"/>
                <a:gridCol w="1584960"/>
                <a:gridCol w="1584960"/>
              </a:tblGrid>
              <a:tr h="370840">
                <a:tc>
                  <a:txBody>
                    <a:bodyPr/>
                    <a:lstStyle/>
                    <a:p>
                      <a:pPr algn="ctr"/>
                      <a:r>
                        <a:rPr lang="en-US" altLang="zh-CN" dirty="0" smtClean="0"/>
                        <a:t>Method</a:t>
                      </a:r>
                      <a:endParaRPr lang="en-US" dirty="0"/>
                    </a:p>
                  </a:txBody>
                  <a:tcPr/>
                </a:tc>
                <a:tc>
                  <a:txBody>
                    <a:bodyPr/>
                    <a:lstStyle/>
                    <a:p>
                      <a:pPr algn="ctr"/>
                      <a:r>
                        <a:rPr lang="en-US" dirty="0" smtClean="0"/>
                        <a:t>Precision</a:t>
                      </a:r>
                      <a:endParaRPr lang="en-US" dirty="0"/>
                    </a:p>
                  </a:txBody>
                  <a:tcPr/>
                </a:tc>
                <a:tc>
                  <a:txBody>
                    <a:bodyPr/>
                    <a:lstStyle/>
                    <a:p>
                      <a:pPr algn="ctr"/>
                      <a:r>
                        <a:rPr lang="en-US" dirty="0" smtClean="0"/>
                        <a:t>Recall</a:t>
                      </a:r>
                      <a:endParaRPr lang="en-US" dirty="0"/>
                    </a:p>
                  </a:txBody>
                  <a:tcPr/>
                </a:tc>
                <a:tc>
                  <a:txBody>
                    <a:bodyPr/>
                    <a:lstStyle/>
                    <a:p>
                      <a:pPr algn="ctr"/>
                      <a:r>
                        <a:rPr lang="en-US" dirty="0" smtClean="0"/>
                        <a:t>F</a:t>
                      </a:r>
                      <a:r>
                        <a:rPr lang="en-US" altLang="zh-CN" dirty="0" smtClean="0"/>
                        <a:t>1-Measure</a:t>
                      </a:r>
                      <a:endParaRPr lang="en-US" dirty="0"/>
                    </a:p>
                  </a:txBody>
                  <a:tcPr/>
                </a:tc>
                <a:tc>
                  <a:txBody>
                    <a:bodyPr/>
                    <a:lstStyle/>
                    <a:p>
                      <a:pPr algn="ctr"/>
                      <a:r>
                        <a:rPr lang="en-US" dirty="0" smtClean="0"/>
                        <a:t>F</a:t>
                      </a:r>
                      <a:r>
                        <a:rPr lang="en-US" altLang="zh-CN" dirty="0" smtClean="0"/>
                        <a:t>2-Measure</a:t>
                      </a:r>
                      <a:endParaRPr lang="en-US" dirty="0"/>
                    </a:p>
                  </a:txBody>
                  <a:tcPr/>
                </a:tc>
              </a:tr>
              <a:tr h="370840">
                <a:tc>
                  <a:txBody>
                    <a:bodyPr/>
                    <a:lstStyle/>
                    <a:p>
                      <a:pPr algn="ctr"/>
                      <a:r>
                        <a:rPr lang="en-US" dirty="0" smtClean="0"/>
                        <a:t>Title</a:t>
                      </a:r>
                      <a:r>
                        <a:rPr lang="zh-CN" altLang="en-US" dirty="0" smtClean="0"/>
                        <a:t> </a:t>
                      </a:r>
                      <a:r>
                        <a:rPr lang="en-US" altLang="zh-CN" dirty="0" smtClean="0"/>
                        <a:t>Only</a:t>
                      </a:r>
                      <a:endParaRPr lang="en-US" dirty="0"/>
                    </a:p>
                  </a:txBody>
                  <a:tcPr/>
                </a:tc>
                <a:tc>
                  <a:txBody>
                    <a:bodyPr/>
                    <a:lstStyle/>
                    <a:p>
                      <a:pPr algn="ctr"/>
                      <a:r>
                        <a:rPr lang="en-US" altLang="zh-CN" b="1" dirty="0" smtClean="0">
                          <a:solidFill>
                            <a:srgbClr val="FF0000"/>
                          </a:solidFill>
                        </a:rPr>
                        <a:t>1.000</a:t>
                      </a:r>
                      <a:endParaRPr lang="en-US" b="1" dirty="0">
                        <a:solidFill>
                          <a:srgbClr val="FF0000"/>
                        </a:solidFill>
                      </a:endParaRPr>
                    </a:p>
                  </a:txBody>
                  <a:tcPr/>
                </a:tc>
                <a:tc>
                  <a:txBody>
                    <a:bodyPr/>
                    <a:lstStyle/>
                    <a:p>
                      <a:pPr algn="ctr"/>
                      <a:r>
                        <a:rPr lang="en-US" altLang="zh-CN" dirty="0" smtClean="0"/>
                        <a:t>0.410</a:t>
                      </a:r>
                      <a:endParaRPr lang="en-US" dirty="0"/>
                    </a:p>
                  </a:txBody>
                  <a:tcPr/>
                </a:tc>
                <a:tc>
                  <a:txBody>
                    <a:bodyPr/>
                    <a:lstStyle/>
                    <a:p>
                      <a:pPr algn="ctr"/>
                      <a:r>
                        <a:rPr lang="en-US" altLang="zh-CN" dirty="0" smtClean="0"/>
                        <a:t>0.581</a:t>
                      </a:r>
                      <a:endParaRPr lang="en-US" dirty="0"/>
                    </a:p>
                  </a:txBody>
                  <a:tcPr/>
                </a:tc>
                <a:tc>
                  <a:txBody>
                    <a:bodyPr/>
                    <a:lstStyle/>
                    <a:p>
                      <a:pPr algn="ctr"/>
                      <a:r>
                        <a:rPr lang="en-US" altLang="zh-CN" dirty="0" smtClean="0"/>
                        <a:t>0.465</a:t>
                      </a:r>
                      <a:endParaRPr lang="en-US" dirty="0"/>
                    </a:p>
                  </a:txBody>
                  <a:tcPr/>
                </a:tc>
              </a:tr>
              <a:tr h="370840">
                <a:tc>
                  <a:txBody>
                    <a:bodyPr/>
                    <a:lstStyle/>
                    <a:p>
                      <a:pPr algn="ctr"/>
                      <a:r>
                        <a:rPr lang="en-US" dirty="0" smtClean="0"/>
                        <a:t>SVM</a:t>
                      </a:r>
                      <a:r>
                        <a:rPr lang="en-US" altLang="zh-CN" dirty="0" smtClean="0"/>
                        <a:t>-S</a:t>
                      </a:r>
                      <a:endParaRPr lang="en-US" dirty="0"/>
                    </a:p>
                  </a:txBody>
                  <a:tcPr/>
                </a:tc>
                <a:tc>
                  <a:txBody>
                    <a:bodyPr/>
                    <a:lstStyle/>
                    <a:p>
                      <a:pPr algn="ctr"/>
                      <a:r>
                        <a:rPr lang="en-US" altLang="zh-CN" dirty="0" smtClean="0"/>
                        <a:t>0.957</a:t>
                      </a:r>
                      <a:endParaRPr lang="en-US" dirty="0"/>
                    </a:p>
                  </a:txBody>
                  <a:tcPr/>
                </a:tc>
                <a:tc>
                  <a:txBody>
                    <a:bodyPr/>
                    <a:lstStyle/>
                    <a:p>
                      <a:pPr algn="ctr"/>
                      <a:r>
                        <a:rPr lang="en-US" altLang="zh-CN" dirty="0" smtClean="0"/>
                        <a:t>0.563</a:t>
                      </a:r>
                      <a:endParaRPr lang="en-US" dirty="0"/>
                    </a:p>
                  </a:txBody>
                  <a:tcPr/>
                </a:tc>
                <a:tc>
                  <a:txBody>
                    <a:bodyPr/>
                    <a:lstStyle/>
                    <a:p>
                      <a:pPr algn="ctr"/>
                      <a:r>
                        <a:rPr lang="en-US" altLang="zh-CN" dirty="0" smtClean="0"/>
                        <a:t>0.709</a:t>
                      </a:r>
                      <a:endParaRPr lang="en-US" dirty="0"/>
                    </a:p>
                  </a:txBody>
                  <a:tcPr/>
                </a:tc>
                <a:tc>
                  <a:txBody>
                    <a:bodyPr/>
                    <a:lstStyle/>
                    <a:p>
                      <a:pPr algn="ctr"/>
                      <a:r>
                        <a:rPr lang="en-US" altLang="zh-CN" dirty="0" smtClean="0"/>
                        <a:t>0.613</a:t>
                      </a:r>
                      <a:endParaRPr lang="en-US" dirty="0"/>
                    </a:p>
                  </a:txBody>
                  <a:tcPr/>
                </a:tc>
              </a:tr>
              <a:tr h="370840">
                <a:tc>
                  <a:txBody>
                    <a:bodyPr/>
                    <a:lstStyle/>
                    <a:p>
                      <a:pPr algn="ctr"/>
                      <a:r>
                        <a:rPr lang="en-US" dirty="0" smtClean="0"/>
                        <a:t>LFG</a:t>
                      </a:r>
                      <a:endParaRPr lang="en-US" dirty="0"/>
                    </a:p>
                  </a:txBody>
                  <a:tcPr/>
                </a:tc>
                <a:tc>
                  <a:txBody>
                    <a:bodyPr/>
                    <a:lstStyle/>
                    <a:p>
                      <a:pPr algn="ctr"/>
                      <a:r>
                        <a:rPr lang="en-US" altLang="zh-CN" dirty="0" smtClean="0"/>
                        <a:t>0.661</a:t>
                      </a:r>
                      <a:endParaRPr lang="en-US" dirty="0"/>
                    </a:p>
                  </a:txBody>
                  <a:tcPr/>
                </a:tc>
                <a:tc>
                  <a:txBody>
                    <a:bodyPr/>
                    <a:lstStyle/>
                    <a:p>
                      <a:pPr algn="ctr"/>
                      <a:r>
                        <a:rPr lang="en-US" altLang="zh-CN" dirty="0" smtClean="0"/>
                        <a:t>0.820</a:t>
                      </a:r>
                      <a:endParaRPr lang="en-US" dirty="0"/>
                    </a:p>
                  </a:txBody>
                  <a:tcPr/>
                </a:tc>
                <a:tc>
                  <a:txBody>
                    <a:bodyPr/>
                    <a:lstStyle/>
                    <a:p>
                      <a:pPr algn="ctr"/>
                      <a:r>
                        <a:rPr lang="en-US" altLang="zh-CN" dirty="0" smtClean="0"/>
                        <a:t>0.732</a:t>
                      </a:r>
                      <a:endParaRPr lang="en-US" dirty="0"/>
                    </a:p>
                  </a:txBody>
                  <a:tcPr/>
                </a:tc>
                <a:tc>
                  <a:txBody>
                    <a:bodyPr/>
                    <a:lstStyle/>
                    <a:p>
                      <a:pPr algn="ctr"/>
                      <a:r>
                        <a:rPr lang="en-US" altLang="zh-CN" dirty="0" smtClean="0"/>
                        <a:t>0.782</a:t>
                      </a:r>
                      <a:endParaRPr lang="en-US" dirty="0"/>
                    </a:p>
                  </a:txBody>
                  <a:tcPr/>
                </a:tc>
              </a:tr>
              <a:tr h="370840">
                <a:tc>
                  <a:txBody>
                    <a:bodyPr/>
                    <a:lstStyle/>
                    <a:p>
                      <a:pPr algn="ctr"/>
                      <a:r>
                        <a:rPr lang="en-US" dirty="0" smtClean="0"/>
                        <a:t>LFG</a:t>
                      </a:r>
                      <a:r>
                        <a:rPr lang="en-US" altLang="zh-CN" dirty="0" smtClean="0"/>
                        <a:t>+LDA</a:t>
                      </a:r>
                      <a:endParaRPr lang="en-US" dirty="0"/>
                    </a:p>
                  </a:txBody>
                  <a:tcPr/>
                </a:tc>
                <a:tc>
                  <a:txBody>
                    <a:bodyPr/>
                    <a:lstStyle/>
                    <a:p>
                      <a:pPr algn="ctr"/>
                      <a:r>
                        <a:rPr lang="en-US" altLang="zh-CN" dirty="0" smtClean="0"/>
                        <a:t>0.652</a:t>
                      </a:r>
                      <a:endParaRPr lang="en-US" dirty="0"/>
                    </a:p>
                  </a:txBody>
                  <a:tcPr/>
                </a:tc>
                <a:tc>
                  <a:txBody>
                    <a:bodyPr/>
                    <a:lstStyle/>
                    <a:p>
                      <a:pPr algn="ctr"/>
                      <a:r>
                        <a:rPr lang="en-US" altLang="zh-CN" dirty="0" smtClean="0"/>
                        <a:t>0.805</a:t>
                      </a:r>
                      <a:endParaRPr lang="en-US" dirty="0"/>
                    </a:p>
                  </a:txBody>
                  <a:tcPr/>
                </a:tc>
                <a:tc>
                  <a:txBody>
                    <a:bodyPr/>
                    <a:lstStyle/>
                    <a:p>
                      <a:pPr algn="ctr"/>
                      <a:r>
                        <a:rPr lang="en-US" altLang="zh-CN" dirty="0" smtClean="0"/>
                        <a:t>0.721</a:t>
                      </a:r>
                      <a:endParaRPr lang="en-US" dirty="0"/>
                    </a:p>
                  </a:txBody>
                  <a:tcPr/>
                </a:tc>
                <a:tc>
                  <a:txBody>
                    <a:bodyPr/>
                    <a:lstStyle/>
                    <a:p>
                      <a:pPr algn="ctr"/>
                      <a:r>
                        <a:rPr lang="en-US" altLang="zh-CN" dirty="0" smtClean="0"/>
                        <a:t>0.769</a:t>
                      </a:r>
                      <a:endParaRPr lang="en-US" dirty="0"/>
                    </a:p>
                  </a:txBody>
                  <a:tcPr/>
                </a:tc>
              </a:tr>
              <a:tr h="370840">
                <a:tc>
                  <a:txBody>
                    <a:bodyPr/>
                    <a:lstStyle/>
                    <a:p>
                      <a:pPr algn="ctr"/>
                      <a:r>
                        <a:rPr lang="en-US" dirty="0" smtClean="0"/>
                        <a:t>LFG</a:t>
                      </a:r>
                      <a:r>
                        <a:rPr lang="en-US" altLang="zh-CN" dirty="0" smtClean="0"/>
                        <a:t>+CST</a:t>
                      </a:r>
                      <a:endParaRPr lang="en-US" dirty="0"/>
                    </a:p>
                  </a:txBody>
                  <a:tcPr/>
                </a:tc>
                <a:tc>
                  <a:txBody>
                    <a:bodyPr/>
                    <a:lstStyle/>
                    <a:p>
                      <a:pPr algn="ctr"/>
                      <a:r>
                        <a:rPr lang="en-US" altLang="zh-CN" dirty="0" smtClean="0"/>
                        <a:t>0.682</a:t>
                      </a:r>
                      <a:endParaRPr lang="en-US" dirty="0"/>
                    </a:p>
                  </a:txBody>
                  <a:tcPr/>
                </a:tc>
                <a:tc>
                  <a:txBody>
                    <a:bodyPr/>
                    <a:lstStyle/>
                    <a:p>
                      <a:pPr algn="ctr"/>
                      <a:r>
                        <a:rPr lang="en-US" altLang="zh-CN" b="1" dirty="0" smtClean="0">
                          <a:solidFill>
                            <a:srgbClr val="FF0000"/>
                          </a:solidFill>
                        </a:rPr>
                        <a:t>0.849</a:t>
                      </a:r>
                      <a:endParaRPr lang="en-US" b="1" dirty="0">
                        <a:solidFill>
                          <a:srgbClr val="FF0000"/>
                        </a:solidFill>
                      </a:endParaRPr>
                    </a:p>
                  </a:txBody>
                  <a:tcPr/>
                </a:tc>
                <a:tc>
                  <a:txBody>
                    <a:bodyPr/>
                    <a:lstStyle/>
                    <a:p>
                      <a:pPr algn="ctr"/>
                      <a:r>
                        <a:rPr lang="en-US" altLang="zh-CN" b="1" dirty="0" smtClean="0">
                          <a:solidFill>
                            <a:srgbClr val="FF0000"/>
                          </a:solidFill>
                        </a:rPr>
                        <a:t>0.757</a:t>
                      </a:r>
                      <a:endParaRPr lang="en-US" b="1" dirty="0">
                        <a:solidFill>
                          <a:srgbClr val="FF0000"/>
                        </a:solidFill>
                      </a:endParaRPr>
                    </a:p>
                  </a:txBody>
                  <a:tcPr/>
                </a:tc>
                <a:tc>
                  <a:txBody>
                    <a:bodyPr/>
                    <a:lstStyle/>
                    <a:p>
                      <a:pPr algn="ctr"/>
                      <a:r>
                        <a:rPr lang="en-US" altLang="zh-CN" b="1" dirty="0" smtClean="0">
                          <a:solidFill>
                            <a:srgbClr val="FF0000"/>
                          </a:solidFill>
                        </a:rPr>
                        <a:t>0.809</a:t>
                      </a:r>
                      <a:endParaRPr lang="en-US" b="1" dirty="0">
                        <a:solidFill>
                          <a:srgbClr val="FF0000"/>
                        </a:solidFill>
                      </a:endParaRPr>
                    </a:p>
                  </a:txBody>
                  <a:tcPr/>
                </a:tc>
              </a:tr>
            </a:tbl>
          </a:graphicData>
        </a:graphic>
      </p:graphicFrame>
      <p:sp>
        <p:nvSpPr>
          <p:cNvPr id="5" name="TextBox 4"/>
          <p:cNvSpPr txBox="1"/>
          <p:nvPr/>
        </p:nvSpPr>
        <p:spPr>
          <a:xfrm>
            <a:off x="609600" y="1371600"/>
            <a:ext cx="6248400" cy="400110"/>
          </a:xfrm>
          <a:prstGeom prst="rect">
            <a:avLst/>
          </a:prstGeom>
          <a:noFill/>
        </p:spPr>
        <p:txBody>
          <a:bodyPr wrap="square" rtlCol="0">
            <a:spAutoFit/>
          </a:bodyPr>
          <a:lstStyle/>
          <a:p>
            <a:r>
              <a:rPr lang="en-US" altLang="zh-CN" sz="2000" b="1" dirty="0" smtClean="0">
                <a:solidFill>
                  <a:srgbClr val="3366FF"/>
                </a:solidFill>
              </a:rPr>
              <a:t>Training:</a:t>
            </a:r>
            <a:r>
              <a:rPr lang="zh-CN" altLang="en-US" sz="2000" b="1" dirty="0" smtClean="0">
                <a:solidFill>
                  <a:srgbClr val="3366FF"/>
                </a:solidFill>
              </a:rPr>
              <a:t> </a:t>
            </a:r>
            <a:r>
              <a:rPr lang="en-US" altLang="zh-CN" dirty="0" smtClean="0"/>
              <a:t>3-fold</a:t>
            </a:r>
            <a:r>
              <a:rPr lang="zh-CN" altLang="en-US" dirty="0" smtClean="0"/>
              <a:t> </a:t>
            </a:r>
            <a:r>
              <a:rPr lang="en-US" altLang="zh-CN" dirty="0" smtClean="0"/>
              <a:t>cross</a:t>
            </a:r>
            <a:r>
              <a:rPr lang="zh-CN" altLang="en-US" dirty="0" smtClean="0"/>
              <a:t> </a:t>
            </a:r>
            <a:r>
              <a:rPr lang="en-US" altLang="zh-CN" dirty="0" smtClean="0"/>
              <a:t>validation</a:t>
            </a:r>
            <a:endParaRPr lang="en-US" baseline="-25000" dirty="0"/>
          </a:p>
        </p:txBody>
      </p:sp>
      <p:sp>
        <p:nvSpPr>
          <p:cNvPr id="6" name="Content Placeholder 2"/>
          <p:cNvSpPr txBox="1">
            <a:spLocks/>
          </p:cNvSpPr>
          <p:nvPr/>
        </p:nvSpPr>
        <p:spPr bwMode="auto">
          <a:xfrm>
            <a:off x="76200" y="4393406"/>
            <a:ext cx="8991600" cy="2083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lvl="1" indent="0">
              <a:buNone/>
            </a:pPr>
            <a:r>
              <a:rPr lang="en-US" sz="1600" b="1" dirty="0" smtClean="0">
                <a:solidFill>
                  <a:srgbClr val="008000"/>
                </a:solidFill>
              </a:rPr>
              <a:t>Title</a:t>
            </a:r>
            <a:r>
              <a:rPr lang="zh-CN" altLang="en-US" sz="1600" b="1" dirty="0" smtClean="0">
                <a:solidFill>
                  <a:srgbClr val="008000"/>
                </a:solidFill>
              </a:rPr>
              <a:t> </a:t>
            </a:r>
            <a:r>
              <a:rPr lang="en-US" altLang="zh-CN" sz="1600" b="1" dirty="0" smtClean="0">
                <a:solidFill>
                  <a:srgbClr val="008000"/>
                </a:solidFill>
              </a:rPr>
              <a:t>Only: </a:t>
            </a:r>
            <a:r>
              <a:rPr lang="en-US" altLang="zh-CN" sz="1600" dirty="0" smtClean="0"/>
              <a:t>only</a:t>
            </a:r>
            <a:r>
              <a:rPr lang="zh-CN" altLang="en-US" sz="1600" dirty="0" smtClean="0"/>
              <a:t> </a:t>
            </a:r>
            <a:r>
              <a:rPr lang="en-US" altLang="zh-CN" sz="1600" dirty="0" smtClean="0"/>
              <a:t>considers</a:t>
            </a:r>
            <a:r>
              <a:rPr lang="zh-CN" altLang="en-US" sz="1600" dirty="0" smtClean="0"/>
              <a:t> </a:t>
            </a:r>
            <a:r>
              <a:rPr lang="en-US" altLang="zh-CN" sz="1600" dirty="0" smtClean="0"/>
              <a:t>the</a:t>
            </a:r>
            <a:r>
              <a:rPr lang="zh-CN" altLang="en-US" sz="1600" dirty="0" smtClean="0"/>
              <a:t> </a:t>
            </a:r>
            <a:r>
              <a:rPr lang="en-US" altLang="zh-CN" sz="1600" dirty="0" smtClean="0"/>
              <a:t>(translated)</a:t>
            </a:r>
            <a:r>
              <a:rPr lang="zh-CN" altLang="en-US" sz="1600" dirty="0" smtClean="0"/>
              <a:t> </a:t>
            </a:r>
            <a:r>
              <a:rPr lang="en-US" altLang="zh-CN" sz="1600" dirty="0" smtClean="0"/>
              <a:t>title</a:t>
            </a:r>
            <a:r>
              <a:rPr lang="zh-CN" altLang="en-US" sz="1600" dirty="0" smtClean="0"/>
              <a:t> </a:t>
            </a:r>
            <a:r>
              <a:rPr lang="en-US" altLang="zh-CN" sz="1600" dirty="0" smtClean="0"/>
              <a:t>of</a:t>
            </a:r>
            <a:r>
              <a:rPr lang="zh-CN" altLang="en-US" sz="1600" dirty="0" smtClean="0"/>
              <a:t> </a:t>
            </a:r>
            <a:r>
              <a:rPr lang="en-US" altLang="zh-CN" sz="1600" dirty="0" smtClean="0"/>
              <a:t>articles.</a:t>
            </a:r>
          </a:p>
          <a:p>
            <a:pPr marL="457200" lvl="1" indent="0">
              <a:buNone/>
            </a:pPr>
            <a:r>
              <a:rPr lang="en-US" sz="1600" b="1" dirty="0" smtClean="0">
                <a:solidFill>
                  <a:srgbClr val="008000"/>
                </a:solidFill>
              </a:rPr>
              <a:t>SVM</a:t>
            </a:r>
            <a:r>
              <a:rPr lang="en-US" altLang="zh-CN" sz="1600" b="1" dirty="0" smtClean="0">
                <a:solidFill>
                  <a:srgbClr val="008000"/>
                </a:solidFill>
              </a:rPr>
              <a:t>-S:</a:t>
            </a:r>
            <a:r>
              <a:rPr lang="en-US" altLang="zh-CN" sz="1600" dirty="0" smtClean="0"/>
              <a:t> famous</a:t>
            </a:r>
            <a:r>
              <a:rPr lang="zh-CN" altLang="en-US" sz="1600" dirty="0" smtClean="0"/>
              <a:t> </a:t>
            </a:r>
            <a:r>
              <a:rPr lang="en-US" altLang="zh-CN" sz="1600" dirty="0" smtClean="0"/>
              <a:t>cross-lingual</a:t>
            </a:r>
            <a:r>
              <a:rPr lang="zh-CN" altLang="en-US" sz="1600" dirty="0" smtClean="0"/>
              <a:t> </a:t>
            </a:r>
            <a:r>
              <a:rPr lang="en-US" altLang="zh-CN" sz="1600" dirty="0" smtClean="0"/>
              <a:t>Wikipedia</a:t>
            </a:r>
            <a:r>
              <a:rPr lang="zh-CN" altLang="en-US" sz="1600" dirty="0" smtClean="0"/>
              <a:t> </a:t>
            </a:r>
            <a:r>
              <a:rPr lang="en-US" altLang="zh-CN" sz="1600" dirty="0" smtClean="0"/>
              <a:t>matching</a:t>
            </a:r>
            <a:r>
              <a:rPr lang="zh-CN" altLang="en-US" sz="1600" dirty="0" smtClean="0"/>
              <a:t> </a:t>
            </a:r>
            <a:r>
              <a:rPr lang="en-US" altLang="zh-CN" sz="1600" dirty="0" smtClean="0"/>
              <a:t>toolkit.</a:t>
            </a:r>
          </a:p>
          <a:p>
            <a:pPr marL="457200" lvl="1" indent="0">
              <a:buNone/>
            </a:pPr>
            <a:r>
              <a:rPr lang="en-US" sz="1600" b="1" dirty="0" smtClean="0">
                <a:solidFill>
                  <a:srgbClr val="008000"/>
                </a:solidFill>
              </a:rPr>
              <a:t>LFG</a:t>
            </a:r>
            <a:r>
              <a:rPr lang="en-US" sz="1600" b="1" baseline="30000" dirty="0" smtClean="0">
                <a:solidFill>
                  <a:srgbClr val="008000"/>
                </a:solidFill>
              </a:rPr>
              <a:t>[1]</a:t>
            </a:r>
            <a:r>
              <a:rPr lang="en-US" altLang="zh-CN" sz="1600" b="1" dirty="0" smtClean="0">
                <a:solidFill>
                  <a:srgbClr val="008000"/>
                </a:solidFill>
              </a:rPr>
              <a:t>: </a:t>
            </a:r>
            <a:r>
              <a:rPr lang="en-US" altLang="zh-CN" sz="1600" dirty="0" smtClean="0"/>
              <a:t>mainly</a:t>
            </a:r>
            <a:r>
              <a:rPr lang="zh-CN" altLang="en-US" sz="1600" dirty="0" smtClean="0"/>
              <a:t> </a:t>
            </a:r>
            <a:r>
              <a:rPr lang="en-US" altLang="zh-CN" sz="1600" dirty="0" smtClean="0"/>
              <a:t>considers</a:t>
            </a:r>
            <a:r>
              <a:rPr lang="zh-CN" altLang="en-US" sz="1600" dirty="0" smtClean="0"/>
              <a:t> </a:t>
            </a:r>
            <a:r>
              <a:rPr lang="en-US" altLang="zh-CN" sz="1600" dirty="0" smtClean="0"/>
              <a:t>the</a:t>
            </a:r>
            <a:r>
              <a:rPr lang="zh-CN" altLang="en-US" sz="1600" dirty="0" smtClean="0"/>
              <a:t> </a:t>
            </a:r>
            <a:r>
              <a:rPr lang="en-US" altLang="zh-CN" sz="1600" dirty="0" smtClean="0"/>
              <a:t>structural</a:t>
            </a:r>
            <a:r>
              <a:rPr lang="zh-CN" altLang="en-US" sz="1600" dirty="0" smtClean="0"/>
              <a:t> </a:t>
            </a:r>
            <a:r>
              <a:rPr lang="en-US" altLang="zh-CN" sz="1600" dirty="0" smtClean="0"/>
              <a:t>information</a:t>
            </a:r>
            <a:r>
              <a:rPr lang="zh-CN" altLang="en-US" sz="1600" dirty="0" smtClean="0"/>
              <a:t> </a:t>
            </a:r>
            <a:r>
              <a:rPr lang="en-US" altLang="zh-CN" sz="1600" dirty="0" smtClean="0"/>
              <a:t>of</a:t>
            </a:r>
            <a:r>
              <a:rPr lang="zh-CN" altLang="en-US" sz="1600" dirty="0" smtClean="0"/>
              <a:t> </a:t>
            </a:r>
            <a:r>
              <a:rPr lang="en-US" altLang="zh-CN" sz="1600" dirty="0" smtClean="0"/>
              <a:t>Wiki</a:t>
            </a:r>
            <a:r>
              <a:rPr lang="zh-CN" altLang="en-US" sz="1600" dirty="0" smtClean="0"/>
              <a:t> </a:t>
            </a:r>
            <a:r>
              <a:rPr lang="en-US" altLang="zh-CN" sz="1600" dirty="0" smtClean="0"/>
              <a:t>articles. </a:t>
            </a:r>
          </a:p>
          <a:p>
            <a:pPr marL="457200" lvl="1" indent="0">
              <a:buNone/>
            </a:pPr>
            <a:r>
              <a:rPr lang="en-US" sz="1600" b="1" dirty="0" smtClean="0">
                <a:solidFill>
                  <a:srgbClr val="008000"/>
                </a:solidFill>
              </a:rPr>
              <a:t>LFG</a:t>
            </a:r>
            <a:r>
              <a:rPr lang="en-US" altLang="zh-CN" sz="1600" b="1" dirty="0" smtClean="0">
                <a:solidFill>
                  <a:srgbClr val="008000"/>
                </a:solidFill>
              </a:rPr>
              <a:t>+LDA</a:t>
            </a:r>
            <a:r>
              <a:rPr lang="en-US" sz="1600" b="1" dirty="0" smtClean="0">
                <a:solidFill>
                  <a:srgbClr val="008000"/>
                </a:solidFill>
              </a:rPr>
              <a:t>: </a:t>
            </a:r>
            <a:r>
              <a:rPr lang="en-US" sz="1600" dirty="0" smtClean="0"/>
              <a:t>adds</a:t>
            </a:r>
            <a:r>
              <a:rPr lang="zh-CN" altLang="en-US" sz="1600" dirty="0" smtClean="0"/>
              <a:t> </a:t>
            </a:r>
            <a:r>
              <a:rPr lang="en-US" altLang="zh-CN" sz="1600" dirty="0" smtClean="0"/>
              <a:t>content</a:t>
            </a:r>
            <a:r>
              <a:rPr lang="zh-CN" altLang="en-US" sz="1600" dirty="0" smtClean="0"/>
              <a:t> </a:t>
            </a:r>
            <a:r>
              <a:rPr lang="en-US" altLang="zh-CN" sz="1600" dirty="0" smtClean="0"/>
              <a:t>feature</a:t>
            </a:r>
            <a:r>
              <a:rPr lang="zh-CN" altLang="en-US" sz="1600" dirty="0" smtClean="0"/>
              <a:t> </a:t>
            </a:r>
            <a:r>
              <a:rPr lang="en-US" altLang="zh-CN" sz="1600" dirty="0" smtClean="0"/>
              <a:t>(topic</a:t>
            </a:r>
            <a:r>
              <a:rPr lang="zh-CN" altLang="en-US" sz="1600" dirty="0" smtClean="0"/>
              <a:t> </a:t>
            </a:r>
            <a:r>
              <a:rPr lang="en-US" altLang="zh-CN" sz="1600" dirty="0" smtClean="0"/>
              <a:t>distributions)</a:t>
            </a:r>
            <a:r>
              <a:rPr lang="zh-CN" altLang="en-US" sz="1600" dirty="0" smtClean="0"/>
              <a:t> </a:t>
            </a:r>
            <a:r>
              <a:rPr lang="en-US" altLang="zh-CN" sz="1600" dirty="0" smtClean="0"/>
              <a:t>to</a:t>
            </a:r>
            <a:r>
              <a:rPr lang="zh-CN" altLang="en-US" sz="1600" dirty="0" smtClean="0"/>
              <a:t> </a:t>
            </a:r>
            <a:r>
              <a:rPr lang="en-US" altLang="zh-CN" sz="1600" dirty="0" smtClean="0"/>
              <a:t>LFG</a:t>
            </a:r>
            <a:r>
              <a:rPr lang="zh-CN" altLang="en-US" sz="1600" dirty="0" smtClean="0"/>
              <a:t> </a:t>
            </a:r>
            <a:r>
              <a:rPr lang="en-US" altLang="zh-CN" sz="1600" dirty="0" smtClean="0"/>
              <a:t>by</a:t>
            </a:r>
            <a:r>
              <a:rPr lang="zh-CN" altLang="en-US" sz="1600" dirty="0" smtClean="0"/>
              <a:t> </a:t>
            </a:r>
            <a:r>
              <a:rPr lang="en-US" altLang="zh-CN" sz="1600" dirty="0" smtClean="0"/>
              <a:t>employing</a:t>
            </a:r>
            <a:r>
              <a:rPr lang="zh-CN" altLang="en-US" sz="1600" dirty="0" smtClean="0"/>
              <a:t> </a:t>
            </a:r>
            <a:r>
              <a:rPr lang="en-US" altLang="zh-CN" sz="1600" dirty="0" smtClean="0"/>
              <a:t>LDA.</a:t>
            </a:r>
          </a:p>
          <a:p>
            <a:pPr marL="457200" lvl="1" indent="0">
              <a:buNone/>
            </a:pPr>
            <a:r>
              <a:rPr lang="en-US" sz="1600" b="1" dirty="0" smtClean="0">
                <a:solidFill>
                  <a:srgbClr val="008000"/>
                </a:solidFill>
              </a:rPr>
              <a:t>LFG</a:t>
            </a:r>
            <a:r>
              <a:rPr lang="en-US" altLang="zh-CN" sz="1600" b="1" dirty="0" smtClean="0">
                <a:solidFill>
                  <a:srgbClr val="008000"/>
                </a:solidFill>
              </a:rPr>
              <a:t>+CST:</a:t>
            </a:r>
            <a:r>
              <a:rPr lang="zh-CN" altLang="en-US" sz="1600" b="1" dirty="0" smtClean="0">
                <a:solidFill>
                  <a:srgbClr val="008000"/>
                </a:solidFill>
              </a:rPr>
              <a:t> </a:t>
            </a:r>
            <a:r>
              <a:rPr lang="en-US" sz="1600" dirty="0" smtClean="0"/>
              <a:t>adds</a:t>
            </a:r>
            <a:r>
              <a:rPr lang="zh-CN" altLang="en-US" sz="1600" dirty="0" smtClean="0"/>
              <a:t> </a:t>
            </a:r>
            <a:r>
              <a:rPr lang="en-US" altLang="zh-CN" sz="1600" dirty="0" smtClean="0"/>
              <a:t>content</a:t>
            </a:r>
            <a:r>
              <a:rPr lang="zh-CN" altLang="en-US" sz="1600" dirty="0" smtClean="0"/>
              <a:t> </a:t>
            </a:r>
            <a:r>
              <a:rPr lang="en-US" altLang="zh-CN" sz="1600" dirty="0" smtClean="0"/>
              <a:t>feature</a:t>
            </a:r>
            <a:r>
              <a:rPr lang="zh-CN" altLang="en-US" sz="1600" dirty="0" smtClean="0"/>
              <a:t> </a:t>
            </a:r>
            <a:r>
              <a:rPr lang="en-US" altLang="zh-CN" sz="1600" dirty="0" smtClean="0"/>
              <a:t>to</a:t>
            </a:r>
            <a:r>
              <a:rPr lang="zh-CN" altLang="en-US" sz="1600" dirty="0" smtClean="0"/>
              <a:t> </a:t>
            </a:r>
            <a:r>
              <a:rPr lang="en-US" altLang="zh-CN" sz="1600" dirty="0" smtClean="0"/>
              <a:t>LFG</a:t>
            </a:r>
            <a:r>
              <a:rPr lang="zh-CN" altLang="en-US" sz="1600" dirty="0" smtClean="0"/>
              <a:t> </a:t>
            </a:r>
            <a:r>
              <a:rPr lang="en-US" altLang="zh-CN" sz="1600" dirty="0" smtClean="0"/>
              <a:t>by</a:t>
            </a:r>
            <a:r>
              <a:rPr lang="zh-CN" altLang="en-US" sz="1600" dirty="0" smtClean="0"/>
              <a:t> </a:t>
            </a:r>
            <a:r>
              <a:rPr lang="en-US" altLang="zh-CN" sz="1600" dirty="0" smtClean="0"/>
              <a:t>employing</a:t>
            </a:r>
            <a:r>
              <a:rPr lang="zh-CN" altLang="en-US" sz="1600" dirty="0" smtClean="0"/>
              <a:t> </a:t>
            </a:r>
            <a:r>
              <a:rPr lang="en-US" altLang="zh-CN" sz="1600" dirty="0" smtClean="0"/>
              <a:t>CST.</a:t>
            </a:r>
            <a:endParaRPr lang="en-US" sz="1600" b="1" dirty="0" smtClean="0">
              <a:solidFill>
                <a:srgbClr val="008000"/>
              </a:solidFill>
            </a:endParaRPr>
          </a:p>
        </p:txBody>
      </p:sp>
      <p:sp>
        <p:nvSpPr>
          <p:cNvPr id="7" name="Rectangle 6"/>
          <p:cNvSpPr/>
          <p:nvPr/>
        </p:nvSpPr>
        <p:spPr>
          <a:xfrm>
            <a:off x="0" y="6396335"/>
            <a:ext cx="9144000" cy="461665"/>
          </a:xfrm>
          <a:prstGeom prst="rect">
            <a:avLst/>
          </a:prstGeom>
          <a:solidFill>
            <a:srgbClr val="3366FF"/>
          </a:solidFill>
          <a:ln>
            <a:solidFill>
              <a:srgbClr val="3366FF"/>
            </a:solidFill>
          </a:ln>
        </p:spPr>
        <p:txBody>
          <a:bodyPr wrap="square">
            <a:spAutoFit/>
          </a:bodyPr>
          <a:lstStyle/>
          <a:p>
            <a:r>
              <a:rPr lang="en-US" sz="1200" dirty="0" smtClean="0">
                <a:solidFill>
                  <a:srgbClr val="FFFFFF"/>
                </a:solidFill>
              </a:rPr>
              <a:t>[</a:t>
            </a:r>
            <a:r>
              <a:rPr lang="en-US" altLang="zh-CN" sz="1200" dirty="0" smtClean="0">
                <a:solidFill>
                  <a:srgbClr val="FFFFFF"/>
                </a:solidFill>
              </a:rPr>
              <a:t>1</a:t>
            </a:r>
            <a:r>
              <a:rPr lang="en-US" sz="1200" dirty="0" smtClean="0">
                <a:solidFill>
                  <a:srgbClr val="FFFFFF"/>
                </a:solidFill>
              </a:rPr>
              <a:t>] </a:t>
            </a:r>
            <a:r>
              <a:rPr lang="en-US" sz="1200" dirty="0" err="1">
                <a:solidFill>
                  <a:srgbClr val="FFFFFF"/>
                </a:solidFill>
              </a:rPr>
              <a:t>Zhichun</a:t>
            </a:r>
            <a:r>
              <a:rPr lang="en-US" sz="1200" dirty="0">
                <a:solidFill>
                  <a:srgbClr val="FFFFFF"/>
                </a:solidFill>
              </a:rPr>
              <a:t> Wang, </a:t>
            </a:r>
            <a:r>
              <a:rPr lang="en-US" sz="1200" dirty="0" err="1">
                <a:solidFill>
                  <a:srgbClr val="FFFFFF"/>
                </a:solidFill>
              </a:rPr>
              <a:t>Juanzi</a:t>
            </a:r>
            <a:r>
              <a:rPr lang="en-US" sz="1200" dirty="0">
                <a:solidFill>
                  <a:srgbClr val="FFFFFF"/>
                </a:solidFill>
              </a:rPr>
              <a:t> Li, </a:t>
            </a:r>
            <a:r>
              <a:rPr lang="en-US" sz="1200" dirty="0" err="1">
                <a:solidFill>
                  <a:srgbClr val="FFFFFF"/>
                </a:solidFill>
              </a:rPr>
              <a:t>Zhigang</a:t>
            </a:r>
            <a:r>
              <a:rPr lang="en-US" sz="1200" dirty="0">
                <a:solidFill>
                  <a:srgbClr val="FFFFFF"/>
                </a:solidFill>
              </a:rPr>
              <a:t> Wang, and </a:t>
            </a:r>
            <a:r>
              <a:rPr lang="en-US" sz="1200" dirty="0" err="1">
                <a:solidFill>
                  <a:srgbClr val="FFFFFF"/>
                </a:solidFill>
              </a:rPr>
              <a:t>Jie</a:t>
            </a:r>
            <a:r>
              <a:rPr lang="en-US" sz="1200" dirty="0">
                <a:solidFill>
                  <a:srgbClr val="FFFFFF"/>
                </a:solidFill>
              </a:rPr>
              <a:t> Tang. Cross-lingual Knowledge Linking Across Wiki Knowledge Bases. </a:t>
            </a:r>
            <a:r>
              <a:rPr lang="en-US" sz="1200" dirty="0" smtClean="0">
                <a:solidFill>
                  <a:srgbClr val="FFFFFF"/>
                </a:solidFill>
              </a:rPr>
              <a:t>WWW</a:t>
            </a:r>
            <a:r>
              <a:rPr lang="en-US" sz="1200" dirty="0">
                <a:solidFill>
                  <a:srgbClr val="FFFFFF"/>
                </a:solidFill>
              </a:rPr>
              <a:t>'</a:t>
            </a:r>
            <a:r>
              <a:rPr lang="en-US" sz="1200" dirty="0" smtClean="0">
                <a:solidFill>
                  <a:srgbClr val="FFFFFF"/>
                </a:solidFill>
              </a:rPr>
              <a:t>12. </a:t>
            </a:r>
            <a:r>
              <a:rPr lang="en-US" sz="1200" dirty="0">
                <a:solidFill>
                  <a:srgbClr val="FFFFFF"/>
                </a:solidFill>
              </a:rPr>
              <a:t>pp. 459-468. </a:t>
            </a:r>
          </a:p>
        </p:txBody>
      </p:sp>
    </p:spTree>
    <p:extLst>
      <p:ext uri="{BB962C8B-B14F-4D97-AF65-F5344CB8AC3E}">
        <p14:creationId xmlns:p14="http://schemas.microsoft.com/office/powerpoint/2010/main" val="1973939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Topics</a:t>
            </a:r>
            <a:r>
              <a:rPr lang="zh-CN" altLang="en-US" sz="3600" dirty="0" smtClean="0"/>
              <a:t> </a:t>
            </a:r>
            <a:r>
              <a:rPr lang="en-US" altLang="zh-CN" sz="3600" dirty="0" smtClean="0"/>
              <a:t>Relevant</a:t>
            </a:r>
            <a:r>
              <a:rPr lang="zh-CN" altLang="en-US" sz="3600" dirty="0" smtClean="0"/>
              <a:t> </a:t>
            </a:r>
            <a:r>
              <a:rPr lang="en-US" altLang="zh-CN" sz="3600" dirty="0" smtClean="0"/>
              <a:t>to</a:t>
            </a:r>
            <a:r>
              <a:rPr lang="zh-CN" altLang="en-US" sz="3600" dirty="0" smtClean="0"/>
              <a:t> </a:t>
            </a:r>
            <a:r>
              <a:rPr lang="en-US" sz="3600" dirty="0" smtClean="0"/>
              <a:t>Apple and</a:t>
            </a:r>
            <a:r>
              <a:rPr lang="zh-CN" altLang="en-US" sz="3600" dirty="0"/>
              <a:t> </a:t>
            </a:r>
            <a:r>
              <a:rPr lang="en-US" sz="3600" dirty="0" smtClean="0"/>
              <a:t>Samsung </a:t>
            </a:r>
            <a:endParaRPr lang="en-US" sz="3600" dirty="0"/>
          </a:p>
        </p:txBody>
      </p:sp>
      <p:sp>
        <p:nvSpPr>
          <p:cNvPr id="3" name="Content Placeholder 2"/>
          <p:cNvSpPr>
            <a:spLocks noGrp="1"/>
          </p:cNvSpPr>
          <p:nvPr>
            <p:ph idx="1"/>
          </p:nvPr>
        </p:nvSpPr>
        <p:spPr>
          <a:xfrm>
            <a:off x="5105400" y="990600"/>
            <a:ext cx="3867149" cy="327025"/>
          </a:xfrm>
        </p:spPr>
        <p:txBody>
          <a:bodyPr/>
          <a:lstStyle/>
          <a:p>
            <a:pPr marL="0" indent="0">
              <a:buNone/>
            </a:pPr>
            <a:r>
              <a:rPr lang="en-US" sz="2000" dirty="0" smtClean="0"/>
              <a:t>(Topic titles are hand-labeled)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30808354"/>
              </p:ext>
            </p:extLst>
          </p:nvPr>
        </p:nvGraphicFramePr>
        <p:xfrm>
          <a:off x="381000" y="1981200"/>
          <a:ext cx="8382000" cy="2286000"/>
        </p:xfrm>
        <a:graphic>
          <a:graphicData uri="http://schemas.openxmlformats.org/drawingml/2006/table">
            <a:tbl>
              <a:tblPr firstRow="1" bandRow="1">
                <a:tableStyleId>{284E427A-3D55-4303-BF80-6455036E1DE7}</a:tableStyleId>
              </a:tblPr>
              <a:tblGrid>
                <a:gridCol w="2057400"/>
                <a:gridCol w="3530600"/>
                <a:gridCol w="2794000"/>
              </a:tblGrid>
              <a:tr h="0">
                <a:tc>
                  <a:txBody>
                    <a:bodyPr/>
                    <a:lstStyle/>
                    <a:p>
                      <a:pPr algn="ctr"/>
                      <a:r>
                        <a:rPr lang="en-US" dirty="0" smtClean="0"/>
                        <a:t>Title</a:t>
                      </a:r>
                      <a:endParaRPr lang="en-US" dirty="0"/>
                    </a:p>
                  </a:txBody>
                  <a:tcPr/>
                </a:tc>
                <a:tc>
                  <a:txBody>
                    <a:bodyPr/>
                    <a:lstStyle/>
                    <a:p>
                      <a:pPr algn="ctr"/>
                      <a:r>
                        <a:rPr lang="en-US" dirty="0" smtClean="0"/>
                        <a:t>Top Patent Terms</a:t>
                      </a:r>
                      <a:endParaRPr lang="en-US" dirty="0"/>
                    </a:p>
                  </a:txBody>
                  <a:tcPr/>
                </a:tc>
                <a:tc>
                  <a:txBody>
                    <a:bodyPr/>
                    <a:lstStyle/>
                    <a:p>
                      <a:pPr algn="ctr"/>
                      <a:r>
                        <a:rPr lang="en-US" dirty="0" smtClean="0"/>
                        <a:t>Top Wiki Terms</a:t>
                      </a:r>
                      <a:endParaRPr lang="en-US" dirty="0"/>
                    </a:p>
                  </a:txBody>
                  <a:tcPr/>
                </a:tc>
              </a:tr>
              <a:tr h="0">
                <a:tc>
                  <a:txBody>
                    <a:bodyPr/>
                    <a:lstStyle/>
                    <a:p>
                      <a:pPr algn="ctr"/>
                      <a:r>
                        <a:rPr lang="en-US" dirty="0" smtClean="0"/>
                        <a:t>Gravity Sensing</a:t>
                      </a:r>
                      <a:endParaRPr lang="en-US" dirty="0"/>
                    </a:p>
                  </a:txBody>
                  <a:tcPr/>
                </a:tc>
                <a:tc>
                  <a:txBody>
                    <a:bodyPr/>
                    <a:lstStyle/>
                    <a:p>
                      <a:pPr algn="ctr"/>
                      <a:r>
                        <a:rPr lang="en-US" dirty="0" smtClean="0"/>
                        <a:t>Rotational,</a:t>
                      </a:r>
                      <a:r>
                        <a:rPr lang="en-US" baseline="0" dirty="0" smtClean="0"/>
                        <a:t> gravity, interface, sharing, frame, layer</a:t>
                      </a:r>
                      <a:endParaRPr lang="en-US" dirty="0"/>
                    </a:p>
                  </a:txBody>
                  <a:tcPr/>
                </a:tc>
                <a:tc>
                  <a:txBody>
                    <a:bodyPr/>
                    <a:lstStyle/>
                    <a:p>
                      <a:pPr algn="ctr"/>
                      <a:r>
                        <a:rPr lang="en-US" dirty="0" smtClean="0"/>
                        <a:t>Gravity, iPhone, layer, video, version, menu</a:t>
                      </a:r>
                      <a:endParaRPr lang="en-US" dirty="0"/>
                    </a:p>
                  </a:txBody>
                  <a:tcPr/>
                </a:tc>
              </a:tr>
              <a:tr h="0">
                <a:tc>
                  <a:txBody>
                    <a:bodyPr/>
                    <a:lstStyle/>
                    <a:p>
                      <a:pPr algn="ctr"/>
                      <a:r>
                        <a:rPr lang="en-US" dirty="0" smtClean="0"/>
                        <a:t>Touchscreen</a:t>
                      </a:r>
                      <a:endParaRPr lang="en-US" dirty="0"/>
                    </a:p>
                  </a:txBody>
                  <a:tcPr/>
                </a:tc>
                <a:tc>
                  <a:txBody>
                    <a:bodyPr/>
                    <a:lstStyle/>
                    <a:p>
                      <a:pPr algn="ctr"/>
                      <a:r>
                        <a:rPr lang="en-US" dirty="0" smtClean="0"/>
                        <a:t>Recognition, point, digital, touch, sensitivity, image</a:t>
                      </a:r>
                      <a:endParaRPr lang="en-US" dirty="0"/>
                    </a:p>
                  </a:txBody>
                  <a:tcPr/>
                </a:tc>
                <a:tc>
                  <a:txBody>
                    <a:bodyPr/>
                    <a:lstStyle/>
                    <a:p>
                      <a:pPr algn="ctr"/>
                      <a:r>
                        <a:rPr lang="en-US" dirty="0" smtClean="0"/>
                        <a:t>Screen, touch, </a:t>
                      </a:r>
                      <a:r>
                        <a:rPr lang="en-US" dirty="0" err="1" smtClean="0"/>
                        <a:t>iPad</a:t>
                      </a:r>
                      <a:r>
                        <a:rPr lang="en-US" dirty="0" smtClean="0"/>
                        <a:t>, </a:t>
                      </a:r>
                      <a:r>
                        <a:rPr lang="en-US" dirty="0" err="1" smtClean="0"/>
                        <a:t>os</a:t>
                      </a:r>
                      <a:r>
                        <a:rPr lang="en-US" dirty="0" smtClean="0"/>
                        <a:t>, unlock, press</a:t>
                      </a:r>
                      <a:endParaRPr lang="en-US" dirty="0"/>
                    </a:p>
                  </a:txBody>
                  <a:tcPr/>
                </a:tc>
              </a:tr>
              <a:tr h="0">
                <a:tc>
                  <a:txBody>
                    <a:bodyPr/>
                    <a:lstStyle/>
                    <a:p>
                      <a:pPr algn="ctr"/>
                      <a:r>
                        <a:rPr lang="en-US" dirty="0" smtClean="0"/>
                        <a:t>Application Icons</a:t>
                      </a:r>
                      <a:endParaRPr lang="en-US" dirty="0"/>
                    </a:p>
                  </a:txBody>
                  <a:tcPr/>
                </a:tc>
                <a:tc>
                  <a:txBody>
                    <a:bodyPr/>
                    <a:lstStyle/>
                    <a:p>
                      <a:pPr algn="ctr"/>
                      <a:r>
                        <a:rPr lang="en-US" dirty="0" smtClean="0"/>
                        <a:t>Interface, range, drives, icon, industrial, pixel</a:t>
                      </a:r>
                      <a:endParaRPr lang="en-US" dirty="0"/>
                    </a:p>
                  </a:txBody>
                  <a:tcPr/>
                </a:tc>
                <a:tc>
                  <a:txBody>
                    <a:bodyPr/>
                    <a:lstStyle/>
                    <a:p>
                      <a:pPr algn="ctr"/>
                      <a:r>
                        <a:rPr lang="en-US" dirty="0" smtClean="0"/>
                        <a:t>Icon, player, software, touch, screen,</a:t>
                      </a:r>
                      <a:r>
                        <a:rPr lang="en-US" baseline="0" dirty="0" smtClean="0"/>
                        <a:t> application</a:t>
                      </a:r>
                      <a:endParaRPr lang="en-US" dirty="0"/>
                    </a:p>
                  </a:txBody>
                  <a:tcPr/>
                </a:tc>
              </a:tr>
            </a:tbl>
          </a:graphicData>
        </a:graphic>
      </p:graphicFrame>
      <p:sp>
        <p:nvSpPr>
          <p:cNvPr id="6" name="Rectangle 5"/>
          <p:cNvSpPr/>
          <p:nvPr/>
        </p:nvSpPr>
        <p:spPr>
          <a:xfrm>
            <a:off x="381000" y="3581400"/>
            <a:ext cx="8382000" cy="6858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FF0000"/>
              </a:solidFill>
            </a:endParaRPr>
          </a:p>
        </p:txBody>
      </p:sp>
    </p:spTree>
    <p:extLst>
      <p:ext uri="{BB962C8B-B14F-4D97-AF65-F5344CB8AC3E}">
        <p14:creationId xmlns:p14="http://schemas.microsoft.com/office/powerpoint/2010/main" val="16325298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7200" y="1726570"/>
            <a:ext cx="3276600" cy="2272317"/>
          </a:xfrm>
          <a:prstGeom prst="rect">
            <a:avLst/>
          </a:prstGeom>
        </p:spPr>
      </p:pic>
      <p:pic>
        <p:nvPicPr>
          <p:cNvPr id="14" name="Picture 13"/>
          <p:cNvPicPr>
            <a:picLocks noChangeAspect="1"/>
          </p:cNvPicPr>
          <p:nvPr/>
        </p:nvPicPr>
        <p:blipFill>
          <a:blip r:embed="rId4"/>
          <a:stretch>
            <a:fillRect/>
          </a:stretch>
        </p:blipFill>
        <p:spPr>
          <a:xfrm>
            <a:off x="533400" y="3962400"/>
            <a:ext cx="4978246" cy="2731864"/>
          </a:xfrm>
          <a:prstGeom prst="rect">
            <a:avLst/>
          </a:prstGeom>
        </p:spPr>
      </p:pic>
      <p:sp>
        <p:nvSpPr>
          <p:cNvPr id="2" name="Title 1"/>
          <p:cNvSpPr>
            <a:spLocks noGrp="1"/>
          </p:cNvSpPr>
          <p:nvPr>
            <p:ph type="title"/>
          </p:nvPr>
        </p:nvSpPr>
        <p:spPr>
          <a:xfrm>
            <a:off x="250582" y="0"/>
            <a:ext cx="8642838" cy="1563687"/>
          </a:xfrm>
        </p:spPr>
        <p:txBody>
          <a:bodyPr/>
          <a:lstStyle/>
          <a:p>
            <a:pPr>
              <a:lnSpc>
                <a:spcPct val="120000"/>
              </a:lnSpc>
            </a:pPr>
            <a:r>
              <a:rPr lang="en-US" dirty="0" smtClean="0"/>
              <a:t>Prototype System </a:t>
            </a:r>
            <a:br>
              <a:rPr lang="en-US" dirty="0" smtClean="0"/>
            </a:br>
            <a:r>
              <a:rPr lang="en-US" sz="3000" dirty="0" smtClean="0">
                <a:solidFill>
                  <a:srgbClr val="000000"/>
                </a:solidFill>
              </a:rPr>
              <a:t>competitor analysis @ </a:t>
            </a:r>
            <a:r>
              <a:rPr lang="en-US" sz="3000" u="sng" dirty="0" smtClean="0">
                <a:solidFill>
                  <a:srgbClr val="3366FF"/>
                </a:solidFill>
              </a:rPr>
              <a:t>http://</a:t>
            </a:r>
            <a:r>
              <a:rPr lang="en-US" sz="3000" u="sng" dirty="0" err="1" smtClean="0">
                <a:solidFill>
                  <a:srgbClr val="3366FF"/>
                </a:solidFill>
              </a:rPr>
              <a:t>pminer.org</a:t>
            </a:r>
            <a:endParaRPr lang="en-US" sz="3000" u="sng" dirty="0">
              <a:solidFill>
                <a:srgbClr val="3366FF"/>
              </a:solidFill>
            </a:endParaRPr>
          </a:p>
        </p:txBody>
      </p:sp>
      <p:sp>
        <p:nvSpPr>
          <p:cNvPr id="11" name="Line Callout 2 10"/>
          <p:cNvSpPr/>
          <p:nvPr/>
        </p:nvSpPr>
        <p:spPr bwMode="auto">
          <a:xfrm>
            <a:off x="3733800" y="4114800"/>
            <a:ext cx="1752600" cy="2590800"/>
          </a:xfrm>
          <a:prstGeom prst="borderCallout2">
            <a:avLst>
              <a:gd name="adj1" fmla="val 55005"/>
              <a:gd name="adj2" fmla="val 104064"/>
              <a:gd name="adj3" fmla="val 38606"/>
              <a:gd name="adj4" fmla="val 134345"/>
              <a:gd name="adj5" fmla="val 38216"/>
              <a:gd name="adj6" fmla="val 161435"/>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pic>
        <p:nvPicPr>
          <p:cNvPr id="12" name="Picture 11"/>
          <p:cNvPicPr>
            <a:picLocks noChangeAspect="1"/>
          </p:cNvPicPr>
          <p:nvPr/>
        </p:nvPicPr>
        <p:blipFill>
          <a:blip r:embed="rId5"/>
          <a:stretch>
            <a:fillRect/>
          </a:stretch>
        </p:blipFill>
        <p:spPr>
          <a:xfrm>
            <a:off x="4038600" y="1828800"/>
            <a:ext cx="3706860" cy="1524000"/>
          </a:xfrm>
          <a:prstGeom prst="rect">
            <a:avLst/>
          </a:prstGeom>
        </p:spPr>
      </p:pic>
      <p:sp>
        <p:nvSpPr>
          <p:cNvPr id="17" name="TextBox 16"/>
          <p:cNvSpPr txBox="1"/>
          <p:nvPr/>
        </p:nvSpPr>
        <p:spPr>
          <a:xfrm>
            <a:off x="5486400" y="3352800"/>
            <a:ext cx="3352800" cy="369332"/>
          </a:xfrm>
          <a:prstGeom prst="rect">
            <a:avLst/>
          </a:prstGeom>
          <a:noFill/>
        </p:spPr>
        <p:txBody>
          <a:bodyPr wrap="square" rtlCol="0">
            <a:spAutoFit/>
          </a:bodyPr>
          <a:lstStyle/>
          <a:p>
            <a:pPr algn="ctr"/>
            <a:r>
              <a:rPr lang="en-US" altLang="zh-CN" dirty="0" smtClean="0">
                <a:solidFill>
                  <a:srgbClr val="3366FF"/>
                </a:solidFill>
              </a:rPr>
              <a:t>Radar</a:t>
            </a:r>
            <a:r>
              <a:rPr lang="zh-CN" altLang="en-US" dirty="0" smtClean="0">
                <a:solidFill>
                  <a:srgbClr val="3366FF"/>
                </a:solidFill>
              </a:rPr>
              <a:t> </a:t>
            </a:r>
            <a:r>
              <a:rPr lang="en-US" altLang="zh-CN" dirty="0" smtClean="0">
                <a:solidFill>
                  <a:srgbClr val="3366FF"/>
                </a:solidFill>
              </a:rPr>
              <a:t>Chart:</a:t>
            </a:r>
            <a:r>
              <a:rPr lang="zh-CN" altLang="en-US" dirty="0" smtClean="0"/>
              <a:t> </a:t>
            </a:r>
            <a:r>
              <a:rPr lang="en-US" altLang="zh-CN" dirty="0" smtClean="0"/>
              <a:t>topic</a:t>
            </a:r>
            <a:r>
              <a:rPr lang="zh-CN" altLang="en-US" dirty="0" smtClean="0"/>
              <a:t> </a:t>
            </a:r>
            <a:r>
              <a:rPr lang="en-US" altLang="zh-CN" dirty="0" smtClean="0"/>
              <a:t>comparison</a:t>
            </a:r>
            <a:endParaRPr lang="en-US" baseline="-25000" dirty="0"/>
          </a:p>
        </p:txBody>
      </p:sp>
      <p:sp>
        <p:nvSpPr>
          <p:cNvPr id="18" name="TextBox 17"/>
          <p:cNvSpPr txBox="1"/>
          <p:nvPr/>
        </p:nvSpPr>
        <p:spPr>
          <a:xfrm>
            <a:off x="6629400" y="4572000"/>
            <a:ext cx="2209800" cy="1477328"/>
          </a:xfrm>
          <a:prstGeom prst="rect">
            <a:avLst/>
          </a:prstGeom>
          <a:noFill/>
        </p:spPr>
        <p:txBody>
          <a:bodyPr wrap="square" rtlCol="0">
            <a:spAutoFit/>
          </a:bodyPr>
          <a:lstStyle/>
          <a:p>
            <a:pPr algn="ctr"/>
            <a:r>
              <a:rPr lang="en-US" altLang="zh-CN" dirty="0" smtClean="0">
                <a:solidFill>
                  <a:srgbClr val="3366FF"/>
                </a:solidFill>
              </a:rPr>
              <a:t>Basic information comparison:</a:t>
            </a:r>
            <a:r>
              <a:rPr lang="zh-CN" altLang="en-US" dirty="0" smtClean="0">
                <a:solidFill>
                  <a:srgbClr val="3366FF"/>
                </a:solidFill>
              </a:rPr>
              <a:t> </a:t>
            </a:r>
            <a:r>
              <a:rPr lang="en-US" altLang="zh-CN" dirty="0" smtClean="0"/>
              <a:t>#patents,</a:t>
            </a:r>
            <a:r>
              <a:rPr lang="zh-CN" altLang="en-US" dirty="0" smtClean="0"/>
              <a:t> </a:t>
            </a:r>
            <a:r>
              <a:rPr lang="en-US" altLang="zh-CN" dirty="0" smtClean="0"/>
              <a:t>business</a:t>
            </a:r>
            <a:r>
              <a:rPr lang="zh-CN" altLang="en-US" dirty="0" smtClean="0"/>
              <a:t> </a:t>
            </a:r>
            <a:r>
              <a:rPr lang="en-US" altLang="zh-CN" dirty="0" smtClean="0"/>
              <a:t>area,</a:t>
            </a:r>
            <a:r>
              <a:rPr lang="zh-CN" altLang="en-US" dirty="0" smtClean="0"/>
              <a:t> </a:t>
            </a:r>
            <a:r>
              <a:rPr lang="en-US" altLang="zh-CN" dirty="0" smtClean="0"/>
              <a:t>industry,</a:t>
            </a:r>
            <a:r>
              <a:rPr lang="zh-CN" altLang="en-US" dirty="0" smtClean="0"/>
              <a:t> </a:t>
            </a:r>
            <a:r>
              <a:rPr lang="en-US" altLang="zh-CN" dirty="0" smtClean="0"/>
              <a:t>founded</a:t>
            </a:r>
            <a:r>
              <a:rPr lang="zh-CN" altLang="en-US" dirty="0" smtClean="0"/>
              <a:t> </a:t>
            </a:r>
            <a:r>
              <a:rPr lang="en-US" altLang="zh-CN" dirty="0" smtClean="0"/>
              <a:t>year,</a:t>
            </a:r>
            <a:r>
              <a:rPr lang="zh-CN" altLang="en-US" dirty="0" smtClean="0"/>
              <a:t> </a:t>
            </a:r>
            <a:r>
              <a:rPr lang="en-US" altLang="zh-CN" dirty="0" smtClean="0"/>
              <a:t>etc.</a:t>
            </a:r>
            <a:endParaRPr lang="en-US" baseline="-25000" dirty="0">
              <a:solidFill>
                <a:srgbClr val="3366FF"/>
              </a:solidFill>
            </a:endParaRPr>
          </a:p>
        </p:txBody>
      </p:sp>
      <p:cxnSp>
        <p:nvCxnSpPr>
          <p:cNvPr id="22" name="Straight Arrow Connector 21"/>
          <p:cNvCxnSpPr/>
          <p:nvPr/>
        </p:nvCxnSpPr>
        <p:spPr>
          <a:xfrm flipV="1">
            <a:off x="4648200" y="3276600"/>
            <a:ext cx="457200" cy="762000"/>
          </a:xfrm>
          <a:prstGeom prst="straightConnector1">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9496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Inc. VS Samsung</a:t>
            </a:r>
            <a:r>
              <a:rPr lang="zh-CN" altLang="en-US" dirty="0" smtClean="0"/>
              <a:t> </a:t>
            </a:r>
            <a:r>
              <a:rPr lang="en-US" altLang="zh-CN" dirty="0" smtClean="0"/>
              <a:t>Co.</a:t>
            </a:r>
            <a:endParaRPr lang="en-US" dirty="0"/>
          </a:p>
        </p:txBody>
      </p:sp>
      <p:sp>
        <p:nvSpPr>
          <p:cNvPr id="3" name="Content Placeholder 2"/>
          <p:cNvSpPr>
            <a:spLocks noGrp="1"/>
          </p:cNvSpPr>
          <p:nvPr>
            <p:ph idx="1"/>
          </p:nvPr>
        </p:nvSpPr>
        <p:spPr/>
        <p:txBody>
          <a:bodyPr/>
          <a:lstStyle/>
          <a:p>
            <a:pPr>
              <a:lnSpc>
                <a:spcPct val="150000"/>
              </a:lnSpc>
            </a:pPr>
            <a:r>
              <a:rPr lang="en-US" sz="2800" dirty="0"/>
              <a:t>A </a:t>
            </a:r>
            <a:r>
              <a:rPr lang="en-US" sz="2800" dirty="0" smtClean="0"/>
              <a:t>patent infringement suit starts from 2012</a:t>
            </a:r>
            <a:r>
              <a:rPr lang="en-US" sz="2800" dirty="0"/>
              <a:t>.</a:t>
            </a:r>
            <a:endParaRPr lang="en-US" sz="2800" dirty="0" smtClean="0"/>
          </a:p>
          <a:p>
            <a:pPr lvl="1">
              <a:lnSpc>
                <a:spcPct val="150000"/>
              </a:lnSpc>
            </a:pPr>
            <a:r>
              <a:rPr lang="en-US" altLang="zh-CN" sz="2400" dirty="0" smtClean="0"/>
              <a:t>Lasts </a:t>
            </a:r>
            <a:r>
              <a:rPr lang="en-US" altLang="zh-CN" sz="2400" dirty="0" smtClean="0">
                <a:solidFill>
                  <a:srgbClr val="0000FF"/>
                </a:solidFill>
              </a:rPr>
              <a:t>2 years</a:t>
            </a:r>
            <a:r>
              <a:rPr lang="en-US" altLang="zh-CN" sz="2400" dirty="0" smtClean="0"/>
              <a:t>, involves </a:t>
            </a:r>
            <a:r>
              <a:rPr lang="en-US" altLang="zh-CN" sz="2400" dirty="0" smtClean="0">
                <a:solidFill>
                  <a:srgbClr val="0000FF"/>
                </a:solidFill>
              </a:rPr>
              <a:t>$158+</a:t>
            </a:r>
            <a:r>
              <a:rPr lang="zh-CN" altLang="en-US" sz="2400" dirty="0" smtClean="0">
                <a:solidFill>
                  <a:srgbClr val="0000FF"/>
                </a:solidFill>
              </a:rPr>
              <a:t> </a:t>
            </a:r>
            <a:r>
              <a:rPr lang="en-US" altLang="zh-CN" sz="2400" dirty="0" smtClean="0">
                <a:solidFill>
                  <a:srgbClr val="0000FF"/>
                </a:solidFill>
              </a:rPr>
              <a:t>million</a:t>
            </a:r>
            <a:r>
              <a:rPr lang="en-US" altLang="zh-CN" sz="2400" dirty="0" smtClean="0"/>
              <a:t> and </a:t>
            </a:r>
            <a:r>
              <a:rPr lang="en-US" altLang="zh-CN" sz="2400" dirty="0" smtClean="0">
                <a:solidFill>
                  <a:srgbClr val="0000FF"/>
                </a:solidFill>
              </a:rPr>
              <a:t>10 countries</a:t>
            </a:r>
            <a:r>
              <a:rPr lang="en-US" altLang="zh-CN" sz="2400" dirty="0" smtClean="0"/>
              <a:t>.    </a:t>
            </a:r>
          </a:p>
          <a:p>
            <a:pPr lvl="1">
              <a:lnSpc>
                <a:spcPct val="150000"/>
              </a:lnSpc>
            </a:pPr>
            <a:r>
              <a:rPr lang="en-US" altLang="zh-CN" sz="2400" dirty="0" smtClean="0">
                <a:solidFill>
                  <a:srgbClr val="FF0000"/>
                </a:solidFill>
              </a:rPr>
              <a:t>7</a:t>
            </a:r>
            <a:r>
              <a:rPr lang="en-US" altLang="zh-CN" sz="2400" dirty="0" smtClean="0">
                <a:solidFill>
                  <a:srgbClr val="0000FF"/>
                </a:solidFill>
              </a:rPr>
              <a:t> / 35546 patents</a:t>
            </a:r>
            <a:r>
              <a:rPr lang="en-US" altLang="zh-CN" sz="2400" dirty="0" smtClean="0"/>
              <a:t> are involved.  </a:t>
            </a:r>
            <a:endParaRPr lang="en-US" sz="2400" dirty="0" smtClean="0"/>
          </a:p>
        </p:txBody>
      </p:sp>
      <p:pic>
        <p:nvPicPr>
          <p:cNvPr id="4" name="Picture 3"/>
          <p:cNvPicPr>
            <a:picLocks noChangeAspect="1"/>
          </p:cNvPicPr>
          <p:nvPr/>
        </p:nvPicPr>
        <p:blipFill>
          <a:blip r:embed="rId3"/>
          <a:stretch>
            <a:fillRect/>
          </a:stretch>
        </p:blipFill>
        <p:spPr>
          <a:xfrm>
            <a:off x="1600200" y="3505200"/>
            <a:ext cx="5867400" cy="2519973"/>
          </a:xfrm>
          <a:prstGeom prst="rect">
            <a:avLst/>
          </a:prstGeom>
        </p:spPr>
      </p:pic>
      <p:sp>
        <p:nvSpPr>
          <p:cNvPr id="7" name="TextBox 6"/>
          <p:cNvSpPr txBox="1"/>
          <p:nvPr/>
        </p:nvSpPr>
        <p:spPr>
          <a:xfrm>
            <a:off x="2133600" y="6096000"/>
            <a:ext cx="4486512" cy="369332"/>
          </a:xfrm>
          <a:prstGeom prst="rect">
            <a:avLst/>
          </a:prstGeom>
          <a:noFill/>
        </p:spPr>
        <p:txBody>
          <a:bodyPr wrap="none" rtlCol="0">
            <a:spAutoFit/>
          </a:bodyPr>
          <a:lstStyle/>
          <a:p>
            <a:r>
              <a:rPr lang="en-US" b="1" dirty="0"/>
              <a:t>SAMSUNG </a:t>
            </a:r>
            <a:r>
              <a:rPr lang="en-US" b="1" dirty="0" smtClean="0"/>
              <a:t>devices accused by APPLE.</a:t>
            </a:r>
            <a:endParaRPr lang="en-US" b="1" dirty="0"/>
          </a:p>
        </p:txBody>
      </p:sp>
      <p:sp>
        <p:nvSpPr>
          <p:cNvPr id="6" name="Rectangle 5"/>
          <p:cNvSpPr/>
          <p:nvPr/>
        </p:nvSpPr>
        <p:spPr>
          <a:xfrm>
            <a:off x="2286000" y="3105835"/>
            <a:ext cx="4572000" cy="369332"/>
          </a:xfrm>
          <a:prstGeom prst="rect">
            <a:avLst/>
          </a:prstGeom>
        </p:spPr>
        <p:txBody>
          <a:bodyPr>
            <a:spAutoFit/>
          </a:bodyPr>
          <a:lstStyle/>
          <a:p>
            <a:endParaRPr lang="en-US" dirty="0"/>
          </a:p>
        </p:txBody>
      </p:sp>
      <p:sp>
        <p:nvSpPr>
          <p:cNvPr id="5" name="TextBox 4"/>
          <p:cNvSpPr txBox="1"/>
          <p:nvPr/>
        </p:nvSpPr>
        <p:spPr>
          <a:xfrm>
            <a:off x="6096000" y="2831068"/>
            <a:ext cx="2514600" cy="369332"/>
          </a:xfrm>
          <a:prstGeom prst="rect">
            <a:avLst/>
          </a:prstGeom>
          <a:noFill/>
        </p:spPr>
        <p:txBody>
          <a:bodyPr wrap="square" rtlCol="0">
            <a:spAutoFit/>
          </a:bodyPr>
          <a:lstStyle/>
          <a:p>
            <a:pPr algn="ctr"/>
            <a:r>
              <a:rPr lang="en-US" dirty="0" smtClean="0"/>
              <a:t>Apple’s patent</a:t>
            </a:r>
            <a:endParaRPr lang="en-US" dirty="0"/>
          </a:p>
        </p:txBody>
      </p:sp>
      <p:cxnSp>
        <p:nvCxnSpPr>
          <p:cNvPr id="10" name="Straight Arrow Connector 9"/>
          <p:cNvCxnSpPr>
            <a:stCxn id="5" idx="2"/>
          </p:cNvCxnSpPr>
          <p:nvPr/>
        </p:nvCxnSpPr>
        <p:spPr>
          <a:xfrm flipH="1">
            <a:off x="7162800" y="3200400"/>
            <a:ext cx="190500" cy="316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95400" y="3352800"/>
            <a:ext cx="6436895" cy="1828800"/>
          </a:xfrm>
          <a:prstGeom prst="rect">
            <a:avLst/>
          </a:prstGeom>
          <a:solidFill>
            <a:srgbClr val="008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How to find</a:t>
            </a:r>
            <a:r>
              <a:rPr lang="en-US" sz="2800" dirty="0">
                <a:solidFill>
                  <a:schemeClr val="tx1"/>
                </a:solidFill>
              </a:rPr>
              <a:t> </a:t>
            </a:r>
            <a:r>
              <a:rPr lang="en-US" sz="2800" b="1" dirty="0">
                <a:solidFill>
                  <a:srgbClr val="FF6600"/>
                </a:solidFill>
              </a:rPr>
              <a:t>patents</a:t>
            </a:r>
            <a:r>
              <a:rPr lang="en-US" sz="2800" dirty="0">
                <a:solidFill>
                  <a:schemeClr val="tx1"/>
                </a:solidFill>
              </a:rPr>
              <a:t> </a:t>
            </a:r>
            <a:r>
              <a:rPr lang="en-US" sz="2800" dirty="0">
                <a:solidFill>
                  <a:srgbClr val="FFFFFF"/>
                </a:solidFill>
              </a:rPr>
              <a:t>relevant </a:t>
            </a:r>
            <a:endParaRPr lang="en-US" sz="2800" dirty="0" smtClean="0">
              <a:solidFill>
                <a:srgbClr val="FFFFFF"/>
              </a:solidFill>
            </a:endParaRPr>
          </a:p>
          <a:p>
            <a:pPr algn="ctr"/>
            <a:r>
              <a:rPr lang="en-US" sz="2800" dirty="0" smtClean="0">
                <a:solidFill>
                  <a:srgbClr val="FFFFFF"/>
                </a:solidFill>
              </a:rPr>
              <a:t>to </a:t>
            </a:r>
            <a:r>
              <a:rPr lang="en-US" sz="2800" dirty="0">
                <a:solidFill>
                  <a:srgbClr val="FFFFFF"/>
                </a:solidFill>
              </a:rPr>
              <a:t>a specific</a:t>
            </a:r>
            <a:r>
              <a:rPr lang="en-US" sz="2800" dirty="0">
                <a:solidFill>
                  <a:schemeClr val="tx1"/>
                </a:solidFill>
              </a:rPr>
              <a:t> </a:t>
            </a:r>
            <a:r>
              <a:rPr lang="en-US" sz="2800" b="1" dirty="0">
                <a:solidFill>
                  <a:srgbClr val="FFFF00"/>
                </a:solidFill>
              </a:rPr>
              <a:t>product</a:t>
            </a:r>
            <a:r>
              <a:rPr lang="en-US" sz="2800" dirty="0">
                <a:solidFill>
                  <a:srgbClr val="FFFFFF"/>
                </a:solidFill>
              </a:rPr>
              <a:t>?</a:t>
            </a:r>
          </a:p>
        </p:txBody>
      </p:sp>
    </p:spTree>
    <p:extLst>
      <p:ext uri="{BB962C8B-B14F-4D97-AF65-F5344CB8AC3E}">
        <p14:creationId xmlns:p14="http://schemas.microsoft.com/office/powerpoint/2010/main" val="3940388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Study the problem of </a:t>
            </a:r>
            <a:r>
              <a:rPr lang="en-US" b="1" dirty="0" smtClean="0">
                <a:solidFill>
                  <a:srgbClr val="0000FF"/>
                </a:solidFill>
              </a:rPr>
              <a:t>entity matching across heterogeneous sources</a:t>
            </a:r>
            <a:r>
              <a:rPr lang="en-US" dirty="0" smtClean="0"/>
              <a:t>.</a:t>
            </a:r>
          </a:p>
          <a:p>
            <a:endParaRPr lang="en-US" dirty="0"/>
          </a:p>
          <a:p>
            <a:r>
              <a:rPr lang="en-US" dirty="0" smtClean="0"/>
              <a:t>Propose the cross-source topic model, which integrates the </a:t>
            </a:r>
            <a:r>
              <a:rPr lang="en-US" b="1" dirty="0" smtClean="0">
                <a:solidFill>
                  <a:srgbClr val="FF6600"/>
                </a:solidFill>
              </a:rPr>
              <a:t>topic extraction </a:t>
            </a:r>
            <a:r>
              <a:rPr lang="en-US" dirty="0" smtClean="0"/>
              <a:t>and </a:t>
            </a:r>
            <a:r>
              <a:rPr lang="en-US" b="1" dirty="0" smtClean="0">
                <a:solidFill>
                  <a:srgbClr val="FF6600"/>
                </a:solidFill>
              </a:rPr>
              <a:t>entity matching </a:t>
            </a:r>
            <a:r>
              <a:rPr lang="en-US" dirty="0" smtClean="0"/>
              <a:t>into a unified framework.</a:t>
            </a:r>
          </a:p>
          <a:p>
            <a:endParaRPr lang="en-US" dirty="0"/>
          </a:p>
          <a:p>
            <a:r>
              <a:rPr lang="en-US" dirty="0" smtClean="0"/>
              <a:t>Conduct two experimental tasks to demonstrate the effectiveness of CST.</a:t>
            </a:r>
            <a:endParaRPr lang="en-US" dirty="0"/>
          </a:p>
        </p:txBody>
      </p:sp>
    </p:spTree>
    <p:extLst>
      <p:ext uri="{BB962C8B-B14F-4D97-AF65-F5344CB8AC3E}">
        <p14:creationId xmlns:p14="http://schemas.microsoft.com/office/powerpoint/2010/main" val="2698310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886200"/>
            <a:ext cx="8610600" cy="762000"/>
          </a:xfrm>
        </p:spPr>
        <p:txBody>
          <a:bodyPr/>
          <a:lstStyle/>
          <a:p>
            <a:r>
              <a:rPr lang="en-US" sz="2000" dirty="0" smtClean="0">
                <a:latin typeface="Arial"/>
                <a:cs typeface="Arial"/>
              </a:rPr>
              <a:t>Yang Yang</a:t>
            </a:r>
            <a:r>
              <a:rPr lang="zh-CN" altLang="en-US" sz="2000" baseline="30000" dirty="0">
                <a:latin typeface="Arial"/>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Yizhou</a:t>
            </a:r>
            <a:r>
              <a:rPr lang="zh-CN" altLang="en-US" sz="2000" dirty="0" smtClean="0">
                <a:latin typeface="Arial"/>
                <a:cs typeface="Arial"/>
              </a:rPr>
              <a:t> </a:t>
            </a:r>
            <a:r>
              <a:rPr lang="en-US" altLang="zh-CN" sz="2000" dirty="0" smtClean="0">
                <a:latin typeface="Arial"/>
                <a:cs typeface="Arial"/>
              </a:rPr>
              <a:t>Sun</a:t>
            </a:r>
            <a:r>
              <a:rPr lang="en-US" altLang="zh-CN" sz="2000" b="1" baseline="30000" dirty="0">
                <a:ea typeface="微软雅黑" pitchFamily="34" charset="-122"/>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Jie</a:t>
            </a:r>
            <a:r>
              <a:rPr lang="zh-CN" altLang="en-US" sz="2000" dirty="0" smtClean="0">
                <a:latin typeface="Arial"/>
                <a:cs typeface="Arial"/>
              </a:rPr>
              <a:t> </a:t>
            </a:r>
            <a:r>
              <a:rPr lang="en-US" altLang="zh-CN" sz="2000" dirty="0" smtClean="0">
                <a:latin typeface="Arial"/>
                <a:cs typeface="Arial"/>
              </a:rPr>
              <a:t>Tang</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Bo</a:t>
            </a:r>
            <a:r>
              <a:rPr lang="zh-CN" altLang="en-US" sz="2000" dirty="0" smtClean="0">
                <a:latin typeface="Arial"/>
                <a:cs typeface="Arial"/>
              </a:rPr>
              <a:t> </a:t>
            </a:r>
            <a:r>
              <a:rPr lang="en-US" altLang="zh-CN" sz="2000" dirty="0" smtClean="0">
                <a:latin typeface="Arial"/>
                <a:cs typeface="Arial"/>
              </a:rPr>
              <a:t>Ma</a:t>
            </a:r>
            <a:r>
              <a:rPr lang="en-US" altLang="zh-CN" sz="2000" baseline="30000" dirty="0" smtClean="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and</a:t>
            </a:r>
            <a:r>
              <a:rPr lang="zh-CN" altLang="en-US" sz="2000" dirty="0" smtClean="0">
                <a:latin typeface="Arial"/>
                <a:cs typeface="Arial"/>
              </a:rPr>
              <a:t> </a:t>
            </a:r>
            <a:r>
              <a:rPr lang="en-US" altLang="zh-CN" sz="2000" dirty="0" err="1" smtClean="0">
                <a:latin typeface="Arial"/>
                <a:cs typeface="Arial"/>
              </a:rPr>
              <a:t>Juanzi</a:t>
            </a:r>
            <a:r>
              <a:rPr lang="zh-CN" altLang="en-US" sz="2000" dirty="0" smtClean="0">
                <a:latin typeface="Arial"/>
                <a:cs typeface="Arial"/>
              </a:rPr>
              <a:t> </a:t>
            </a:r>
            <a:r>
              <a:rPr lang="en-US" altLang="zh-CN" sz="2000" dirty="0" smtClean="0">
                <a:latin typeface="Arial"/>
                <a:cs typeface="Arial"/>
              </a:rPr>
              <a:t>Li</a:t>
            </a:r>
            <a:r>
              <a:rPr lang="zh-CN" altLang="en-US" sz="2000" baseline="30000" dirty="0" smtClean="0">
                <a:cs typeface="Arial"/>
              </a:rPr>
              <a:t>*</a:t>
            </a:r>
            <a:endParaRPr lang="en-US" altLang="zh-CN" sz="2000" dirty="0" smtClean="0">
              <a:latin typeface="Arial"/>
              <a:cs typeface="Arial"/>
            </a:endParaRPr>
          </a:p>
        </p:txBody>
      </p:sp>
      <p:sp>
        <p:nvSpPr>
          <p:cNvPr id="3" name="Title 2"/>
          <p:cNvSpPr>
            <a:spLocks noGrp="1"/>
          </p:cNvSpPr>
          <p:nvPr>
            <p:ph type="ctrTitle"/>
          </p:nvPr>
        </p:nvSpPr>
        <p:spPr>
          <a:xfrm>
            <a:off x="0" y="2130452"/>
            <a:ext cx="9144000" cy="1470025"/>
          </a:xfrm>
        </p:spPr>
        <p:txBody>
          <a:bodyPr/>
          <a:lstStyle/>
          <a:p>
            <a:r>
              <a:rPr lang="en-US" sz="2800" b="1" dirty="0" smtClean="0">
                <a:solidFill>
                  <a:schemeClr val="tx1"/>
                </a:solidFill>
                <a:latin typeface="Arial"/>
                <a:cs typeface="Arial"/>
              </a:rPr>
              <a:t>Entity</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Matching</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across</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Heterogeneous</a:t>
            </a:r>
            <a:r>
              <a:rPr lang="zh-CN" altLang="en-US" sz="2800" b="1" dirty="0" smtClean="0">
                <a:solidFill>
                  <a:schemeClr val="tx1"/>
                </a:solidFill>
                <a:latin typeface="Arial"/>
                <a:cs typeface="Arial"/>
              </a:rPr>
              <a:t> </a:t>
            </a:r>
            <a:r>
              <a:rPr lang="en-US" altLang="zh-CN" sz="2800" b="1" dirty="0" smtClean="0">
                <a:solidFill>
                  <a:schemeClr val="tx1"/>
                </a:solidFill>
                <a:latin typeface="Arial"/>
                <a:cs typeface="Arial"/>
              </a:rPr>
              <a:t>Sources</a:t>
            </a:r>
            <a:endParaRPr lang="en-US" sz="2800" b="1" dirty="0">
              <a:solidFill>
                <a:schemeClr val="tx1"/>
              </a:solidFill>
              <a:latin typeface="Arial"/>
              <a:cs typeface="Arial"/>
            </a:endParaRPr>
          </a:p>
        </p:txBody>
      </p:sp>
      <p:pic>
        <p:nvPicPr>
          <p:cNvPr id="5" name="Picture 4"/>
          <p:cNvPicPr>
            <a:picLocks noChangeAspect="1"/>
          </p:cNvPicPr>
          <p:nvPr/>
        </p:nvPicPr>
        <p:blipFill>
          <a:blip r:embed="rId3"/>
          <a:stretch>
            <a:fillRect/>
          </a:stretch>
        </p:blipFill>
        <p:spPr>
          <a:xfrm>
            <a:off x="533400" y="5638800"/>
            <a:ext cx="1676400" cy="703821"/>
          </a:xfrm>
          <a:prstGeom prst="rect">
            <a:avLst/>
          </a:prstGeom>
        </p:spPr>
      </p:pic>
      <p:sp>
        <p:nvSpPr>
          <p:cNvPr id="6" name="Rectangle 5"/>
          <p:cNvSpPr/>
          <p:nvPr/>
        </p:nvSpPr>
        <p:spPr>
          <a:xfrm>
            <a:off x="304800" y="5029200"/>
            <a:ext cx="2514600" cy="369332"/>
          </a:xfrm>
          <a:prstGeom prst="rect">
            <a:avLst/>
          </a:prstGeom>
        </p:spPr>
        <p:txBody>
          <a:bodyPr wrap="square">
            <a:spAutoFit/>
          </a:bodyPr>
          <a:lstStyle/>
          <a:p>
            <a:pPr>
              <a:spcAft>
                <a:spcPts val="1800"/>
              </a:spcAft>
            </a:pPr>
            <a:r>
              <a:rPr lang="zh-CN" altLang="en-US" dirty="0" smtClean="0">
                <a:latin typeface="Arial"/>
                <a:ea typeface="微软雅黑" pitchFamily="34" charset="-122"/>
                <a:cs typeface="Arial"/>
              </a:rPr>
              <a:t>*</a:t>
            </a:r>
            <a:r>
              <a:rPr lang="en-US" altLang="zh-CN" dirty="0" smtClean="0">
                <a:latin typeface="Arial"/>
                <a:ea typeface="微软雅黑" pitchFamily="34" charset="-122"/>
                <a:cs typeface="Arial"/>
              </a:rPr>
              <a:t>Tsinghua </a:t>
            </a:r>
            <a:r>
              <a:rPr lang="en-US" altLang="zh-CN" dirty="0">
                <a:latin typeface="Arial"/>
                <a:ea typeface="微软雅黑" pitchFamily="34" charset="-122"/>
                <a:cs typeface="Arial"/>
              </a:rPr>
              <a:t>University</a:t>
            </a:r>
          </a:p>
        </p:txBody>
      </p:sp>
      <p:sp>
        <p:nvSpPr>
          <p:cNvPr id="8" name="Rectangle 7"/>
          <p:cNvSpPr/>
          <p:nvPr/>
        </p:nvSpPr>
        <p:spPr>
          <a:xfrm>
            <a:off x="2971800" y="5029200"/>
            <a:ext cx="2971800" cy="369332"/>
          </a:xfrm>
          <a:prstGeom prst="rect">
            <a:avLst/>
          </a:prstGeom>
        </p:spPr>
        <p:txBody>
          <a:bodyPr wrap="square">
            <a:spAutoFit/>
          </a:bodyPr>
          <a:lstStyle/>
          <a:p>
            <a:pPr>
              <a:spcAft>
                <a:spcPts val="1800"/>
              </a:spcAft>
            </a:pPr>
            <a:r>
              <a:rPr lang="en-US" altLang="zh-CN" b="1" baseline="30000" dirty="0">
                <a:latin typeface="Arial"/>
                <a:ea typeface="微软雅黑" pitchFamily="34" charset="-122"/>
                <a:cs typeface="Arial"/>
              </a:rPr>
              <a:t>+</a:t>
            </a:r>
            <a:r>
              <a:rPr lang="en-US" altLang="zh-CN" dirty="0" smtClean="0">
                <a:latin typeface="Arial"/>
                <a:ea typeface="微软雅黑" pitchFamily="34" charset="-122"/>
                <a:cs typeface="Arial"/>
              </a:rPr>
              <a:t>Northeastern</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University</a:t>
            </a:r>
            <a:endParaRPr lang="en-US" altLang="zh-CN" dirty="0">
              <a:latin typeface="Arial"/>
              <a:ea typeface="微软雅黑" pitchFamily="34" charset="-122"/>
              <a:cs typeface="Arial"/>
            </a:endParaRPr>
          </a:p>
        </p:txBody>
      </p:sp>
      <p:pic>
        <p:nvPicPr>
          <p:cNvPr id="12" name="Picture 11"/>
          <p:cNvPicPr>
            <a:picLocks noChangeAspect="1"/>
          </p:cNvPicPr>
          <p:nvPr/>
        </p:nvPicPr>
        <p:blipFill>
          <a:blip r:embed="rId4"/>
          <a:stretch>
            <a:fillRect/>
          </a:stretch>
        </p:blipFill>
        <p:spPr>
          <a:xfrm>
            <a:off x="3810000" y="5486400"/>
            <a:ext cx="914400" cy="914400"/>
          </a:xfrm>
          <a:prstGeom prst="rect">
            <a:avLst/>
          </a:prstGeom>
        </p:spPr>
      </p:pic>
      <p:sp>
        <p:nvSpPr>
          <p:cNvPr id="11" name="TextBox 36"/>
          <p:cNvSpPr txBox="1"/>
          <p:nvPr/>
        </p:nvSpPr>
        <p:spPr>
          <a:xfrm>
            <a:off x="1600200" y="6477000"/>
            <a:ext cx="7315200" cy="646331"/>
          </a:xfrm>
          <a:prstGeom prst="rect">
            <a:avLst/>
          </a:prstGeom>
          <a:noFill/>
        </p:spPr>
        <p:txBody>
          <a:bodyPr wrap="square" rtlCol="0">
            <a:spAutoFit/>
          </a:bodyPr>
          <a:lstStyle/>
          <a:p>
            <a:pPr algn="r"/>
            <a:r>
              <a:rPr lang="en-US" dirty="0" err="1" smtClean="0">
                <a:solidFill>
                  <a:srgbClr val="FFFF00"/>
                </a:solidFill>
              </a:rPr>
              <a:t>Data&amp;Code</a:t>
            </a:r>
            <a:r>
              <a:rPr lang="en-US" dirty="0" smtClean="0">
                <a:solidFill>
                  <a:srgbClr val="FFFF00"/>
                </a:solidFill>
              </a:rPr>
              <a:t> available at: </a:t>
            </a:r>
            <a:r>
              <a:rPr lang="en-US" dirty="0">
                <a:solidFill>
                  <a:schemeClr val="bg1"/>
                </a:solidFill>
              </a:rPr>
              <a:t>http://</a:t>
            </a:r>
            <a:r>
              <a:rPr lang="en-US" dirty="0" err="1">
                <a:solidFill>
                  <a:schemeClr val="bg1"/>
                </a:solidFill>
              </a:rPr>
              <a:t>arnetminer.org</a:t>
            </a:r>
            <a:r>
              <a:rPr lang="en-US" dirty="0">
                <a:solidFill>
                  <a:schemeClr val="bg1"/>
                </a:solidFill>
              </a:rPr>
              <a:t>/document-match/</a:t>
            </a:r>
          </a:p>
          <a:p>
            <a:pPr algn="r"/>
            <a:endParaRPr lang="en-US" dirty="0"/>
          </a:p>
        </p:txBody>
      </p:sp>
      <p:sp>
        <p:nvSpPr>
          <p:cNvPr id="13" name="Rectangle 12"/>
          <p:cNvSpPr/>
          <p:nvPr/>
        </p:nvSpPr>
        <p:spPr>
          <a:xfrm>
            <a:off x="5922108" y="5029200"/>
            <a:ext cx="3221892" cy="369332"/>
          </a:xfrm>
          <a:prstGeom prst="rect">
            <a:avLst/>
          </a:prstGeom>
        </p:spPr>
        <p:txBody>
          <a:bodyPr wrap="square">
            <a:spAutoFit/>
          </a:bodyPr>
          <a:lstStyle/>
          <a:p>
            <a:pPr>
              <a:spcAft>
                <a:spcPts val="1800"/>
              </a:spcAft>
            </a:pPr>
            <a:r>
              <a:rPr lang="en-US" altLang="zh-CN" b="1" baseline="30000" dirty="0" smtClean="0">
                <a:latin typeface="Arial"/>
                <a:ea typeface="微软雅黑" pitchFamily="34" charset="-122"/>
                <a:cs typeface="Arial"/>
              </a:rPr>
              <a:t>#</a:t>
            </a:r>
            <a:r>
              <a:rPr lang="en-US" altLang="zh-CN" dirty="0" smtClean="0">
                <a:latin typeface="Arial"/>
                <a:ea typeface="微软雅黑" pitchFamily="34" charset="-122"/>
                <a:cs typeface="Arial"/>
              </a:rPr>
              <a:t>Carnegie Mellon</a:t>
            </a:r>
            <a:r>
              <a:rPr lang="zh-CN" altLang="en-US" dirty="0">
                <a:latin typeface="Arial"/>
                <a:ea typeface="微软雅黑" pitchFamily="34" charset="-122"/>
                <a:cs typeface="Arial"/>
              </a:rPr>
              <a:t> </a:t>
            </a:r>
            <a:r>
              <a:rPr lang="en-US" altLang="zh-CN" dirty="0" smtClean="0">
                <a:latin typeface="Arial"/>
                <a:ea typeface="微软雅黑" pitchFamily="34" charset="-122"/>
                <a:cs typeface="Arial"/>
              </a:rPr>
              <a:t>University</a:t>
            </a:r>
            <a:endParaRPr lang="en-US" altLang="zh-CN" dirty="0">
              <a:latin typeface="Arial"/>
              <a:ea typeface="微软雅黑" pitchFamily="34" charset="-122"/>
              <a:cs typeface="Arial"/>
            </a:endParaRPr>
          </a:p>
        </p:txBody>
      </p:sp>
      <p:pic>
        <p:nvPicPr>
          <p:cNvPr id="4" name="Picture 3"/>
          <p:cNvPicPr>
            <a:picLocks noChangeAspect="1"/>
          </p:cNvPicPr>
          <p:nvPr/>
        </p:nvPicPr>
        <p:blipFill>
          <a:blip r:embed="rId5"/>
          <a:stretch>
            <a:fillRect/>
          </a:stretch>
        </p:blipFill>
        <p:spPr>
          <a:xfrm>
            <a:off x="6858000" y="5410200"/>
            <a:ext cx="1066800" cy="1036536"/>
          </a:xfrm>
          <a:prstGeom prst="rect">
            <a:avLst/>
          </a:prstGeom>
        </p:spPr>
      </p:pic>
      <p:sp>
        <p:nvSpPr>
          <p:cNvPr id="14" name="TextBox 13"/>
          <p:cNvSpPr txBox="1"/>
          <p:nvPr/>
        </p:nvSpPr>
        <p:spPr>
          <a:xfrm>
            <a:off x="2743200" y="609600"/>
            <a:ext cx="4267200" cy="1015663"/>
          </a:xfrm>
          <a:prstGeom prst="rect">
            <a:avLst/>
          </a:prstGeom>
          <a:noFill/>
        </p:spPr>
        <p:txBody>
          <a:bodyPr wrap="square" rtlCol="0">
            <a:spAutoFit/>
          </a:bodyPr>
          <a:lstStyle/>
          <a:p>
            <a:r>
              <a:rPr lang="en-US" altLang="zh-CN" sz="6000" b="1" dirty="0" smtClean="0">
                <a:solidFill>
                  <a:srgbClr val="FFFF00"/>
                </a:solidFill>
              </a:rPr>
              <a:t>Thank You!</a:t>
            </a:r>
            <a:endParaRPr lang="en-US" sz="6000" b="1" dirty="0">
              <a:solidFill>
                <a:srgbClr val="FFFF00"/>
              </a:solidFill>
            </a:endParaRPr>
          </a:p>
        </p:txBody>
      </p:sp>
    </p:spTree>
    <p:extLst>
      <p:ext uri="{BB962C8B-B14F-4D97-AF65-F5344CB8AC3E}">
        <p14:creationId xmlns:p14="http://schemas.microsoft.com/office/powerpoint/2010/main" val="444364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Inc. VS Samsung</a:t>
            </a:r>
            <a:r>
              <a:rPr lang="zh-CN" altLang="en-US" dirty="0" smtClean="0"/>
              <a:t> </a:t>
            </a:r>
            <a:r>
              <a:rPr lang="en-US" altLang="zh-CN" dirty="0" smtClean="0"/>
              <a:t>Co.</a:t>
            </a:r>
            <a:endParaRPr lang="en-US" dirty="0"/>
          </a:p>
        </p:txBody>
      </p:sp>
      <p:sp>
        <p:nvSpPr>
          <p:cNvPr id="3" name="Content Placeholder 2"/>
          <p:cNvSpPr>
            <a:spLocks noGrp="1"/>
          </p:cNvSpPr>
          <p:nvPr>
            <p:ph idx="1"/>
          </p:nvPr>
        </p:nvSpPr>
        <p:spPr/>
        <p:txBody>
          <a:bodyPr/>
          <a:lstStyle/>
          <a:p>
            <a:r>
              <a:rPr lang="en-US" sz="2800" dirty="0"/>
              <a:t>A </a:t>
            </a:r>
            <a:r>
              <a:rPr lang="en-US" sz="2800" dirty="0" smtClean="0"/>
              <a:t>patent infringement lawsuit starts from 2012</a:t>
            </a:r>
            <a:r>
              <a:rPr lang="en-US" sz="2800" dirty="0"/>
              <a:t>.</a:t>
            </a:r>
            <a:endParaRPr lang="en-US" sz="2800" dirty="0" smtClean="0"/>
          </a:p>
          <a:p>
            <a:pPr lvl="1"/>
            <a:r>
              <a:rPr lang="en-US" sz="2400" dirty="0" smtClean="0"/>
              <a:t>Nexus S, Epic 4G, Galaxy S 4G, and the Samsung Galaxy Tab, infringed on Apple’s intellectual property: its patents, trademarks, user interface and style.</a:t>
            </a:r>
          </a:p>
          <a:p>
            <a:pPr lvl="1"/>
            <a:r>
              <a:rPr lang="en-US" altLang="zh-CN" sz="2400" dirty="0" smtClean="0"/>
              <a:t>Lasts over </a:t>
            </a:r>
            <a:r>
              <a:rPr lang="en-US" altLang="zh-CN" sz="2400" b="1" dirty="0" smtClean="0">
                <a:solidFill>
                  <a:srgbClr val="0000FF"/>
                </a:solidFill>
              </a:rPr>
              <a:t>2 years</a:t>
            </a:r>
            <a:r>
              <a:rPr lang="en-US" altLang="zh-CN" sz="2400" dirty="0" smtClean="0"/>
              <a:t>, involves </a:t>
            </a:r>
            <a:r>
              <a:rPr lang="en-US" altLang="zh-CN" sz="2400" b="1" dirty="0" smtClean="0">
                <a:solidFill>
                  <a:srgbClr val="0000FF"/>
                </a:solidFill>
              </a:rPr>
              <a:t>$158+</a:t>
            </a:r>
            <a:r>
              <a:rPr lang="zh-CN" altLang="en-US" sz="2400" b="1" dirty="0" smtClean="0">
                <a:solidFill>
                  <a:srgbClr val="0000FF"/>
                </a:solidFill>
              </a:rPr>
              <a:t> </a:t>
            </a:r>
            <a:r>
              <a:rPr lang="en-US" altLang="zh-CN" sz="2400" b="1" dirty="0" smtClean="0">
                <a:solidFill>
                  <a:srgbClr val="0000FF"/>
                </a:solidFill>
              </a:rPr>
              <a:t>million</a:t>
            </a:r>
            <a:r>
              <a:rPr lang="en-US" altLang="zh-CN" sz="2400" dirty="0" smtClean="0"/>
              <a:t>.  </a:t>
            </a:r>
            <a:endParaRPr lang="en-US" sz="2400" dirty="0" smtClean="0"/>
          </a:p>
          <a:p>
            <a:r>
              <a:rPr lang="en-US" sz="2800" dirty="0"/>
              <a:t>How to find </a:t>
            </a:r>
            <a:r>
              <a:rPr lang="en-US" sz="2800" dirty="0">
                <a:solidFill>
                  <a:srgbClr val="FF0000"/>
                </a:solidFill>
              </a:rPr>
              <a:t>patents</a:t>
            </a:r>
            <a:r>
              <a:rPr lang="en-US" sz="2800" dirty="0"/>
              <a:t> relevant to a specific </a:t>
            </a:r>
            <a:r>
              <a:rPr lang="en-US" sz="2800" dirty="0">
                <a:solidFill>
                  <a:srgbClr val="0070C0"/>
                </a:solidFill>
              </a:rPr>
              <a:t>product</a:t>
            </a:r>
            <a:r>
              <a:rPr lang="en-US" sz="2800" dirty="0"/>
              <a:t>?</a:t>
            </a:r>
          </a:p>
        </p:txBody>
      </p:sp>
      <p:pic>
        <p:nvPicPr>
          <p:cNvPr id="6" name="Picture 5"/>
          <p:cNvPicPr>
            <a:picLocks noChangeAspect="1"/>
          </p:cNvPicPr>
          <p:nvPr/>
        </p:nvPicPr>
        <p:blipFill>
          <a:blip r:embed="rId2"/>
          <a:stretch>
            <a:fillRect/>
          </a:stretch>
        </p:blipFill>
        <p:spPr>
          <a:xfrm>
            <a:off x="2651186" y="3958644"/>
            <a:ext cx="3398806" cy="2167519"/>
          </a:xfrm>
          <a:prstGeom prst="rect">
            <a:avLst/>
          </a:prstGeom>
        </p:spPr>
      </p:pic>
    </p:spTree>
    <p:extLst>
      <p:ext uri="{BB962C8B-B14F-4D97-AF65-F5344CB8AC3E}">
        <p14:creationId xmlns:p14="http://schemas.microsoft.com/office/powerpoint/2010/main" val="3871221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pPr>
              <a:lnSpc>
                <a:spcPct val="120000"/>
              </a:lnSpc>
            </a:pPr>
            <a:r>
              <a:rPr lang="en-US" sz="2800" dirty="0" smtClean="0"/>
              <a:t>Given</a:t>
            </a:r>
            <a:r>
              <a:rPr lang="zh-CN" altLang="en-US" sz="2800" dirty="0" smtClean="0"/>
              <a:t> </a:t>
            </a:r>
            <a:r>
              <a:rPr lang="en-US" altLang="zh-CN" sz="2800" dirty="0" smtClean="0"/>
              <a:t>an</a:t>
            </a:r>
            <a:r>
              <a:rPr lang="zh-CN" altLang="en-US" sz="2800" dirty="0" smtClean="0"/>
              <a:t> </a:t>
            </a:r>
            <a:r>
              <a:rPr lang="en-US" altLang="zh-CN" sz="2800" dirty="0" smtClean="0"/>
              <a:t>entity</a:t>
            </a:r>
            <a:r>
              <a:rPr lang="zh-CN" altLang="en-US" sz="2800" dirty="0" smtClean="0"/>
              <a:t> </a:t>
            </a:r>
            <a:r>
              <a:rPr lang="en-US" altLang="zh-CN" sz="2800" dirty="0" smtClean="0"/>
              <a:t>in</a:t>
            </a:r>
            <a:r>
              <a:rPr lang="zh-CN" altLang="en-US" sz="2800" dirty="0" smtClean="0"/>
              <a:t> </a:t>
            </a:r>
            <a:r>
              <a:rPr lang="en-US" altLang="zh-CN" sz="2800" dirty="0"/>
              <a:t>a</a:t>
            </a:r>
            <a:r>
              <a:rPr lang="zh-CN" altLang="en-US" sz="2800" dirty="0" smtClean="0"/>
              <a:t> </a:t>
            </a:r>
            <a:r>
              <a:rPr lang="en-US" altLang="zh-CN" sz="2800" b="1" dirty="0" smtClean="0">
                <a:solidFill>
                  <a:srgbClr val="3366FF"/>
                </a:solidFill>
              </a:rPr>
              <a:t>source</a:t>
            </a:r>
            <a:r>
              <a:rPr lang="zh-CN" altLang="en-US" sz="2800" dirty="0" smtClean="0"/>
              <a:t> </a:t>
            </a:r>
            <a:r>
              <a:rPr lang="en-US" altLang="zh-CN" sz="2800" dirty="0" smtClean="0"/>
              <a:t>domain,</a:t>
            </a:r>
            <a:r>
              <a:rPr lang="zh-CN" altLang="en-US" sz="2800" dirty="0" smtClean="0"/>
              <a:t> </a:t>
            </a:r>
            <a:r>
              <a:rPr lang="en-US" altLang="zh-CN" sz="2800" dirty="0" smtClean="0"/>
              <a:t>we</a:t>
            </a:r>
            <a:r>
              <a:rPr lang="zh-CN" altLang="en-US" sz="2800" dirty="0" smtClean="0"/>
              <a:t> </a:t>
            </a:r>
            <a:r>
              <a:rPr lang="en-US" altLang="zh-CN" sz="2800" dirty="0" smtClean="0"/>
              <a:t>aim</a:t>
            </a:r>
            <a:r>
              <a:rPr lang="zh-CN" altLang="en-US" sz="2800" dirty="0" smtClean="0"/>
              <a:t> </a:t>
            </a:r>
            <a:r>
              <a:rPr lang="en-US" altLang="zh-CN" sz="2800" dirty="0" smtClean="0"/>
              <a:t>to</a:t>
            </a:r>
            <a:r>
              <a:rPr lang="zh-CN" altLang="en-US" sz="2800" dirty="0" smtClean="0"/>
              <a:t> </a:t>
            </a:r>
            <a:r>
              <a:rPr lang="en-US" altLang="zh-CN" sz="2800" dirty="0" smtClean="0"/>
              <a:t>find</a:t>
            </a:r>
            <a:r>
              <a:rPr lang="zh-CN" altLang="en-US" sz="2800" dirty="0" smtClean="0"/>
              <a:t> </a:t>
            </a:r>
            <a:r>
              <a:rPr lang="en-US" altLang="zh-CN" sz="2800" dirty="0" smtClean="0"/>
              <a:t>its</a:t>
            </a:r>
            <a:r>
              <a:rPr lang="zh-CN" altLang="en-US" sz="2800" dirty="0" smtClean="0"/>
              <a:t> </a:t>
            </a:r>
            <a:r>
              <a:rPr lang="en-US" altLang="zh-CN" sz="2800" dirty="0" smtClean="0"/>
              <a:t>matched</a:t>
            </a:r>
            <a:r>
              <a:rPr lang="zh-CN" altLang="en-US" sz="2800" dirty="0" smtClean="0"/>
              <a:t> </a:t>
            </a:r>
            <a:r>
              <a:rPr lang="en-US" altLang="zh-CN" sz="2800" dirty="0" smtClean="0"/>
              <a:t>entities</a:t>
            </a:r>
            <a:r>
              <a:rPr lang="zh-CN" altLang="en-US" sz="2800" dirty="0" smtClean="0"/>
              <a:t> </a:t>
            </a:r>
            <a:r>
              <a:rPr lang="en-US" altLang="zh-CN" sz="2800" dirty="0" smtClean="0"/>
              <a:t>from</a:t>
            </a:r>
            <a:r>
              <a:rPr lang="zh-CN" altLang="en-US" sz="2800" dirty="0"/>
              <a:t> </a:t>
            </a:r>
            <a:r>
              <a:rPr lang="en-US" altLang="zh-CN" sz="2800" b="1" dirty="0" smtClean="0">
                <a:solidFill>
                  <a:srgbClr val="FF6600"/>
                </a:solidFill>
              </a:rPr>
              <a:t>target</a:t>
            </a:r>
            <a:r>
              <a:rPr lang="zh-CN" altLang="en-US" sz="2800" dirty="0" smtClean="0">
                <a:solidFill>
                  <a:srgbClr val="FF6600"/>
                </a:solidFill>
              </a:rPr>
              <a:t> </a:t>
            </a:r>
            <a:r>
              <a:rPr lang="en-US" altLang="zh-CN" sz="2800" dirty="0" smtClean="0"/>
              <a:t>domain.</a:t>
            </a:r>
          </a:p>
          <a:p>
            <a:pPr lvl="1">
              <a:lnSpc>
                <a:spcPct val="120000"/>
              </a:lnSpc>
            </a:pPr>
            <a:r>
              <a:rPr lang="en-US" altLang="zh-CN" sz="2400" dirty="0" smtClean="0"/>
              <a:t>Given</a:t>
            </a:r>
            <a:r>
              <a:rPr lang="zh-CN" altLang="en-US" sz="2400" dirty="0" smtClean="0"/>
              <a:t> </a:t>
            </a:r>
            <a:r>
              <a:rPr lang="en-US" altLang="zh-CN" sz="2400" dirty="0" smtClean="0"/>
              <a:t>a</a:t>
            </a:r>
            <a:r>
              <a:rPr lang="zh-CN" altLang="en-US" sz="2400" dirty="0" smtClean="0"/>
              <a:t> </a:t>
            </a:r>
            <a:r>
              <a:rPr lang="en-US" altLang="zh-CN" sz="2400" dirty="0" smtClean="0"/>
              <a:t>textural</a:t>
            </a:r>
            <a:r>
              <a:rPr lang="zh-CN" altLang="en-US" sz="2400" dirty="0" smtClean="0"/>
              <a:t> </a:t>
            </a:r>
            <a:r>
              <a:rPr lang="en-US" altLang="zh-CN" sz="2400" dirty="0" smtClean="0"/>
              <a:t>description</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b="1" dirty="0" smtClean="0">
                <a:solidFill>
                  <a:srgbClr val="3366FF"/>
                </a:solidFill>
              </a:rPr>
              <a:t>product</a:t>
            </a:r>
            <a:r>
              <a:rPr lang="en-US" altLang="zh-CN" sz="2400" dirty="0" smtClean="0"/>
              <a:t>,</a:t>
            </a:r>
            <a:r>
              <a:rPr lang="zh-CN" altLang="en-US" sz="2400" dirty="0" smtClean="0"/>
              <a:t> </a:t>
            </a:r>
            <a:r>
              <a:rPr lang="en-US" altLang="zh-CN" sz="2400" dirty="0" smtClean="0"/>
              <a:t>finding</a:t>
            </a:r>
            <a:r>
              <a:rPr lang="zh-CN" altLang="en-US" sz="2400" dirty="0" smtClean="0"/>
              <a:t> </a:t>
            </a:r>
            <a:r>
              <a:rPr lang="en-US" altLang="zh-CN" sz="2400" dirty="0" smtClean="0"/>
              <a:t>related</a:t>
            </a:r>
            <a:r>
              <a:rPr lang="zh-CN" altLang="en-US" sz="2400" dirty="0" smtClean="0"/>
              <a:t> </a:t>
            </a:r>
            <a:r>
              <a:rPr lang="en-US" altLang="zh-CN" sz="2400" b="1" dirty="0" smtClean="0">
                <a:solidFill>
                  <a:srgbClr val="FF6600"/>
                </a:solidFill>
              </a:rPr>
              <a:t>patents</a:t>
            </a:r>
            <a:r>
              <a:rPr lang="zh-CN" altLang="en-US" sz="2400" dirty="0" smtClean="0">
                <a:solidFill>
                  <a:srgbClr val="FF6600"/>
                </a:solidFill>
              </a:rPr>
              <a:t> </a:t>
            </a:r>
            <a:r>
              <a:rPr lang="en-US" altLang="zh-CN" sz="2400" dirty="0" smtClean="0"/>
              <a:t>in</a:t>
            </a:r>
            <a:r>
              <a:rPr lang="zh-CN" altLang="en-US" sz="2400" dirty="0" smtClean="0"/>
              <a:t> </a:t>
            </a:r>
            <a:r>
              <a:rPr lang="en-US" altLang="zh-CN" sz="2400" dirty="0" smtClean="0"/>
              <a:t>a</a:t>
            </a:r>
            <a:r>
              <a:rPr lang="zh-CN" altLang="en-US" sz="2400" dirty="0" smtClean="0"/>
              <a:t> </a:t>
            </a:r>
            <a:r>
              <a:rPr lang="en-US" altLang="zh-CN" sz="2400" dirty="0" smtClean="0"/>
              <a:t>patent</a:t>
            </a:r>
            <a:r>
              <a:rPr lang="zh-CN" altLang="en-US" sz="2400" dirty="0" smtClean="0"/>
              <a:t> </a:t>
            </a:r>
            <a:r>
              <a:rPr lang="en-US" altLang="zh-CN" sz="2400" dirty="0" smtClean="0"/>
              <a:t>database.</a:t>
            </a:r>
            <a:r>
              <a:rPr lang="zh-CN" altLang="en-US" sz="2400" dirty="0" smtClean="0"/>
              <a:t> </a:t>
            </a:r>
            <a:endParaRPr lang="en-US" altLang="zh-CN" sz="2400" dirty="0" smtClean="0"/>
          </a:p>
          <a:p>
            <a:pPr lvl="1">
              <a:lnSpc>
                <a:spcPct val="120000"/>
              </a:lnSpc>
            </a:pPr>
            <a:r>
              <a:rPr lang="en-US" altLang="zh-CN" sz="2400" dirty="0" smtClean="0"/>
              <a:t>Given</a:t>
            </a:r>
            <a:r>
              <a:rPr lang="zh-CN" altLang="en-US" sz="2400" dirty="0" smtClean="0"/>
              <a:t> </a:t>
            </a:r>
            <a:r>
              <a:rPr lang="en-US" altLang="zh-CN" sz="2400" dirty="0" smtClean="0"/>
              <a:t>an</a:t>
            </a:r>
            <a:r>
              <a:rPr lang="zh-CN" altLang="en-US" sz="2400" dirty="0" smtClean="0"/>
              <a:t> </a:t>
            </a:r>
            <a:r>
              <a:rPr lang="en-US" altLang="zh-CN" sz="2400" b="1" dirty="0" smtClean="0">
                <a:solidFill>
                  <a:srgbClr val="3366FF"/>
                </a:solidFill>
              </a:rPr>
              <a:t>English</a:t>
            </a:r>
            <a:r>
              <a:rPr lang="zh-CN" altLang="en-US" sz="2400" b="1" dirty="0" smtClean="0">
                <a:solidFill>
                  <a:srgbClr val="3366FF"/>
                </a:solidFill>
              </a:rPr>
              <a:t> </a:t>
            </a:r>
            <a:r>
              <a:rPr lang="en-US" altLang="zh-CN" sz="2400" b="1" dirty="0" smtClean="0">
                <a:solidFill>
                  <a:srgbClr val="3366FF"/>
                </a:solidFill>
              </a:rPr>
              <a:t>Wiki</a:t>
            </a:r>
            <a:r>
              <a:rPr lang="zh-CN" altLang="en-US" sz="2400" b="1" dirty="0" smtClean="0">
                <a:solidFill>
                  <a:srgbClr val="3366FF"/>
                </a:solidFill>
              </a:rPr>
              <a:t> </a:t>
            </a:r>
            <a:r>
              <a:rPr lang="en-US" altLang="zh-CN" sz="2400" b="1" dirty="0" smtClean="0">
                <a:solidFill>
                  <a:srgbClr val="3366FF"/>
                </a:solidFill>
              </a:rPr>
              <a:t>page</a:t>
            </a:r>
            <a:r>
              <a:rPr lang="en-US" altLang="zh-CN" sz="2400" dirty="0" smtClean="0"/>
              <a:t>,</a:t>
            </a:r>
            <a:r>
              <a:rPr lang="zh-CN" altLang="en-US" sz="2400" dirty="0" smtClean="0"/>
              <a:t> </a:t>
            </a:r>
            <a:r>
              <a:rPr lang="en-US" altLang="zh-CN" sz="2400" dirty="0" smtClean="0"/>
              <a:t>finding</a:t>
            </a:r>
            <a:r>
              <a:rPr lang="zh-CN" altLang="en-US" sz="2400" dirty="0" smtClean="0"/>
              <a:t> </a:t>
            </a:r>
            <a:r>
              <a:rPr lang="en-US" altLang="zh-CN" sz="2400" dirty="0" smtClean="0"/>
              <a:t>related</a:t>
            </a:r>
            <a:r>
              <a:rPr lang="zh-CN" altLang="en-US" sz="2400" dirty="0" smtClean="0"/>
              <a:t> </a:t>
            </a:r>
            <a:r>
              <a:rPr lang="en-US" altLang="zh-CN" sz="2400" b="1" dirty="0" smtClean="0">
                <a:solidFill>
                  <a:srgbClr val="FF6600"/>
                </a:solidFill>
              </a:rPr>
              <a:t>Chinese</a:t>
            </a:r>
            <a:r>
              <a:rPr lang="zh-CN" altLang="en-US" sz="2400" b="1" dirty="0" smtClean="0">
                <a:solidFill>
                  <a:srgbClr val="FF6600"/>
                </a:solidFill>
              </a:rPr>
              <a:t> </a:t>
            </a:r>
            <a:r>
              <a:rPr lang="en-US" altLang="zh-CN" sz="2400" b="1" dirty="0" smtClean="0">
                <a:solidFill>
                  <a:srgbClr val="FF6600"/>
                </a:solidFill>
              </a:rPr>
              <a:t>Wiki</a:t>
            </a:r>
            <a:r>
              <a:rPr lang="zh-CN" altLang="en-US" sz="2400" b="1" dirty="0" smtClean="0">
                <a:solidFill>
                  <a:srgbClr val="FF6600"/>
                </a:solidFill>
              </a:rPr>
              <a:t> </a:t>
            </a:r>
            <a:r>
              <a:rPr lang="en-US" altLang="zh-CN" sz="2400" b="1" dirty="0" smtClean="0">
                <a:solidFill>
                  <a:srgbClr val="FF6600"/>
                </a:solidFill>
              </a:rPr>
              <a:t>pages</a:t>
            </a:r>
            <a:r>
              <a:rPr lang="en-US" altLang="zh-CN" sz="2400" dirty="0" smtClean="0"/>
              <a:t>.</a:t>
            </a:r>
            <a:r>
              <a:rPr lang="zh-CN" altLang="en-US" sz="2400" dirty="0" smtClean="0"/>
              <a:t>  </a:t>
            </a:r>
            <a:endParaRPr lang="en-US" altLang="zh-CN" sz="2400" dirty="0" smtClean="0"/>
          </a:p>
          <a:p>
            <a:pPr lvl="1">
              <a:lnSpc>
                <a:spcPct val="120000"/>
              </a:lnSpc>
            </a:pPr>
            <a:r>
              <a:rPr lang="en-US" sz="2400" dirty="0" smtClean="0"/>
              <a:t>Given a specific </a:t>
            </a:r>
            <a:r>
              <a:rPr lang="en-US" sz="2400" b="1" dirty="0" smtClean="0">
                <a:solidFill>
                  <a:srgbClr val="3366FF"/>
                </a:solidFill>
              </a:rPr>
              <a:t>disease</a:t>
            </a:r>
            <a:r>
              <a:rPr lang="en-US" sz="2400" dirty="0" smtClean="0"/>
              <a:t>, finding all related </a:t>
            </a:r>
            <a:r>
              <a:rPr lang="en-US" sz="2400" b="1" dirty="0" smtClean="0">
                <a:solidFill>
                  <a:srgbClr val="FF6600"/>
                </a:solidFill>
              </a:rPr>
              <a:t>drugs</a:t>
            </a:r>
            <a:r>
              <a:rPr lang="en-US" sz="2400" dirty="0" smtClean="0"/>
              <a:t>.</a:t>
            </a:r>
            <a:endParaRPr lang="en-US" sz="2400" dirty="0"/>
          </a:p>
        </p:txBody>
      </p:sp>
    </p:spTree>
    <p:extLst>
      <p:ext uri="{BB962C8B-B14F-4D97-AF65-F5344CB8AC3E}">
        <p14:creationId xmlns:p14="http://schemas.microsoft.com/office/powerpoint/2010/main" val="3145446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Assumption</a:t>
            </a:r>
            <a:endParaRPr lang="en-US" dirty="0"/>
          </a:p>
        </p:txBody>
      </p:sp>
      <p:sp>
        <p:nvSpPr>
          <p:cNvPr id="3" name="Content Placeholder 2"/>
          <p:cNvSpPr>
            <a:spLocks noGrp="1"/>
          </p:cNvSpPr>
          <p:nvPr>
            <p:ph idx="1"/>
          </p:nvPr>
        </p:nvSpPr>
        <p:spPr/>
        <p:txBody>
          <a:bodyPr/>
          <a:lstStyle/>
          <a:p>
            <a:r>
              <a:rPr lang="en-US" dirty="0" smtClean="0"/>
              <a:t>For </a:t>
            </a:r>
            <a:r>
              <a:rPr lang="en-US" dirty="0"/>
              <a:t>entities from different sources, their </a:t>
            </a:r>
            <a:r>
              <a:rPr lang="en-US" b="1" dirty="0" smtClean="0">
                <a:solidFill>
                  <a:srgbClr val="FF6600"/>
                </a:solidFill>
              </a:rPr>
              <a:t>matching</a:t>
            </a:r>
            <a:r>
              <a:rPr lang="zh-CN" altLang="en-US" b="1" dirty="0" smtClean="0">
                <a:solidFill>
                  <a:srgbClr val="FF6600"/>
                </a:solidFill>
              </a:rPr>
              <a:t> </a:t>
            </a:r>
            <a:r>
              <a:rPr lang="en-US" altLang="zh-CN" b="1" dirty="0" smtClean="0">
                <a:solidFill>
                  <a:srgbClr val="FF6600"/>
                </a:solidFill>
              </a:rPr>
              <a:t>relations</a:t>
            </a:r>
            <a:r>
              <a:rPr lang="zh-CN" altLang="en-US" dirty="0" smtClean="0"/>
              <a:t> </a:t>
            </a:r>
            <a:r>
              <a:rPr lang="en-US" altLang="zh-CN" dirty="0" smtClean="0"/>
              <a:t>and</a:t>
            </a:r>
            <a:r>
              <a:rPr lang="zh-CN" altLang="en-US" dirty="0" smtClean="0"/>
              <a:t> </a:t>
            </a:r>
            <a:r>
              <a:rPr lang="en-US" b="1" dirty="0" smtClean="0">
                <a:solidFill>
                  <a:srgbClr val="FF6600"/>
                </a:solidFill>
              </a:rPr>
              <a:t>hidden </a:t>
            </a:r>
            <a:r>
              <a:rPr lang="en-US" b="1" dirty="0">
                <a:solidFill>
                  <a:srgbClr val="FF6600"/>
                </a:solidFill>
              </a:rPr>
              <a:t>topics</a:t>
            </a:r>
            <a:r>
              <a:rPr lang="en-US" dirty="0"/>
              <a:t> are influenced by each other</a:t>
            </a:r>
            <a:r>
              <a:rPr lang="en-US" dirty="0" smtClean="0"/>
              <a:t>.</a:t>
            </a:r>
          </a:p>
          <a:p>
            <a:r>
              <a:rPr lang="en-US" dirty="0" smtClean="0"/>
              <a:t>How</a:t>
            </a:r>
            <a:r>
              <a:rPr lang="zh-CN" altLang="en-US" dirty="0" smtClean="0"/>
              <a:t> </a:t>
            </a:r>
            <a:r>
              <a:rPr lang="en-US" altLang="zh-CN" dirty="0" smtClean="0"/>
              <a:t>to</a:t>
            </a:r>
            <a:r>
              <a:rPr lang="zh-CN" altLang="en-US" dirty="0" smtClean="0"/>
              <a:t> </a:t>
            </a:r>
            <a:r>
              <a:rPr lang="en-US" dirty="0" smtClean="0"/>
              <a:t>leverage the</a:t>
            </a:r>
            <a:r>
              <a:rPr lang="zh-CN" altLang="en-US" dirty="0" smtClean="0"/>
              <a:t> </a:t>
            </a:r>
            <a:r>
              <a:rPr lang="en-US" dirty="0" smtClean="0"/>
              <a:t>known </a:t>
            </a:r>
            <a:r>
              <a:rPr lang="en-US" dirty="0"/>
              <a:t>matching relations to help </a:t>
            </a:r>
            <a:r>
              <a:rPr lang="en-US" b="1" dirty="0" smtClean="0">
                <a:solidFill>
                  <a:srgbClr val="3366FF"/>
                </a:solidFill>
              </a:rPr>
              <a:t>link</a:t>
            </a:r>
            <a:r>
              <a:rPr lang="zh-CN" altLang="en-US" dirty="0" smtClean="0">
                <a:solidFill>
                  <a:srgbClr val="3366FF"/>
                </a:solidFill>
              </a:rPr>
              <a:t> </a:t>
            </a:r>
            <a:r>
              <a:rPr lang="en-US" altLang="zh-CN" dirty="0" smtClean="0"/>
              <a:t>hidden</a:t>
            </a:r>
            <a:r>
              <a:rPr lang="zh-CN" altLang="en-US" dirty="0" smtClean="0"/>
              <a:t> </a:t>
            </a:r>
            <a:r>
              <a:rPr lang="en-US" altLang="zh-CN" dirty="0" smtClean="0"/>
              <a:t>topic</a:t>
            </a:r>
            <a:r>
              <a:rPr lang="zh-CN" altLang="en-US" dirty="0" smtClean="0"/>
              <a:t> </a:t>
            </a:r>
            <a:r>
              <a:rPr lang="en-US" altLang="zh-CN" dirty="0" smtClean="0"/>
              <a:t>spaces</a:t>
            </a:r>
            <a:r>
              <a:rPr lang="zh-CN" altLang="en-US" dirty="0" smtClean="0"/>
              <a:t> </a:t>
            </a:r>
            <a:r>
              <a:rPr lang="en-US" altLang="zh-CN" dirty="0" smtClean="0"/>
              <a:t>of</a:t>
            </a:r>
            <a:r>
              <a:rPr lang="zh-CN" altLang="en-US" dirty="0" smtClean="0"/>
              <a:t> </a:t>
            </a:r>
            <a:r>
              <a:rPr lang="en-US" altLang="zh-CN" dirty="0" smtClean="0"/>
              <a:t>two</a:t>
            </a:r>
            <a:r>
              <a:rPr lang="zh-CN" altLang="en-US" dirty="0" smtClean="0"/>
              <a:t> </a:t>
            </a:r>
            <a:r>
              <a:rPr lang="en-US" altLang="zh-CN" dirty="0" smtClean="0"/>
              <a:t>sources?</a:t>
            </a:r>
            <a:r>
              <a:rPr lang="zh-CN" altLang="en-US" dirty="0" smtClean="0"/>
              <a:t> </a:t>
            </a:r>
            <a:endParaRPr lang="en-US" dirty="0"/>
          </a:p>
          <a:p>
            <a:endParaRPr lang="en-US" dirty="0"/>
          </a:p>
        </p:txBody>
      </p:sp>
    </p:spTree>
    <p:extLst>
      <p:ext uri="{BB962C8B-B14F-4D97-AF65-F5344CB8AC3E}">
        <p14:creationId xmlns:p14="http://schemas.microsoft.com/office/powerpoint/2010/main" val="3587404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a:t>
            </a:r>
            <a:r>
              <a:rPr lang="en-US" altLang="zh-CN" dirty="0" smtClean="0"/>
              <a:t>-Sampling</a:t>
            </a:r>
            <a:endParaRPr lang="en-US" dirty="0"/>
          </a:p>
        </p:txBody>
      </p:sp>
      <p:pic>
        <p:nvPicPr>
          <p:cNvPr id="8" name="Content Placeholder 7"/>
          <p:cNvPicPr>
            <a:picLocks noGrp="1" noChangeAspect="1"/>
          </p:cNvPicPr>
          <p:nvPr>
            <p:ph idx="1"/>
          </p:nvPr>
        </p:nvPicPr>
        <p:blipFill>
          <a:blip r:embed="rId3"/>
          <a:srcRect l="-14528" r="-14528"/>
          <a:stretch>
            <a:fillRect/>
          </a:stretch>
        </p:blipFill>
        <p:spPr/>
      </p:pic>
      <p:sp>
        <p:nvSpPr>
          <p:cNvPr id="9" name="TextBox 8"/>
          <p:cNvSpPr txBox="1"/>
          <p:nvPr/>
        </p:nvSpPr>
        <p:spPr>
          <a:xfrm>
            <a:off x="304800" y="1219200"/>
            <a:ext cx="3200400" cy="369332"/>
          </a:xfrm>
          <a:prstGeom prst="rect">
            <a:avLst/>
          </a:prstGeom>
          <a:noFill/>
        </p:spPr>
        <p:txBody>
          <a:bodyPr wrap="square" rtlCol="0">
            <a:spAutoFit/>
          </a:bodyPr>
          <a:lstStyle/>
          <a:p>
            <a:pPr algn="ctr"/>
            <a:r>
              <a:rPr lang="en-US" dirty="0" smtClean="0"/>
              <a:t>d</a:t>
            </a:r>
            <a:r>
              <a:rPr lang="en-US" altLang="zh-CN" baseline="-25000" dirty="0" smtClean="0"/>
              <a:t>1</a:t>
            </a:r>
            <a:r>
              <a:rPr lang="zh-CN" altLang="en-US" dirty="0" smtClean="0"/>
              <a:t> </a:t>
            </a:r>
            <a:r>
              <a:rPr lang="en-US" altLang="zh-CN" dirty="0" smtClean="0"/>
              <a:t>and</a:t>
            </a:r>
            <a:r>
              <a:rPr lang="zh-CN" altLang="en-US" dirty="0" smtClean="0"/>
              <a:t> </a:t>
            </a:r>
            <a:r>
              <a:rPr lang="en-US" altLang="zh-CN" dirty="0" smtClean="0"/>
              <a:t>d</a:t>
            </a:r>
            <a:r>
              <a:rPr lang="en-US" altLang="zh-CN" baseline="-25000" dirty="0" smtClean="0"/>
              <a:t>2</a:t>
            </a:r>
            <a:r>
              <a:rPr lang="zh-CN" altLang="en-US" dirty="0" smtClean="0"/>
              <a:t> </a:t>
            </a:r>
            <a:r>
              <a:rPr lang="en-US" altLang="zh-CN" dirty="0" smtClean="0"/>
              <a:t>are</a:t>
            </a:r>
            <a:r>
              <a:rPr lang="zh-CN" altLang="en-US" dirty="0" smtClean="0"/>
              <a:t> </a:t>
            </a:r>
            <a:r>
              <a:rPr lang="en-US" altLang="zh-CN" dirty="0" smtClean="0"/>
              <a:t>matched</a:t>
            </a:r>
            <a:r>
              <a:rPr lang="zh-CN" altLang="en-US" dirty="0" smtClean="0"/>
              <a:t> </a:t>
            </a:r>
            <a:r>
              <a:rPr lang="en-US" altLang="zh-CN" dirty="0" smtClean="0"/>
              <a:t>…</a:t>
            </a:r>
            <a:endParaRPr lang="en-US" dirty="0"/>
          </a:p>
        </p:txBody>
      </p:sp>
      <p:sp>
        <p:nvSpPr>
          <p:cNvPr id="10" name="椭圆 55"/>
          <p:cNvSpPr/>
          <p:nvPr/>
        </p:nvSpPr>
        <p:spPr>
          <a:xfrm>
            <a:off x="228600" y="914400"/>
            <a:ext cx="457200" cy="4572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b="1" dirty="0" smtClean="0">
                <a:solidFill>
                  <a:srgbClr val="000000"/>
                </a:solidFill>
              </a:rPr>
              <a:t>1</a:t>
            </a:r>
            <a:endParaRPr kumimoji="1" lang="zh-CN" altLang="en-US" sz="1400" b="1" dirty="0">
              <a:solidFill>
                <a:srgbClr val="000000"/>
              </a:solidFill>
            </a:endParaRPr>
          </a:p>
        </p:txBody>
      </p:sp>
    </p:spTree>
    <p:extLst>
      <p:ext uri="{BB962C8B-B14F-4D97-AF65-F5344CB8AC3E}">
        <p14:creationId xmlns:p14="http://schemas.microsoft.com/office/powerpoint/2010/main" val="14224648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14528" r="-14528"/>
          <a:stretch>
            <a:fillRect/>
          </a:stretch>
        </p:blipFill>
        <p:spPr/>
      </p:pic>
      <p:sp>
        <p:nvSpPr>
          <p:cNvPr id="2" name="Title 1"/>
          <p:cNvSpPr>
            <a:spLocks noGrp="1"/>
          </p:cNvSpPr>
          <p:nvPr>
            <p:ph type="title"/>
          </p:nvPr>
        </p:nvSpPr>
        <p:spPr/>
        <p:txBody>
          <a:bodyPr/>
          <a:lstStyle/>
          <a:p>
            <a:r>
              <a:rPr lang="en-US" dirty="0" smtClean="0"/>
              <a:t>Cross</a:t>
            </a:r>
            <a:r>
              <a:rPr lang="en-US" altLang="zh-CN" dirty="0" smtClean="0"/>
              <a:t>-Sampling</a:t>
            </a:r>
            <a:endParaRPr lang="en-US" dirty="0"/>
          </a:p>
        </p:txBody>
      </p:sp>
      <p:sp>
        <p:nvSpPr>
          <p:cNvPr id="9" name="TextBox 8"/>
          <p:cNvSpPr txBox="1"/>
          <p:nvPr/>
        </p:nvSpPr>
        <p:spPr>
          <a:xfrm>
            <a:off x="609600" y="1219200"/>
            <a:ext cx="3200400" cy="369332"/>
          </a:xfrm>
          <a:prstGeom prst="rect">
            <a:avLst/>
          </a:prstGeom>
          <a:noFill/>
        </p:spPr>
        <p:txBody>
          <a:bodyPr wrap="square" rtlCol="0">
            <a:spAutoFit/>
          </a:bodyPr>
          <a:lstStyle/>
          <a:p>
            <a:pPr algn="ctr"/>
            <a:r>
              <a:rPr lang="en-US" dirty="0" smtClean="0"/>
              <a:t>Sample</a:t>
            </a:r>
            <a:r>
              <a:rPr lang="zh-CN" altLang="en-US" dirty="0" smtClean="0"/>
              <a:t> </a:t>
            </a:r>
            <a:r>
              <a:rPr lang="en-US" altLang="zh-CN" dirty="0" smtClean="0"/>
              <a:t>a</a:t>
            </a:r>
            <a:r>
              <a:rPr lang="zh-CN" altLang="en-US" dirty="0" smtClean="0"/>
              <a:t> </a:t>
            </a:r>
            <a:r>
              <a:rPr lang="en-US" altLang="zh-CN" dirty="0" smtClean="0"/>
              <a:t>new</a:t>
            </a:r>
            <a:r>
              <a:rPr lang="zh-CN" altLang="en-US" dirty="0" smtClean="0"/>
              <a:t> </a:t>
            </a:r>
            <a:r>
              <a:rPr lang="en-US" altLang="zh-CN" dirty="0" smtClean="0"/>
              <a:t>term</a:t>
            </a:r>
            <a:r>
              <a:rPr lang="zh-CN" altLang="en-US" dirty="0" smtClean="0"/>
              <a:t> </a:t>
            </a:r>
            <a:r>
              <a:rPr lang="en-US" altLang="zh-CN" dirty="0" smtClean="0"/>
              <a:t>w</a:t>
            </a:r>
            <a:r>
              <a:rPr lang="en-US" altLang="zh-CN" baseline="-25000" dirty="0" smtClean="0"/>
              <a:t>1</a:t>
            </a:r>
            <a:r>
              <a:rPr lang="zh-CN" altLang="en-US" dirty="0" smtClean="0"/>
              <a:t> </a:t>
            </a:r>
            <a:r>
              <a:rPr lang="en-US" altLang="zh-CN" dirty="0" smtClean="0"/>
              <a:t>for</a:t>
            </a:r>
            <a:r>
              <a:rPr lang="zh-CN" altLang="en-US" dirty="0" smtClean="0"/>
              <a:t> </a:t>
            </a:r>
            <a:r>
              <a:rPr lang="en-US" altLang="zh-CN" dirty="0" smtClean="0"/>
              <a:t>d</a:t>
            </a:r>
            <a:r>
              <a:rPr lang="en-US" altLang="zh-CN" baseline="-25000" dirty="0" smtClean="0"/>
              <a:t>1</a:t>
            </a:r>
            <a:endParaRPr lang="en-US" baseline="-25000" dirty="0"/>
          </a:p>
        </p:txBody>
      </p:sp>
      <p:sp>
        <p:nvSpPr>
          <p:cNvPr id="11" name="椭圆 55"/>
          <p:cNvSpPr/>
          <p:nvPr/>
        </p:nvSpPr>
        <p:spPr>
          <a:xfrm>
            <a:off x="228600" y="914400"/>
            <a:ext cx="457200" cy="4572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b="1" dirty="0" smtClean="0">
                <a:solidFill>
                  <a:srgbClr val="000000"/>
                </a:solidFill>
              </a:rPr>
              <a:t>2</a:t>
            </a:r>
            <a:endParaRPr kumimoji="1" lang="zh-CN" altLang="en-US" sz="1400" b="1" dirty="0">
              <a:solidFill>
                <a:srgbClr val="000000"/>
              </a:solidFill>
            </a:endParaRPr>
          </a:p>
        </p:txBody>
      </p:sp>
      <p:sp>
        <p:nvSpPr>
          <p:cNvPr id="12" name="TextBox 11"/>
          <p:cNvSpPr txBox="1"/>
          <p:nvPr/>
        </p:nvSpPr>
        <p:spPr>
          <a:xfrm>
            <a:off x="1295400" y="1600200"/>
            <a:ext cx="3657600" cy="646331"/>
          </a:xfrm>
          <a:prstGeom prst="rect">
            <a:avLst/>
          </a:prstGeom>
          <a:noFill/>
        </p:spPr>
        <p:txBody>
          <a:bodyPr wrap="square" rtlCol="0">
            <a:spAutoFit/>
          </a:bodyPr>
          <a:lstStyle/>
          <a:p>
            <a:r>
              <a:rPr lang="en-US" dirty="0" smtClean="0"/>
              <a:t>Toss</a:t>
            </a:r>
            <a:r>
              <a:rPr lang="zh-CN" altLang="en-US" dirty="0" smtClean="0"/>
              <a:t> </a:t>
            </a:r>
            <a:r>
              <a:rPr lang="en-US" altLang="zh-CN" dirty="0" smtClean="0"/>
              <a:t>a</a:t>
            </a:r>
            <a:r>
              <a:rPr lang="zh-CN" altLang="en-US" dirty="0" smtClean="0"/>
              <a:t> </a:t>
            </a:r>
            <a:r>
              <a:rPr lang="en-US" altLang="zh-CN" dirty="0" smtClean="0"/>
              <a:t>coin</a:t>
            </a:r>
            <a:r>
              <a:rPr lang="zh-CN" altLang="en-US" dirty="0" smtClean="0"/>
              <a:t> </a:t>
            </a:r>
            <a:r>
              <a:rPr lang="en-US" altLang="zh-CN" dirty="0" smtClean="0"/>
              <a:t>c,</a:t>
            </a:r>
            <a:r>
              <a:rPr lang="zh-CN" altLang="en-US" dirty="0" smtClean="0"/>
              <a:t> </a:t>
            </a:r>
            <a:r>
              <a:rPr lang="en-US" altLang="zh-CN" dirty="0" smtClean="0"/>
              <a:t>if</a:t>
            </a:r>
            <a:r>
              <a:rPr lang="zh-CN" altLang="en-US" dirty="0" smtClean="0"/>
              <a:t> </a:t>
            </a:r>
            <a:r>
              <a:rPr lang="en-US" altLang="zh-CN" dirty="0" smtClean="0"/>
              <a:t>c=0,</a:t>
            </a:r>
            <a:r>
              <a:rPr lang="zh-CN" altLang="en-US" dirty="0" smtClean="0"/>
              <a:t> </a:t>
            </a:r>
            <a:r>
              <a:rPr lang="en-US" altLang="zh-CN" dirty="0" smtClean="0"/>
              <a:t>sample</a:t>
            </a:r>
            <a:r>
              <a:rPr lang="zh-CN" altLang="en-US" dirty="0" smtClean="0"/>
              <a:t> </a:t>
            </a:r>
            <a:r>
              <a:rPr lang="en-US" altLang="zh-CN" dirty="0" smtClean="0"/>
              <a:t>w</a:t>
            </a:r>
            <a:r>
              <a:rPr lang="en-US" altLang="zh-CN" baseline="-25000" dirty="0" smtClean="0"/>
              <a:t>1</a:t>
            </a:r>
            <a:r>
              <a:rPr lang="en-US" altLang="zh-CN" dirty="0" smtClean="0"/>
              <a:t>’s</a:t>
            </a:r>
            <a:r>
              <a:rPr lang="zh-CN" altLang="en-US" dirty="0" smtClean="0"/>
              <a:t> </a:t>
            </a:r>
            <a:r>
              <a:rPr lang="en-US" altLang="zh-CN" dirty="0" smtClean="0"/>
              <a:t>topic</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d</a:t>
            </a:r>
            <a:r>
              <a:rPr lang="en-US" altLang="zh-CN" baseline="-25000" dirty="0" smtClean="0"/>
              <a:t>1</a:t>
            </a:r>
            <a:endParaRPr lang="en-US" baseline="-25000" dirty="0"/>
          </a:p>
        </p:txBody>
      </p:sp>
      <p:sp>
        <p:nvSpPr>
          <p:cNvPr id="13" name="Bent-Up Arrow 12"/>
          <p:cNvSpPr/>
          <p:nvPr/>
        </p:nvSpPr>
        <p:spPr>
          <a:xfrm rot="5400000">
            <a:off x="762000" y="1600200"/>
            <a:ext cx="457200" cy="457200"/>
          </a:xfrm>
          <a:prstGeom prst="bentUpArrow">
            <a:avLst/>
          </a:prstGeom>
          <a:ln/>
        </p:spPr>
        <p:style>
          <a:lnRef idx="2">
            <a:schemeClr val="accent4"/>
          </a:lnRef>
          <a:fillRef idx="1">
            <a:schemeClr val="lt1"/>
          </a:fillRef>
          <a:effectRef idx="0">
            <a:schemeClr val="accent4"/>
          </a:effectRef>
          <a:fontRef idx="minor">
            <a:schemeClr val="dk1"/>
          </a:fontRef>
        </p:style>
        <p:txBody>
          <a:bodyPr/>
          <a:lstStyle/>
          <a:p>
            <a:endParaRPr lang="en-US"/>
          </a:p>
        </p:txBody>
      </p:sp>
    </p:spTree>
    <p:extLst>
      <p:ext uri="{BB962C8B-B14F-4D97-AF65-F5344CB8AC3E}">
        <p14:creationId xmlns:p14="http://schemas.microsoft.com/office/powerpoint/2010/main" val="3783259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4528" r="-14528"/>
          <a:stretch>
            <a:fillRect/>
          </a:stretch>
        </p:blipFill>
        <p:spPr/>
      </p:pic>
      <p:sp>
        <p:nvSpPr>
          <p:cNvPr id="2" name="Title 1"/>
          <p:cNvSpPr>
            <a:spLocks noGrp="1"/>
          </p:cNvSpPr>
          <p:nvPr>
            <p:ph type="title"/>
          </p:nvPr>
        </p:nvSpPr>
        <p:spPr/>
        <p:txBody>
          <a:bodyPr/>
          <a:lstStyle/>
          <a:p>
            <a:r>
              <a:rPr lang="en-US" dirty="0" smtClean="0"/>
              <a:t>Cross</a:t>
            </a:r>
            <a:r>
              <a:rPr lang="en-US" altLang="zh-CN" dirty="0" smtClean="0"/>
              <a:t>-Sampling</a:t>
            </a:r>
            <a:endParaRPr lang="en-US" dirty="0"/>
          </a:p>
        </p:txBody>
      </p:sp>
      <p:sp>
        <p:nvSpPr>
          <p:cNvPr id="9" name="TextBox 8"/>
          <p:cNvSpPr txBox="1"/>
          <p:nvPr/>
        </p:nvSpPr>
        <p:spPr>
          <a:xfrm>
            <a:off x="609600" y="1219200"/>
            <a:ext cx="3200400" cy="369332"/>
          </a:xfrm>
          <a:prstGeom prst="rect">
            <a:avLst/>
          </a:prstGeom>
          <a:noFill/>
        </p:spPr>
        <p:txBody>
          <a:bodyPr wrap="square" rtlCol="0">
            <a:spAutoFit/>
          </a:bodyPr>
          <a:lstStyle/>
          <a:p>
            <a:pPr algn="ctr"/>
            <a:r>
              <a:rPr lang="en-US" dirty="0" smtClean="0"/>
              <a:t>Sample</a:t>
            </a:r>
            <a:r>
              <a:rPr lang="zh-CN" altLang="en-US" dirty="0" smtClean="0"/>
              <a:t> </a:t>
            </a:r>
            <a:r>
              <a:rPr lang="en-US" altLang="zh-CN" dirty="0" smtClean="0"/>
              <a:t>a</a:t>
            </a:r>
            <a:r>
              <a:rPr lang="zh-CN" altLang="en-US" dirty="0" smtClean="0"/>
              <a:t> </a:t>
            </a:r>
            <a:r>
              <a:rPr lang="en-US" altLang="zh-CN" dirty="0" smtClean="0"/>
              <a:t>new</a:t>
            </a:r>
            <a:r>
              <a:rPr lang="zh-CN" altLang="en-US" dirty="0" smtClean="0"/>
              <a:t> </a:t>
            </a:r>
            <a:r>
              <a:rPr lang="en-US" altLang="zh-CN" dirty="0" smtClean="0"/>
              <a:t>term</a:t>
            </a:r>
            <a:r>
              <a:rPr lang="zh-CN" altLang="en-US" dirty="0" smtClean="0"/>
              <a:t> </a:t>
            </a:r>
            <a:r>
              <a:rPr lang="en-US" altLang="zh-CN" dirty="0" smtClean="0"/>
              <a:t>w</a:t>
            </a:r>
            <a:r>
              <a:rPr lang="en-US" altLang="zh-CN" baseline="-25000" dirty="0" smtClean="0"/>
              <a:t>1</a:t>
            </a:r>
            <a:r>
              <a:rPr lang="zh-CN" altLang="en-US" dirty="0" smtClean="0"/>
              <a:t> </a:t>
            </a:r>
            <a:r>
              <a:rPr lang="en-US" altLang="zh-CN" dirty="0" smtClean="0"/>
              <a:t>for</a:t>
            </a:r>
            <a:r>
              <a:rPr lang="zh-CN" altLang="en-US" dirty="0" smtClean="0"/>
              <a:t> </a:t>
            </a:r>
            <a:r>
              <a:rPr lang="en-US" altLang="zh-CN" dirty="0" smtClean="0"/>
              <a:t>d</a:t>
            </a:r>
            <a:r>
              <a:rPr lang="en-US" altLang="zh-CN" baseline="-25000" dirty="0" smtClean="0"/>
              <a:t>1</a:t>
            </a:r>
            <a:endParaRPr lang="en-US" baseline="-25000" dirty="0"/>
          </a:p>
        </p:txBody>
      </p:sp>
      <p:sp>
        <p:nvSpPr>
          <p:cNvPr id="11" name="椭圆 55"/>
          <p:cNvSpPr/>
          <p:nvPr/>
        </p:nvSpPr>
        <p:spPr>
          <a:xfrm>
            <a:off x="228600" y="914400"/>
            <a:ext cx="457200" cy="4572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b="1" dirty="0" smtClean="0">
                <a:solidFill>
                  <a:srgbClr val="000000"/>
                </a:solidFill>
              </a:rPr>
              <a:t>3</a:t>
            </a:r>
            <a:endParaRPr kumimoji="1" lang="zh-CN" altLang="en-US" b="1" dirty="0">
              <a:solidFill>
                <a:srgbClr val="000000"/>
              </a:solidFill>
            </a:endParaRPr>
          </a:p>
        </p:txBody>
      </p:sp>
      <p:sp>
        <p:nvSpPr>
          <p:cNvPr id="12" name="TextBox 11"/>
          <p:cNvSpPr txBox="1"/>
          <p:nvPr/>
        </p:nvSpPr>
        <p:spPr>
          <a:xfrm>
            <a:off x="1295400" y="1600200"/>
            <a:ext cx="3657600" cy="646331"/>
          </a:xfrm>
          <a:prstGeom prst="rect">
            <a:avLst/>
          </a:prstGeom>
          <a:noFill/>
        </p:spPr>
        <p:txBody>
          <a:bodyPr wrap="square" rtlCol="0">
            <a:spAutoFit/>
          </a:bodyPr>
          <a:lstStyle/>
          <a:p>
            <a:r>
              <a:rPr lang="en-US" dirty="0" smtClean="0"/>
              <a:t>Otherwise</a:t>
            </a:r>
            <a:r>
              <a:rPr lang="zh-CN" altLang="en-US" dirty="0" smtClean="0"/>
              <a:t> </a:t>
            </a:r>
            <a:r>
              <a:rPr lang="en-US" altLang="zh-CN" dirty="0" smtClean="0"/>
              <a:t>sample</a:t>
            </a:r>
            <a:r>
              <a:rPr lang="zh-CN" altLang="en-US" dirty="0" smtClean="0"/>
              <a:t> </a:t>
            </a:r>
            <a:r>
              <a:rPr lang="en-US" altLang="zh-CN" dirty="0" smtClean="0"/>
              <a:t>w</a:t>
            </a:r>
            <a:r>
              <a:rPr lang="en-US" altLang="zh-CN" baseline="-25000" dirty="0" smtClean="0"/>
              <a:t>1</a:t>
            </a:r>
            <a:r>
              <a:rPr lang="en-US" altLang="zh-CN" dirty="0" smtClean="0"/>
              <a:t>’s</a:t>
            </a:r>
            <a:r>
              <a:rPr lang="zh-CN" altLang="en-US" dirty="0" smtClean="0"/>
              <a:t> </a:t>
            </a:r>
            <a:r>
              <a:rPr lang="en-US" altLang="zh-CN" dirty="0" smtClean="0"/>
              <a:t>topic</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d</a:t>
            </a:r>
            <a:r>
              <a:rPr lang="en-US" altLang="zh-CN" baseline="-25000" dirty="0" smtClean="0"/>
              <a:t>2</a:t>
            </a:r>
            <a:endParaRPr lang="en-US" baseline="-25000" dirty="0"/>
          </a:p>
        </p:txBody>
      </p:sp>
      <p:sp>
        <p:nvSpPr>
          <p:cNvPr id="13" name="Bent-Up Arrow 12"/>
          <p:cNvSpPr/>
          <p:nvPr/>
        </p:nvSpPr>
        <p:spPr>
          <a:xfrm rot="5400000">
            <a:off x="762000" y="1600200"/>
            <a:ext cx="457200" cy="457200"/>
          </a:xfrm>
          <a:prstGeom prst="bentUpArrow">
            <a:avLst/>
          </a:prstGeom>
          <a:ln/>
        </p:spPr>
        <p:style>
          <a:lnRef idx="2">
            <a:schemeClr val="accent4"/>
          </a:lnRef>
          <a:fillRef idx="1">
            <a:schemeClr val="lt1"/>
          </a:fillRef>
          <a:effectRef idx="0">
            <a:schemeClr val="accent4"/>
          </a:effectRef>
          <a:fontRef idx="minor">
            <a:schemeClr val="dk1"/>
          </a:fontRef>
        </p:style>
        <p:txBody>
          <a:bodyPr/>
          <a:lstStyle/>
          <a:p>
            <a:endParaRPr lang="en-US"/>
          </a:p>
        </p:txBody>
      </p:sp>
    </p:spTree>
    <p:extLst>
      <p:ext uri="{BB962C8B-B14F-4D97-AF65-F5344CB8AC3E}">
        <p14:creationId xmlns:p14="http://schemas.microsoft.com/office/powerpoint/2010/main" val="1920389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a:t>
            </a:r>
            <a:r>
              <a:rPr lang="zh-CN" altLang="en-US" dirty="0" smtClean="0"/>
              <a:t> </a:t>
            </a:r>
            <a:r>
              <a:rPr lang="en-US" altLang="zh-CN" dirty="0" smtClean="0"/>
              <a:t>Analysis</a:t>
            </a:r>
            <a:endParaRPr lang="en-US" dirty="0"/>
          </a:p>
        </p:txBody>
      </p:sp>
      <p:pic>
        <p:nvPicPr>
          <p:cNvPr id="4" name="Content Placeholder 3" descr="parameter_iter-eps-converted-to.pdf"/>
          <p:cNvPicPr>
            <a:picLocks noGrp="1" noChangeAspect="1"/>
          </p:cNvPicPr>
          <p:nvPr>
            <p:ph idx="1"/>
          </p:nvPr>
        </p:nvPicPr>
        <p:blipFill>
          <a:blip r:embed="rId3">
            <a:extLst>
              <a:ext uri="{28A0092B-C50C-407E-A947-70E740481C1C}">
                <a14:useLocalDpi xmlns:a14="http://schemas.microsoft.com/office/drawing/2010/main" val="0"/>
              </a:ext>
            </a:extLst>
          </a:blip>
          <a:srcRect l="-14372" r="-14372"/>
          <a:stretch>
            <a:fillRect/>
          </a:stretch>
        </p:blipFill>
        <p:spPr>
          <a:xfrm>
            <a:off x="4495800" y="3657600"/>
            <a:ext cx="4326000" cy="2520000"/>
          </a:xfrm>
        </p:spPr>
      </p:pic>
      <p:pic>
        <p:nvPicPr>
          <p:cNvPr id="5" name="Picture 4" descr="parameter_precision-eps-converted-t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57600"/>
            <a:ext cx="3350030" cy="2520000"/>
          </a:xfrm>
          <a:prstGeom prst="rect">
            <a:avLst/>
          </a:prstGeom>
        </p:spPr>
      </p:pic>
      <p:pic>
        <p:nvPicPr>
          <p:cNvPr id="6" name="Picture 5" descr="parameter_ratio-eps-converted-t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838200"/>
            <a:ext cx="3350030" cy="2520000"/>
          </a:xfrm>
          <a:prstGeom prst="rect">
            <a:avLst/>
          </a:prstGeom>
        </p:spPr>
      </p:pic>
      <p:pic>
        <p:nvPicPr>
          <p:cNvPr id="7" name="Picture 6" descr="parameter_topic-eps-converted-to.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838200"/>
            <a:ext cx="3350030" cy="2520000"/>
          </a:xfrm>
          <a:prstGeom prst="rect">
            <a:avLst/>
          </a:prstGeom>
        </p:spPr>
      </p:pic>
      <p:sp>
        <p:nvSpPr>
          <p:cNvPr id="8" name="TextBox 7"/>
          <p:cNvSpPr txBox="1"/>
          <p:nvPr/>
        </p:nvSpPr>
        <p:spPr>
          <a:xfrm>
            <a:off x="914400" y="3352800"/>
            <a:ext cx="2667000" cy="369332"/>
          </a:xfrm>
          <a:prstGeom prst="rect">
            <a:avLst/>
          </a:prstGeom>
          <a:noFill/>
        </p:spPr>
        <p:txBody>
          <a:bodyPr wrap="square" rtlCol="0">
            <a:spAutoFit/>
          </a:bodyPr>
          <a:lstStyle/>
          <a:p>
            <a:pPr algn="ctr"/>
            <a:r>
              <a:rPr lang="en-US" altLang="zh-CN" dirty="0" smtClean="0"/>
              <a:t>(a)</a:t>
            </a:r>
            <a:r>
              <a:rPr lang="zh-CN" altLang="en-US" dirty="0" smtClean="0"/>
              <a:t> </a:t>
            </a:r>
            <a:r>
              <a:rPr lang="en-US" altLang="zh-CN" dirty="0" smtClean="0"/>
              <a:t>Number</a:t>
            </a:r>
            <a:r>
              <a:rPr lang="zh-CN" altLang="en-US" dirty="0" smtClean="0"/>
              <a:t> </a:t>
            </a:r>
            <a:r>
              <a:rPr lang="en-US" altLang="zh-CN" dirty="0" smtClean="0"/>
              <a:t>of</a:t>
            </a:r>
            <a:r>
              <a:rPr lang="zh-CN" altLang="en-US" dirty="0" smtClean="0"/>
              <a:t> </a:t>
            </a:r>
            <a:r>
              <a:rPr lang="en-US" altLang="zh-CN" dirty="0" smtClean="0"/>
              <a:t>topics</a:t>
            </a:r>
            <a:r>
              <a:rPr lang="zh-CN" altLang="en-US" dirty="0" smtClean="0"/>
              <a:t> </a:t>
            </a:r>
            <a:r>
              <a:rPr lang="en-US" altLang="zh-CN" dirty="0" smtClean="0"/>
              <a:t>K</a:t>
            </a:r>
            <a:r>
              <a:rPr lang="zh-CN" altLang="en-US" dirty="0" smtClean="0"/>
              <a:t> </a:t>
            </a:r>
            <a:endParaRPr lang="en-US" baseline="-25000" dirty="0"/>
          </a:p>
        </p:txBody>
      </p:sp>
      <p:sp>
        <p:nvSpPr>
          <p:cNvPr id="9" name="TextBox 8"/>
          <p:cNvSpPr txBox="1"/>
          <p:nvPr/>
        </p:nvSpPr>
        <p:spPr>
          <a:xfrm>
            <a:off x="5334000" y="3352800"/>
            <a:ext cx="2667000" cy="369332"/>
          </a:xfrm>
          <a:prstGeom prst="rect">
            <a:avLst/>
          </a:prstGeom>
          <a:noFill/>
        </p:spPr>
        <p:txBody>
          <a:bodyPr wrap="square" rtlCol="0">
            <a:spAutoFit/>
          </a:bodyPr>
          <a:lstStyle/>
          <a:p>
            <a:pPr algn="ctr"/>
            <a:r>
              <a:rPr lang="en-US" altLang="zh-CN" dirty="0" smtClean="0"/>
              <a:t>(b)</a:t>
            </a:r>
            <a:r>
              <a:rPr lang="zh-CN" altLang="en-US" dirty="0" smtClean="0"/>
              <a:t> </a:t>
            </a:r>
            <a:r>
              <a:rPr lang="en-US" altLang="zh-CN" dirty="0" smtClean="0"/>
              <a:t>Ratio</a:t>
            </a:r>
            <a:endParaRPr lang="en-US" baseline="-25000" dirty="0"/>
          </a:p>
        </p:txBody>
      </p:sp>
      <p:sp>
        <p:nvSpPr>
          <p:cNvPr id="10" name="TextBox 9"/>
          <p:cNvSpPr txBox="1"/>
          <p:nvPr/>
        </p:nvSpPr>
        <p:spPr>
          <a:xfrm>
            <a:off x="914400" y="6172200"/>
            <a:ext cx="2667000" cy="369332"/>
          </a:xfrm>
          <a:prstGeom prst="rect">
            <a:avLst/>
          </a:prstGeom>
          <a:noFill/>
        </p:spPr>
        <p:txBody>
          <a:bodyPr wrap="square" rtlCol="0">
            <a:spAutoFit/>
          </a:bodyPr>
          <a:lstStyle/>
          <a:p>
            <a:pPr algn="ctr"/>
            <a:r>
              <a:rPr lang="en-US" altLang="zh-CN" dirty="0" smtClean="0"/>
              <a:t>(c)</a:t>
            </a:r>
            <a:r>
              <a:rPr lang="zh-CN" altLang="en-US" dirty="0" smtClean="0"/>
              <a:t> </a:t>
            </a:r>
            <a:r>
              <a:rPr lang="en-US" altLang="zh-CN" dirty="0" smtClean="0"/>
              <a:t>Precision</a:t>
            </a:r>
            <a:endParaRPr lang="en-US" baseline="-25000" dirty="0"/>
          </a:p>
        </p:txBody>
      </p:sp>
      <p:sp>
        <p:nvSpPr>
          <p:cNvPr id="11" name="TextBox 10"/>
          <p:cNvSpPr txBox="1"/>
          <p:nvPr/>
        </p:nvSpPr>
        <p:spPr>
          <a:xfrm>
            <a:off x="5029200" y="6172200"/>
            <a:ext cx="3505200" cy="369332"/>
          </a:xfrm>
          <a:prstGeom prst="rect">
            <a:avLst/>
          </a:prstGeom>
          <a:noFill/>
        </p:spPr>
        <p:txBody>
          <a:bodyPr wrap="square" rtlCol="0">
            <a:spAutoFit/>
          </a:bodyPr>
          <a:lstStyle/>
          <a:p>
            <a:pPr algn="ctr"/>
            <a:r>
              <a:rPr lang="en-US" altLang="zh-CN" dirty="0" smtClean="0"/>
              <a:t>(d)</a:t>
            </a:r>
            <a:r>
              <a:rPr lang="zh-CN" altLang="en-US" dirty="0" smtClean="0"/>
              <a:t> </a:t>
            </a:r>
            <a:r>
              <a:rPr lang="en-US" altLang="zh-CN" dirty="0" smtClean="0"/>
              <a:t>Convergence</a:t>
            </a:r>
            <a:r>
              <a:rPr lang="zh-CN" altLang="en-US" dirty="0" smtClean="0"/>
              <a:t> </a:t>
            </a:r>
            <a:r>
              <a:rPr lang="en-US" altLang="zh-CN" dirty="0" smtClean="0"/>
              <a:t>analysis</a:t>
            </a:r>
            <a:endParaRPr lang="en-US" baseline="-25000" dirty="0"/>
          </a:p>
        </p:txBody>
      </p:sp>
    </p:spTree>
    <p:extLst>
      <p:ext uri="{BB962C8B-B14F-4D97-AF65-F5344CB8AC3E}">
        <p14:creationId xmlns:p14="http://schemas.microsoft.com/office/powerpoint/2010/main" val="900941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135726"/>
              </p:ext>
            </p:extLst>
          </p:nvPr>
        </p:nvGraphicFramePr>
        <p:xfrm>
          <a:off x="381000" y="2042160"/>
          <a:ext cx="8435973" cy="2225040"/>
        </p:xfrm>
        <a:graphic>
          <a:graphicData uri="http://schemas.openxmlformats.org/drawingml/2006/table">
            <a:tbl>
              <a:tblPr firstRow="1" bandRow="1">
                <a:tableStyleId>{08FB837D-C827-4EFA-A057-4D05807E0F7C}</a:tableStyleId>
              </a:tblPr>
              <a:tblGrid>
                <a:gridCol w="1205139"/>
                <a:gridCol w="1205139"/>
                <a:gridCol w="1205139"/>
                <a:gridCol w="1205139"/>
                <a:gridCol w="1205139"/>
                <a:gridCol w="1205139"/>
                <a:gridCol w="1205139"/>
              </a:tblGrid>
              <a:tr h="370840">
                <a:tc>
                  <a:txBody>
                    <a:bodyPr/>
                    <a:lstStyle/>
                    <a:p>
                      <a:pPr algn="ctr"/>
                      <a:r>
                        <a:rPr lang="en-US" altLang="zh-CN" dirty="0" smtClean="0"/>
                        <a:t>Method</a:t>
                      </a:r>
                      <a:endParaRPr lang="en-US" dirty="0"/>
                    </a:p>
                  </a:txBody>
                  <a:tcPr/>
                </a:tc>
                <a:tc>
                  <a:txBody>
                    <a:bodyPr/>
                    <a:lstStyle/>
                    <a:p>
                      <a:pPr algn="ctr"/>
                      <a:r>
                        <a:rPr lang="en-US" dirty="0" smtClean="0"/>
                        <a:t>P@3</a:t>
                      </a:r>
                      <a:endParaRPr lang="en-US" dirty="0"/>
                    </a:p>
                  </a:txBody>
                  <a:tcPr/>
                </a:tc>
                <a:tc>
                  <a:txBody>
                    <a:bodyPr/>
                    <a:lstStyle/>
                    <a:p>
                      <a:pPr algn="ctr"/>
                      <a:r>
                        <a:rPr lang="en-US" dirty="0" smtClean="0"/>
                        <a:t>P@20</a:t>
                      </a:r>
                      <a:endParaRPr lang="en-US" dirty="0"/>
                    </a:p>
                  </a:txBody>
                  <a:tcPr/>
                </a:tc>
                <a:tc>
                  <a:txBody>
                    <a:bodyPr/>
                    <a:lstStyle/>
                    <a:p>
                      <a:pPr algn="ctr"/>
                      <a:r>
                        <a:rPr lang="en-US" dirty="0" smtClean="0"/>
                        <a:t>MAP</a:t>
                      </a:r>
                      <a:endParaRPr lang="en-US" dirty="0"/>
                    </a:p>
                  </a:txBody>
                  <a:tcPr/>
                </a:tc>
                <a:tc>
                  <a:txBody>
                    <a:bodyPr/>
                    <a:lstStyle/>
                    <a:p>
                      <a:pPr algn="ctr"/>
                      <a:r>
                        <a:rPr lang="en-US" dirty="0" smtClean="0"/>
                        <a:t>R@3</a:t>
                      </a:r>
                      <a:endParaRPr lang="en-US" dirty="0"/>
                    </a:p>
                  </a:txBody>
                  <a:tcPr/>
                </a:tc>
                <a:tc>
                  <a:txBody>
                    <a:bodyPr/>
                    <a:lstStyle/>
                    <a:p>
                      <a:pPr algn="ctr"/>
                      <a:r>
                        <a:rPr lang="en-US" dirty="0" smtClean="0"/>
                        <a:t>R#20</a:t>
                      </a:r>
                      <a:endParaRPr lang="en-US" dirty="0"/>
                    </a:p>
                  </a:txBody>
                  <a:tcPr/>
                </a:tc>
                <a:tc>
                  <a:txBody>
                    <a:bodyPr/>
                    <a:lstStyle/>
                    <a:p>
                      <a:pPr algn="ctr"/>
                      <a:r>
                        <a:rPr lang="en-US" dirty="0" smtClean="0"/>
                        <a:t>MRR</a:t>
                      </a:r>
                      <a:endParaRPr lang="en-US" dirty="0"/>
                    </a:p>
                  </a:txBody>
                  <a:tcPr/>
                </a:tc>
              </a:tr>
              <a:tr h="370840">
                <a:tc>
                  <a:txBody>
                    <a:bodyPr/>
                    <a:lstStyle/>
                    <a:p>
                      <a:pPr algn="ctr"/>
                      <a:r>
                        <a:rPr lang="en-US" dirty="0" smtClean="0"/>
                        <a:t>CS+LDA</a:t>
                      </a:r>
                      <a:endParaRPr lang="en-US" dirty="0"/>
                    </a:p>
                  </a:txBody>
                  <a:tcPr/>
                </a:tc>
                <a:tc>
                  <a:txBody>
                    <a:bodyPr/>
                    <a:lstStyle/>
                    <a:p>
                      <a:pPr algn="ctr"/>
                      <a:r>
                        <a:rPr lang="en-US" dirty="0" smtClean="0"/>
                        <a:t>0.111</a:t>
                      </a:r>
                      <a:endParaRPr lang="en-US" dirty="0"/>
                    </a:p>
                  </a:txBody>
                  <a:tcPr/>
                </a:tc>
                <a:tc>
                  <a:txBody>
                    <a:bodyPr/>
                    <a:lstStyle/>
                    <a:p>
                      <a:pPr algn="ctr"/>
                      <a:r>
                        <a:rPr lang="en-US" dirty="0" smtClean="0"/>
                        <a:t>0.083</a:t>
                      </a:r>
                      <a:endParaRPr lang="en-US" dirty="0"/>
                    </a:p>
                  </a:txBody>
                  <a:tcPr/>
                </a:tc>
                <a:tc>
                  <a:txBody>
                    <a:bodyPr/>
                    <a:lstStyle/>
                    <a:p>
                      <a:pPr algn="ctr"/>
                      <a:r>
                        <a:rPr lang="en-US" dirty="0" smtClean="0"/>
                        <a:t>0.109</a:t>
                      </a:r>
                      <a:endParaRPr lang="en-US" dirty="0"/>
                    </a:p>
                  </a:txBody>
                  <a:tcPr/>
                </a:tc>
                <a:tc>
                  <a:txBody>
                    <a:bodyPr/>
                    <a:lstStyle/>
                    <a:p>
                      <a:pPr algn="ctr"/>
                      <a:r>
                        <a:rPr lang="en-US" dirty="0" smtClean="0"/>
                        <a:t>0.011</a:t>
                      </a:r>
                      <a:endParaRPr lang="en-US" dirty="0"/>
                    </a:p>
                  </a:txBody>
                  <a:tcPr/>
                </a:tc>
                <a:tc>
                  <a:txBody>
                    <a:bodyPr/>
                    <a:lstStyle/>
                    <a:p>
                      <a:pPr algn="ctr"/>
                      <a:r>
                        <a:rPr lang="en-US" dirty="0" smtClean="0"/>
                        <a:t>0.046</a:t>
                      </a:r>
                      <a:endParaRPr lang="en-US" dirty="0"/>
                    </a:p>
                  </a:txBody>
                  <a:tcPr/>
                </a:tc>
                <a:tc>
                  <a:txBody>
                    <a:bodyPr/>
                    <a:lstStyle/>
                    <a:p>
                      <a:pPr algn="ctr"/>
                      <a:r>
                        <a:rPr lang="en-US" dirty="0" smtClean="0"/>
                        <a:t>0.053</a:t>
                      </a:r>
                      <a:endParaRPr lang="en-US" dirty="0"/>
                    </a:p>
                  </a:txBody>
                  <a:tcPr/>
                </a:tc>
              </a:tr>
              <a:tr h="370840">
                <a:tc>
                  <a:txBody>
                    <a:bodyPr/>
                    <a:lstStyle/>
                    <a:p>
                      <a:pPr algn="ctr"/>
                      <a:r>
                        <a:rPr lang="en-US" dirty="0" smtClean="0"/>
                        <a:t>RW+LDA</a:t>
                      </a:r>
                      <a:endParaRPr lang="en-US" dirty="0"/>
                    </a:p>
                  </a:txBody>
                  <a:tcPr/>
                </a:tc>
                <a:tc>
                  <a:txBody>
                    <a:bodyPr/>
                    <a:lstStyle/>
                    <a:p>
                      <a:pPr algn="ctr"/>
                      <a:r>
                        <a:rPr lang="en-US" dirty="0" smtClean="0"/>
                        <a:t>0.111</a:t>
                      </a:r>
                      <a:endParaRPr lang="en-US" dirty="0"/>
                    </a:p>
                  </a:txBody>
                  <a:tcPr/>
                </a:tc>
                <a:tc>
                  <a:txBody>
                    <a:bodyPr/>
                    <a:lstStyle/>
                    <a:p>
                      <a:pPr algn="ctr"/>
                      <a:r>
                        <a:rPr lang="en-US" dirty="0" smtClean="0"/>
                        <a:t>0.117</a:t>
                      </a:r>
                      <a:endParaRPr lang="en-US" dirty="0"/>
                    </a:p>
                  </a:txBody>
                  <a:tcPr/>
                </a:tc>
                <a:tc>
                  <a:txBody>
                    <a:bodyPr/>
                    <a:lstStyle/>
                    <a:p>
                      <a:pPr algn="ctr"/>
                      <a:r>
                        <a:rPr lang="en-US" dirty="0" smtClean="0"/>
                        <a:t>0.123</a:t>
                      </a:r>
                      <a:endParaRPr lang="en-US" dirty="0"/>
                    </a:p>
                  </a:txBody>
                  <a:tcPr/>
                </a:tc>
                <a:tc>
                  <a:txBody>
                    <a:bodyPr/>
                    <a:lstStyle/>
                    <a:p>
                      <a:pPr algn="ctr"/>
                      <a:r>
                        <a:rPr lang="en-US" dirty="0" smtClean="0"/>
                        <a:t>0.033</a:t>
                      </a:r>
                      <a:endParaRPr lang="en-US" dirty="0"/>
                    </a:p>
                  </a:txBody>
                  <a:tcPr/>
                </a:tc>
                <a:tc>
                  <a:txBody>
                    <a:bodyPr/>
                    <a:lstStyle/>
                    <a:p>
                      <a:pPr algn="ctr"/>
                      <a:r>
                        <a:rPr lang="en-US" dirty="0" smtClean="0"/>
                        <a:t>0.233</a:t>
                      </a:r>
                      <a:endParaRPr lang="en-US" dirty="0"/>
                    </a:p>
                  </a:txBody>
                  <a:tcPr/>
                </a:tc>
                <a:tc>
                  <a:txBody>
                    <a:bodyPr/>
                    <a:lstStyle/>
                    <a:p>
                      <a:pPr algn="ctr"/>
                      <a:r>
                        <a:rPr lang="en-US" dirty="0" smtClean="0"/>
                        <a:t>0.429</a:t>
                      </a:r>
                      <a:endParaRPr lang="en-US" dirty="0"/>
                    </a:p>
                  </a:txBody>
                  <a:tcPr/>
                </a:tc>
              </a:tr>
              <a:tr h="370840">
                <a:tc>
                  <a:txBody>
                    <a:bodyPr/>
                    <a:lstStyle/>
                    <a:p>
                      <a:pPr algn="ctr"/>
                      <a:r>
                        <a:rPr lang="en-US" dirty="0" smtClean="0"/>
                        <a:t>RTM</a:t>
                      </a:r>
                      <a:endParaRPr lang="en-US" dirty="0"/>
                    </a:p>
                  </a:txBody>
                  <a:tcPr/>
                </a:tc>
                <a:tc>
                  <a:txBody>
                    <a:bodyPr/>
                    <a:lstStyle/>
                    <a:p>
                      <a:pPr algn="ctr"/>
                      <a:r>
                        <a:rPr lang="en-US" dirty="0" smtClean="0"/>
                        <a:t>0.501</a:t>
                      </a:r>
                      <a:endParaRPr lang="en-US" dirty="0"/>
                    </a:p>
                  </a:txBody>
                  <a:tcPr/>
                </a:tc>
                <a:tc>
                  <a:txBody>
                    <a:bodyPr/>
                    <a:lstStyle/>
                    <a:p>
                      <a:pPr algn="ctr"/>
                      <a:r>
                        <a:rPr lang="en-US" dirty="0" smtClean="0"/>
                        <a:t>0.233</a:t>
                      </a:r>
                      <a:endParaRPr lang="en-US" dirty="0"/>
                    </a:p>
                  </a:txBody>
                  <a:tcPr/>
                </a:tc>
                <a:tc>
                  <a:txBody>
                    <a:bodyPr/>
                    <a:lstStyle/>
                    <a:p>
                      <a:pPr algn="ctr"/>
                      <a:r>
                        <a:rPr lang="en-US" dirty="0" smtClean="0"/>
                        <a:t>0.416</a:t>
                      </a:r>
                      <a:endParaRPr lang="en-US" dirty="0"/>
                    </a:p>
                  </a:txBody>
                  <a:tcPr/>
                </a:tc>
                <a:tc>
                  <a:txBody>
                    <a:bodyPr/>
                    <a:lstStyle/>
                    <a:p>
                      <a:pPr algn="ctr"/>
                      <a:r>
                        <a:rPr lang="en-US" dirty="0" smtClean="0"/>
                        <a:t>0.057</a:t>
                      </a:r>
                      <a:endParaRPr lang="en-US" dirty="0"/>
                    </a:p>
                  </a:txBody>
                  <a:tcPr/>
                </a:tc>
                <a:tc>
                  <a:txBody>
                    <a:bodyPr/>
                    <a:lstStyle/>
                    <a:p>
                      <a:pPr algn="ctr"/>
                      <a:r>
                        <a:rPr lang="en-US" dirty="0" smtClean="0"/>
                        <a:t>0.141</a:t>
                      </a:r>
                      <a:endParaRPr lang="en-US" dirty="0"/>
                    </a:p>
                  </a:txBody>
                  <a:tcPr/>
                </a:tc>
                <a:tc>
                  <a:txBody>
                    <a:bodyPr/>
                    <a:lstStyle/>
                    <a:p>
                      <a:pPr algn="ctr"/>
                      <a:r>
                        <a:rPr lang="en-US" dirty="0" smtClean="0"/>
                        <a:t>0.171</a:t>
                      </a:r>
                      <a:endParaRPr lang="en-US" dirty="0"/>
                    </a:p>
                  </a:txBody>
                  <a:tcPr/>
                </a:tc>
              </a:tr>
              <a:tr h="370840">
                <a:tc>
                  <a:txBody>
                    <a:bodyPr/>
                    <a:lstStyle/>
                    <a:p>
                      <a:pPr algn="ctr"/>
                      <a:r>
                        <a:rPr lang="en-US" dirty="0" smtClean="0"/>
                        <a:t>RW+CST</a:t>
                      </a:r>
                      <a:endParaRPr lang="en-US" dirty="0"/>
                    </a:p>
                  </a:txBody>
                  <a:tcPr/>
                </a:tc>
                <a:tc>
                  <a:txBody>
                    <a:bodyPr/>
                    <a:lstStyle/>
                    <a:p>
                      <a:pPr algn="ctr"/>
                      <a:r>
                        <a:rPr lang="en-US" b="1" dirty="0" smtClean="0">
                          <a:solidFill>
                            <a:srgbClr val="FF0000"/>
                          </a:solidFill>
                        </a:rPr>
                        <a:t>0.667</a:t>
                      </a:r>
                      <a:endParaRPr lang="en-US" b="1" dirty="0">
                        <a:solidFill>
                          <a:srgbClr val="FF0000"/>
                        </a:solidFill>
                      </a:endParaRPr>
                    </a:p>
                  </a:txBody>
                  <a:tcPr/>
                </a:tc>
                <a:tc>
                  <a:txBody>
                    <a:bodyPr/>
                    <a:lstStyle/>
                    <a:p>
                      <a:pPr algn="ctr"/>
                      <a:r>
                        <a:rPr lang="en-US" dirty="0" smtClean="0"/>
                        <a:t>0.167</a:t>
                      </a:r>
                      <a:endParaRPr lang="en-US" dirty="0"/>
                    </a:p>
                  </a:txBody>
                  <a:tcPr/>
                </a:tc>
                <a:tc>
                  <a:txBody>
                    <a:bodyPr/>
                    <a:lstStyle/>
                    <a:p>
                      <a:pPr algn="ctr"/>
                      <a:r>
                        <a:rPr lang="en-US" dirty="0" smtClean="0"/>
                        <a:t>0.341</a:t>
                      </a:r>
                      <a:endParaRPr lang="en-US" dirty="0"/>
                    </a:p>
                  </a:txBody>
                  <a:tcPr/>
                </a:tc>
                <a:tc>
                  <a:txBody>
                    <a:bodyPr/>
                    <a:lstStyle/>
                    <a:p>
                      <a:pPr algn="ctr"/>
                      <a:r>
                        <a:rPr lang="en-US" b="1" dirty="0" smtClean="0">
                          <a:solidFill>
                            <a:srgbClr val="FF0000"/>
                          </a:solidFill>
                        </a:rPr>
                        <a:t>0.200</a:t>
                      </a:r>
                      <a:endParaRPr lang="en-US" b="1" dirty="0">
                        <a:solidFill>
                          <a:srgbClr val="FF0000"/>
                        </a:solidFill>
                      </a:endParaRPr>
                    </a:p>
                  </a:txBody>
                  <a:tcPr/>
                </a:tc>
                <a:tc>
                  <a:txBody>
                    <a:bodyPr/>
                    <a:lstStyle/>
                    <a:p>
                      <a:pPr algn="ctr"/>
                      <a:r>
                        <a:rPr lang="en-US" dirty="0" smtClean="0"/>
                        <a:t>0.333</a:t>
                      </a:r>
                      <a:endParaRPr lang="en-US" dirty="0"/>
                    </a:p>
                  </a:txBody>
                  <a:tcPr/>
                </a:tc>
                <a:tc>
                  <a:txBody>
                    <a:bodyPr/>
                    <a:lstStyle/>
                    <a:p>
                      <a:pPr algn="ctr"/>
                      <a:r>
                        <a:rPr lang="en-US" dirty="0" smtClean="0"/>
                        <a:t>0.668</a:t>
                      </a:r>
                      <a:endParaRPr lang="en-US" dirty="0"/>
                    </a:p>
                  </a:txBody>
                  <a:tcPr/>
                </a:tc>
              </a:tr>
              <a:tr h="370840">
                <a:tc>
                  <a:txBody>
                    <a:bodyPr/>
                    <a:lstStyle/>
                    <a:p>
                      <a:pPr algn="ctr"/>
                      <a:r>
                        <a:rPr lang="en-US" dirty="0" smtClean="0"/>
                        <a:t>CST</a:t>
                      </a:r>
                      <a:endParaRPr lang="en-US" dirty="0"/>
                    </a:p>
                  </a:txBody>
                  <a:tcPr/>
                </a:tc>
                <a:tc>
                  <a:txBody>
                    <a:bodyPr/>
                    <a:lstStyle/>
                    <a:p>
                      <a:pPr algn="ctr"/>
                      <a:r>
                        <a:rPr lang="en-US" b="1" dirty="0" smtClean="0">
                          <a:solidFill>
                            <a:srgbClr val="FF0000"/>
                          </a:solidFill>
                        </a:rPr>
                        <a:t>0.667</a:t>
                      </a:r>
                      <a:endParaRPr lang="en-US" b="1" dirty="0">
                        <a:solidFill>
                          <a:srgbClr val="FF0000"/>
                        </a:solidFill>
                      </a:endParaRPr>
                    </a:p>
                  </a:txBody>
                  <a:tcPr/>
                </a:tc>
                <a:tc>
                  <a:txBody>
                    <a:bodyPr/>
                    <a:lstStyle/>
                    <a:p>
                      <a:pPr algn="ctr"/>
                      <a:r>
                        <a:rPr lang="en-US" b="1" dirty="0" smtClean="0">
                          <a:solidFill>
                            <a:srgbClr val="FF0000"/>
                          </a:solidFill>
                        </a:rPr>
                        <a:t>0.250</a:t>
                      </a:r>
                      <a:endParaRPr lang="en-US" b="1" dirty="0">
                        <a:solidFill>
                          <a:srgbClr val="FF0000"/>
                        </a:solidFill>
                      </a:endParaRPr>
                    </a:p>
                  </a:txBody>
                  <a:tcPr/>
                </a:tc>
                <a:tc>
                  <a:txBody>
                    <a:bodyPr/>
                    <a:lstStyle/>
                    <a:p>
                      <a:pPr algn="ctr"/>
                      <a:r>
                        <a:rPr lang="en-US" b="1" dirty="0" smtClean="0">
                          <a:solidFill>
                            <a:srgbClr val="FF0000"/>
                          </a:solidFill>
                        </a:rPr>
                        <a:t>0.445</a:t>
                      </a:r>
                      <a:endParaRPr lang="en-US" b="1" dirty="0">
                        <a:solidFill>
                          <a:srgbClr val="FF0000"/>
                        </a:solidFill>
                      </a:endParaRPr>
                    </a:p>
                  </a:txBody>
                  <a:tcPr/>
                </a:tc>
                <a:tc>
                  <a:txBody>
                    <a:bodyPr/>
                    <a:lstStyle/>
                    <a:p>
                      <a:pPr algn="ctr"/>
                      <a:r>
                        <a:rPr lang="en-US" b="0" dirty="0" smtClean="0">
                          <a:solidFill>
                            <a:schemeClr val="tx1"/>
                          </a:solidFill>
                        </a:rPr>
                        <a:t>0.171</a:t>
                      </a:r>
                      <a:endParaRPr lang="en-US" b="0" dirty="0">
                        <a:solidFill>
                          <a:schemeClr val="tx1"/>
                        </a:solidFill>
                      </a:endParaRPr>
                    </a:p>
                  </a:txBody>
                  <a:tcPr/>
                </a:tc>
                <a:tc>
                  <a:txBody>
                    <a:bodyPr/>
                    <a:lstStyle/>
                    <a:p>
                      <a:pPr algn="ctr"/>
                      <a:r>
                        <a:rPr lang="en-US" b="1" dirty="0" smtClean="0">
                          <a:solidFill>
                            <a:srgbClr val="FF0000"/>
                          </a:solidFill>
                        </a:rPr>
                        <a:t>0.457</a:t>
                      </a:r>
                      <a:endParaRPr lang="en-US" b="1" dirty="0">
                        <a:solidFill>
                          <a:srgbClr val="FF0000"/>
                        </a:solidFill>
                      </a:endParaRPr>
                    </a:p>
                  </a:txBody>
                  <a:tcPr/>
                </a:tc>
                <a:tc>
                  <a:txBody>
                    <a:bodyPr/>
                    <a:lstStyle/>
                    <a:p>
                      <a:pPr algn="ctr"/>
                      <a:r>
                        <a:rPr lang="en-US" b="1" dirty="0" smtClean="0">
                          <a:solidFill>
                            <a:srgbClr val="FF0000"/>
                          </a:solidFill>
                        </a:rPr>
                        <a:t>0.683</a:t>
                      </a:r>
                      <a:endParaRPr lang="en-US" b="1" dirty="0">
                        <a:solidFill>
                          <a:srgbClr val="FF0000"/>
                        </a:solidFill>
                      </a:endParaRPr>
                    </a:p>
                  </a:txBody>
                  <a:tcPr/>
                </a:tc>
              </a:tr>
            </a:tbl>
          </a:graphicData>
        </a:graphic>
      </p:graphicFrame>
      <p:sp>
        <p:nvSpPr>
          <p:cNvPr id="5" name="TextBox 4"/>
          <p:cNvSpPr txBox="1"/>
          <p:nvPr/>
        </p:nvSpPr>
        <p:spPr>
          <a:xfrm>
            <a:off x="381000" y="1371600"/>
            <a:ext cx="6248400" cy="400110"/>
          </a:xfrm>
          <a:prstGeom prst="rect">
            <a:avLst/>
          </a:prstGeom>
          <a:noFill/>
        </p:spPr>
        <p:txBody>
          <a:bodyPr wrap="square" rtlCol="0">
            <a:spAutoFit/>
          </a:bodyPr>
          <a:lstStyle/>
          <a:p>
            <a:pPr algn="ctr"/>
            <a:r>
              <a:rPr lang="en-US" sz="2000" b="1" dirty="0" smtClean="0">
                <a:solidFill>
                  <a:srgbClr val="3366FF"/>
                </a:solidFill>
              </a:rPr>
              <a:t>Training</a:t>
            </a:r>
            <a:r>
              <a:rPr lang="en-US" dirty="0" smtClean="0"/>
              <a:t>: 30% of the matching relations randomly chosen. </a:t>
            </a:r>
            <a:endParaRPr lang="en-US" baseline="-25000" dirty="0"/>
          </a:p>
        </p:txBody>
      </p:sp>
      <p:sp>
        <p:nvSpPr>
          <p:cNvPr id="6" name="Content Placeholder 2"/>
          <p:cNvSpPr txBox="1">
            <a:spLocks/>
          </p:cNvSpPr>
          <p:nvPr/>
        </p:nvSpPr>
        <p:spPr bwMode="auto">
          <a:xfrm>
            <a:off x="76200" y="4393406"/>
            <a:ext cx="8991600" cy="2083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lvl="1" indent="0">
              <a:buNone/>
            </a:pPr>
            <a:r>
              <a:rPr lang="en-US" sz="1600" b="1" dirty="0" smtClean="0">
                <a:solidFill>
                  <a:srgbClr val="008000"/>
                </a:solidFill>
              </a:rPr>
              <a:t>Content</a:t>
            </a:r>
            <a:r>
              <a:rPr lang="zh-CN" altLang="en-US" sz="1600" b="1" dirty="0" smtClean="0">
                <a:solidFill>
                  <a:srgbClr val="008000"/>
                </a:solidFill>
              </a:rPr>
              <a:t> </a:t>
            </a:r>
            <a:r>
              <a:rPr lang="en-US" altLang="zh-CN" sz="1600" b="1" dirty="0" smtClean="0">
                <a:solidFill>
                  <a:srgbClr val="008000"/>
                </a:solidFill>
              </a:rPr>
              <a:t>Similarity</a:t>
            </a:r>
            <a:r>
              <a:rPr lang="zh-CN" altLang="en-US" sz="1600" b="1" dirty="0" smtClean="0">
                <a:solidFill>
                  <a:srgbClr val="008000"/>
                </a:solidFill>
              </a:rPr>
              <a:t> </a:t>
            </a:r>
            <a:r>
              <a:rPr lang="en-US" altLang="zh-CN" sz="1600" b="1" dirty="0" smtClean="0">
                <a:solidFill>
                  <a:srgbClr val="008000"/>
                </a:solidFill>
              </a:rPr>
              <a:t>based</a:t>
            </a:r>
            <a:r>
              <a:rPr lang="zh-CN" altLang="en-US" sz="1600" b="1" dirty="0" smtClean="0">
                <a:solidFill>
                  <a:srgbClr val="008000"/>
                </a:solidFill>
              </a:rPr>
              <a:t> </a:t>
            </a:r>
            <a:r>
              <a:rPr lang="en-US" altLang="zh-CN" sz="1600" b="1" dirty="0" smtClean="0">
                <a:solidFill>
                  <a:srgbClr val="008000"/>
                </a:solidFill>
              </a:rPr>
              <a:t>on</a:t>
            </a:r>
            <a:r>
              <a:rPr lang="zh-CN" altLang="en-US" sz="1600" b="1" dirty="0" smtClean="0">
                <a:solidFill>
                  <a:srgbClr val="008000"/>
                </a:solidFill>
              </a:rPr>
              <a:t> </a:t>
            </a:r>
            <a:r>
              <a:rPr lang="en-US" altLang="zh-CN" sz="1600" b="1" dirty="0" smtClean="0">
                <a:solidFill>
                  <a:srgbClr val="008000"/>
                </a:solidFill>
              </a:rPr>
              <a:t>LDA</a:t>
            </a:r>
            <a:r>
              <a:rPr lang="zh-CN" altLang="en-US" sz="1600" b="1" dirty="0" smtClean="0">
                <a:solidFill>
                  <a:srgbClr val="008000"/>
                </a:solidFill>
              </a:rPr>
              <a:t> </a:t>
            </a:r>
            <a:r>
              <a:rPr lang="en-US" altLang="zh-CN" sz="1600" b="1" dirty="0" smtClean="0">
                <a:solidFill>
                  <a:srgbClr val="008000"/>
                </a:solidFill>
              </a:rPr>
              <a:t>(CS+LDA): </a:t>
            </a:r>
            <a:r>
              <a:rPr lang="en-US" altLang="zh-CN" sz="1600" dirty="0" smtClean="0"/>
              <a:t>cosine similarity between two articles’ topic distribution extracted by LDA.</a:t>
            </a:r>
          </a:p>
          <a:p>
            <a:pPr marL="457200" lvl="1" indent="0">
              <a:buNone/>
            </a:pPr>
            <a:r>
              <a:rPr lang="en-US" sz="1600" b="1" dirty="0" smtClean="0">
                <a:solidFill>
                  <a:srgbClr val="008000"/>
                </a:solidFill>
              </a:rPr>
              <a:t>Random</a:t>
            </a:r>
            <a:r>
              <a:rPr lang="zh-CN" altLang="en-US" sz="1600" b="1" dirty="0" smtClean="0">
                <a:solidFill>
                  <a:srgbClr val="008000"/>
                </a:solidFill>
              </a:rPr>
              <a:t> </a:t>
            </a:r>
            <a:r>
              <a:rPr lang="en-US" altLang="zh-CN" sz="1600" b="1" dirty="0" smtClean="0">
                <a:solidFill>
                  <a:srgbClr val="008000"/>
                </a:solidFill>
              </a:rPr>
              <a:t>Walk</a:t>
            </a:r>
            <a:r>
              <a:rPr lang="zh-CN" altLang="en-US" sz="1600" b="1" dirty="0" smtClean="0">
                <a:solidFill>
                  <a:srgbClr val="008000"/>
                </a:solidFill>
              </a:rPr>
              <a:t> </a:t>
            </a:r>
            <a:r>
              <a:rPr lang="en-US" altLang="zh-CN" sz="1600" b="1" dirty="0" smtClean="0">
                <a:solidFill>
                  <a:srgbClr val="008000"/>
                </a:solidFill>
              </a:rPr>
              <a:t>based</a:t>
            </a:r>
            <a:r>
              <a:rPr lang="zh-CN" altLang="en-US" sz="1600" b="1" dirty="0" smtClean="0">
                <a:solidFill>
                  <a:srgbClr val="008000"/>
                </a:solidFill>
              </a:rPr>
              <a:t> </a:t>
            </a:r>
            <a:r>
              <a:rPr lang="en-US" altLang="zh-CN" sz="1600" b="1" dirty="0" smtClean="0">
                <a:solidFill>
                  <a:srgbClr val="008000"/>
                </a:solidFill>
              </a:rPr>
              <a:t>on</a:t>
            </a:r>
            <a:r>
              <a:rPr lang="zh-CN" altLang="en-US" sz="1600" b="1" dirty="0" smtClean="0">
                <a:solidFill>
                  <a:srgbClr val="008000"/>
                </a:solidFill>
              </a:rPr>
              <a:t> </a:t>
            </a:r>
            <a:r>
              <a:rPr lang="en-US" altLang="zh-CN" sz="1600" b="1" dirty="0" smtClean="0">
                <a:solidFill>
                  <a:srgbClr val="008000"/>
                </a:solidFill>
              </a:rPr>
              <a:t>LDA</a:t>
            </a:r>
            <a:r>
              <a:rPr lang="zh-CN" altLang="en-US" sz="1600" b="1" dirty="0" smtClean="0">
                <a:solidFill>
                  <a:srgbClr val="008000"/>
                </a:solidFill>
              </a:rPr>
              <a:t> </a:t>
            </a:r>
            <a:r>
              <a:rPr lang="en-US" altLang="zh-CN" sz="1600" b="1" dirty="0" smtClean="0">
                <a:solidFill>
                  <a:srgbClr val="008000"/>
                </a:solidFill>
              </a:rPr>
              <a:t>(RW+LDA):</a:t>
            </a:r>
            <a:r>
              <a:rPr lang="en-US" altLang="zh-CN" sz="1600" dirty="0" smtClean="0"/>
              <a:t> random walk on a graph where edges indicate the hyperlinks between Wiki articles and citations between patents.</a:t>
            </a:r>
          </a:p>
          <a:p>
            <a:pPr marL="457200" lvl="1" indent="0">
              <a:buNone/>
            </a:pPr>
            <a:r>
              <a:rPr lang="en-US" sz="1600" b="1" dirty="0" smtClean="0">
                <a:solidFill>
                  <a:srgbClr val="008000"/>
                </a:solidFill>
              </a:rPr>
              <a:t>Relational</a:t>
            </a:r>
            <a:r>
              <a:rPr lang="zh-CN" altLang="en-US" sz="1600" b="1" dirty="0" smtClean="0">
                <a:solidFill>
                  <a:srgbClr val="008000"/>
                </a:solidFill>
              </a:rPr>
              <a:t> </a:t>
            </a:r>
            <a:r>
              <a:rPr lang="en-US" altLang="zh-CN" sz="1600" b="1" dirty="0" smtClean="0">
                <a:solidFill>
                  <a:srgbClr val="008000"/>
                </a:solidFill>
              </a:rPr>
              <a:t>Topic</a:t>
            </a:r>
            <a:r>
              <a:rPr lang="zh-CN" altLang="en-US" sz="1600" b="1" dirty="0" smtClean="0">
                <a:solidFill>
                  <a:srgbClr val="008000"/>
                </a:solidFill>
              </a:rPr>
              <a:t> </a:t>
            </a:r>
            <a:r>
              <a:rPr lang="en-US" altLang="zh-CN" sz="1600" b="1" dirty="0" smtClean="0">
                <a:solidFill>
                  <a:srgbClr val="008000"/>
                </a:solidFill>
              </a:rPr>
              <a:t>Model</a:t>
            </a:r>
            <a:r>
              <a:rPr lang="zh-CN" altLang="en-US" sz="1600" b="1" dirty="0" smtClean="0">
                <a:solidFill>
                  <a:srgbClr val="008000"/>
                </a:solidFill>
              </a:rPr>
              <a:t> </a:t>
            </a:r>
            <a:r>
              <a:rPr lang="en-US" altLang="zh-CN" sz="1600" b="1" dirty="0" smtClean="0">
                <a:solidFill>
                  <a:srgbClr val="008000"/>
                </a:solidFill>
              </a:rPr>
              <a:t>(RTM): </a:t>
            </a:r>
            <a:r>
              <a:rPr lang="en-US" altLang="zh-CN" sz="1600" dirty="0" smtClean="0"/>
              <a:t>used to model links between documents.</a:t>
            </a:r>
          </a:p>
          <a:p>
            <a:pPr marL="457200" lvl="1" indent="0">
              <a:buNone/>
            </a:pPr>
            <a:r>
              <a:rPr lang="en-US" sz="1600" b="1" dirty="0" smtClean="0">
                <a:solidFill>
                  <a:srgbClr val="008000"/>
                </a:solidFill>
              </a:rPr>
              <a:t>Random Walk based on CST (RW+CST): </a:t>
            </a:r>
            <a:r>
              <a:rPr lang="en-US" sz="1600" dirty="0" smtClean="0"/>
              <a:t>uses CST instead of LDA comparing with RW+LDA.</a:t>
            </a:r>
            <a:endParaRPr lang="en-US" sz="1600" b="1" dirty="0" smtClean="0">
              <a:solidFill>
                <a:srgbClr val="008000"/>
              </a:solidFill>
            </a:endParaRPr>
          </a:p>
        </p:txBody>
      </p:sp>
    </p:spTree>
    <p:extLst>
      <p:ext uri="{BB962C8B-B14F-4D97-AF65-F5344CB8AC3E}">
        <p14:creationId xmlns:p14="http://schemas.microsoft.com/office/powerpoint/2010/main" val="2196136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Cross-Source Entity Matching</a:t>
            </a:r>
            <a:endParaRPr lang="en-US" dirty="0"/>
          </a:p>
        </p:txBody>
      </p:sp>
      <p:sp>
        <p:nvSpPr>
          <p:cNvPr id="3" name="Content Placeholder 2"/>
          <p:cNvSpPr>
            <a:spLocks noGrp="1"/>
          </p:cNvSpPr>
          <p:nvPr>
            <p:ph idx="1"/>
          </p:nvPr>
        </p:nvSpPr>
        <p:spPr/>
        <p:txBody>
          <a:bodyPr/>
          <a:lstStyle/>
          <a:p>
            <a:pPr>
              <a:lnSpc>
                <a:spcPct val="120000"/>
              </a:lnSpc>
            </a:pPr>
            <a:r>
              <a:rPr lang="en-US" sz="2800" dirty="0" smtClean="0"/>
              <a:t>Given</a:t>
            </a:r>
            <a:r>
              <a:rPr lang="zh-CN" altLang="en-US" sz="2800" dirty="0" smtClean="0"/>
              <a:t> </a:t>
            </a:r>
            <a:r>
              <a:rPr lang="en-US" altLang="zh-CN" sz="2800" dirty="0" smtClean="0"/>
              <a:t>an</a:t>
            </a:r>
            <a:r>
              <a:rPr lang="zh-CN" altLang="en-US" sz="2800" dirty="0" smtClean="0"/>
              <a:t> </a:t>
            </a:r>
            <a:r>
              <a:rPr lang="en-US" altLang="zh-CN" sz="2800" dirty="0" smtClean="0"/>
              <a:t>entity</a:t>
            </a:r>
            <a:r>
              <a:rPr lang="zh-CN" altLang="en-US" sz="2800" dirty="0" smtClean="0"/>
              <a:t> </a:t>
            </a:r>
            <a:r>
              <a:rPr lang="en-US" altLang="zh-CN" sz="2800" dirty="0" smtClean="0"/>
              <a:t>in</a:t>
            </a:r>
            <a:r>
              <a:rPr lang="zh-CN" altLang="en-US" sz="2800" dirty="0" smtClean="0"/>
              <a:t> </a:t>
            </a:r>
            <a:r>
              <a:rPr lang="en-US" altLang="zh-CN" sz="2800" dirty="0"/>
              <a:t>a</a:t>
            </a:r>
            <a:r>
              <a:rPr lang="zh-CN" altLang="en-US" sz="2800" dirty="0" smtClean="0"/>
              <a:t> </a:t>
            </a:r>
            <a:r>
              <a:rPr lang="en-US" altLang="zh-CN" sz="2800" b="1" dirty="0" smtClean="0">
                <a:solidFill>
                  <a:srgbClr val="3366FF"/>
                </a:solidFill>
              </a:rPr>
              <a:t>source</a:t>
            </a:r>
            <a:r>
              <a:rPr lang="zh-CN" altLang="en-US" sz="2800" dirty="0" smtClean="0"/>
              <a:t> </a:t>
            </a:r>
            <a:r>
              <a:rPr lang="en-US" altLang="zh-CN" sz="2800" dirty="0" smtClean="0"/>
              <a:t>domain,</a:t>
            </a:r>
            <a:r>
              <a:rPr lang="zh-CN" altLang="en-US" sz="2800" dirty="0" smtClean="0"/>
              <a:t> </a:t>
            </a:r>
            <a:r>
              <a:rPr lang="en-US" altLang="zh-CN" sz="2800" dirty="0" smtClean="0"/>
              <a:t>we</a:t>
            </a:r>
            <a:r>
              <a:rPr lang="zh-CN" altLang="en-US" sz="2800" dirty="0" smtClean="0"/>
              <a:t> </a:t>
            </a:r>
            <a:r>
              <a:rPr lang="en-US" altLang="zh-CN" sz="2800" dirty="0" smtClean="0"/>
              <a:t>aim</a:t>
            </a:r>
            <a:r>
              <a:rPr lang="zh-CN" altLang="en-US" sz="2800" dirty="0" smtClean="0"/>
              <a:t> </a:t>
            </a:r>
            <a:r>
              <a:rPr lang="en-US" altLang="zh-CN" sz="2800" dirty="0" smtClean="0"/>
              <a:t>to</a:t>
            </a:r>
            <a:r>
              <a:rPr lang="zh-CN" altLang="en-US" sz="2800" dirty="0" smtClean="0"/>
              <a:t> </a:t>
            </a:r>
            <a:r>
              <a:rPr lang="en-US" altLang="zh-CN" sz="2800" dirty="0" smtClean="0"/>
              <a:t>find</a:t>
            </a:r>
            <a:r>
              <a:rPr lang="zh-CN" altLang="en-US" sz="2800" dirty="0" smtClean="0"/>
              <a:t> </a:t>
            </a:r>
            <a:r>
              <a:rPr lang="en-US" altLang="zh-CN" sz="2800" dirty="0" smtClean="0"/>
              <a:t>its</a:t>
            </a:r>
            <a:r>
              <a:rPr lang="zh-CN" altLang="en-US" sz="2800" dirty="0" smtClean="0"/>
              <a:t> </a:t>
            </a:r>
            <a:r>
              <a:rPr lang="en-US" altLang="zh-CN" sz="2800" dirty="0" smtClean="0"/>
              <a:t>matched</a:t>
            </a:r>
            <a:r>
              <a:rPr lang="zh-CN" altLang="en-US" sz="2800" dirty="0" smtClean="0"/>
              <a:t> </a:t>
            </a:r>
            <a:r>
              <a:rPr lang="en-US" altLang="zh-CN" sz="2800" dirty="0" smtClean="0"/>
              <a:t>entities</a:t>
            </a:r>
            <a:r>
              <a:rPr lang="zh-CN" altLang="en-US" sz="2800" dirty="0" smtClean="0"/>
              <a:t> </a:t>
            </a:r>
            <a:r>
              <a:rPr lang="en-US" altLang="zh-CN" sz="2800" dirty="0" smtClean="0"/>
              <a:t>from</a:t>
            </a:r>
            <a:r>
              <a:rPr lang="zh-CN" altLang="en-US" sz="2800" dirty="0"/>
              <a:t> </a:t>
            </a:r>
            <a:r>
              <a:rPr lang="en-US" altLang="zh-CN" sz="2800" b="1" dirty="0" smtClean="0">
                <a:solidFill>
                  <a:srgbClr val="FF6600"/>
                </a:solidFill>
              </a:rPr>
              <a:t>target</a:t>
            </a:r>
            <a:r>
              <a:rPr lang="zh-CN" altLang="en-US" sz="2800" dirty="0" smtClean="0">
                <a:solidFill>
                  <a:srgbClr val="FF6600"/>
                </a:solidFill>
              </a:rPr>
              <a:t> </a:t>
            </a:r>
            <a:r>
              <a:rPr lang="en-US" altLang="zh-CN" sz="2800" dirty="0" smtClean="0"/>
              <a:t>domain.</a:t>
            </a:r>
          </a:p>
          <a:p>
            <a:pPr lvl="1">
              <a:lnSpc>
                <a:spcPct val="120000"/>
              </a:lnSpc>
            </a:pPr>
            <a:r>
              <a:rPr lang="en-US" altLang="zh-CN" sz="2400" dirty="0"/>
              <a:t>Product-patent matching;</a:t>
            </a:r>
          </a:p>
          <a:p>
            <a:pPr lvl="1">
              <a:lnSpc>
                <a:spcPct val="120000"/>
              </a:lnSpc>
            </a:pPr>
            <a:r>
              <a:rPr lang="en-US" altLang="zh-CN" sz="2400" dirty="0" smtClean="0"/>
              <a:t>Cross-lingual matching;</a:t>
            </a:r>
          </a:p>
          <a:p>
            <a:pPr lvl="1">
              <a:lnSpc>
                <a:spcPct val="120000"/>
              </a:lnSpc>
            </a:pPr>
            <a:r>
              <a:rPr lang="en-US" altLang="zh-CN" sz="2400" dirty="0"/>
              <a:t>Drug-disease matching.</a:t>
            </a:r>
          </a:p>
        </p:txBody>
      </p:sp>
      <p:pic>
        <p:nvPicPr>
          <p:cNvPr id="6" name="Picture 5"/>
          <p:cNvPicPr>
            <a:picLocks noChangeAspect="1"/>
          </p:cNvPicPr>
          <p:nvPr/>
        </p:nvPicPr>
        <p:blipFill>
          <a:blip r:embed="rId3"/>
          <a:stretch>
            <a:fillRect/>
          </a:stretch>
        </p:blipFill>
        <p:spPr>
          <a:xfrm>
            <a:off x="1864538" y="3911927"/>
            <a:ext cx="5354843" cy="2048687"/>
          </a:xfrm>
          <a:prstGeom prst="rect">
            <a:avLst/>
          </a:prstGeom>
          <a:ln w="57150" cmpd="sng">
            <a:noFill/>
          </a:ln>
        </p:spPr>
      </p:pic>
      <p:sp>
        <p:nvSpPr>
          <p:cNvPr id="12" name="TextBox 11"/>
          <p:cNvSpPr txBox="1"/>
          <p:nvPr/>
        </p:nvSpPr>
        <p:spPr>
          <a:xfrm>
            <a:off x="2514601" y="5960614"/>
            <a:ext cx="4114800" cy="400110"/>
          </a:xfrm>
          <a:prstGeom prst="rect">
            <a:avLst/>
          </a:prstGeom>
          <a:noFill/>
        </p:spPr>
        <p:txBody>
          <a:bodyPr wrap="square" rtlCol="0">
            <a:spAutoFit/>
          </a:bodyPr>
          <a:lstStyle/>
          <a:p>
            <a:pPr algn="ctr"/>
            <a:r>
              <a:rPr lang="en-US" altLang="zh-CN" sz="2000" b="1" dirty="0" smtClean="0">
                <a:solidFill>
                  <a:srgbClr val="000000"/>
                </a:solidFill>
              </a:rPr>
              <a:t>Product-Patent</a:t>
            </a:r>
            <a:r>
              <a:rPr lang="zh-CN" altLang="en-US" sz="2000" b="1" dirty="0" smtClean="0">
                <a:solidFill>
                  <a:srgbClr val="000000"/>
                </a:solidFill>
              </a:rPr>
              <a:t> </a:t>
            </a:r>
            <a:r>
              <a:rPr lang="en-US" altLang="zh-CN" sz="2000" b="1" dirty="0" smtClean="0">
                <a:solidFill>
                  <a:srgbClr val="000000"/>
                </a:solidFill>
              </a:rPr>
              <a:t>matching</a:t>
            </a:r>
            <a:endParaRPr lang="en-US" sz="2000" b="1" dirty="0">
              <a:solidFill>
                <a:srgbClr val="000000"/>
              </a:solidFill>
            </a:endParaRPr>
          </a:p>
        </p:txBody>
      </p:sp>
    </p:spTree>
    <p:extLst>
      <p:ext uri="{BB962C8B-B14F-4D97-AF65-F5344CB8AC3E}">
        <p14:creationId xmlns:p14="http://schemas.microsoft.com/office/powerpoint/2010/main" val="7271299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135726"/>
              </p:ext>
            </p:extLst>
          </p:nvPr>
        </p:nvGraphicFramePr>
        <p:xfrm>
          <a:off x="381000" y="2042160"/>
          <a:ext cx="8435973" cy="2225040"/>
        </p:xfrm>
        <a:graphic>
          <a:graphicData uri="http://schemas.openxmlformats.org/drawingml/2006/table">
            <a:tbl>
              <a:tblPr firstRow="1" bandRow="1">
                <a:tableStyleId>{08FB837D-C827-4EFA-A057-4D05807E0F7C}</a:tableStyleId>
              </a:tblPr>
              <a:tblGrid>
                <a:gridCol w="1205139"/>
                <a:gridCol w="1205139"/>
                <a:gridCol w="1205139"/>
                <a:gridCol w="1205139"/>
                <a:gridCol w="1205139"/>
                <a:gridCol w="1205139"/>
                <a:gridCol w="1205139"/>
              </a:tblGrid>
              <a:tr h="370840">
                <a:tc>
                  <a:txBody>
                    <a:bodyPr/>
                    <a:lstStyle/>
                    <a:p>
                      <a:pPr algn="ctr"/>
                      <a:r>
                        <a:rPr lang="en-US" altLang="zh-CN" dirty="0" smtClean="0"/>
                        <a:t>Method</a:t>
                      </a:r>
                      <a:endParaRPr lang="en-US" dirty="0"/>
                    </a:p>
                  </a:txBody>
                  <a:tcPr/>
                </a:tc>
                <a:tc>
                  <a:txBody>
                    <a:bodyPr/>
                    <a:lstStyle/>
                    <a:p>
                      <a:pPr algn="ctr"/>
                      <a:r>
                        <a:rPr lang="en-US" dirty="0" smtClean="0"/>
                        <a:t>P@3</a:t>
                      </a:r>
                      <a:endParaRPr lang="en-US" dirty="0"/>
                    </a:p>
                  </a:txBody>
                  <a:tcPr/>
                </a:tc>
                <a:tc>
                  <a:txBody>
                    <a:bodyPr/>
                    <a:lstStyle/>
                    <a:p>
                      <a:pPr algn="ctr"/>
                      <a:r>
                        <a:rPr lang="en-US" dirty="0" smtClean="0"/>
                        <a:t>P@20</a:t>
                      </a:r>
                      <a:endParaRPr lang="en-US" dirty="0"/>
                    </a:p>
                  </a:txBody>
                  <a:tcPr/>
                </a:tc>
                <a:tc>
                  <a:txBody>
                    <a:bodyPr/>
                    <a:lstStyle/>
                    <a:p>
                      <a:pPr algn="ctr"/>
                      <a:r>
                        <a:rPr lang="en-US" dirty="0" smtClean="0"/>
                        <a:t>MAP</a:t>
                      </a:r>
                      <a:endParaRPr lang="en-US" dirty="0"/>
                    </a:p>
                  </a:txBody>
                  <a:tcPr/>
                </a:tc>
                <a:tc>
                  <a:txBody>
                    <a:bodyPr/>
                    <a:lstStyle/>
                    <a:p>
                      <a:pPr algn="ctr"/>
                      <a:r>
                        <a:rPr lang="en-US" dirty="0" smtClean="0"/>
                        <a:t>R@3</a:t>
                      </a:r>
                      <a:endParaRPr lang="en-US" dirty="0"/>
                    </a:p>
                  </a:txBody>
                  <a:tcPr/>
                </a:tc>
                <a:tc>
                  <a:txBody>
                    <a:bodyPr/>
                    <a:lstStyle/>
                    <a:p>
                      <a:pPr algn="ctr"/>
                      <a:r>
                        <a:rPr lang="en-US" dirty="0" smtClean="0"/>
                        <a:t>R#20</a:t>
                      </a:r>
                      <a:endParaRPr lang="en-US" dirty="0"/>
                    </a:p>
                  </a:txBody>
                  <a:tcPr/>
                </a:tc>
                <a:tc>
                  <a:txBody>
                    <a:bodyPr/>
                    <a:lstStyle/>
                    <a:p>
                      <a:pPr algn="ctr"/>
                      <a:r>
                        <a:rPr lang="en-US" dirty="0" smtClean="0"/>
                        <a:t>MRR</a:t>
                      </a:r>
                      <a:endParaRPr lang="en-US" dirty="0"/>
                    </a:p>
                  </a:txBody>
                  <a:tcPr/>
                </a:tc>
              </a:tr>
              <a:tr h="370840">
                <a:tc>
                  <a:txBody>
                    <a:bodyPr/>
                    <a:lstStyle/>
                    <a:p>
                      <a:pPr algn="ctr"/>
                      <a:r>
                        <a:rPr lang="en-US" dirty="0" smtClean="0"/>
                        <a:t>CS+LDA</a:t>
                      </a:r>
                      <a:endParaRPr lang="en-US" dirty="0"/>
                    </a:p>
                  </a:txBody>
                  <a:tcPr/>
                </a:tc>
                <a:tc>
                  <a:txBody>
                    <a:bodyPr/>
                    <a:lstStyle/>
                    <a:p>
                      <a:pPr algn="ctr"/>
                      <a:r>
                        <a:rPr lang="en-US" dirty="0" smtClean="0"/>
                        <a:t>0.111</a:t>
                      </a:r>
                      <a:endParaRPr lang="en-US" dirty="0"/>
                    </a:p>
                  </a:txBody>
                  <a:tcPr/>
                </a:tc>
                <a:tc>
                  <a:txBody>
                    <a:bodyPr/>
                    <a:lstStyle/>
                    <a:p>
                      <a:pPr algn="ctr"/>
                      <a:r>
                        <a:rPr lang="en-US" dirty="0" smtClean="0"/>
                        <a:t>0.083</a:t>
                      </a:r>
                      <a:endParaRPr lang="en-US" dirty="0"/>
                    </a:p>
                  </a:txBody>
                  <a:tcPr/>
                </a:tc>
                <a:tc>
                  <a:txBody>
                    <a:bodyPr/>
                    <a:lstStyle/>
                    <a:p>
                      <a:pPr algn="ctr"/>
                      <a:r>
                        <a:rPr lang="en-US" dirty="0" smtClean="0"/>
                        <a:t>0.109</a:t>
                      </a:r>
                      <a:endParaRPr lang="en-US" dirty="0"/>
                    </a:p>
                  </a:txBody>
                  <a:tcPr/>
                </a:tc>
                <a:tc>
                  <a:txBody>
                    <a:bodyPr/>
                    <a:lstStyle/>
                    <a:p>
                      <a:pPr algn="ctr"/>
                      <a:r>
                        <a:rPr lang="en-US" dirty="0" smtClean="0"/>
                        <a:t>0.011</a:t>
                      </a:r>
                      <a:endParaRPr lang="en-US" dirty="0"/>
                    </a:p>
                  </a:txBody>
                  <a:tcPr/>
                </a:tc>
                <a:tc>
                  <a:txBody>
                    <a:bodyPr/>
                    <a:lstStyle/>
                    <a:p>
                      <a:pPr algn="ctr"/>
                      <a:r>
                        <a:rPr lang="en-US" dirty="0" smtClean="0"/>
                        <a:t>0.046</a:t>
                      </a:r>
                      <a:endParaRPr lang="en-US" dirty="0"/>
                    </a:p>
                  </a:txBody>
                  <a:tcPr/>
                </a:tc>
                <a:tc>
                  <a:txBody>
                    <a:bodyPr/>
                    <a:lstStyle/>
                    <a:p>
                      <a:pPr algn="ctr"/>
                      <a:r>
                        <a:rPr lang="en-US" dirty="0" smtClean="0"/>
                        <a:t>0.053</a:t>
                      </a:r>
                      <a:endParaRPr lang="en-US" dirty="0"/>
                    </a:p>
                  </a:txBody>
                  <a:tcPr/>
                </a:tc>
              </a:tr>
              <a:tr h="370840">
                <a:tc>
                  <a:txBody>
                    <a:bodyPr/>
                    <a:lstStyle/>
                    <a:p>
                      <a:pPr algn="ctr"/>
                      <a:r>
                        <a:rPr lang="en-US" dirty="0" smtClean="0"/>
                        <a:t>RW+LDA</a:t>
                      </a:r>
                      <a:endParaRPr lang="en-US" dirty="0"/>
                    </a:p>
                  </a:txBody>
                  <a:tcPr/>
                </a:tc>
                <a:tc>
                  <a:txBody>
                    <a:bodyPr/>
                    <a:lstStyle/>
                    <a:p>
                      <a:pPr algn="ctr"/>
                      <a:r>
                        <a:rPr lang="en-US" dirty="0" smtClean="0"/>
                        <a:t>0.111</a:t>
                      </a:r>
                      <a:endParaRPr lang="en-US" dirty="0"/>
                    </a:p>
                  </a:txBody>
                  <a:tcPr/>
                </a:tc>
                <a:tc>
                  <a:txBody>
                    <a:bodyPr/>
                    <a:lstStyle/>
                    <a:p>
                      <a:pPr algn="ctr"/>
                      <a:r>
                        <a:rPr lang="en-US" dirty="0" smtClean="0"/>
                        <a:t>0.117</a:t>
                      </a:r>
                      <a:endParaRPr lang="en-US" dirty="0"/>
                    </a:p>
                  </a:txBody>
                  <a:tcPr/>
                </a:tc>
                <a:tc>
                  <a:txBody>
                    <a:bodyPr/>
                    <a:lstStyle/>
                    <a:p>
                      <a:pPr algn="ctr"/>
                      <a:r>
                        <a:rPr lang="en-US" dirty="0" smtClean="0"/>
                        <a:t>0.123</a:t>
                      </a:r>
                      <a:endParaRPr lang="en-US" dirty="0"/>
                    </a:p>
                  </a:txBody>
                  <a:tcPr/>
                </a:tc>
                <a:tc>
                  <a:txBody>
                    <a:bodyPr/>
                    <a:lstStyle/>
                    <a:p>
                      <a:pPr algn="ctr"/>
                      <a:r>
                        <a:rPr lang="en-US" dirty="0" smtClean="0"/>
                        <a:t>0.033</a:t>
                      </a:r>
                      <a:endParaRPr lang="en-US" dirty="0"/>
                    </a:p>
                  </a:txBody>
                  <a:tcPr/>
                </a:tc>
                <a:tc>
                  <a:txBody>
                    <a:bodyPr/>
                    <a:lstStyle/>
                    <a:p>
                      <a:pPr algn="ctr"/>
                      <a:r>
                        <a:rPr lang="en-US" dirty="0" smtClean="0"/>
                        <a:t>0.233</a:t>
                      </a:r>
                      <a:endParaRPr lang="en-US" dirty="0"/>
                    </a:p>
                  </a:txBody>
                  <a:tcPr/>
                </a:tc>
                <a:tc>
                  <a:txBody>
                    <a:bodyPr/>
                    <a:lstStyle/>
                    <a:p>
                      <a:pPr algn="ctr"/>
                      <a:r>
                        <a:rPr lang="en-US" dirty="0" smtClean="0"/>
                        <a:t>0.429</a:t>
                      </a:r>
                      <a:endParaRPr lang="en-US" dirty="0"/>
                    </a:p>
                  </a:txBody>
                  <a:tcPr/>
                </a:tc>
              </a:tr>
              <a:tr h="370840">
                <a:tc>
                  <a:txBody>
                    <a:bodyPr/>
                    <a:lstStyle/>
                    <a:p>
                      <a:pPr algn="ctr"/>
                      <a:r>
                        <a:rPr lang="en-US" dirty="0" smtClean="0"/>
                        <a:t>RTM</a:t>
                      </a:r>
                      <a:endParaRPr lang="en-US" dirty="0"/>
                    </a:p>
                  </a:txBody>
                  <a:tcPr/>
                </a:tc>
                <a:tc>
                  <a:txBody>
                    <a:bodyPr/>
                    <a:lstStyle/>
                    <a:p>
                      <a:pPr algn="ctr"/>
                      <a:r>
                        <a:rPr lang="en-US" dirty="0" smtClean="0"/>
                        <a:t>0.501</a:t>
                      </a:r>
                      <a:endParaRPr lang="en-US" dirty="0"/>
                    </a:p>
                  </a:txBody>
                  <a:tcPr/>
                </a:tc>
                <a:tc>
                  <a:txBody>
                    <a:bodyPr/>
                    <a:lstStyle/>
                    <a:p>
                      <a:pPr algn="ctr"/>
                      <a:r>
                        <a:rPr lang="en-US" dirty="0" smtClean="0"/>
                        <a:t>0.233</a:t>
                      </a:r>
                      <a:endParaRPr lang="en-US" dirty="0"/>
                    </a:p>
                  </a:txBody>
                  <a:tcPr/>
                </a:tc>
                <a:tc>
                  <a:txBody>
                    <a:bodyPr/>
                    <a:lstStyle/>
                    <a:p>
                      <a:pPr algn="ctr"/>
                      <a:r>
                        <a:rPr lang="en-US" dirty="0" smtClean="0"/>
                        <a:t>0.416</a:t>
                      </a:r>
                      <a:endParaRPr lang="en-US" dirty="0"/>
                    </a:p>
                  </a:txBody>
                  <a:tcPr/>
                </a:tc>
                <a:tc>
                  <a:txBody>
                    <a:bodyPr/>
                    <a:lstStyle/>
                    <a:p>
                      <a:pPr algn="ctr"/>
                      <a:r>
                        <a:rPr lang="en-US" dirty="0" smtClean="0"/>
                        <a:t>0.057</a:t>
                      </a:r>
                      <a:endParaRPr lang="en-US" dirty="0"/>
                    </a:p>
                  </a:txBody>
                  <a:tcPr/>
                </a:tc>
                <a:tc>
                  <a:txBody>
                    <a:bodyPr/>
                    <a:lstStyle/>
                    <a:p>
                      <a:pPr algn="ctr"/>
                      <a:r>
                        <a:rPr lang="en-US" dirty="0" smtClean="0"/>
                        <a:t>0.141</a:t>
                      </a:r>
                      <a:endParaRPr lang="en-US" dirty="0"/>
                    </a:p>
                  </a:txBody>
                  <a:tcPr/>
                </a:tc>
                <a:tc>
                  <a:txBody>
                    <a:bodyPr/>
                    <a:lstStyle/>
                    <a:p>
                      <a:pPr algn="ctr"/>
                      <a:r>
                        <a:rPr lang="en-US" dirty="0" smtClean="0"/>
                        <a:t>0.171</a:t>
                      </a:r>
                      <a:endParaRPr lang="en-US" dirty="0"/>
                    </a:p>
                  </a:txBody>
                  <a:tcPr/>
                </a:tc>
              </a:tr>
              <a:tr h="370840">
                <a:tc>
                  <a:txBody>
                    <a:bodyPr/>
                    <a:lstStyle/>
                    <a:p>
                      <a:pPr algn="ctr"/>
                      <a:r>
                        <a:rPr lang="en-US" dirty="0" smtClean="0"/>
                        <a:t>RW+CST</a:t>
                      </a:r>
                      <a:endParaRPr lang="en-US" dirty="0"/>
                    </a:p>
                  </a:txBody>
                  <a:tcPr/>
                </a:tc>
                <a:tc>
                  <a:txBody>
                    <a:bodyPr/>
                    <a:lstStyle/>
                    <a:p>
                      <a:pPr algn="ctr"/>
                      <a:r>
                        <a:rPr lang="en-US" b="1" dirty="0" smtClean="0">
                          <a:solidFill>
                            <a:srgbClr val="FF0000"/>
                          </a:solidFill>
                        </a:rPr>
                        <a:t>0.667</a:t>
                      </a:r>
                      <a:endParaRPr lang="en-US" b="1" dirty="0">
                        <a:solidFill>
                          <a:srgbClr val="FF0000"/>
                        </a:solidFill>
                      </a:endParaRPr>
                    </a:p>
                  </a:txBody>
                  <a:tcPr/>
                </a:tc>
                <a:tc>
                  <a:txBody>
                    <a:bodyPr/>
                    <a:lstStyle/>
                    <a:p>
                      <a:pPr algn="ctr"/>
                      <a:r>
                        <a:rPr lang="en-US" dirty="0" smtClean="0"/>
                        <a:t>0.167</a:t>
                      </a:r>
                      <a:endParaRPr lang="en-US" dirty="0"/>
                    </a:p>
                  </a:txBody>
                  <a:tcPr/>
                </a:tc>
                <a:tc>
                  <a:txBody>
                    <a:bodyPr/>
                    <a:lstStyle/>
                    <a:p>
                      <a:pPr algn="ctr"/>
                      <a:r>
                        <a:rPr lang="en-US" dirty="0" smtClean="0"/>
                        <a:t>0.341</a:t>
                      </a:r>
                      <a:endParaRPr lang="en-US" dirty="0"/>
                    </a:p>
                  </a:txBody>
                  <a:tcPr/>
                </a:tc>
                <a:tc>
                  <a:txBody>
                    <a:bodyPr/>
                    <a:lstStyle/>
                    <a:p>
                      <a:pPr algn="ctr"/>
                      <a:r>
                        <a:rPr lang="en-US" b="1" dirty="0" smtClean="0">
                          <a:solidFill>
                            <a:srgbClr val="FF0000"/>
                          </a:solidFill>
                        </a:rPr>
                        <a:t>0.200</a:t>
                      </a:r>
                      <a:endParaRPr lang="en-US" b="1" dirty="0">
                        <a:solidFill>
                          <a:srgbClr val="FF0000"/>
                        </a:solidFill>
                      </a:endParaRPr>
                    </a:p>
                  </a:txBody>
                  <a:tcPr/>
                </a:tc>
                <a:tc>
                  <a:txBody>
                    <a:bodyPr/>
                    <a:lstStyle/>
                    <a:p>
                      <a:pPr algn="ctr"/>
                      <a:r>
                        <a:rPr lang="en-US" dirty="0" smtClean="0"/>
                        <a:t>0.333</a:t>
                      </a:r>
                      <a:endParaRPr lang="en-US" dirty="0"/>
                    </a:p>
                  </a:txBody>
                  <a:tcPr/>
                </a:tc>
                <a:tc>
                  <a:txBody>
                    <a:bodyPr/>
                    <a:lstStyle/>
                    <a:p>
                      <a:pPr algn="ctr"/>
                      <a:r>
                        <a:rPr lang="en-US" dirty="0" smtClean="0"/>
                        <a:t>0.668</a:t>
                      </a:r>
                      <a:endParaRPr lang="en-US" dirty="0"/>
                    </a:p>
                  </a:txBody>
                  <a:tcPr/>
                </a:tc>
              </a:tr>
              <a:tr h="370840">
                <a:tc>
                  <a:txBody>
                    <a:bodyPr/>
                    <a:lstStyle/>
                    <a:p>
                      <a:pPr algn="ctr"/>
                      <a:r>
                        <a:rPr lang="en-US" dirty="0" smtClean="0"/>
                        <a:t>CST</a:t>
                      </a:r>
                      <a:endParaRPr lang="en-US" dirty="0"/>
                    </a:p>
                  </a:txBody>
                  <a:tcPr/>
                </a:tc>
                <a:tc>
                  <a:txBody>
                    <a:bodyPr/>
                    <a:lstStyle/>
                    <a:p>
                      <a:pPr algn="ctr"/>
                      <a:r>
                        <a:rPr lang="en-US" b="1" dirty="0" smtClean="0">
                          <a:solidFill>
                            <a:srgbClr val="FF0000"/>
                          </a:solidFill>
                        </a:rPr>
                        <a:t>0.667</a:t>
                      </a:r>
                      <a:endParaRPr lang="en-US" b="1" dirty="0">
                        <a:solidFill>
                          <a:srgbClr val="FF0000"/>
                        </a:solidFill>
                      </a:endParaRPr>
                    </a:p>
                  </a:txBody>
                  <a:tcPr/>
                </a:tc>
                <a:tc>
                  <a:txBody>
                    <a:bodyPr/>
                    <a:lstStyle/>
                    <a:p>
                      <a:pPr algn="ctr"/>
                      <a:r>
                        <a:rPr lang="en-US" b="1" dirty="0" smtClean="0">
                          <a:solidFill>
                            <a:srgbClr val="FF0000"/>
                          </a:solidFill>
                        </a:rPr>
                        <a:t>0.250</a:t>
                      </a:r>
                      <a:endParaRPr lang="en-US" b="1" dirty="0">
                        <a:solidFill>
                          <a:srgbClr val="FF0000"/>
                        </a:solidFill>
                      </a:endParaRPr>
                    </a:p>
                  </a:txBody>
                  <a:tcPr/>
                </a:tc>
                <a:tc>
                  <a:txBody>
                    <a:bodyPr/>
                    <a:lstStyle/>
                    <a:p>
                      <a:pPr algn="ctr"/>
                      <a:r>
                        <a:rPr lang="en-US" b="1" dirty="0" smtClean="0">
                          <a:solidFill>
                            <a:srgbClr val="FF0000"/>
                          </a:solidFill>
                        </a:rPr>
                        <a:t>0.445</a:t>
                      </a:r>
                      <a:endParaRPr lang="en-US" b="1" dirty="0">
                        <a:solidFill>
                          <a:srgbClr val="FF0000"/>
                        </a:solidFill>
                      </a:endParaRPr>
                    </a:p>
                  </a:txBody>
                  <a:tcPr/>
                </a:tc>
                <a:tc>
                  <a:txBody>
                    <a:bodyPr/>
                    <a:lstStyle/>
                    <a:p>
                      <a:pPr algn="ctr"/>
                      <a:r>
                        <a:rPr lang="en-US" b="0" dirty="0" smtClean="0">
                          <a:solidFill>
                            <a:schemeClr val="tx1"/>
                          </a:solidFill>
                        </a:rPr>
                        <a:t>0.171</a:t>
                      </a:r>
                      <a:endParaRPr lang="en-US" b="0" dirty="0">
                        <a:solidFill>
                          <a:schemeClr val="tx1"/>
                        </a:solidFill>
                      </a:endParaRPr>
                    </a:p>
                  </a:txBody>
                  <a:tcPr/>
                </a:tc>
                <a:tc>
                  <a:txBody>
                    <a:bodyPr/>
                    <a:lstStyle/>
                    <a:p>
                      <a:pPr algn="ctr"/>
                      <a:r>
                        <a:rPr lang="en-US" b="1" dirty="0" smtClean="0">
                          <a:solidFill>
                            <a:srgbClr val="FF0000"/>
                          </a:solidFill>
                        </a:rPr>
                        <a:t>0.457</a:t>
                      </a:r>
                      <a:endParaRPr lang="en-US" b="1" dirty="0">
                        <a:solidFill>
                          <a:srgbClr val="FF0000"/>
                        </a:solidFill>
                      </a:endParaRPr>
                    </a:p>
                  </a:txBody>
                  <a:tcPr/>
                </a:tc>
                <a:tc>
                  <a:txBody>
                    <a:bodyPr/>
                    <a:lstStyle/>
                    <a:p>
                      <a:pPr algn="ctr"/>
                      <a:r>
                        <a:rPr lang="en-US" b="1" dirty="0" smtClean="0">
                          <a:solidFill>
                            <a:srgbClr val="FF0000"/>
                          </a:solidFill>
                        </a:rPr>
                        <a:t>0.683</a:t>
                      </a:r>
                      <a:endParaRPr lang="en-US" b="1" dirty="0">
                        <a:solidFill>
                          <a:srgbClr val="FF0000"/>
                        </a:solidFill>
                      </a:endParaRPr>
                    </a:p>
                  </a:txBody>
                  <a:tcPr/>
                </a:tc>
              </a:tr>
            </a:tbl>
          </a:graphicData>
        </a:graphic>
      </p:graphicFrame>
      <p:sp>
        <p:nvSpPr>
          <p:cNvPr id="5" name="TextBox 4"/>
          <p:cNvSpPr txBox="1"/>
          <p:nvPr/>
        </p:nvSpPr>
        <p:spPr>
          <a:xfrm>
            <a:off x="381000" y="1371600"/>
            <a:ext cx="6248400" cy="400110"/>
          </a:xfrm>
          <a:prstGeom prst="rect">
            <a:avLst/>
          </a:prstGeom>
          <a:noFill/>
        </p:spPr>
        <p:txBody>
          <a:bodyPr wrap="square" rtlCol="0">
            <a:spAutoFit/>
          </a:bodyPr>
          <a:lstStyle/>
          <a:p>
            <a:pPr algn="ctr"/>
            <a:r>
              <a:rPr lang="en-US" sz="2000" b="1" dirty="0" smtClean="0">
                <a:solidFill>
                  <a:srgbClr val="3366FF"/>
                </a:solidFill>
              </a:rPr>
              <a:t>Training</a:t>
            </a:r>
            <a:r>
              <a:rPr lang="en-US" dirty="0" smtClean="0"/>
              <a:t>: 30% of the matching relations randomly chosen. </a:t>
            </a:r>
            <a:endParaRPr lang="en-US" baseline="-25000" dirty="0"/>
          </a:p>
        </p:txBody>
      </p:sp>
      <p:sp>
        <p:nvSpPr>
          <p:cNvPr id="6" name="Content Placeholder 2"/>
          <p:cNvSpPr txBox="1">
            <a:spLocks/>
          </p:cNvSpPr>
          <p:nvPr/>
        </p:nvSpPr>
        <p:spPr bwMode="auto">
          <a:xfrm>
            <a:off x="76200" y="4393406"/>
            <a:ext cx="8991600" cy="2083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lvl="1" indent="0">
              <a:buNone/>
            </a:pPr>
            <a:r>
              <a:rPr lang="en-US" sz="1600" b="1" dirty="0" smtClean="0">
                <a:solidFill>
                  <a:srgbClr val="008000"/>
                </a:solidFill>
              </a:rPr>
              <a:t>Content</a:t>
            </a:r>
            <a:r>
              <a:rPr lang="zh-CN" altLang="en-US" sz="1600" b="1" dirty="0" smtClean="0">
                <a:solidFill>
                  <a:srgbClr val="008000"/>
                </a:solidFill>
              </a:rPr>
              <a:t> </a:t>
            </a:r>
            <a:r>
              <a:rPr lang="en-US" altLang="zh-CN" sz="1600" b="1" dirty="0" smtClean="0">
                <a:solidFill>
                  <a:srgbClr val="008000"/>
                </a:solidFill>
              </a:rPr>
              <a:t>Similarity</a:t>
            </a:r>
            <a:r>
              <a:rPr lang="zh-CN" altLang="en-US" sz="1600" b="1" dirty="0" smtClean="0">
                <a:solidFill>
                  <a:srgbClr val="008000"/>
                </a:solidFill>
              </a:rPr>
              <a:t> </a:t>
            </a:r>
            <a:r>
              <a:rPr lang="en-US" altLang="zh-CN" sz="1600" b="1" dirty="0" smtClean="0">
                <a:solidFill>
                  <a:srgbClr val="008000"/>
                </a:solidFill>
              </a:rPr>
              <a:t>based</a:t>
            </a:r>
            <a:r>
              <a:rPr lang="zh-CN" altLang="en-US" sz="1600" b="1" dirty="0" smtClean="0">
                <a:solidFill>
                  <a:srgbClr val="008000"/>
                </a:solidFill>
              </a:rPr>
              <a:t> </a:t>
            </a:r>
            <a:r>
              <a:rPr lang="en-US" altLang="zh-CN" sz="1600" b="1" dirty="0" smtClean="0">
                <a:solidFill>
                  <a:srgbClr val="008000"/>
                </a:solidFill>
              </a:rPr>
              <a:t>on</a:t>
            </a:r>
            <a:r>
              <a:rPr lang="zh-CN" altLang="en-US" sz="1600" b="1" dirty="0" smtClean="0">
                <a:solidFill>
                  <a:srgbClr val="008000"/>
                </a:solidFill>
              </a:rPr>
              <a:t> </a:t>
            </a:r>
            <a:r>
              <a:rPr lang="en-US" altLang="zh-CN" sz="1600" b="1" dirty="0" smtClean="0">
                <a:solidFill>
                  <a:srgbClr val="008000"/>
                </a:solidFill>
              </a:rPr>
              <a:t>LDA</a:t>
            </a:r>
            <a:r>
              <a:rPr lang="zh-CN" altLang="en-US" sz="1600" b="1" dirty="0" smtClean="0">
                <a:solidFill>
                  <a:srgbClr val="008000"/>
                </a:solidFill>
              </a:rPr>
              <a:t> </a:t>
            </a:r>
            <a:r>
              <a:rPr lang="en-US" altLang="zh-CN" sz="1600" b="1" dirty="0" smtClean="0">
                <a:solidFill>
                  <a:srgbClr val="008000"/>
                </a:solidFill>
              </a:rPr>
              <a:t>(CS+LDA): </a:t>
            </a:r>
            <a:r>
              <a:rPr lang="en-US" altLang="zh-CN" sz="1600" dirty="0" smtClean="0"/>
              <a:t>cosine similarity between two articles’ topic distribution extracted by LDA.</a:t>
            </a:r>
          </a:p>
          <a:p>
            <a:pPr marL="457200" lvl="1" indent="0">
              <a:buNone/>
            </a:pPr>
            <a:r>
              <a:rPr lang="en-US" sz="1600" b="1" dirty="0" smtClean="0">
                <a:solidFill>
                  <a:srgbClr val="008000"/>
                </a:solidFill>
              </a:rPr>
              <a:t>Random</a:t>
            </a:r>
            <a:r>
              <a:rPr lang="zh-CN" altLang="en-US" sz="1600" b="1" dirty="0" smtClean="0">
                <a:solidFill>
                  <a:srgbClr val="008000"/>
                </a:solidFill>
              </a:rPr>
              <a:t> </a:t>
            </a:r>
            <a:r>
              <a:rPr lang="en-US" altLang="zh-CN" sz="1600" b="1" dirty="0" smtClean="0">
                <a:solidFill>
                  <a:srgbClr val="008000"/>
                </a:solidFill>
              </a:rPr>
              <a:t>Walk</a:t>
            </a:r>
            <a:r>
              <a:rPr lang="zh-CN" altLang="en-US" sz="1600" b="1" dirty="0" smtClean="0">
                <a:solidFill>
                  <a:srgbClr val="008000"/>
                </a:solidFill>
              </a:rPr>
              <a:t> </a:t>
            </a:r>
            <a:r>
              <a:rPr lang="en-US" altLang="zh-CN" sz="1600" b="1" dirty="0" smtClean="0">
                <a:solidFill>
                  <a:srgbClr val="008000"/>
                </a:solidFill>
              </a:rPr>
              <a:t>based</a:t>
            </a:r>
            <a:r>
              <a:rPr lang="zh-CN" altLang="en-US" sz="1600" b="1" dirty="0" smtClean="0">
                <a:solidFill>
                  <a:srgbClr val="008000"/>
                </a:solidFill>
              </a:rPr>
              <a:t> </a:t>
            </a:r>
            <a:r>
              <a:rPr lang="en-US" altLang="zh-CN" sz="1600" b="1" dirty="0" smtClean="0">
                <a:solidFill>
                  <a:srgbClr val="008000"/>
                </a:solidFill>
              </a:rPr>
              <a:t>on</a:t>
            </a:r>
            <a:r>
              <a:rPr lang="zh-CN" altLang="en-US" sz="1600" b="1" dirty="0" smtClean="0">
                <a:solidFill>
                  <a:srgbClr val="008000"/>
                </a:solidFill>
              </a:rPr>
              <a:t> </a:t>
            </a:r>
            <a:r>
              <a:rPr lang="en-US" altLang="zh-CN" sz="1600" b="1" dirty="0" smtClean="0">
                <a:solidFill>
                  <a:srgbClr val="008000"/>
                </a:solidFill>
              </a:rPr>
              <a:t>LDA</a:t>
            </a:r>
            <a:r>
              <a:rPr lang="zh-CN" altLang="en-US" sz="1600" b="1" dirty="0" smtClean="0">
                <a:solidFill>
                  <a:srgbClr val="008000"/>
                </a:solidFill>
              </a:rPr>
              <a:t> </a:t>
            </a:r>
            <a:r>
              <a:rPr lang="en-US" altLang="zh-CN" sz="1600" b="1" dirty="0" smtClean="0">
                <a:solidFill>
                  <a:srgbClr val="008000"/>
                </a:solidFill>
              </a:rPr>
              <a:t>(RW+LDA):</a:t>
            </a:r>
            <a:r>
              <a:rPr lang="en-US" altLang="zh-CN" sz="1600" dirty="0" smtClean="0"/>
              <a:t> random walk on a graph where edges indicate the hyperlinks between Wiki articles and citations between patents.</a:t>
            </a:r>
          </a:p>
          <a:p>
            <a:pPr marL="457200" lvl="1" indent="0">
              <a:buNone/>
            </a:pPr>
            <a:r>
              <a:rPr lang="en-US" sz="1600" b="1" dirty="0" smtClean="0">
                <a:solidFill>
                  <a:srgbClr val="008000"/>
                </a:solidFill>
              </a:rPr>
              <a:t>Relational</a:t>
            </a:r>
            <a:r>
              <a:rPr lang="zh-CN" altLang="en-US" sz="1600" b="1" dirty="0" smtClean="0">
                <a:solidFill>
                  <a:srgbClr val="008000"/>
                </a:solidFill>
              </a:rPr>
              <a:t> </a:t>
            </a:r>
            <a:r>
              <a:rPr lang="en-US" altLang="zh-CN" sz="1600" b="1" dirty="0" smtClean="0">
                <a:solidFill>
                  <a:srgbClr val="008000"/>
                </a:solidFill>
              </a:rPr>
              <a:t>Topic</a:t>
            </a:r>
            <a:r>
              <a:rPr lang="zh-CN" altLang="en-US" sz="1600" b="1" dirty="0" smtClean="0">
                <a:solidFill>
                  <a:srgbClr val="008000"/>
                </a:solidFill>
              </a:rPr>
              <a:t> </a:t>
            </a:r>
            <a:r>
              <a:rPr lang="en-US" altLang="zh-CN" sz="1600" b="1" dirty="0" smtClean="0">
                <a:solidFill>
                  <a:srgbClr val="008000"/>
                </a:solidFill>
              </a:rPr>
              <a:t>Model</a:t>
            </a:r>
            <a:r>
              <a:rPr lang="zh-CN" altLang="en-US" sz="1600" b="1" dirty="0" smtClean="0">
                <a:solidFill>
                  <a:srgbClr val="008000"/>
                </a:solidFill>
              </a:rPr>
              <a:t> </a:t>
            </a:r>
            <a:r>
              <a:rPr lang="en-US" altLang="zh-CN" sz="1600" b="1" dirty="0" smtClean="0">
                <a:solidFill>
                  <a:srgbClr val="008000"/>
                </a:solidFill>
              </a:rPr>
              <a:t>(RTM): </a:t>
            </a:r>
            <a:r>
              <a:rPr lang="en-US" altLang="zh-CN" sz="1600" dirty="0" smtClean="0"/>
              <a:t>used to model links between documents.</a:t>
            </a:r>
          </a:p>
          <a:p>
            <a:pPr marL="457200" lvl="1" indent="0">
              <a:buNone/>
            </a:pPr>
            <a:r>
              <a:rPr lang="en-US" sz="1600" b="1" dirty="0" smtClean="0">
                <a:solidFill>
                  <a:srgbClr val="008000"/>
                </a:solidFill>
              </a:rPr>
              <a:t>Random Walk based on CST (RW+CST): </a:t>
            </a:r>
            <a:r>
              <a:rPr lang="en-US" sz="1600" dirty="0" smtClean="0"/>
              <a:t>uses CST instead of LDA comparing with RW+LDA.</a:t>
            </a:r>
            <a:endParaRPr lang="en-US" sz="1600" b="1" dirty="0" smtClean="0">
              <a:solidFill>
                <a:srgbClr val="008000"/>
              </a:solidFill>
            </a:endParaRPr>
          </a:p>
        </p:txBody>
      </p:sp>
    </p:spTree>
    <p:extLst>
      <p:ext uri="{BB962C8B-B14F-4D97-AF65-F5344CB8AC3E}">
        <p14:creationId xmlns:p14="http://schemas.microsoft.com/office/powerpoint/2010/main" val="2196136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Problem</a:t>
            </a:r>
            <a:endParaRPr lang="en-US" dirty="0"/>
          </a:p>
        </p:txBody>
      </p:sp>
      <p:pic>
        <p:nvPicPr>
          <p:cNvPr id="14" name="Content Placeholder 13"/>
          <p:cNvPicPr>
            <a:picLocks noGrp="1" noChangeAspect="1"/>
          </p:cNvPicPr>
          <p:nvPr>
            <p:ph idx="1"/>
          </p:nvPr>
        </p:nvPicPr>
        <p:blipFill>
          <a:blip r:embed="rId3"/>
          <a:srcRect l="-14808" r="-14808"/>
          <a:stretch>
            <a:fillRect/>
          </a:stretch>
        </p:blipFill>
        <p:spPr/>
      </p:pic>
      <p:sp>
        <p:nvSpPr>
          <p:cNvPr id="16" name="Rectangle 15"/>
          <p:cNvSpPr/>
          <p:nvPr/>
        </p:nvSpPr>
        <p:spPr>
          <a:xfrm>
            <a:off x="1219200" y="1105148"/>
            <a:ext cx="2877465" cy="2476252"/>
          </a:xfrm>
          <a:prstGeom prst="rect">
            <a:avLst/>
          </a:prstGeom>
          <a:noFill/>
          <a:ln w="57150" cmpd="sng">
            <a:solidFill>
              <a:srgbClr val="008000"/>
            </a:solidFill>
            <a:prstDash val="sysDash"/>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17" name="Rectangle 16"/>
          <p:cNvSpPr/>
          <p:nvPr/>
        </p:nvSpPr>
        <p:spPr>
          <a:xfrm>
            <a:off x="4800600" y="1066800"/>
            <a:ext cx="3124200" cy="5105400"/>
          </a:xfrm>
          <a:prstGeom prst="rect">
            <a:avLst/>
          </a:prstGeom>
          <a:noFill/>
          <a:ln w="57150" cmpd="sng">
            <a:solidFill>
              <a:srgbClr val="008000"/>
            </a:solidFill>
            <a:prstDash val="sysDash"/>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12" name="TextBox 11"/>
          <p:cNvSpPr txBox="1"/>
          <p:nvPr/>
        </p:nvSpPr>
        <p:spPr>
          <a:xfrm>
            <a:off x="2286000" y="605135"/>
            <a:ext cx="521046" cy="461665"/>
          </a:xfrm>
          <a:prstGeom prst="rect">
            <a:avLst/>
          </a:prstGeom>
          <a:noFill/>
        </p:spPr>
        <p:txBody>
          <a:bodyPr wrap="none" rtlCol="0">
            <a:spAutoFit/>
          </a:bodyPr>
          <a:lstStyle/>
          <a:p>
            <a:r>
              <a:rPr lang="en-US" sz="2400" b="1" dirty="0" smtClean="0">
                <a:solidFill>
                  <a:srgbClr val="008000"/>
                </a:solidFill>
              </a:rPr>
              <a:t>C</a:t>
            </a:r>
            <a:r>
              <a:rPr lang="en-US" altLang="zh-CN" sz="2400" b="1" baseline="-25000" dirty="0" smtClean="0">
                <a:solidFill>
                  <a:srgbClr val="008000"/>
                </a:solidFill>
              </a:rPr>
              <a:t>1</a:t>
            </a:r>
            <a:endParaRPr lang="en-US" sz="2400" b="1" baseline="-25000" dirty="0">
              <a:solidFill>
                <a:srgbClr val="008000"/>
              </a:solidFill>
            </a:endParaRPr>
          </a:p>
        </p:txBody>
      </p:sp>
      <p:sp>
        <p:nvSpPr>
          <p:cNvPr id="18" name="TextBox 17"/>
          <p:cNvSpPr txBox="1"/>
          <p:nvPr/>
        </p:nvSpPr>
        <p:spPr>
          <a:xfrm>
            <a:off x="6096000" y="533400"/>
            <a:ext cx="521046" cy="461665"/>
          </a:xfrm>
          <a:prstGeom prst="rect">
            <a:avLst/>
          </a:prstGeom>
          <a:noFill/>
        </p:spPr>
        <p:txBody>
          <a:bodyPr wrap="none" rtlCol="0">
            <a:spAutoFit/>
          </a:bodyPr>
          <a:lstStyle/>
          <a:p>
            <a:r>
              <a:rPr lang="en-US" sz="2400" b="1" dirty="0" smtClean="0">
                <a:solidFill>
                  <a:srgbClr val="008000"/>
                </a:solidFill>
              </a:rPr>
              <a:t>C</a:t>
            </a:r>
            <a:r>
              <a:rPr lang="en-US" altLang="zh-CN" sz="2400" b="1" baseline="-25000" dirty="0" smtClean="0">
                <a:solidFill>
                  <a:srgbClr val="008000"/>
                </a:solidFill>
              </a:rPr>
              <a:t>2</a:t>
            </a:r>
            <a:endParaRPr lang="en-US" sz="2400" b="1" baseline="-25000" dirty="0">
              <a:solidFill>
                <a:srgbClr val="008000"/>
              </a:solidFill>
            </a:endParaRPr>
          </a:p>
        </p:txBody>
      </p:sp>
      <p:sp>
        <p:nvSpPr>
          <p:cNvPr id="19" name="Oval 18"/>
          <p:cNvSpPr/>
          <p:nvPr/>
        </p:nvSpPr>
        <p:spPr>
          <a:xfrm>
            <a:off x="3352800" y="1370556"/>
            <a:ext cx="1981200" cy="4115843"/>
          </a:xfrm>
          <a:prstGeom prst="ellipse">
            <a:avLst/>
          </a:prstGeom>
          <a:noFill/>
          <a:ln w="57150" cmpd="sng">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3"/>
          <p:cNvSpPr/>
          <p:nvPr/>
        </p:nvSpPr>
        <p:spPr>
          <a:xfrm>
            <a:off x="381000" y="3810000"/>
            <a:ext cx="3962400" cy="1143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altLang="zh-CN" sz="2000" dirty="0" smtClean="0">
                <a:solidFill>
                  <a:srgbClr val="000000"/>
                </a:solidFill>
              </a:rPr>
              <a:t>{C</a:t>
            </a:r>
            <a:r>
              <a:rPr lang="en-US" altLang="zh-CN" sz="2000" baseline="-25000" dirty="0" smtClean="0">
                <a:solidFill>
                  <a:srgbClr val="000000"/>
                </a:solidFill>
              </a:rPr>
              <a:t>1</a:t>
            </a:r>
            <a:r>
              <a:rPr lang="en-US" altLang="zh-CN" sz="2000" dirty="0" smtClean="0">
                <a:solidFill>
                  <a:srgbClr val="000000"/>
                </a:solidFill>
              </a:rPr>
              <a:t>,</a:t>
            </a:r>
            <a:r>
              <a:rPr lang="zh-CN" altLang="en-US" sz="2000" dirty="0" smtClean="0">
                <a:solidFill>
                  <a:srgbClr val="000000"/>
                </a:solidFill>
              </a:rPr>
              <a:t> </a:t>
            </a:r>
            <a:r>
              <a:rPr lang="en-US" altLang="zh-CN" sz="2000" dirty="0" smtClean="0">
                <a:solidFill>
                  <a:srgbClr val="000000"/>
                </a:solidFill>
              </a:rPr>
              <a:t>C</a:t>
            </a:r>
            <a:r>
              <a:rPr lang="en-US" altLang="zh-CN" sz="2000" baseline="-25000" dirty="0" smtClean="0">
                <a:solidFill>
                  <a:srgbClr val="000000"/>
                </a:solidFill>
              </a:rPr>
              <a:t>2</a:t>
            </a:r>
            <a:r>
              <a:rPr lang="en-US" altLang="zh-CN" sz="2000" dirty="0" smtClean="0">
                <a:solidFill>
                  <a:srgbClr val="000000"/>
                </a:solidFill>
              </a:rPr>
              <a:t>},</a:t>
            </a:r>
            <a:r>
              <a:rPr lang="zh-CN" altLang="en-US" sz="2000" dirty="0" smtClean="0">
                <a:solidFill>
                  <a:srgbClr val="000000"/>
                </a:solidFill>
              </a:rPr>
              <a:t> </a:t>
            </a:r>
            <a:r>
              <a:rPr lang="en-US" altLang="zh-CN" sz="2000" dirty="0" smtClean="0">
                <a:solidFill>
                  <a:srgbClr val="000000"/>
                </a:solidFill>
              </a:rPr>
              <a:t>where</a:t>
            </a:r>
            <a:r>
              <a:rPr lang="zh-CN" altLang="en-US" sz="2000" dirty="0" smtClean="0">
                <a:solidFill>
                  <a:srgbClr val="000000"/>
                </a:solidFill>
              </a:rPr>
              <a:t> </a:t>
            </a:r>
            <a:r>
              <a:rPr lang="en-US" altLang="zh-CN" sz="2000" dirty="0" smtClean="0">
                <a:solidFill>
                  <a:srgbClr val="000000"/>
                </a:solidFill>
              </a:rPr>
              <a:t>C</a:t>
            </a:r>
            <a:r>
              <a:rPr lang="en-US" altLang="zh-CN" sz="2000" baseline="-25000" dirty="0" smtClean="0">
                <a:solidFill>
                  <a:srgbClr val="000000"/>
                </a:solidFill>
              </a:rPr>
              <a:t>t</a:t>
            </a:r>
            <a:r>
              <a:rPr lang="en-US" altLang="zh-CN" sz="2000" dirty="0" smtClean="0">
                <a:solidFill>
                  <a:srgbClr val="000000"/>
                </a:solidFill>
              </a:rPr>
              <a:t>={d</a:t>
            </a:r>
            <a:r>
              <a:rPr lang="en-US" altLang="zh-CN" sz="2000" baseline="-25000" dirty="0" smtClean="0">
                <a:solidFill>
                  <a:srgbClr val="000000"/>
                </a:solidFill>
              </a:rPr>
              <a:t>1</a:t>
            </a:r>
            <a:r>
              <a:rPr lang="en-US" altLang="zh-CN" sz="2000" dirty="0" smtClean="0">
                <a:solidFill>
                  <a:srgbClr val="000000"/>
                </a:solidFill>
              </a:rPr>
              <a:t>,</a:t>
            </a:r>
            <a:r>
              <a:rPr lang="zh-CN" altLang="en-US" sz="2000" dirty="0" smtClean="0">
                <a:solidFill>
                  <a:srgbClr val="000000"/>
                </a:solidFill>
              </a:rPr>
              <a:t> </a:t>
            </a:r>
            <a:r>
              <a:rPr lang="en-US" altLang="zh-CN" sz="2000" dirty="0" smtClean="0">
                <a:solidFill>
                  <a:srgbClr val="000000"/>
                </a:solidFill>
              </a:rPr>
              <a:t>d</a:t>
            </a:r>
            <a:r>
              <a:rPr lang="en-US" altLang="zh-CN" sz="2000" baseline="-25000" dirty="0" smtClean="0">
                <a:solidFill>
                  <a:srgbClr val="000000"/>
                </a:solidFill>
              </a:rPr>
              <a:t>2</a:t>
            </a:r>
            <a:r>
              <a:rPr lang="en-US" altLang="zh-CN" sz="2000" dirty="0" smtClean="0">
                <a:solidFill>
                  <a:srgbClr val="000000"/>
                </a:solidFill>
              </a:rPr>
              <a:t>,</a:t>
            </a:r>
            <a:r>
              <a:rPr lang="zh-CN" altLang="en-US" sz="2000" dirty="0" smtClean="0">
                <a:solidFill>
                  <a:srgbClr val="000000"/>
                </a:solidFill>
              </a:rPr>
              <a:t> </a:t>
            </a:r>
            <a:r>
              <a:rPr lang="en-US" altLang="zh-CN" sz="2000" dirty="0" smtClean="0">
                <a:solidFill>
                  <a:srgbClr val="000000"/>
                </a:solidFill>
              </a:rPr>
              <a:t>…,</a:t>
            </a:r>
            <a:r>
              <a:rPr lang="zh-CN" altLang="en-US" sz="2000" dirty="0" smtClean="0">
                <a:solidFill>
                  <a:srgbClr val="000000"/>
                </a:solidFill>
              </a:rPr>
              <a:t> </a:t>
            </a:r>
            <a:r>
              <a:rPr lang="en-US" altLang="zh-CN" sz="2000" dirty="0" err="1" smtClean="0">
                <a:solidFill>
                  <a:srgbClr val="000000"/>
                </a:solidFill>
              </a:rPr>
              <a:t>d</a:t>
            </a:r>
            <a:r>
              <a:rPr lang="en-US" altLang="zh-CN" sz="2000" baseline="-25000" dirty="0" err="1" smtClean="0">
                <a:solidFill>
                  <a:srgbClr val="000000"/>
                </a:solidFill>
              </a:rPr>
              <a:t>n</a:t>
            </a:r>
            <a:r>
              <a:rPr lang="en-US" altLang="zh-CN" sz="2000" dirty="0" smtClean="0">
                <a:solidFill>
                  <a:srgbClr val="000000"/>
                </a:solidFill>
              </a:rPr>
              <a:t>}</a:t>
            </a:r>
            <a:r>
              <a:rPr lang="zh-CN" altLang="en-US" sz="2000" dirty="0" smtClean="0">
                <a:solidFill>
                  <a:srgbClr val="000000"/>
                </a:solidFill>
              </a:rPr>
              <a:t> </a:t>
            </a:r>
            <a:r>
              <a:rPr lang="en-US" altLang="zh-CN" sz="2000" dirty="0" smtClean="0">
                <a:solidFill>
                  <a:srgbClr val="000000"/>
                </a:solidFill>
              </a:rPr>
              <a:t>is</a:t>
            </a:r>
            <a:r>
              <a:rPr lang="zh-CN" altLang="en-US" sz="2000" dirty="0" smtClean="0">
                <a:solidFill>
                  <a:srgbClr val="000000"/>
                </a:solidFill>
              </a:rPr>
              <a:t> </a:t>
            </a:r>
            <a:r>
              <a:rPr lang="en-US" altLang="zh-CN" sz="2000" dirty="0" smtClean="0">
                <a:solidFill>
                  <a:srgbClr val="000000"/>
                </a:solidFill>
              </a:rPr>
              <a:t>a</a:t>
            </a:r>
            <a:r>
              <a:rPr lang="zh-CN" altLang="en-US" sz="2000" dirty="0" smtClean="0">
                <a:solidFill>
                  <a:srgbClr val="000000"/>
                </a:solidFill>
              </a:rPr>
              <a:t> </a:t>
            </a:r>
            <a:r>
              <a:rPr lang="en-US" altLang="zh-CN" sz="2000" dirty="0" smtClean="0">
                <a:solidFill>
                  <a:srgbClr val="000000"/>
                </a:solidFill>
              </a:rPr>
              <a:t>collection</a:t>
            </a:r>
            <a:r>
              <a:rPr lang="zh-CN" altLang="en-US" sz="2000" dirty="0" smtClean="0">
                <a:solidFill>
                  <a:srgbClr val="000000"/>
                </a:solidFill>
              </a:rPr>
              <a:t> </a:t>
            </a:r>
            <a:r>
              <a:rPr lang="en-US" altLang="zh-CN" sz="2000" dirty="0" smtClean="0">
                <a:solidFill>
                  <a:srgbClr val="000000"/>
                </a:solidFill>
              </a:rPr>
              <a:t>of</a:t>
            </a:r>
            <a:r>
              <a:rPr lang="zh-CN" altLang="en-US" sz="2000" dirty="0" smtClean="0">
                <a:solidFill>
                  <a:srgbClr val="000000"/>
                </a:solidFill>
              </a:rPr>
              <a:t> </a:t>
            </a:r>
            <a:r>
              <a:rPr lang="en-US" altLang="zh-CN" sz="2000" dirty="0" smtClean="0">
                <a:solidFill>
                  <a:srgbClr val="000000"/>
                </a:solidFill>
              </a:rPr>
              <a:t>entities</a:t>
            </a:r>
            <a:endParaRPr lang="en-US" sz="2000" dirty="0">
              <a:solidFill>
                <a:srgbClr val="000000"/>
              </a:solidFill>
            </a:endParaRPr>
          </a:p>
        </p:txBody>
      </p:sp>
      <p:sp>
        <p:nvSpPr>
          <p:cNvPr id="5" name="Rectangle 4"/>
          <p:cNvSpPr/>
          <p:nvPr/>
        </p:nvSpPr>
        <p:spPr>
          <a:xfrm>
            <a:off x="381000" y="5334000"/>
            <a:ext cx="3962400" cy="1447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altLang="zh-CN" sz="2000" dirty="0" smtClean="0">
              <a:solidFill>
                <a:schemeClr val="tx1"/>
              </a:solidFill>
            </a:endParaRPr>
          </a:p>
          <a:p>
            <a:r>
              <a:rPr lang="en-US" altLang="zh-CN" sz="2000" dirty="0" err="1" smtClean="0">
                <a:solidFill>
                  <a:schemeClr val="tx1"/>
                </a:solidFill>
              </a:rPr>
              <a:t>L</a:t>
            </a:r>
            <a:r>
              <a:rPr lang="en-US" altLang="zh-CN" sz="2000" baseline="-25000" dirty="0" err="1" smtClean="0">
                <a:solidFill>
                  <a:schemeClr val="tx1"/>
                </a:solidFill>
              </a:rPr>
              <a:t>ij</a:t>
            </a:r>
            <a:r>
              <a:rPr lang="en-US" altLang="zh-CN" sz="2000" dirty="0" smtClean="0">
                <a:solidFill>
                  <a:schemeClr val="tx1"/>
                </a:solidFill>
              </a:rPr>
              <a:t>=</a:t>
            </a:r>
            <a:endParaRPr lang="en-US" sz="2000" dirty="0">
              <a:solidFill>
                <a:schemeClr val="tx1"/>
              </a:solidFill>
            </a:endParaRPr>
          </a:p>
        </p:txBody>
      </p:sp>
      <p:grpSp>
        <p:nvGrpSpPr>
          <p:cNvPr id="10" name="Group 9"/>
          <p:cNvGrpSpPr/>
          <p:nvPr/>
        </p:nvGrpSpPr>
        <p:grpSpPr>
          <a:xfrm>
            <a:off x="946553" y="5574268"/>
            <a:ext cx="2802148" cy="1207532"/>
            <a:chOff x="946553" y="5257800"/>
            <a:chExt cx="2802148" cy="1207532"/>
          </a:xfrm>
        </p:grpSpPr>
        <p:sp>
          <p:nvSpPr>
            <p:cNvPr id="6" name="左大括号 7"/>
            <p:cNvSpPr/>
            <p:nvPr/>
          </p:nvSpPr>
          <p:spPr>
            <a:xfrm>
              <a:off x="946553" y="5467676"/>
              <a:ext cx="196447" cy="78072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endParaRPr lang="zh-CN" altLang="en-US">
                <a:latin typeface="Arial" charset="0"/>
                <a:ea typeface="宋体" charset="0"/>
                <a:cs typeface="宋体" charset="0"/>
              </a:endParaRPr>
            </a:p>
          </p:txBody>
        </p:sp>
        <p:sp>
          <p:nvSpPr>
            <p:cNvPr id="3" name="TextBox 2"/>
            <p:cNvSpPr txBox="1"/>
            <p:nvPr/>
          </p:nvSpPr>
          <p:spPr>
            <a:xfrm>
              <a:off x="1143000" y="5257800"/>
              <a:ext cx="2605701" cy="369332"/>
            </a:xfrm>
            <a:prstGeom prst="rect">
              <a:avLst/>
            </a:prstGeom>
            <a:noFill/>
          </p:spPr>
          <p:txBody>
            <a:bodyPr wrap="none" rtlCol="0">
              <a:spAutoFit/>
            </a:bodyPr>
            <a:lstStyle/>
            <a:p>
              <a:r>
                <a:rPr lang="en-US" altLang="zh-CN" dirty="0" smtClean="0"/>
                <a:t>1,</a:t>
              </a:r>
              <a:r>
                <a:rPr lang="zh-CN" altLang="en-US" dirty="0" smtClean="0"/>
                <a:t> </a:t>
              </a:r>
              <a:r>
                <a:rPr lang="en-US" altLang="zh-CN" dirty="0" smtClean="0"/>
                <a:t>d</a:t>
              </a:r>
              <a:r>
                <a:rPr lang="en-US" altLang="zh-CN" baseline="-25000" dirty="0" smtClean="0"/>
                <a:t>i</a:t>
              </a:r>
              <a:r>
                <a:rPr lang="zh-CN" altLang="en-US" baseline="-25000" dirty="0" smtClean="0"/>
                <a:t> </a:t>
              </a:r>
              <a:r>
                <a:rPr lang="en-US" altLang="zh-CN" dirty="0" smtClean="0"/>
                <a:t>and</a:t>
              </a:r>
              <a:r>
                <a:rPr lang="zh-CN" altLang="en-US" dirty="0" smtClean="0"/>
                <a:t> </a:t>
              </a:r>
              <a:r>
                <a:rPr lang="en-US" altLang="zh-CN" dirty="0" err="1" smtClean="0"/>
                <a:t>d</a:t>
              </a:r>
              <a:r>
                <a:rPr lang="en-US" altLang="zh-CN" baseline="-25000" dirty="0" err="1" smtClean="0"/>
                <a:t>j</a:t>
              </a:r>
              <a:r>
                <a:rPr lang="zh-CN" altLang="en-US" dirty="0" smtClean="0"/>
                <a:t> </a:t>
              </a:r>
              <a:r>
                <a:rPr lang="en-US" altLang="zh-CN" dirty="0" smtClean="0"/>
                <a:t>are</a:t>
              </a:r>
              <a:r>
                <a:rPr lang="zh-CN" altLang="en-US" dirty="0" smtClean="0"/>
                <a:t> </a:t>
              </a:r>
              <a:r>
                <a:rPr lang="en-US" altLang="zh-CN" dirty="0" smtClean="0"/>
                <a:t>matched</a:t>
              </a:r>
              <a:endParaRPr lang="en-US" baseline="-25000" dirty="0"/>
            </a:p>
          </p:txBody>
        </p:sp>
        <p:sp>
          <p:nvSpPr>
            <p:cNvPr id="8" name="TextBox 7"/>
            <p:cNvSpPr txBox="1"/>
            <p:nvPr/>
          </p:nvSpPr>
          <p:spPr>
            <a:xfrm>
              <a:off x="1143000" y="5715000"/>
              <a:ext cx="1698715" cy="369332"/>
            </a:xfrm>
            <a:prstGeom prst="rect">
              <a:avLst/>
            </a:prstGeom>
            <a:noFill/>
          </p:spPr>
          <p:txBody>
            <a:bodyPr wrap="none" rtlCol="0">
              <a:spAutoFit/>
            </a:bodyPr>
            <a:lstStyle/>
            <a:p>
              <a:r>
                <a:rPr lang="zh-CN" altLang="zh-CN" dirty="0"/>
                <a:t>0</a:t>
              </a:r>
              <a:r>
                <a:rPr lang="en-US" altLang="zh-CN" dirty="0" smtClean="0"/>
                <a:t>,</a:t>
              </a:r>
              <a:r>
                <a:rPr lang="zh-CN" altLang="en-US" dirty="0" smtClean="0"/>
                <a:t> </a:t>
              </a:r>
              <a:r>
                <a:rPr lang="en-US" altLang="zh-CN" dirty="0" smtClean="0"/>
                <a:t>not</a:t>
              </a:r>
              <a:r>
                <a:rPr lang="zh-CN" altLang="en-US" dirty="0" smtClean="0"/>
                <a:t> </a:t>
              </a:r>
              <a:r>
                <a:rPr lang="en-US" altLang="zh-CN" dirty="0" smtClean="0"/>
                <a:t>matched</a:t>
              </a:r>
              <a:endParaRPr lang="en-US" baseline="-25000" dirty="0"/>
            </a:p>
          </p:txBody>
        </p:sp>
        <p:sp>
          <p:nvSpPr>
            <p:cNvPr id="9" name="TextBox 8"/>
            <p:cNvSpPr txBox="1"/>
            <p:nvPr/>
          </p:nvSpPr>
          <p:spPr>
            <a:xfrm>
              <a:off x="1143000" y="6096000"/>
              <a:ext cx="1365315" cy="369332"/>
            </a:xfrm>
            <a:prstGeom prst="rect">
              <a:avLst/>
            </a:prstGeom>
            <a:noFill/>
          </p:spPr>
          <p:txBody>
            <a:bodyPr wrap="none" rtlCol="0">
              <a:spAutoFit/>
            </a:bodyPr>
            <a:lstStyle/>
            <a:p>
              <a:r>
                <a:rPr lang="en-US" altLang="zh-CN" dirty="0" smtClean="0"/>
                <a:t>?,</a:t>
              </a:r>
              <a:r>
                <a:rPr lang="zh-CN" altLang="en-US" dirty="0" smtClean="0"/>
                <a:t> </a:t>
              </a:r>
              <a:r>
                <a:rPr lang="en-US" altLang="zh-CN" dirty="0" smtClean="0"/>
                <a:t>unknown</a:t>
              </a:r>
              <a:endParaRPr lang="en-US" baseline="-25000" dirty="0"/>
            </a:p>
          </p:txBody>
        </p:sp>
      </p:grpSp>
      <p:sp>
        <p:nvSpPr>
          <p:cNvPr id="11" name="TextBox 10"/>
          <p:cNvSpPr txBox="1"/>
          <p:nvPr/>
        </p:nvSpPr>
        <p:spPr>
          <a:xfrm>
            <a:off x="228600" y="5193268"/>
            <a:ext cx="353331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altLang="zh-CN" dirty="0" smtClean="0"/>
              <a:t>Input</a:t>
            </a:r>
            <a:r>
              <a:rPr lang="zh-CN" altLang="en-US" dirty="0" smtClean="0"/>
              <a:t> </a:t>
            </a:r>
            <a:r>
              <a:rPr lang="en-US" altLang="zh-CN" dirty="0" smtClean="0"/>
              <a:t>2:</a:t>
            </a:r>
            <a:r>
              <a:rPr lang="zh-CN" altLang="en-US" dirty="0" smtClean="0"/>
              <a:t> </a:t>
            </a:r>
            <a:r>
              <a:rPr lang="en-US" altLang="zh-CN" dirty="0" smtClean="0"/>
              <a:t>Matching</a:t>
            </a:r>
            <a:r>
              <a:rPr lang="zh-CN" altLang="en-US" dirty="0" smtClean="0"/>
              <a:t> </a:t>
            </a:r>
            <a:r>
              <a:rPr lang="en-US" altLang="zh-CN" dirty="0"/>
              <a:t>relation</a:t>
            </a:r>
            <a:r>
              <a:rPr lang="zh-CN" altLang="en-US" dirty="0"/>
              <a:t> </a:t>
            </a:r>
            <a:r>
              <a:rPr lang="en-US" altLang="zh-CN" dirty="0" smtClean="0"/>
              <a:t>matrix</a:t>
            </a:r>
            <a:endParaRPr lang="en-US" altLang="zh-CN" dirty="0"/>
          </a:p>
        </p:txBody>
      </p:sp>
      <p:sp>
        <p:nvSpPr>
          <p:cNvPr id="13" name="TextBox 12"/>
          <p:cNvSpPr txBox="1"/>
          <p:nvPr/>
        </p:nvSpPr>
        <p:spPr>
          <a:xfrm>
            <a:off x="228600" y="3581400"/>
            <a:ext cx="300751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altLang="zh-CN" dirty="0" smtClean="0">
                <a:solidFill>
                  <a:schemeClr val="bg1"/>
                </a:solidFill>
              </a:rPr>
              <a:t>Input</a:t>
            </a:r>
            <a:r>
              <a:rPr lang="zh-CN" altLang="en-US" dirty="0" smtClean="0">
                <a:solidFill>
                  <a:schemeClr val="bg1"/>
                </a:solidFill>
              </a:rPr>
              <a:t> </a:t>
            </a:r>
            <a:r>
              <a:rPr lang="en-US" altLang="zh-CN" dirty="0" smtClean="0">
                <a:solidFill>
                  <a:schemeClr val="bg1"/>
                </a:solidFill>
              </a:rPr>
              <a:t>1:</a:t>
            </a:r>
            <a:r>
              <a:rPr lang="zh-CN" altLang="en-US" dirty="0" smtClean="0">
                <a:solidFill>
                  <a:schemeClr val="bg1"/>
                </a:solidFill>
              </a:rPr>
              <a:t> </a:t>
            </a:r>
            <a:r>
              <a:rPr lang="en-US" altLang="zh-CN" dirty="0">
                <a:solidFill>
                  <a:schemeClr val="bg1"/>
                </a:solidFill>
              </a:rPr>
              <a:t>Dual</a:t>
            </a:r>
            <a:r>
              <a:rPr lang="zh-CN" altLang="en-US" dirty="0">
                <a:solidFill>
                  <a:schemeClr val="bg1"/>
                </a:solidFill>
              </a:rPr>
              <a:t> </a:t>
            </a:r>
            <a:r>
              <a:rPr lang="en-US" altLang="zh-CN" dirty="0">
                <a:solidFill>
                  <a:schemeClr val="bg1"/>
                </a:solidFill>
              </a:rPr>
              <a:t>source</a:t>
            </a:r>
            <a:r>
              <a:rPr lang="zh-CN" altLang="en-US" dirty="0">
                <a:solidFill>
                  <a:schemeClr val="bg1"/>
                </a:solidFill>
              </a:rPr>
              <a:t> </a:t>
            </a:r>
            <a:r>
              <a:rPr lang="en-US" altLang="zh-CN" dirty="0">
                <a:solidFill>
                  <a:schemeClr val="bg1"/>
                </a:solidFill>
              </a:rPr>
              <a:t>corpus</a:t>
            </a:r>
          </a:p>
        </p:txBody>
      </p:sp>
    </p:spTree>
    <p:extLst>
      <p:ext uri="{BB962C8B-B14F-4D97-AF65-F5344CB8AC3E}">
        <p14:creationId xmlns:p14="http://schemas.microsoft.com/office/powerpoint/2010/main" val="5984447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2" grpId="0"/>
      <p:bldP spid="12" grpId="1"/>
      <p:bldP spid="18" grpId="0"/>
      <p:bldP spid="18" grpId="1"/>
      <p:bldP spid="19" grpId="0" animBg="1"/>
      <p:bldP spid="4" grpId="0" animBg="1"/>
      <p:bldP spid="5"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3886201"/>
            <a:ext cx="3352800" cy="990599"/>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t>Two</a:t>
            </a:r>
            <a:r>
              <a:rPr lang="zh-CN" altLang="en-US" sz="2000" dirty="0" smtClean="0"/>
              <a:t> </a:t>
            </a:r>
            <a:r>
              <a:rPr lang="en-US" altLang="zh-CN" sz="2000" dirty="0" smtClean="0"/>
              <a:t>domains</a:t>
            </a:r>
            <a:r>
              <a:rPr lang="zh-CN" altLang="en-US" sz="2000" dirty="0" smtClean="0"/>
              <a:t> </a:t>
            </a:r>
            <a:r>
              <a:rPr lang="en-US" altLang="zh-CN" sz="2000" dirty="0" smtClean="0"/>
              <a:t>have</a:t>
            </a:r>
            <a:r>
              <a:rPr lang="zh-CN" altLang="en-US" sz="2000" dirty="0" smtClean="0"/>
              <a:t> </a:t>
            </a:r>
            <a:r>
              <a:rPr lang="en-US" altLang="zh-CN" sz="2000" b="1" i="1" dirty="0" smtClean="0">
                <a:solidFill>
                  <a:schemeClr val="bg1"/>
                </a:solidFill>
              </a:rPr>
              <a:t>less</a:t>
            </a:r>
            <a:r>
              <a:rPr lang="zh-CN" altLang="en-US" sz="2000" b="1" i="1" dirty="0" smtClean="0">
                <a:solidFill>
                  <a:schemeClr val="bg1"/>
                </a:solidFill>
              </a:rPr>
              <a:t> </a:t>
            </a:r>
            <a:r>
              <a:rPr lang="en-US" altLang="zh-CN" sz="2000" b="1" i="1" dirty="0" smtClean="0">
                <a:solidFill>
                  <a:schemeClr val="bg1"/>
                </a:solidFill>
              </a:rPr>
              <a:t>or</a:t>
            </a:r>
            <a:r>
              <a:rPr lang="zh-CN" altLang="en-US" sz="2000" b="1" i="1" dirty="0" smtClean="0">
                <a:solidFill>
                  <a:schemeClr val="bg1"/>
                </a:solidFill>
              </a:rPr>
              <a:t> </a:t>
            </a:r>
            <a:r>
              <a:rPr lang="en-US" altLang="zh-CN" sz="2000" b="1" i="1" dirty="0" smtClean="0">
                <a:solidFill>
                  <a:schemeClr val="bg1"/>
                </a:solidFill>
              </a:rPr>
              <a:t>no</a:t>
            </a:r>
            <a:r>
              <a:rPr lang="zh-CN" altLang="en-US" sz="2000" b="1" i="1" dirty="0" smtClean="0">
                <a:solidFill>
                  <a:schemeClr val="bg1"/>
                </a:solidFill>
              </a:rPr>
              <a:t> </a:t>
            </a:r>
            <a:r>
              <a:rPr lang="en-US" altLang="zh-CN" sz="2000" b="1" i="1" dirty="0" smtClean="0">
                <a:solidFill>
                  <a:schemeClr val="bg1"/>
                </a:solidFill>
              </a:rPr>
              <a:t>overlapping</a:t>
            </a:r>
            <a:r>
              <a:rPr lang="zh-CN" altLang="en-US" sz="2000" dirty="0" smtClean="0"/>
              <a:t> </a:t>
            </a:r>
            <a:r>
              <a:rPr lang="en-US" altLang="zh-CN" sz="2000" dirty="0" smtClean="0"/>
              <a:t>in</a:t>
            </a:r>
            <a:r>
              <a:rPr lang="zh-CN" altLang="en-US" sz="2000" dirty="0" smtClean="0"/>
              <a:t> </a:t>
            </a:r>
            <a:r>
              <a:rPr lang="en-US" altLang="zh-CN" sz="2000" dirty="0" smtClean="0"/>
              <a:t>content</a:t>
            </a:r>
            <a:endParaRPr lang="en-US" sz="2000" dirty="0">
              <a:solidFill>
                <a:srgbClr val="FFFFFF"/>
              </a:solidFill>
            </a:endParaRPr>
          </a:p>
        </p:txBody>
      </p:sp>
      <p:sp>
        <p:nvSpPr>
          <p:cNvPr id="2" name="Title 1"/>
          <p:cNvSpPr>
            <a:spLocks noGrp="1"/>
          </p:cNvSpPr>
          <p:nvPr>
            <p:ph type="title"/>
          </p:nvPr>
        </p:nvSpPr>
        <p:spPr/>
        <p:txBody>
          <a:bodyPr/>
          <a:lstStyle/>
          <a:p>
            <a:r>
              <a:rPr lang="en-US" dirty="0" smtClean="0"/>
              <a:t>Challenges</a:t>
            </a:r>
            <a:endParaRPr lang="en-US" dirty="0"/>
          </a:p>
        </p:txBody>
      </p:sp>
      <p:sp>
        <p:nvSpPr>
          <p:cNvPr id="9" name="椭圆 55"/>
          <p:cNvSpPr/>
          <p:nvPr/>
        </p:nvSpPr>
        <p:spPr>
          <a:xfrm>
            <a:off x="228600" y="3581400"/>
            <a:ext cx="457200" cy="4572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b="1" dirty="0" smtClean="0">
                <a:solidFill>
                  <a:srgbClr val="000000"/>
                </a:solidFill>
              </a:rPr>
              <a:t>1</a:t>
            </a:r>
            <a:endParaRPr kumimoji="1" lang="zh-CN" altLang="en-US" sz="1400" b="1" dirty="0">
              <a:solidFill>
                <a:srgbClr val="000000"/>
              </a:solidFill>
            </a:endParaRPr>
          </a:p>
        </p:txBody>
      </p:sp>
      <p:pic>
        <p:nvPicPr>
          <p:cNvPr id="14" name="Content Placeholder 13"/>
          <p:cNvPicPr>
            <a:picLocks noGrp="1" noChangeAspect="1"/>
          </p:cNvPicPr>
          <p:nvPr>
            <p:ph idx="1"/>
          </p:nvPr>
        </p:nvPicPr>
        <p:blipFill>
          <a:blip r:embed="rId3"/>
          <a:srcRect l="-14808" r="-14808"/>
          <a:stretch>
            <a:fillRect/>
          </a:stretch>
        </p:blipFill>
        <p:spPr/>
      </p:pic>
      <p:sp>
        <p:nvSpPr>
          <p:cNvPr id="17" name="TextBox 16"/>
          <p:cNvSpPr txBox="1"/>
          <p:nvPr/>
        </p:nvSpPr>
        <p:spPr>
          <a:xfrm>
            <a:off x="533400" y="5162490"/>
            <a:ext cx="3124202" cy="400110"/>
          </a:xfrm>
          <a:prstGeom prst="rect">
            <a:avLst/>
          </a:prstGeom>
          <a:noFill/>
        </p:spPr>
        <p:txBody>
          <a:bodyPr wrap="square" rtlCol="0">
            <a:spAutoFit/>
          </a:bodyPr>
          <a:lstStyle/>
          <a:p>
            <a:r>
              <a:rPr lang="en-US" altLang="zh-CN" sz="2000" b="1" dirty="0" smtClean="0">
                <a:solidFill>
                  <a:srgbClr val="3366FF"/>
                </a:solidFill>
              </a:rPr>
              <a:t>Daily</a:t>
            </a:r>
            <a:r>
              <a:rPr lang="zh-CN" altLang="en-US" sz="2000" b="1" dirty="0" smtClean="0">
                <a:solidFill>
                  <a:srgbClr val="3366FF"/>
                </a:solidFill>
              </a:rPr>
              <a:t> </a:t>
            </a:r>
            <a:r>
              <a:rPr lang="en-US" altLang="zh-CN" sz="2000" b="1" dirty="0" smtClean="0">
                <a:solidFill>
                  <a:srgbClr val="3366FF"/>
                </a:solidFill>
              </a:rPr>
              <a:t>expression</a:t>
            </a:r>
            <a:r>
              <a:rPr lang="zh-CN" altLang="en-US" sz="2000" b="1" dirty="0" smtClean="0">
                <a:solidFill>
                  <a:srgbClr val="3366FF"/>
                </a:solidFill>
              </a:rPr>
              <a:t> </a:t>
            </a:r>
            <a:endParaRPr lang="en-US" altLang="zh-CN" sz="2000" b="1" dirty="0" smtClean="0">
              <a:solidFill>
                <a:srgbClr val="3366FF"/>
              </a:solidFill>
            </a:endParaRPr>
          </a:p>
        </p:txBody>
      </p:sp>
      <p:sp>
        <p:nvSpPr>
          <p:cNvPr id="7" name="Rectangle 6"/>
          <p:cNvSpPr/>
          <p:nvPr/>
        </p:nvSpPr>
        <p:spPr>
          <a:xfrm>
            <a:off x="1600200" y="1524000"/>
            <a:ext cx="1295400" cy="647452"/>
          </a:xfrm>
          <a:prstGeom prst="rect">
            <a:avLst/>
          </a:prstGeom>
          <a:noFill/>
          <a:ln w="57150" cmpd="sng">
            <a:solidFill>
              <a:srgbClr val="0000FF"/>
            </a:solidFill>
            <a:prstDash val="sysDash"/>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8" name="Rectangle 7"/>
          <p:cNvSpPr/>
          <p:nvPr/>
        </p:nvSpPr>
        <p:spPr>
          <a:xfrm>
            <a:off x="5486400" y="1524000"/>
            <a:ext cx="1600200" cy="304800"/>
          </a:xfrm>
          <a:prstGeom prst="rect">
            <a:avLst/>
          </a:prstGeom>
          <a:noFill/>
          <a:ln w="57150" cmpd="sng">
            <a:solidFill>
              <a:srgbClr val="008000"/>
            </a:solidFill>
            <a:prstDash val="sysDash"/>
          </a:ln>
        </p:spPr>
        <p:style>
          <a:lnRef idx="2">
            <a:schemeClr val="accent2"/>
          </a:lnRef>
          <a:fillRef idx="1">
            <a:schemeClr val="lt1"/>
          </a:fillRef>
          <a:effectRef idx="0">
            <a:schemeClr val="accent2"/>
          </a:effectRef>
          <a:fontRef idx="minor">
            <a:schemeClr val="dk1"/>
          </a:fontRef>
        </p:style>
        <p:txBody>
          <a:bodyPr/>
          <a:lstStyle/>
          <a:p>
            <a:endParaRPr lang="en-US">
              <a:solidFill>
                <a:srgbClr val="FF6600"/>
              </a:solidFill>
            </a:endParaRPr>
          </a:p>
        </p:txBody>
      </p:sp>
      <p:sp>
        <p:nvSpPr>
          <p:cNvPr id="11" name="Rectangle 10"/>
          <p:cNvSpPr/>
          <p:nvPr/>
        </p:nvSpPr>
        <p:spPr>
          <a:xfrm>
            <a:off x="5486400" y="2209800"/>
            <a:ext cx="1600200" cy="304800"/>
          </a:xfrm>
          <a:prstGeom prst="rect">
            <a:avLst/>
          </a:prstGeom>
          <a:noFill/>
          <a:ln w="57150" cmpd="sng">
            <a:solidFill>
              <a:srgbClr val="008000"/>
            </a:solidFill>
            <a:prstDash val="sysDash"/>
          </a:ln>
        </p:spPr>
        <p:style>
          <a:lnRef idx="2">
            <a:schemeClr val="accent2"/>
          </a:lnRef>
          <a:fillRef idx="1">
            <a:schemeClr val="lt1"/>
          </a:fillRef>
          <a:effectRef idx="0">
            <a:schemeClr val="accent2"/>
          </a:effectRef>
          <a:fontRef idx="minor">
            <a:schemeClr val="dk1"/>
          </a:fontRef>
        </p:style>
        <p:txBody>
          <a:bodyPr/>
          <a:lstStyle/>
          <a:p>
            <a:endParaRPr lang="en-US">
              <a:solidFill>
                <a:srgbClr val="FF6600"/>
              </a:solidFill>
            </a:endParaRPr>
          </a:p>
        </p:txBody>
      </p:sp>
      <p:sp>
        <p:nvSpPr>
          <p:cNvPr id="13" name="TextBox 12"/>
          <p:cNvSpPr txBox="1"/>
          <p:nvPr/>
        </p:nvSpPr>
        <p:spPr>
          <a:xfrm>
            <a:off x="533400" y="5464314"/>
            <a:ext cx="3124202" cy="707886"/>
          </a:xfrm>
          <a:prstGeom prst="rect">
            <a:avLst/>
          </a:prstGeom>
          <a:noFill/>
        </p:spPr>
        <p:txBody>
          <a:bodyPr wrap="square" rtlCol="0">
            <a:spAutoFit/>
          </a:bodyPr>
          <a:lstStyle/>
          <a:p>
            <a:r>
              <a:rPr lang="en-US" altLang="zh-CN" sz="2000" b="1" dirty="0" err="1" smtClean="0"/>
              <a:t>vs</a:t>
            </a:r>
            <a:r>
              <a:rPr lang="zh-CN" altLang="en-US" sz="2000" b="1" dirty="0" smtClean="0"/>
              <a:t> </a:t>
            </a:r>
            <a:endParaRPr lang="en-US" altLang="zh-CN" sz="2000" b="1" dirty="0" smtClean="0"/>
          </a:p>
          <a:p>
            <a:r>
              <a:rPr lang="en-US" altLang="zh-CN" sz="2000" b="1" dirty="0" smtClean="0">
                <a:solidFill>
                  <a:srgbClr val="008000"/>
                </a:solidFill>
              </a:rPr>
              <a:t>Professional</a:t>
            </a:r>
            <a:r>
              <a:rPr lang="zh-CN" altLang="en-US" sz="2000" b="1" dirty="0" smtClean="0">
                <a:solidFill>
                  <a:srgbClr val="008000"/>
                </a:solidFill>
              </a:rPr>
              <a:t> </a:t>
            </a:r>
            <a:r>
              <a:rPr lang="en-US" altLang="zh-CN" sz="2000" b="1" dirty="0" smtClean="0">
                <a:solidFill>
                  <a:srgbClr val="008000"/>
                </a:solidFill>
              </a:rPr>
              <a:t>expression</a:t>
            </a:r>
            <a:endParaRPr lang="en-US" sz="2000" b="1" dirty="0">
              <a:solidFill>
                <a:srgbClr val="008000"/>
              </a:solidFill>
            </a:endParaRPr>
          </a:p>
        </p:txBody>
      </p:sp>
    </p:spTree>
    <p:extLst>
      <p:ext uri="{BB962C8B-B14F-4D97-AF65-F5344CB8AC3E}">
        <p14:creationId xmlns:p14="http://schemas.microsoft.com/office/powerpoint/2010/main" val="21072827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8" grpId="0" animBg="1"/>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3886201"/>
            <a:ext cx="3352800" cy="990599"/>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t>Two</a:t>
            </a:r>
            <a:r>
              <a:rPr lang="zh-CN" altLang="en-US" sz="2000" dirty="0" smtClean="0"/>
              <a:t> </a:t>
            </a:r>
            <a:r>
              <a:rPr lang="en-US" altLang="zh-CN" sz="2000" dirty="0" smtClean="0"/>
              <a:t>domains</a:t>
            </a:r>
            <a:r>
              <a:rPr lang="zh-CN" altLang="en-US" sz="2000" dirty="0" smtClean="0"/>
              <a:t> </a:t>
            </a:r>
            <a:r>
              <a:rPr lang="en-US" altLang="zh-CN" sz="2000" dirty="0" smtClean="0"/>
              <a:t>have</a:t>
            </a:r>
            <a:r>
              <a:rPr lang="zh-CN" altLang="en-US" sz="2000" dirty="0" smtClean="0"/>
              <a:t> </a:t>
            </a:r>
            <a:r>
              <a:rPr lang="en-US" altLang="zh-CN" sz="2000" b="1" i="1" dirty="0" smtClean="0">
                <a:solidFill>
                  <a:schemeClr val="bg1"/>
                </a:solidFill>
              </a:rPr>
              <a:t>less</a:t>
            </a:r>
            <a:r>
              <a:rPr lang="zh-CN" altLang="en-US" sz="2000" b="1" i="1" dirty="0" smtClean="0">
                <a:solidFill>
                  <a:schemeClr val="bg1"/>
                </a:solidFill>
              </a:rPr>
              <a:t> </a:t>
            </a:r>
            <a:r>
              <a:rPr lang="en-US" altLang="zh-CN" sz="2000" b="1" i="1" dirty="0" smtClean="0">
                <a:solidFill>
                  <a:schemeClr val="bg1"/>
                </a:solidFill>
              </a:rPr>
              <a:t>or</a:t>
            </a:r>
            <a:r>
              <a:rPr lang="zh-CN" altLang="en-US" sz="2000" b="1" i="1" dirty="0" smtClean="0">
                <a:solidFill>
                  <a:schemeClr val="bg1"/>
                </a:solidFill>
              </a:rPr>
              <a:t> </a:t>
            </a:r>
            <a:r>
              <a:rPr lang="en-US" altLang="zh-CN" sz="2000" b="1" i="1" dirty="0" smtClean="0">
                <a:solidFill>
                  <a:schemeClr val="bg1"/>
                </a:solidFill>
              </a:rPr>
              <a:t>no</a:t>
            </a:r>
            <a:r>
              <a:rPr lang="zh-CN" altLang="en-US" sz="2000" b="1" i="1" dirty="0" smtClean="0">
                <a:solidFill>
                  <a:schemeClr val="bg1"/>
                </a:solidFill>
              </a:rPr>
              <a:t> </a:t>
            </a:r>
            <a:r>
              <a:rPr lang="en-US" altLang="zh-CN" sz="2000" b="1" i="1" dirty="0" smtClean="0">
                <a:solidFill>
                  <a:schemeClr val="bg1"/>
                </a:solidFill>
              </a:rPr>
              <a:t>overlapping</a:t>
            </a:r>
            <a:r>
              <a:rPr lang="zh-CN" altLang="en-US" sz="2000" dirty="0" smtClean="0"/>
              <a:t> </a:t>
            </a:r>
            <a:r>
              <a:rPr lang="en-US" altLang="zh-CN" sz="2000" dirty="0" smtClean="0"/>
              <a:t>in</a:t>
            </a:r>
            <a:r>
              <a:rPr lang="zh-CN" altLang="en-US" sz="2000" dirty="0" smtClean="0"/>
              <a:t> </a:t>
            </a:r>
            <a:r>
              <a:rPr lang="en-US" altLang="zh-CN" sz="2000" dirty="0" smtClean="0"/>
              <a:t>content</a:t>
            </a:r>
            <a:endParaRPr lang="en-US" sz="2000" dirty="0">
              <a:solidFill>
                <a:srgbClr val="FFFFFF"/>
              </a:solidFill>
            </a:endParaRPr>
          </a:p>
        </p:txBody>
      </p:sp>
      <p:sp>
        <p:nvSpPr>
          <p:cNvPr id="2" name="Title 1"/>
          <p:cNvSpPr>
            <a:spLocks noGrp="1"/>
          </p:cNvSpPr>
          <p:nvPr>
            <p:ph type="title"/>
          </p:nvPr>
        </p:nvSpPr>
        <p:spPr/>
        <p:txBody>
          <a:bodyPr/>
          <a:lstStyle/>
          <a:p>
            <a:r>
              <a:rPr lang="en-US" dirty="0" smtClean="0"/>
              <a:t>Challenges</a:t>
            </a:r>
            <a:endParaRPr lang="en-US" dirty="0"/>
          </a:p>
        </p:txBody>
      </p:sp>
      <p:sp>
        <p:nvSpPr>
          <p:cNvPr id="9" name="椭圆 55"/>
          <p:cNvSpPr/>
          <p:nvPr/>
        </p:nvSpPr>
        <p:spPr>
          <a:xfrm>
            <a:off x="228600" y="3581400"/>
            <a:ext cx="457200" cy="4572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b="1" dirty="0" smtClean="0">
                <a:solidFill>
                  <a:srgbClr val="000000"/>
                </a:solidFill>
              </a:rPr>
              <a:t>1</a:t>
            </a:r>
            <a:endParaRPr kumimoji="1" lang="zh-CN" altLang="en-US" sz="1400" b="1" dirty="0">
              <a:solidFill>
                <a:srgbClr val="000000"/>
              </a:solidFill>
            </a:endParaRPr>
          </a:p>
        </p:txBody>
      </p:sp>
      <p:sp>
        <p:nvSpPr>
          <p:cNvPr id="11" name="Rectangle 10"/>
          <p:cNvSpPr/>
          <p:nvPr/>
        </p:nvSpPr>
        <p:spPr>
          <a:xfrm>
            <a:off x="381000" y="5334000"/>
            <a:ext cx="3352800" cy="990599"/>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t>How</a:t>
            </a:r>
            <a:r>
              <a:rPr lang="zh-CN" altLang="en-US" sz="2000" dirty="0" smtClean="0"/>
              <a:t> </a:t>
            </a:r>
            <a:r>
              <a:rPr lang="en-US" altLang="zh-CN" sz="2000" dirty="0" smtClean="0"/>
              <a:t>to</a:t>
            </a:r>
            <a:r>
              <a:rPr lang="zh-CN" altLang="en-US" sz="2000" dirty="0" smtClean="0"/>
              <a:t> </a:t>
            </a:r>
            <a:r>
              <a:rPr lang="en-US" altLang="zh-CN" sz="2000" dirty="0" smtClean="0"/>
              <a:t>model</a:t>
            </a:r>
            <a:r>
              <a:rPr lang="zh-CN" altLang="en-US" sz="2000" dirty="0" smtClean="0"/>
              <a:t> </a:t>
            </a:r>
            <a:r>
              <a:rPr lang="en-US" altLang="zh-CN" sz="2000" dirty="0" smtClean="0"/>
              <a:t>the</a:t>
            </a:r>
            <a:r>
              <a:rPr lang="zh-CN" altLang="en-US" sz="2000" dirty="0" smtClean="0"/>
              <a:t> </a:t>
            </a:r>
            <a:r>
              <a:rPr lang="en-US" altLang="zh-CN" sz="2000" dirty="0" smtClean="0"/>
              <a:t>topic-level</a:t>
            </a:r>
            <a:r>
              <a:rPr lang="zh-CN" altLang="en-US" sz="2000" dirty="0" smtClean="0"/>
              <a:t> </a:t>
            </a:r>
            <a:r>
              <a:rPr lang="en-US" altLang="zh-CN" sz="2000" dirty="0" smtClean="0"/>
              <a:t>relevance</a:t>
            </a:r>
            <a:r>
              <a:rPr lang="zh-CN" altLang="en-US" sz="2000" dirty="0" smtClean="0"/>
              <a:t> </a:t>
            </a:r>
            <a:r>
              <a:rPr lang="en-US" altLang="zh-CN" sz="2000" dirty="0" smtClean="0"/>
              <a:t>probability</a:t>
            </a:r>
            <a:endParaRPr lang="en-US" sz="2000" dirty="0">
              <a:solidFill>
                <a:srgbClr val="FFFFFF"/>
              </a:solidFill>
            </a:endParaRPr>
          </a:p>
        </p:txBody>
      </p:sp>
      <p:sp>
        <p:nvSpPr>
          <p:cNvPr id="12" name="椭圆 55"/>
          <p:cNvSpPr/>
          <p:nvPr/>
        </p:nvSpPr>
        <p:spPr>
          <a:xfrm>
            <a:off x="228600" y="5029200"/>
            <a:ext cx="457200" cy="4572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b="1" dirty="0" smtClean="0">
                <a:solidFill>
                  <a:srgbClr val="000000"/>
                </a:solidFill>
              </a:rPr>
              <a:t>2</a:t>
            </a:r>
            <a:endParaRPr kumimoji="1" lang="zh-CN" altLang="en-US" b="1" dirty="0">
              <a:solidFill>
                <a:srgbClr val="000000"/>
              </a:solidFill>
            </a:endParaRPr>
          </a:p>
        </p:txBody>
      </p:sp>
      <p:pic>
        <p:nvPicPr>
          <p:cNvPr id="4" name="Content Placeholder 3"/>
          <p:cNvPicPr>
            <a:picLocks noGrp="1" noChangeAspect="1"/>
          </p:cNvPicPr>
          <p:nvPr>
            <p:ph idx="1"/>
          </p:nvPr>
        </p:nvPicPr>
        <p:blipFill>
          <a:blip r:embed="rId3"/>
          <a:srcRect l="-14808" r="-14808"/>
          <a:stretch>
            <a:fillRect/>
          </a:stretch>
        </p:blipFill>
        <p:spPr/>
      </p:pic>
      <p:pic>
        <p:nvPicPr>
          <p:cNvPr id="7" name="Picture 6"/>
          <p:cNvPicPr>
            <a:picLocks noChangeAspect="1"/>
          </p:cNvPicPr>
          <p:nvPr/>
        </p:nvPicPr>
        <p:blipFill>
          <a:blip r:embed="rId4"/>
          <a:stretch>
            <a:fillRect/>
          </a:stretch>
        </p:blipFill>
        <p:spPr>
          <a:xfrm>
            <a:off x="3945328" y="1587500"/>
            <a:ext cx="1007672" cy="698500"/>
          </a:xfrm>
          <a:prstGeom prst="rect">
            <a:avLst/>
          </a:prstGeom>
        </p:spPr>
      </p:pic>
      <p:pic>
        <p:nvPicPr>
          <p:cNvPr id="8" name="Picture 7"/>
          <p:cNvPicPr>
            <a:picLocks noChangeAspect="1"/>
          </p:cNvPicPr>
          <p:nvPr/>
        </p:nvPicPr>
        <p:blipFill>
          <a:blip r:embed="rId5"/>
          <a:stretch>
            <a:fillRect/>
          </a:stretch>
        </p:blipFill>
        <p:spPr>
          <a:xfrm>
            <a:off x="3886200" y="3048000"/>
            <a:ext cx="1185333" cy="609600"/>
          </a:xfrm>
          <a:prstGeom prst="rect">
            <a:avLst/>
          </a:prstGeom>
        </p:spPr>
      </p:pic>
      <p:pic>
        <p:nvPicPr>
          <p:cNvPr id="13" name="Picture 12"/>
          <p:cNvPicPr>
            <a:picLocks noChangeAspect="1"/>
          </p:cNvPicPr>
          <p:nvPr/>
        </p:nvPicPr>
        <p:blipFill>
          <a:blip r:embed="rId6"/>
          <a:stretch>
            <a:fillRect/>
          </a:stretch>
        </p:blipFill>
        <p:spPr>
          <a:xfrm>
            <a:off x="3505200" y="3962400"/>
            <a:ext cx="1333500" cy="215900"/>
          </a:xfrm>
          <a:prstGeom prst="rect">
            <a:avLst/>
          </a:prstGeom>
        </p:spPr>
      </p:pic>
      <p:sp>
        <p:nvSpPr>
          <p:cNvPr id="14" name="TextBox 13"/>
          <p:cNvSpPr txBox="1"/>
          <p:nvPr/>
        </p:nvSpPr>
        <p:spPr>
          <a:xfrm>
            <a:off x="4343400" y="3886200"/>
            <a:ext cx="685800" cy="369332"/>
          </a:xfrm>
          <a:prstGeom prst="rect">
            <a:avLst/>
          </a:prstGeom>
          <a:noFill/>
        </p:spPr>
        <p:txBody>
          <a:bodyPr wrap="square" rtlCol="0">
            <a:spAutoFit/>
          </a:bodyPr>
          <a:lstStyle/>
          <a:p>
            <a:r>
              <a:rPr lang="en-US" altLang="zh-CN" b="1" dirty="0" smtClean="0">
                <a:solidFill>
                  <a:srgbClr val="FF6600"/>
                </a:solidFill>
              </a:rPr>
              <a:t>???</a:t>
            </a:r>
            <a:endParaRPr lang="en-US" b="1" dirty="0">
              <a:solidFill>
                <a:srgbClr val="FF6600"/>
              </a:solidFill>
            </a:endParaRPr>
          </a:p>
        </p:txBody>
      </p:sp>
    </p:spTree>
    <p:extLst>
      <p:ext uri="{BB962C8B-B14F-4D97-AF65-F5344CB8AC3E}">
        <p14:creationId xmlns:p14="http://schemas.microsoft.com/office/powerpoint/2010/main" val="1112853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Cross-Source Topic Model</a:t>
            </a:r>
            <a:endParaRPr lang="en-US" dirty="0"/>
          </a:p>
        </p:txBody>
      </p:sp>
      <p:sp>
        <p:nvSpPr>
          <p:cNvPr id="3" name="Title 2"/>
          <p:cNvSpPr>
            <a:spLocks noGrp="1"/>
          </p:cNvSpPr>
          <p:nvPr>
            <p:ph type="ctrTitle"/>
          </p:nvPr>
        </p:nvSpPr>
        <p:spPr/>
        <p:txBody>
          <a:bodyPr/>
          <a:lstStyle/>
          <a:p>
            <a:r>
              <a:rPr lang="en-US" dirty="0" smtClean="0"/>
              <a:t>Our</a:t>
            </a:r>
            <a:r>
              <a:rPr lang="zh-CN" altLang="en-US" dirty="0" smtClean="0"/>
              <a:t> </a:t>
            </a:r>
            <a:r>
              <a:rPr lang="en-US" altLang="zh-CN" dirty="0" smtClean="0"/>
              <a:t>Approach</a:t>
            </a:r>
            <a:endParaRPr lang="en-US" dirty="0"/>
          </a:p>
        </p:txBody>
      </p:sp>
    </p:spTree>
    <p:extLst>
      <p:ext uri="{BB962C8B-B14F-4D97-AF65-F5344CB8AC3E}">
        <p14:creationId xmlns:p14="http://schemas.microsoft.com/office/powerpoint/2010/main" val="4192340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rot="5400000">
            <a:off x="8318070" y="3397653"/>
            <a:ext cx="1085524" cy="413935"/>
          </a:xfrm>
          <a:prstGeom prst="rect">
            <a:avLst/>
          </a:prstGeom>
          <a:solidFill>
            <a:srgbClr val="FFFFFF"/>
          </a:solidFill>
        </p:spPr>
        <p:txBody>
          <a:bodyPr wrap="square" rtlCol="0">
            <a:spAutoFit/>
          </a:bodyPr>
          <a:lstStyle/>
          <a:p>
            <a:r>
              <a:rPr lang="en-US" sz="2000" b="1" dirty="0" smtClean="0"/>
              <a:t>Rank</a:t>
            </a:r>
            <a:endParaRPr lang="en-US" sz="2000" b="1" dirty="0">
              <a:solidFill>
                <a:srgbClr val="008000"/>
              </a:solidFill>
            </a:endParaRPr>
          </a:p>
        </p:txBody>
      </p:sp>
      <p:pic>
        <p:nvPicPr>
          <p:cNvPr id="21" name="Content Placeholder 35"/>
          <p:cNvPicPr>
            <a:picLocks noGrp="1" noChangeAspect="1"/>
          </p:cNvPicPr>
          <p:nvPr>
            <p:ph idx="1"/>
          </p:nvPr>
        </p:nvPicPr>
        <p:blipFill>
          <a:blip r:embed="rId4"/>
          <a:srcRect l="-6781" r="-6781"/>
          <a:stretch>
            <a:fillRect/>
          </a:stretch>
        </p:blipFill>
        <p:spPr/>
      </p:pic>
      <p:sp>
        <p:nvSpPr>
          <p:cNvPr id="2" name="Title 1"/>
          <p:cNvSpPr>
            <a:spLocks noGrp="1"/>
          </p:cNvSpPr>
          <p:nvPr>
            <p:ph type="title"/>
          </p:nvPr>
        </p:nvSpPr>
        <p:spPr/>
        <p:txBody>
          <a:bodyPr/>
          <a:lstStyle/>
          <a:p>
            <a:r>
              <a:rPr lang="en-US" dirty="0" smtClean="0"/>
              <a:t>Baseline</a:t>
            </a:r>
            <a:endParaRPr lang="en-US" dirty="0"/>
          </a:p>
        </p:txBody>
      </p:sp>
      <p:pic>
        <p:nvPicPr>
          <p:cNvPr id="10" name="Picture 9"/>
          <p:cNvPicPr>
            <a:picLocks noChangeAspect="1"/>
          </p:cNvPicPr>
          <p:nvPr/>
        </p:nvPicPr>
        <p:blipFill>
          <a:blip r:embed="rId5"/>
          <a:stretch>
            <a:fillRect/>
          </a:stretch>
        </p:blipFill>
        <p:spPr>
          <a:xfrm>
            <a:off x="228600" y="6172200"/>
            <a:ext cx="457200" cy="462279"/>
          </a:xfrm>
          <a:prstGeom prst="rect">
            <a:avLst/>
          </a:prstGeom>
        </p:spPr>
      </p:pic>
      <p:sp>
        <p:nvSpPr>
          <p:cNvPr id="11" name="TextBox 10"/>
          <p:cNvSpPr txBox="1"/>
          <p:nvPr/>
        </p:nvSpPr>
        <p:spPr>
          <a:xfrm>
            <a:off x="762000" y="6229290"/>
            <a:ext cx="5334000" cy="400110"/>
          </a:xfrm>
          <a:prstGeom prst="rect">
            <a:avLst/>
          </a:prstGeom>
          <a:solidFill>
            <a:srgbClr val="FFFFFF"/>
          </a:solidFill>
        </p:spPr>
        <p:txBody>
          <a:bodyPr wrap="square" rtlCol="0">
            <a:spAutoFit/>
          </a:bodyPr>
          <a:lstStyle/>
          <a:p>
            <a:r>
              <a:rPr lang="en-US" sz="2000" b="1" dirty="0" smtClean="0"/>
              <a:t>Ranking</a:t>
            </a:r>
            <a:r>
              <a:rPr lang="zh-CN" altLang="en-US" sz="2000" b="1" dirty="0" smtClean="0"/>
              <a:t> </a:t>
            </a:r>
            <a:r>
              <a:rPr lang="en-US" altLang="zh-CN" sz="2000" b="1" dirty="0" smtClean="0"/>
              <a:t>candidates</a:t>
            </a:r>
            <a:r>
              <a:rPr lang="zh-CN" altLang="en-US" sz="2000" b="1" dirty="0" smtClean="0"/>
              <a:t> </a:t>
            </a:r>
            <a:r>
              <a:rPr lang="en-US" altLang="zh-CN" sz="2000" b="1" dirty="0" smtClean="0"/>
              <a:t>by</a:t>
            </a:r>
            <a:r>
              <a:rPr lang="zh-CN" altLang="en-US" sz="2000" b="1" dirty="0" smtClean="0"/>
              <a:t> </a:t>
            </a:r>
            <a:r>
              <a:rPr lang="en-US" sz="2000" b="1" dirty="0" smtClean="0"/>
              <a:t>topic</a:t>
            </a:r>
            <a:r>
              <a:rPr lang="zh-CN" altLang="en-US" sz="2000" b="1" dirty="0" smtClean="0"/>
              <a:t> </a:t>
            </a:r>
            <a:r>
              <a:rPr lang="en-US" altLang="zh-CN" sz="2000" b="1" dirty="0" smtClean="0"/>
              <a:t>similarity</a:t>
            </a:r>
            <a:r>
              <a:rPr lang="zh-CN" altLang="en-US" sz="2000" b="1" dirty="0" smtClean="0"/>
              <a:t> </a:t>
            </a:r>
            <a:endParaRPr lang="en-US" sz="2000" b="1" dirty="0">
              <a:solidFill>
                <a:srgbClr val="008000"/>
              </a:solidFill>
            </a:endParaRPr>
          </a:p>
        </p:txBody>
      </p:sp>
      <p:sp>
        <p:nvSpPr>
          <p:cNvPr id="14" name="TextBox 13"/>
          <p:cNvSpPr txBox="1"/>
          <p:nvPr/>
        </p:nvSpPr>
        <p:spPr>
          <a:xfrm>
            <a:off x="3581400" y="1047690"/>
            <a:ext cx="2133600" cy="400110"/>
          </a:xfrm>
          <a:prstGeom prst="rect">
            <a:avLst/>
          </a:prstGeom>
          <a:solidFill>
            <a:srgbClr val="FFFFFF"/>
          </a:solidFill>
        </p:spPr>
        <p:txBody>
          <a:bodyPr wrap="square" rtlCol="0">
            <a:spAutoFit/>
          </a:bodyPr>
          <a:lstStyle/>
          <a:p>
            <a:r>
              <a:rPr lang="en-US" sz="2000" b="1" dirty="0" smtClean="0"/>
              <a:t>Topic</a:t>
            </a:r>
            <a:r>
              <a:rPr lang="zh-CN" altLang="en-US" sz="2000" b="1" dirty="0" smtClean="0"/>
              <a:t> </a:t>
            </a:r>
            <a:r>
              <a:rPr lang="en-US" altLang="zh-CN" sz="2000" b="1" dirty="0" smtClean="0"/>
              <a:t>extraction</a:t>
            </a:r>
            <a:endParaRPr lang="en-US" sz="2000" b="1" dirty="0">
              <a:solidFill>
                <a:srgbClr val="008000"/>
              </a:solidFill>
            </a:endParaRPr>
          </a:p>
        </p:txBody>
      </p:sp>
      <p:cxnSp>
        <p:nvCxnSpPr>
          <p:cNvPr id="15" name="直接箭头连接符 56"/>
          <p:cNvCxnSpPr/>
          <p:nvPr/>
        </p:nvCxnSpPr>
        <p:spPr bwMode="auto">
          <a:xfrm flipV="1">
            <a:off x="3200400" y="1447800"/>
            <a:ext cx="762000" cy="1143000"/>
          </a:xfrm>
          <a:prstGeom prst="straightConnector1">
            <a:avLst/>
          </a:prstGeom>
          <a:noFill/>
          <a:ln w="28575" cap="flat" cmpd="sng" algn="ctr">
            <a:solidFill>
              <a:srgbClr val="C00000"/>
            </a:solidFill>
            <a:prstDash val="solid"/>
            <a:round/>
            <a:headEnd type="none" w="med" len="med"/>
            <a:tailEnd type="arrow"/>
          </a:ln>
          <a:effectLst/>
        </p:spPr>
      </p:cxnSp>
      <p:cxnSp>
        <p:nvCxnSpPr>
          <p:cNvPr id="18" name="直接箭头连接符 56"/>
          <p:cNvCxnSpPr/>
          <p:nvPr/>
        </p:nvCxnSpPr>
        <p:spPr bwMode="auto">
          <a:xfrm flipH="1" flipV="1">
            <a:off x="5029200" y="1447800"/>
            <a:ext cx="914400" cy="1905000"/>
          </a:xfrm>
          <a:prstGeom prst="straightConnector1">
            <a:avLst/>
          </a:prstGeom>
          <a:noFill/>
          <a:ln w="28575" cap="flat" cmpd="sng" algn="ctr">
            <a:solidFill>
              <a:srgbClr val="C00000"/>
            </a:solidFill>
            <a:prstDash val="solid"/>
            <a:round/>
            <a:headEnd type="none" w="med" len="med"/>
            <a:tailEnd type="arrow"/>
          </a:ln>
          <a:effectLst/>
        </p:spPr>
      </p:cxnSp>
      <p:sp>
        <p:nvSpPr>
          <p:cNvPr id="3" name="Oval 2"/>
          <p:cNvSpPr/>
          <p:nvPr/>
        </p:nvSpPr>
        <p:spPr>
          <a:xfrm rot="19119817">
            <a:off x="-231397" y="1773035"/>
            <a:ext cx="6067637" cy="3075499"/>
          </a:xfrm>
          <a:prstGeom prst="ellipse">
            <a:avLst/>
          </a:prstGeom>
          <a:noFill/>
          <a:ln w="57150" cmpd="sng">
            <a:solidFill>
              <a:srgbClr val="0000F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p:cNvSpPr/>
          <p:nvPr/>
        </p:nvSpPr>
        <p:spPr>
          <a:xfrm rot="19807251">
            <a:off x="3399359" y="2830964"/>
            <a:ext cx="6067637" cy="3075499"/>
          </a:xfrm>
          <a:prstGeom prst="ellipse">
            <a:avLst/>
          </a:prstGeom>
          <a:noFill/>
          <a:ln w="57150" cmpd="sng">
            <a:solidFill>
              <a:srgbClr val="0000F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3124200" y="990600"/>
            <a:ext cx="427055" cy="431800"/>
          </a:xfrm>
          <a:prstGeom prst="rect">
            <a:avLst/>
          </a:prstGeom>
        </p:spPr>
      </p:pic>
      <p:sp>
        <p:nvSpPr>
          <p:cNvPr id="4" name="Oval 3"/>
          <p:cNvSpPr/>
          <p:nvPr/>
        </p:nvSpPr>
        <p:spPr>
          <a:xfrm>
            <a:off x="1371600" y="2438400"/>
            <a:ext cx="685800" cy="762000"/>
          </a:xfrm>
          <a:prstGeom prst="ellipse">
            <a:avLst/>
          </a:prstGeom>
          <a:noFill/>
          <a:ln w="57150"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Down Arrow 18"/>
          <p:cNvSpPr/>
          <p:nvPr/>
        </p:nvSpPr>
        <p:spPr>
          <a:xfrm>
            <a:off x="8229600" y="2667000"/>
            <a:ext cx="435915" cy="1903925"/>
          </a:xfrm>
          <a:prstGeom prst="downArrow">
            <a:avLst/>
          </a:prstGeom>
          <a:solidFill>
            <a:srgbClr val="0000FF"/>
          </a:solidFill>
          <a:ln>
            <a:solidFill>
              <a:srgbClr val="FF6600"/>
            </a:solidFill>
          </a:ln>
        </p:spPr>
        <p:style>
          <a:lnRef idx="2">
            <a:schemeClr val="accent2"/>
          </a:lnRef>
          <a:fillRef idx="1">
            <a:schemeClr val="lt1"/>
          </a:fillRef>
          <a:effectRef idx="0">
            <a:schemeClr val="accent2"/>
          </a:effectRef>
          <a:fontRef idx="minor">
            <a:schemeClr val="dk1"/>
          </a:fontRef>
        </p:style>
        <p:txBody>
          <a:bodyPr/>
          <a:lstStyle/>
          <a:p>
            <a:endParaRPr lang="en-US"/>
          </a:p>
        </p:txBody>
      </p:sp>
      <p:pic>
        <p:nvPicPr>
          <p:cNvPr id="22" name="Picture 21"/>
          <p:cNvPicPr>
            <a:picLocks noChangeAspect="1"/>
          </p:cNvPicPr>
          <p:nvPr/>
        </p:nvPicPr>
        <p:blipFill>
          <a:blip r:embed="rId7"/>
          <a:stretch>
            <a:fillRect/>
          </a:stretch>
        </p:blipFill>
        <p:spPr>
          <a:xfrm>
            <a:off x="5562600" y="6248400"/>
            <a:ext cx="2120900" cy="381000"/>
          </a:xfrm>
          <a:prstGeom prst="rect">
            <a:avLst/>
          </a:prstGeom>
          <a:solidFill>
            <a:srgbClr val="FFFFFF"/>
          </a:solidFill>
        </p:spPr>
      </p:pic>
      <p:graphicFrame>
        <p:nvGraphicFramePr>
          <p:cNvPr id="6" name="Object 5"/>
          <p:cNvGraphicFramePr>
            <a:graphicFrameLocks noChangeAspect="1"/>
          </p:cNvGraphicFramePr>
          <p:nvPr>
            <p:extLst>
              <p:ext uri="{D42A27DB-BD31-4B8C-83A1-F6EECF244321}">
                <p14:modId xmlns:p14="http://schemas.microsoft.com/office/powerpoint/2010/main" val="2260403547"/>
              </p:ext>
            </p:extLst>
          </p:nvPr>
        </p:nvGraphicFramePr>
        <p:xfrm>
          <a:off x="5003800" y="2882900"/>
          <a:ext cx="114300" cy="165100"/>
        </p:xfrm>
        <a:graphic>
          <a:graphicData uri="http://schemas.openxmlformats.org/presentationml/2006/ole">
            <mc:AlternateContent xmlns:mc="http://schemas.openxmlformats.org/markup-compatibility/2006">
              <mc:Choice xmlns:v="urn:schemas-microsoft-com:vml" Requires="v">
                <p:oleObj spid="_x0000_s1258" name="Equation" r:id="rId8" imgW="114300" imgH="165100" progId="Equation.DSMT4">
                  <p:embed/>
                </p:oleObj>
              </mc:Choice>
              <mc:Fallback>
                <p:oleObj name="Equation" r:id="rId8" imgW="114300" imgH="165100" progId="Equation.DSMT4">
                  <p:embed/>
                  <p:pic>
                    <p:nvPicPr>
                      <p:cNvPr id="0" name=""/>
                      <p:cNvPicPr/>
                      <p:nvPr/>
                    </p:nvPicPr>
                    <p:blipFill>
                      <a:blip r:embed="rId9"/>
                      <a:stretch>
                        <a:fillRect/>
                      </a:stretch>
                    </p:blipFill>
                    <p:spPr>
                      <a:xfrm>
                        <a:off x="5003800" y="2882900"/>
                        <a:ext cx="114300" cy="165100"/>
                      </a:xfrm>
                      <a:prstGeom prst="rect">
                        <a:avLst/>
                      </a:prstGeom>
                    </p:spPr>
                  </p:pic>
                </p:oleObj>
              </mc:Fallback>
            </mc:AlternateContent>
          </a:graphicData>
        </a:graphic>
      </p:graphicFrame>
      <p:sp>
        <p:nvSpPr>
          <p:cNvPr id="23" name="TextBox 22"/>
          <p:cNvSpPr txBox="1"/>
          <p:nvPr/>
        </p:nvSpPr>
        <p:spPr>
          <a:xfrm rot="19946320">
            <a:off x="338969" y="1675448"/>
            <a:ext cx="1085524" cy="413935"/>
          </a:xfrm>
          <a:prstGeom prst="rect">
            <a:avLst/>
          </a:prstGeom>
          <a:solidFill>
            <a:srgbClr val="FFFFFF"/>
          </a:solidFill>
        </p:spPr>
        <p:txBody>
          <a:bodyPr wrap="square" rtlCol="0">
            <a:spAutoFit/>
          </a:bodyPr>
          <a:lstStyle/>
          <a:p>
            <a:r>
              <a:rPr lang="en-US" sz="2000" b="1" dirty="0" smtClean="0"/>
              <a:t>query</a:t>
            </a:r>
            <a:endParaRPr lang="en-US" sz="2000" b="1" dirty="0">
              <a:solidFill>
                <a:srgbClr val="008000"/>
              </a:solidFill>
            </a:endParaRPr>
          </a:p>
        </p:txBody>
      </p:sp>
      <p:cxnSp>
        <p:nvCxnSpPr>
          <p:cNvPr id="24" name="直接箭头连接符 56"/>
          <p:cNvCxnSpPr>
            <a:stCxn id="4" idx="1"/>
            <a:endCxn id="23" idx="2"/>
          </p:cNvCxnSpPr>
          <p:nvPr/>
        </p:nvCxnSpPr>
        <p:spPr bwMode="auto">
          <a:xfrm flipH="1" flipV="1">
            <a:off x="977494" y="2065896"/>
            <a:ext cx="494539" cy="484096"/>
          </a:xfrm>
          <a:prstGeom prst="straightConnector1">
            <a:avLst/>
          </a:prstGeom>
          <a:ln>
            <a:solidFill>
              <a:srgbClr val="0000FF"/>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8" name="Rectangle 6"/>
          <p:cNvSpPr>
            <a:spLocks noChangeArrowheads="1"/>
          </p:cNvSpPr>
          <p:nvPr/>
        </p:nvSpPr>
        <p:spPr bwMode="auto">
          <a:xfrm rot="21194221">
            <a:off x="3805569" y="2787597"/>
            <a:ext cx="5208359" cy="1357532"/>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80000"/>
              </a:lnSpc>
              <a:spcBef>
                <a:spcPct val="20000"/>
              </a:spcBef>
              <a:buFont typeface="Wingdings" pitchFamily="2" charset="2"/>
              <a:buNone/>
            </a:pPr>
            <a:r>
              <a:rPr lang="en-US" sz="2800" b="1" dirty="0" smtClean="0">
                <a:solidFill>
                  <a:srgbClr val="FF0000"/>
                </a:solidFill>
              </a:rPr>
              <a:t>Little-overlapping content </a:t>
            </a:r>
          </a:p>
          <a:p>
            <a:pPr algn="ctr">
              <a:lnSpc>
                <a:spcPct val="80000"/>
              </a:lnSpc>
              <a:spcBef>
                <a:spcPct val="20000"/>
              </a:spcBef>
              <a:buFont typeface="Wingdings" pitchFamily="2" charset="2"/>
              <a:buNone/>
            </a:pPr>
            <a:r>
              <a:rPr lang="en-US" sz="2800" b="1" dirty="0" smtClean="0">
                <a:solidFill>
                  <a:srgbClr val="FF0000"/>
                </a:solidFill>
              </a:rPr>
              <a:t>-&gt; disjoint topic space</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Tree>
    <p:extLst>
      <p:ext uri="{BB962C8B-B14F-4D97-AF65-F5344CB8AC3E}">
        <p14:creationId xmlns:p14="http://schemas.microsoft.com/office/powerpoint/2010/main" val="40014885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1" grpId="0" animBg="1"/>
      <p:bldP spid="14" grpId="0" animBg="1"/>
      <p:bldP spid="3" grpId="0" animBg="1"/>
      <p:bldP spid="17" grpId="0" animBg="1"/>
      <p:bldP spid="4" grpId="0" animBg="1"/>
      <p:bldP spid="4" grpId="1" animBg="1"/>
      <p:bldP spid="19" grpId="0" animBg="1"/>
      <p:bldP spid="19" grpId="1" animBg="1"/>
      <p:bldP spid="23" grpId="0" animBg="1"/>
      <p:bldP spid="23" grpId="1"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Content Placeholder 38"/>
          <p:cNvPicPr>
            <a:picLocks noGrp="1" noChangeAspect="1"/>
          </p:cNvPicPr>
          <p:nvPr>
            <p:ph idx="1"/>
          </p:nvPr>
        </p:nvPicPr>
        <p:blipFill>
          <a:blip r:embed="rId3"/>
          <a:srcRect l="-6781" r="-6781"/>
          <a:stretch>
            <a:fillRect/>
          </a:stretch>
        </p:blipFill>
        <p:spPr/>
      </p:pic>
      <p:sp>
        <p:nvSpPr>
          <p:cNvPr id="2" name="Title 1"/>
          <p:cNvSpPr>
            <a:spLocks noGrp="1"/>
          </p:cNvSpPr>
          <p:nvPr>
            <p:ph type="title"/>
          </p:nvPr>
        </p:nvSpPr>
        <p:spPr/>
        <p:txBody>
          <a:bodyPr/>
          <a:lstStyle/>
          <a:p>
            <a:r>
              <a:rPr lang="en-US" dirty="0" smtClean="0"/>
              <a:t>Cross</a:t>
            </a:r>
            <a:r>
              <a:rPr lang="en-US" altLang="zh-CN" dirty="0" smtClean="0"/>
              <a:t>-Sampling</a:t>
            </a:r>
            <a:endParaRPr lang="en-US" dirty="0"/>
          </a:p>
        </p:txBody>
      </p:sp>
      <p:cxnSp>
        <p:nvCxnSpPr>
          <p:cNvPr id="17" name="Straight Connector 16"/>
          <p:cNvCxnSpPr/>
          <p:nvPr/>
        </p:nvCxnSpPr>
        <p:spPr>
          <a:xfrm flipV="1">
            <a:off x="3429000" y="3581400"/>
            <a:ext cx="914400" cy="1524000"/>
          </a:xfrm>
          <a:prstGeom prst="line">
            <a:avLst/>
          </a:prstGeom>
          <a:ln w="38100" cmpd="sng">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5334000"/>
            <a:ext cx="685800" cy="152400"/>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29000" y="4572000"/>
            <a:ext cx="762000" cy="609600"/>
          </a:xfrm>
          <a:prstGeom prst="line">
            <a:avLst/>
          </a:prstGeom>
          <a:ln w="3810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09800" y="6076890"/>
            <a:ext cx="2133600"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t>Toss</a:t>
            </a:r>
            <a:r>
              <a:rPr lang="zh-CN" altLang="en-US" sz="2000" b="1" dirty="0" smtClean="0"/>
              <a:t> </a:t>
            </a:r>
            <a:r>
              <a:rPr lang="en-US" altLang="zh-CN" sz="2000" b="1" dirty="0" smtClean="0"/>
              <a:t>a</a:t>
            </a:r>
            <a:r>
              <a:rPr lang="zh-CN" altLang="en-US" sz="2000" b="1" dirty="0" smtClean="0"/>
              <a:t> </a:t>
            </a:r>
            <a:r>
              <a:rPr lang="en-US" altLang="zh-CN" sz="2000" b="1" dirty="0" smtClean="0"/>
              <a:t>coin</a:t>
            </a:r>
            <a:r>
              <a:rPr lang="zh-CN" altLang="en-US" sz="2000" b="1" dirty="0" smtClean="0"/>
              <a:t> </a:t>
            </a:r>
            <a:r>
              <a:rPr lang="en-US" altLang="zh-CN" sz="2000" b="1" dirty="0" smtClean="0"/>
              <a:t>C</a:t>
            </a:r>
            <a:endParaRPr lang="en-US" sz="2000" b="1" dirty="0">
              <a:solidFill>
                <a:srgbClr val="008000"/>
              </a:solidFill>
            </a:endParaRPr>
          </a:p>
        </p:txBody>
      </p:sp>
      <p:sp>
        <p:nvSpPr>
          <p:cNvPr id="47" name="TextBox 46"/>
          <p:cNvSpPr txBox="1"/>
          <p:nvPr/>
        </p:nvSpPr>
        <p:spPr>
          <a:xfrm>
            <a:off x="5410200" y="2362200"/>
            <a:ext cx="3657600" cy="5847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t>If</a:t>
            </a:r>
            <a:r>
              <a:rPr lang="zh-CN" altLang="en-US" sz="1600" b="1" dirty="0" smtClean="0"/>
              <a:t> </a:t>
            </a:r>
            <a:r>
              <a:rPr lang="en-US" altLang="zh-CN" sz="1600" b="1" dirty="0" smtClean="0"/>
              <a:t>C=1,</a:t>
            </a:r>
            <a:r>
              <a:rPr lang="zh-CN" altLang="en-US" sz="1600" b="1" dirty="0" smtClean="0"/>
              <a:t> </a:t>
            </a:r>
            <a:r>
              <a:rPr lang="en-US" altLang="zh-CN" sz="1600" b="1" dirty="0" smtClean="0"/>
              <a:t>sample</a:t>
            </a:r>
            <a:r>
              <a:rPr lang="zh-CN" altLang="en-US" sz="1600" b="1" dirty="0" smtClean="0"/>
              <a:t> </a:t>
            </a:r>
            <a:r>
              <a:rPr lang="en-US" altLang="zh-CN" sz="1600" b="1" dirty="0" smtClean="0"/>
              <a:t>topics</a:t>
            </a:r>
            <a:r>
              <a:rPr lang="zh-CN" altLang="en-US" sz="1600" b="1" dirty="0" smtClean="0"/>
              <a:t> </a:t>
            </a:r>
            <a:r>
              <a:rPr lang="en-US" altLang="zh-CN" sz="1600" b="1" dirty="0" smtClean="0"/>
              <a:t>according</a:t>
            </a:r>
            <a:r>
              <a:rPr lang="zh-CN" altLang="en-US" sz="1600" b="1" dirty="0" smtClean="0"/>
              <a:t> </a:t>
            </a:r>
            <a:r>
              <a:rPr lang="en-US" altLang="zh-CN" sz="1600" b="1" dirty="0" smtClean="0"/>
              <a:t>to</a:t>
            </a:r>
            <a:r>
              <a:rPr lang="zh-CN" altLang="en-US" sz="1600" b="1" dirty="0" smtClean="0"/>
              <a:t> </a:t>
            </a:r>
            <a:r>
              <a:rPr lang="en-US" altLang="zh-CN" sz="1600" b="1" dirty="0" err="1" smtClean="0"/>
              <a:t>d</a:t>
            </a:r>
            <a:r>
              <a:rPr lang="en-US" altLang="zh-CN" sz="1600" b="1" baseline="-25000" dirty="0" err="1" smtClean="0"/>
              <a:t>n</a:t>
            </a:r>
            <a:r>
              <a:rPr lang="en-US" altLang="zh-CN" sz="1600" b="1" dirty="0" err="1" smtClean="0"/>
              <a:t>’s</a:t>
            </a:r>
            <a:r>
              <a:rPr lang="zh-CN" altLang="en-US" sz="1600" b="1" dirty="0" smtClean="0"/>
              <a:t> </a:t>
            </a:r>
            <a:r>
              <a:rPr lang="en-US" altLang="zh-CN" sz="1600" b="1" dirty="0" smtClean="0"/>
              <a:t>topic</a:t>
            </a:r>
            <a:r>
              <a:rPr lang="zh-CN" altLang="en-US" sz="1600" b="1" dirty="0" smtClean="0"/>
              <a:t> </a:t>
            </a:r>
            <a:r>
              <a:rPr lang="en-US" altLang="zh-CN" sz="1600" b="1" dirty="0" smtClean="0"/>
              <a:t>distribution</a:t>
            </a:r>
            <a:endParaRPr lang="en-US" sz="1600" b="1" baseline="-25000" dirty="0">
              <a:solidFill>
                <a:srgbClr val="008000"/>
              </a:solidFill>
            </a:endParaRPr>
          </a:p>
        </p:txBody>
      </p:sp>
      <p:pic>
        <p:nvPicPr>
          <p:cNvPr id="46" name="Picture 45"/>
          <p:cNvPicPr>
            <a:picLocks noChangeAspect="1"/>
          </p:cNvPicPr>
          <p:nvPr/>
        </p:nvPicPr>
        <p:blipFill>
          <a:blip r:embed="rId4"/>
          <a:stretch>
            <a:fillRect/>
          </a:stretch>
        </p:blipFill>
        <p:spPr>
          <a:xfrm>
            <a:off x="5105400" y="2057400"/>
            <a:ext cx="457200" cy="462279"/>
          </a:xfrm>
          <a:prstGeom prst="rect">
            <a:avLst/>
          </a:prstGeom>
        </p:spPr>
      </p:pic>
      <p:pic>
        <p:nvPicPr>
          <p:cNvPr id="44" name="Picture 43"/>
          <p:cNvPicPr>
            <a:picLocks noChangeAspect="1"/>
          </p:cNvPicPr>
          <p:nvPr/>
        </p:nvPicPr>
        <p:blipFill>
          <a:blip r:embed="rId5"/>
          <a:stretch>
            <a:fillRect/>
          </a:stretch>
        </p:blipFill>
        <p:spPr>
          <a:xfrm>
            <a:off x="1981200" y="5791200"/>
            <a:ext cx="427055" cy="431800"/>
          </a:xfrm>
          <a:prstGeom prst="rect">
            <a:avLst/>
          </a:prstGeom>
        </p:spPr>
      </p:pic>
      <p:sp>
        <p:nvSpPr>
          <p:cNvPr id="48" name="TextBox 47"/>
          <p:cNvSpPr txBox="1"/>
          <p:nvPr/>
        </p:nvSpPr>
        <p:spPr>
          <a:xfrm>
            <a:off x="5410200" y="3200400"/>
            <a:ext cx="3657600" cy="5847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dirty="0" smtClean="0"/>
              <a:t>If</a:t>
            </a:r>
            <a:r>
              <a:rPr lang="zh-CN" altLang="en-US" sz="1600" b="1" dirty="0" smtClean="0"/>
              <a:t> </a:t>
            </a:r>
            <a:r>
              <a:rPr lang="en-US" altLang="zh-CN" sz="1600" b="1" dirty="0" smtClean="0"/>
              <a:t>C=0,</a:t>
            </a:r>
            <a:r>
              <a:rPr lang="zh-CN" altLang="en-US" sz="1600" b="1" dirty="0" smtClean="0"/>
              <a:t> </a:t>
            </a:r>
            <a:r>
              <a:rPr lang="en-US" altLang="zh-CN" sz="1600" b="1" dirty="0" smtClean="0"/>
              <a:t>sample</a:t>
            </a:r>
            <a:r>
              <a:rPr lang="zh-CN" altLang="en-US" sz="1600" b="1" dirty="0" smtClean="0"/>
              <a:t> </a:t>
            </a:r>
            <a:r>
              <a:rPr lang="en-US" altLang="zh-CN" sz="1600" b="1" dirty="0" smtClean="0"/>
              <a:t>topics</a:t>
            </a:r>
            <a:r>
              <a:rPr lang="zh-CN" altLang="en-US" sz="1600" b="1" dirty="0" smtClean="0"/>
              <a:t> </a:t>
            </a:r>
            <a:r>
              <a:rPr lang="en-US" altLang="zh-CN" sz="1600" b="1" dirty="0" smtClean="0"/>
              <a:t>according</a:t>
            </a:r>
            <a:r>
              <a:rPr lang="zh-CN" altLang="en-US" sz="1600" b="1" dirty="0" smtClean="0"/>
              <a:t> </a:t>
            </a:r>
            <a:r>
              <a:rPr lang="en-US" altLang="zh-CN" sz="1600" b="1" dirty="0" smtClean="0"/>
              <a:t>to</a:t>
            </a:r>
            <a:r>
              <a:rPr lang="zh-CN" altLang="en-US" sz="1600" b="1" dirty="0" smtClean="0"/>
              <a:t> </a:t>
            </a:r>
            <a:r>
              <a:rPr lang="en-US" altLang="zh-CN" sz="1600" b="1" dirty="0" smtClean="0"/>
              <a:t>the</a:t>
            </a:r>
            <a:r>
              <a:rPr lang="zh-CN" altLang="en-US" sz="1600" b="1" dirty="0" smtClean="0"/>
              <a:t> </a:t>
            </a:r>
            <a:r>
              <a:rPr lang="en-US" altLang="zh-CN" sz="1600" b="1" dirty="0" smtClean="0"/>
              <a:t>topic</a:t>
            </a:r>
            <a:r>
              <a:rPr lang="zh-CN" altLang="en-US" sz="1600" b="1" dirty="0" smtClean="0"/>
              <a:t> </a:t>
            </a:r>
            <a:r>
              <a:rPr lang="en-US" altLang="zh-CN" sz="1600" b="1" dirty="0" smtClean="0"/>
              <a:t>distribution</a:t>
            </a:r>
            <a:r>
              <a:rPr lang="zh-CN" altLang="en-US" sz="1600" b="1" dirty="0" smtClean="0"/>
              <a:t> </a:t>
            </a:r>
            <a:r>
              <a:rPr lang="en-US" altLang="zh-CN" sz="1600" b="1" dirty="0" smtClean="0"/>
              <a:t>of</a:t>
            </a:r>
            <a:r>
              <a:rPr lang="zh-CN" altLang="en-US" sz="1600" b="1" dirty="0" smtClean="0"/>
              <a:t> </a:t>
            </a:r>
            <a:r>
              <a:rPr lang="en-US" altLang="zh-CN" sz="1600" b="1" dirty="0" err="1" smtClean="0"/>
              <a:t>d’</a:t>
            </a:r>
            <a:r>
              <a:rPr lang="en-US" altLang="zh-CN" sz="1600" b="1" baseline="-25000" dirty="0" err="1" smtClean="0"/>
              <a:t>m</a:t>
            </a:r>
            <a:endParaRPr lang="en-US" sz="1600" b="1" baseline="-25000" dirty="0">
              <a:solidFill>
                <a:srgbClr val="008000"/>
              </a:solidFill>
            </a:endParaRPr>
          </a:p>
        </p:txBody>
      </p:sp>
      <p:sp>
        <p:nvSpPr>
          <p:cNvPr id="49" name="TextBox 48"/>
          <p:cNvSpPr txBox="1"/>
          <p:nvPr/>
        </p:nvSpPr>
        <p:spPr>
          <a:xfrm>
            <a:off x="76200" y="685800"/>
            <a:ext cx="2438400" cy="338554"/>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err="1" smtClean="0"/>
              <a:t>d</a:t>
            </a:r>
            <a:r>
              <a:rPr lang="en-US" sz="1600" b="1" baseline="-25000" dirty="0" err="1" smtClean="0"/>
              <a:t>n</a:t>
            </a:r>
            <a:r>
              <a:rPr lang="zh-CN" altLang="en-US" sz="1600" b="1" baseline="-25000" dirty="0" smtClean="0"/>
              <a:t> </a:t>
            </a:r>
            <a:r>
              <a:rPr lang="en-US" altLang="zh-CN" sz="1600" b="1" dirty="0" smtClean="0"/>
              <a:t>is</a:t>
            </a:r>
            <a:r>
              <a:rPr lang="zh-CN" altLang="en-US" sz="1600" b="1" dirty="0" smtClean="0"/>
              <a:t> </a:t>
            </a:r>
            <a:r>
              <a:rPr lang="en-US" altLang="zh-CN" sz="1600" b="1" dirty="0" smtClean="0"/>
              <a:t>matched</a:t>
            </a:r>
            <a:r>
              <a:rPr lang="zh-CN" altLang="en-US" sz="1600" b="1" dirty="0" smtClean="0"/>
              <a:t> </a:t>
            </a:r>
            <a:r>
              <a:rPr lang="en-US" altLang="zh-CN" sz="1600" b="1" dirty="0" smtClean="0"/>
              <a:t>with</a:t>
            </a:r>
            <a:r>
              <a:rPr lang="zh-CN" altLang="en-US" sz="1600" b="1" dirty="0" smtClean="0"/>
              <a:t> </a:t>
            </a:r>
            <a:r>
              <a:rPr lang="en-US" altLang="zh-CN" sz="1600" b="1" dirty="0" err="1" smtClean="0"/>
              <a:t>d’</a:t>
            </a:r>
            <a:r>
              <a:rPr lang="en-US" altLang="zh-CN" sz="1600" b="1" baseline="-25000" dirty="0" err="1" smtClean="0"/>
              <a:t>m</a:t>
            </a:r>
            <a:endParaRPr lang="en-US" sz="1600" b="1" baseline="-25000" dirty="0">
              <a:solidFill>
                <a:srgbClr val="008000"/>
              </a:solidFill>
            </a:endParaRPr>
          </a:p>
        </p:txBody>
      </p:sp>
      <p:cxnSp>
        <p:nvCxnSpPr>
          <p:cNvPr id="51" name="Straight Connector 50"/>
          <p:cNvCxnSpPr/>
          <p:nvPr/>
        </p:nvCxnSpPr>
        <p:spPr>
          <a:xfrm flipV="1">
            <a:off x="2057400" y="4343400"/>
            <a:ext cx="2057400" cy="7620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400" y="5105400"/>
            <a:ext cx="2133600" cy="15240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rot="21194221">
            <a:off x="4443481" y="1977580"/>
            <a:ext cx="4205170" cy="1304332"/>
          </a:xfrm>
          <a:prstGeom prst="rect">
            <a:avLst/>
          </a:prstGeom>
          <a:solidFill>
            <a:srgbClr val="FFFFFF"/>
          </a:solidFill>
          <a:ln w="38100" cmpd="dbl" algn="ctr">
            <a:solidFill>
              <a:srgbClr val="CC0066"/>
            </a:solidFill>
            <a:miter lim="800000"/>
            <a:headEnd/>
            <a:tailEnd type="none" w="lg" len="lg"/>
          </a:ln>
          <a:effectLst/>
          <a:extLst/>
        </p:spPr>
        <p:txBody>
          <a:bodyPr wrap="square" lIns="90000" tIns="46800" rIns="90000" bIns="46800" anchor="ctr">
            <a:noAutofit/>
          </a:bodyPr>
          <a:lstStyle/>
          <a:p>
            <a:pPr algn="ctr">
              <a:lnSpc>
                <a:spcPct val="80000"/>
              </a:lnSpc>
              <a:spcBef>
                <a:spcPct val="20000"/>
              </a:spcBef>
              <a:buFont typeface="Wingdings" pitchFamily="2" charset="2"/>
              <a:buNone/>
            </a:pP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How</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latent topics</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a:solidFill>
                  <a:srgbClr val="FF0000"/>
                </a:solidFill>
                <a:latin typeface="Verdana" pitchFamily="34" charset="0"/>
                <a:ea typeface="华文行楷" pitchFamily="2" charset="-122"/>
                <a:cs typeface="Times New Roman" pitchFamily="18" charset="0"/>
                <a:sym typeface="Wingdings" pitchFamily="2" charset="2"/>
              </a:rPr>
              <a:t>i</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nfluence</a:t>
            </a:r>
            <a:r>
              <a:rPr lang="zh-CN" altLang="en-US" sz="2800" b="1" dirty="0" smtClean="0">
                <a:solidFill>
                  <a:srgbClr val="FF0000"/>
                </a:solidFill>
                <a:latin typeface="Verdana" pitchFamily="34" charset="0"/>
                <a:ea typeface="华文行楷" pitchFamily="2" charset="-122"/>
                <a:cs typeface="Times New Roman" pitchFamily="18" charset="0"/>
                <a:sym typeface="Wingdings" pitchFamily="2" charset="2"/>
              </a:rPr>
              <a:t> </a:t>
            </a:r>
            <a:r>
              <a:rPr lang="en-US" altLang="zh-CN" sz="2800" b="1" dirty="0" smtClean="0">
                <a:solidFill>
                  <a:srgbClr val="FF0000"/>
                </a:solidFill>
                <a:latin typeface="Verdana" pitchFamily="34" charset="0"/>
                <a:ea typeface="华文行楷" pitchFamily="2" charset="-122"/>
                <a:cs typeface="Times New Roman" pitchFamily="18" charset="0"/>
                <a:sym typeface="Wingdings" pitchFamily="2" charset="2"/>
              </a:rPr>
              <a:t>matching relations?</a:t>
            </a:r>
            <a:endParaRPr lang="zh-CN" altLang="en-US" sz="2800" b="1" dirty="0">
              <a:solidFill>
                <a:srgbClr val="FF0000"/>
              </a:solidFill>
              <a:latin typeface="Verdana" pitchFamily="34" charset="0"/>
              <a:ea typeface="华文行楷" pitchFamily="2" charset="-122"/>
              <a:cs typeface="Times New Roman" pitchFamily="18" charset="0"/>
              <a:sym typeface="Wingdings" pitchFamily="2" charset="2"/>
            </a:endParaRPr>
          </a:p>
        </p:txBody>
      </p:sp>
      <p:sp>
        <p:nvSpPr>
          <p:cNvPr id="16" name="TextBox 15"/>
          <p:cNvSpPr txBox="1"/>
          <p:nvPr/>
        </p:nvSpPr>
        <p:spPr>
          <a:xfrm>
            <a:off x="6553200" y="228600"/>
            <a:ext cx="2438400" cy="830997"/>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smtClean="0"/>
              <a:t>Bridge topic space by leveraging known matching relations.</a:t>
            </a:r>
            <a:endParaRPr lang="en-US" sz="1600" b="1" baseline="-25000" dirty="0">
              <a:solidFill>
                <a:srgbClr val="008000"/>
              </a:solidFill>
            </a:endParaRPr>
          </a:p>
        </p:txBody>
      </p:sp>
    </p:spTree>
    <p:extLst>
      <p:ext uri="{BB962C8B-B14F-4D97-AF65-F5344CB8AC3E}">
        <p14:creationId xmlns:p14="http://schemas.microsoft.com/office/powerpoint/2010/main" val="13095030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linds(horizontal)">
                                      <p:cBhvr>
                                        <p:cTn id="20" dur="500"/>
                                        <p:tgtEl>
                                          <p:spTgt spid="4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linds(horizontal)">
                                      <p:cBhvr>
                                        <p:cTn id="23" dur="500"/>
                                        <p:tgtEl>
                                          <p:spTgt spid="47"/>
                                        </p:tgtEl>
                                      </p:cBhvr>
                                    </p:animEffect>
                                  </p:childTnLst>
                                </p:cTn>
                              </p:par>
                              <p:par>
                                <p:cTn id="24" presetID="3"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linds(horizontal)">
                                      <p:cBhvr>
                                        <p:cTn id="31" dur="500"/>
                                        <p:tgtEl>
                                          <p:spTgt spid="48"/>
                                        </p:tgtEl>
                                      </p:cBhvr>
                                    </p:animEffect>
                                  </p:childTnLst>
                                </p:cTn>
                              </p:par>
                              <p:par>
                                <p:cTn id="32" presetID="3"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par>
                                <p:cTn id="35" presetID="3" presetClass="entr" presetSubtype="1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strips(downLeft)">
                                      <p:cBhvr>
                                        <p:cTn id="42" dur="500"/>
                                        <p:tgtEl>
                                          <p:spTgt spid="51"/>
                                        </p:tgtEl>
                                      </p:cBhvr>
                                    </p:animEffect>
                                  </p:childTnLst>
                                </p:cTn>
                              </p:par>
                              <p:par>
                                <p:cTn id="43" presetID="18" presetClass="entr" presetSubtype="12"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strips(downLeft)">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43" grpId="0" animBg="1"/>
    </p:bldLst>
  </p:timing>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24980</TotalTime>
  <Words>4514</Words>
  <Application>Microsoft Macintosh PowerPoint</Application>
  <PresentationFormat>On-screen Show (4:3)</PresentationFormat>
  <Paragraphs>481</Paragraphs>
  <Slides>30</Slides>
  <Notes>27</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jie</vt:lpstr>
      <vt:lpstr>Equation</vt:lpstr>
      <vt:lpstr>Entity Matching across Heterogeneous Sources</vt:lpstr>
      <vt:lpstr>Apple Inc. VS Samsung Co.</vt:lpstr>
      <vt:lpstr>Cross-Source Entity Matching</vt:lpstr>
      <vt:lpstr>Problem</vt:lpstr>
      <vt:lpstr>Challenges</vt:lpstr>
      <vt:lpstr>Challenges</vt:lpstr>
      <vt:lpstr>Our Approach</vt:lpstr>
      <vt:lpstr>Baseline</vt:lpstr>
      <vt:lpstr>Cross-Sampling</vt:lpstr>
      <vt:lpstr>Inferring Matching Relation</vt:lpstr>
      <vt:lpstr>Cross-Source Topic Model</vt:lpstr>
      <vt:lpstr>Model Learning</vt:lpstr>
      <vt:lpstr>Experiments</vt:lpstr>
      <vt:lpstr>Task I: Product-Patent Matching</vt:lpstr>
      <vt:lpstr>Experimental Results</vt:lpstr>
      <vt:lpstr>Task II: Cross-lingual Matching</vt:lpstr>
      <vt:lpstr>Experimental Results</vt:lpstr>
      <vt:lpstr>Topics Relevant to Apple and Samsung </vt:lpstr>
      <vt:lpstr>Prototype System  competitor analysis @ http://pminer.org</vt:lpstr>
      <vt:lpstr>Conclusion</vt:lpstr>
      <vt:lpstr>Entity Matching across Heterogeneous Sources</vt:lpstr>
      <vt:lpstr>Apple Inc. VS Samsung Co.</vt:lpstr>
      <vt:lpstr>Problem</vt:lpstr>
      <vt:lpstr>Basic Assumption</vt:lpstr>
      <vt:lpstr>Cross-Sampling</vt:lpstr>
      <vt:lpstr>Cross-Sampling</vt:lpstr>
      <vt:lpstr>Cross-Sampling</vt:lpstr>
      <vt:lpstr>Parameter Analysis</vt:lpstr>
      <vt:lpstr>Experimental Results</vt:lpstr>
      <vt:lpstr>Experimental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Yang Yang</cp:lastModifiedBy>
  <cp:revision>3603</cp:revision>
  <cp:lastPrinted>1601-01-01T00:00:00Z</cp:lastPrinted>
  <dcterms:created xsi:type="dcterms:W3CDTF">1601-01-01T00:00:00Z</dcterms:created>
  <dcterms:modified xsi:type="dcterms:W3CDTF">2015-08-11T06:42:13Z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