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359" r:id="rId5"/>
    <p:sldId id="270" r:id="rId6"/>
    <p:sldId id="360" r:id="rId7"/>
    <p:sldId id="428" r:id="rId8"/>
    <p:sldId id="267" r:id="rId9"/>
    <p:sldId id="379" r:id="rId10"/>
    <p:sldId id="380" r:id="rId11"/>
    <p:sldId id="282" r:id="rId12"/>
    <p:sldId id="261" r:id="rId13"/>
    <p:sldId id="405" r:id="rId14"/>
    <p:sldId id="345" r:id="rId15"/>
    <p:sldId id="346" r:id="rId16"/>
    <p:sldId id="262" r:id="rId17"/>
    <p:sldId id="381" r:id="rId18"/>
    <p:sldId id="396" r:id="rId19"/>
    <p:sldId id="318" r:id="rId20"/>
    <p:sldId id="285" r:id="rId21"/>
    <p:sldId id="332" r:id="rId22"/>
    <p:sldId id="333" r:id="rId23"/>
    <p:sldId id="297" r:id="rId24"/>
    <p:sldId id="322" r:id="rId25"/>
    <p:sldId id="287" r:id="rId26"/>
    <p:sldId id="326" r:id="rId27"/>
  </p:sldIdLst>
  <p:sldSz cx="12192000" cy="685800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2"/>
    <p:restoredTop sz="69327"/>
  </p:normalViewPr>
  <p:slideViewPr>
    <p:cSldViewPr snapToGrid="0" snapToObjects="1">
      <p:cViewPr varScale="1">
        <p:scale>
          <a:sx n="74" d="100"/>
          <a:sy n="74" d="100"/>
        </p:scale>
        <p:origin x="1152" y="176"/>
      </p:cViewPr>
      <p:guideLst>
        <p:guide orient="horz" pos="2448"/>
        <p:guide pos="3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8" d="100"/>
          <a:sy n="158" d="100"/>
        </p:scale>
        <p:origin x="3152" y="-10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31" Type="http://schemas.openxmlformats.org/officeDocument/2006/relationships/customXmlProps" Target="../customXml/itemProps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0DB0-933A-DB46-B81B-55A82F02E39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>
              <a:sym typeface="+mn-ea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>
              <a:sym typeface="+mn-ea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kumimoji="1"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F4FB-7E22-1648-B746-4800C9FA3ED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39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4"/>
            <a:ext cx="12192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660">
              <a:latin typeface="Arial" panose="020B0604020202090204" pitchFamily="34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6190" y="6453188"/>
            <a:ext cx="124069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4992" tIns="42497" rIns="84992" bIns="42497" anchor="ctr"/>
          <a:lstStyle/>
          <a:p>
            <a:pPr defTabSz="702945">
              <a:defRPr/>
            </a:pPr>
            <a:fld id="{E9A7D18B-0430-4727-A675-243742E22EAE}" type="slidenum">
              <a:rPr kumimoji="1" lang="en-US" altLang="ja-JP" sz="1475">
                <a:solidFill>
                  <a:schemeClr val="bg1"/>
                </a:solidFill>
                <a:latin typeface="Times New Roman" panose="02020703060505090304" pitchFamily="18" charset="0"/>
                <a:ea typeface="MS PGothic" panose="020B0600070205080204" pitchFamily="34" charset="-128"/>
              </a:rPr>
            </a:fld>
            <a:endParaRPr kumimoji="1" lang="en-US" altLang="ja-JP" sz="1475">
              <a:solidFill>
                <a:schemeClr val="bg1"/>
              </a:solidFill>
              <a:latin typeface="Times New Roman" panose="02020703060505090304" pitchFamily="18" charset="0"/>
              <a:ea typeface="MS PGothic" panose="020B0600070205080204" pitchFamily="34" charset="-128"/>
            </a:endParaRPr>
          </a:p>
        </p:txBody>
      </p:sp>
      <p:grpSp>
        <p:nvGrpSpPr>
          <p:cNvPr id="8" name="Group 13"/>
          <p:cNvGrpSpPr/>
          <p:nvPr/>
        </p:nvGrpSpPr>
        <p:grpSpPr bwMode="auto">
          <a:xfrm>
            <a:off x="-48839" y="-26988"/>
            <a:ext cx="1776047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20"/>
          <p:cNvGrpSpPr/>
          <p:nvPr/>
        </p:nvGrpSpPr>
        <p:grpSpPr bwMode="auto">
          <a:xfrm>
            <a:off x="-48839" y="-26988"/>
            <a:ext cx="1776047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 altLang="zh-CN"/>
          </a:p>
        </p:txBody>
      </p:sp>
      <p:pic>
        <p:nvPicPr>
          <p:cNvPr id="16" name="Picture 8" descr="head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63969" y="188925"/>
            <a:ext cx="1167823" cy="103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index_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84523" y="6494463"/>
            <a:ext cx="1227016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77941" y="188913"/>
            <a:ext cx="2879969" cy="59372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4118" y="188913"/>
            <a:ext cx="8456247" cy="59372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116" y="188913"/>
            <a:ext cx="11523784" cy="79216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31818" y="1196975"/>
            <a:ext cx="11248292" cy="4929188"/>
          </a:xfrm>
        </p:spPr>
        <p:txBody>
          <a:bodyPr/>
          <a:lstStyle/>
          <a:p>
            <a:pPr lvl="0"/>
            <a:r>
              <a:rPr lang="en-US" altLang="zh-CN" noProof="0"/>
              <a:t>Click icon to add table</a:t>
            </a:r>
            <a:endParaRPr lang="zh-CN" altLang="en-US" noProof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pic>
        <p:nvPicPr>
          <p:cNvPr id="5" name="Picture 25" descr="index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4523" y="6494463"/>
            <a:ext cx="1227016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47" y="4406926"/>
            <a:ext cx="10363200" cy="1362075"/>
          </a:xfrm>
        </p:spPr>
        <p:txBody>
          <a:bodyPr anchor="t"/>
          <a:lstStyle>
            <a:lvl1pPr algn="l">
              <a:defRPr sz="369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1845"/>
            </a:lvl1pPr>
            <a:lvl2pPr marL="422275" indent="0">
              <a:buNone/>
              <a:defRPr sz="1660"/>
            </a:lvl2pPr>
            <a:lvl3pPr marL="843915" indent="0">
              <a:buNone/>
              <a:defRPr sz="1475"/>
            </a:lvl3pPr>
            <a:lvl4pPr marL="1266190" indent="0">
              <a:buNone/>
              <a:defRPr sz="1290"/>
            </a:lvl4pPr>
            <a:lvl5pPr marL="1688465" indent="0">
              <a:buNone/>
              <a:defRPr sz="1290"/>
            </a:lvl5pPr>
            <a:lvl6pPr marL="2110105" indent="0">
              <a:buNone/>
              <a:defRPr sz="1290"/>
            </a:lvl6pPr>
            <a:lvl7pPr marL="2532380" indent="0">
              <a:buNone/>
              <a:defRPr sz="1290"/>
            </a:lvl7pPr>
            <a:lvl8pPr marL="2954020" indent="0">
              <a:buNone/>
              <a:defRPr sz="1290"/>
            </a:lvl8pPr>
            <a:lvl9pPr marL="3376295" indent="0">
              <a:buNone/>
              <a:defRPr sz="129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1" y="1196975"/>
            <a:ext cx="5529384" cy="49291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5"/>
            </a:lvl3pPr>
            <a:lvl4pPr>
              <a:defRPr sz="1660"/>
            </a:lvl4pPr>
            <a:lvl5pPr>
              <a:defRPr sz="1660"/>
            </a:lvl5pPr>
            <a:lvl6pPr>
              <a:defRPr sz="1660"/>
            </a:lvl6pPr>
            <a:lvl7pPr>
              <a:defRPr sz="1660"/>
            </a:lvl7pPr>
            <a:lvl8pPr>
              <a:defRPr sz="1660"/>
            </a:lvl8pPr>
            <a:lvl9pPr>
              <a:defRPr sz="166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8765" y="1196975"/>
            <a:ext cx="5531337" cy="49291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5"/>
            </a:lvl3pPr>
            <a:lvl4pPr>
              <a:defRPr sz="1660"/>
            </a:lvl4pPr>
            <a:lvl5pPr>
              <a:defRPr sz="1660"/>
            </a:lvl5pPr>
            <a:lvl6pPr>
              <a:defRPr sz="1660"/>
            </a:lvl6pPr>
            <a:lvl7pPr>
              <a:defRPr sz="1660"/>
            </a:lvl7pPr>
            <a:lvl8pPr>
              <a:defRPr sz="1660"/>
            </a:lvl8pPr>
            <a:lvl9pPr>
              <a:defRPr sz="166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275" indent="0">
              <a:buNone/>
              <a:defRPr sz="1845" b="1"/>
            </a:lvl2pPr>
            <a:lvl3pPr marL="843915" indent="0">
              <a:buNone/>
              <a:defRPr sz="1660" b="1"/>
            </a:lvl3pPr>
            <a:lvl4pPr marL="1266190" indent="0">
              <a:buNone/>
              <a:defRPr sz="1475" b="1"/>
            </a:lvl4pPr>
            <a:lvl5pPr marL="1688465" indent="0">
              <a:buNone/>
              <a:defRPr sz="1475" b="1"/>
            </a:lvl5pPr>
            <a:lvl6pPr marL="2110105" indent="0">
              <a:buNone/>
              <a:defRPr sz="1475" b="1"/>
            </a:lvl6pPr>
            <a:lvl7pPr marL="2532380" indent="0">
              <a:buNone/>
              <a:defRPr sz="1475" b="1"/>
            </a:lvl7pPr>
            <a:lvl8pPr marL="2954020" indent="0">
              <a:buNone/>
              <a:defRPr sz="1475" b="1"/>
            </a:lvl8pPr>
            <a:lvl9pPr marL="3376295" indent="0">
              <a:buNone/>
              <a:defRPr sz="1475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215"/>
            </a:lvl1pPr>
            <a:lvl2pPr>
              <a:defRPr sz="1845"/>
            </a:lvl2pPr>
            <a:lvl3pPr>
              <a:defRPr sz="166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710" y="1535113"/>
            <a:ext cx="538870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275" indent="0">
              <a:buNone/>
              <a:defRPr sz="1845" b="1"/>
            </a:lvl2pPr>
            <a:lvl3pPr marL="843915" indent="0">
              <a:buNone/>
              <a:defRPr sz="1660" b="1"/>
            </a:lvl3pPr>
            <a:lvl4pPr marL="1266190" indent="0">
              <a:buNone/>
              <a:defRPr sz="1475" b="1"/>
            </a:lvl4pPr>
            <a:lvl5pPr marL="1688465" indent="0">
              <a:buNone/>
              <a:defRPr sz="1475" b="1"/>
            </a:lvl5pPr>
            <a:lvl6pPr marL="2110105" indent="0">
              <a:buNone/>
              <a:defRPr sz="1475" b="1"/>
            </a:lvl6pPr>
            <a:lvl7pPr marL="2532380" indent="0">
              <a:buNone/>
              <a:defRPr sz="1475" b="1"/>
            </a:lvl7pPr>
            <a:lvl8pPr marL="2954020" indent="0">
              <a:buNone/>
              <a:defRPr sz="1475" b="1"/>
            </a:lvl8pPr>
            <a:lvl9pPr marL="3376295" indent="0">
              <a:buNone/>
              <a:defRPr sz="1475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710" y="2174875"/>
            <a:ext cx="5388708" cy="3951288"/>
          </a:xfrm>
        </p:spPr>
        <p:txBody>
          <a:bodyPr/>
          <a:lstStyle>
            <a:lvl1pPr>
              <a:defRPr sz="2215"/>
            </a:lvl1pPr>
            <a:lvl2pPr>
              <a:defRPr sz="1845"/>
            </a:lvl2pPr>
            <a:lvl3pPr>
              <a:defRPr sz="166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247" cy="1162050"/>
          </a:xfrm>
        </p:spPr>
        <p:txBody>
          <a:bodyPr anchor="b"/>
          <a:lstStyle>
            <a:lvl1pPr algn="l">
              <a:defRPr sz="1845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384" y="273076"/>
            <a:ext cx="6815016" cy="5853113"/>
          </a:xfrm>
        </p:spPr>
        <p:txBody>
          <a:bodyPr/>
          <a:lstStyle>
            <a:lvl1pPr>
              <a:defRPr sz="2955"/>
            </a:lvl1pPr>
            <a:lvl2pPr>
              <a:defRPr sz="2585"/>
            </a:lvl2pPr>
            <a:lvl3pPr>
              <a:defRPr sz="2215"/>
            </a:lvl3pPr>
            <a:lvl4pPr>
              <a:defRPr sz="1845"/>
            </a:lvl4pPr>
            <a:lvl5pPr>
              <a:defRPr sz="1845"/>
            </a:lvl5pPr>
            <a:lvl6pPr>
              <a:defRPr sz="1845"/>
            </a:lvl6pPr>
            <a:lvl7pPr>
              <a:defRPr sz="1845"/>
            </a:lvl7pPr>
            <a:lvl8pPr>
              <a:defRPr sz="1845"/>
            </a:lvl8pPr>
            <a:lvl9pPr>
              <a:defRPr sz="184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0" y="1435103"/>
            <a:ext cx="4011247" cy="4691063"/>
          </a:xfrm>
        </p:spPr>
        <p:txBody>
          <a:bodyPr/>
          <a:lstStyle>
            <a:lvl1pPr marL="0" indent="0">
              <a:buNone/>
              <a:defRPr sz="1290"/>
            </a:lvl1pPr>
            <a:lvl2pPr marL="422275" indent="0">
              <a:buNone/>
              <a:defRPr sz="1110"/>
            </a:lvl2pPr>
            <a:lvl3pPr marL="843915" indent="0">
              <a:buNone/>
              <a:defRPr sz="925"/>
            </a:lvl3pPr>
            <a:lvl4pPr marL="1266190" indent="0">
              <a:buNone/>
              <a:defRPr sz="830"/>
            </a:lvl4pPr>
            <a:lvl5pPr marL="1688465" indent="0">
              <a:buNone/>
              <a:defRPr sz="830"/>
            </a:lvl5pPr>
            <a:lvl6pPr marL="2110105" indent="0">
              <a:buNone/>
              <a:defRPr sz="830"/>
            </a:lvl6pPr>
            <a:lvl7pPr marL="2532380" indent="0">
              <a:buNone/>
              <a:defRPr sz="830"/>
            </a:lvl7pPr>
            <a:lvl8pPr marL="2954020" indent="0">
              <a:buNone/>
              <a:defRPr sz="830"/>
            </a:lvl8pPr>
            <a:lvl9pPr marL="3376295" indent="0">
              <a:buNone/>
              <a:defRPr sz="83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1845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2955"/>
            </a:lvl1pPr>
            <a:lvl2pPr marL="422275" indent="0">
              <a:buNone/>
              <a:defRPr sz="2585"/>
            </a:lvl2pPr>
            <a:lvl3pPr marL="843915" indent="0">
              <a:buNone/>
              <a:defRPr sz="2215"/>
            </a:lvl3pPr>
            <a:lvl4pPr marL="1266190" indent="0">
              <a:buNone/>
              <a:defRPr sz="1845"/>
            </a:lvl4pPr>
            <a:lvl5pPr marL="1688465" indent="0">
              <a:buNone/>
              <a:defRPr sz="1845"/>
            </a:lvl5pPr>
            <a:lvl6pPr marL="2110105" indent="0">
              <a:buNone/>
              <a:defRPr sz="1845"/>
            </a:lvl6pPr>
            <a:lvl7pPr marL="2532380" indent="0">
              <a:buNone/>
              <a:defRPr sz="1845"/>
            </a:lvl7pPr>
            <a:lvl8pPr marL="2954020" indent="0">
              <a:buNone/>
              <a:defRPr sz="1845"/>
            </a:lvl8pPr>
            <a:lvl9pPr marL="3376295" indent="0">
              <a:buNone/>
              <a:defRPr sz="1845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290"/>
            </a:lvl1pPr>
            <a:lvl2pPr marL="422275" indent="0">
              <a:buNone/>
              <a:defRPr sz="1110"/>
            </a:lvl2pPr>
            <a:lvl3pPr marL="843915" indent="0">
              <a:buNone/>
              <a:defRPr sz="925"/>
            </a:lvl3pPr>
            <a:lvl4pPr marL="1266190" indent="0">
              <a:buNone/>
              <a:defRPr sz="830"/>
            </a:lvl4pPr>
            <a:lvl5pPr marL="1688465" indent="0">
              <a:buNone/>
              <a:defRPr sz="830"/>
            </a:lvl5pPr>
            <a:lvl6pPr marL="2110105" indent="0">
              <a:buNone/>
              <a:defRPr sz="830"/>
            </a:lvl6pPr>
            <a:lvl7pPr marL="2532380" indent="0">
              <a:buNone/>
              <a:defRPr sz="830"/>
            </a:lvl7pPr>
            <a:lvl8pPr marL="2954020" indent="0">
              <a:buNone/>
              <a:defRPr sz="830"/>
            </a:lvl8pPr>
            <a:lvl9pPr marL="3376295" indent="0">
              <a:buNone/>
              <a:defRPr sz="83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5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Pictur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99239"/>
            <a:ext cx="12192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10" y="1196975"/>
            <a:ext cx="11248292" cy="4929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"/>
            <a:ext cx="12192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660">
              <a:latin typeface="Arial" panose="020B0604020202090204" pitchFamily="34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116" y="188913"/>
            <a:ext cx="11523784" cy="79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46190" y="6453188"/>
            <a:ext cx="124069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4992" tIns="42497" rIns="84992" bIns="42497" anchor="ctr"/>
          <a:lstStyle/>
          <a:p>
            <a:pPr defTabSz="702945">
              <a:defRPr/>
            </a:pPr>
            <a:fld id="{C9A52826-F6EE-4BDA-A85D-E434E2BAAF16}" type="slidenum">
              <a:rPr kumimoji="1" lang="en-US" altLang="ja-JP" sz="1475">
                <a:solidFill>
                  <a:schemeClr val="bg1"/>
                </a:solidFill>
                <a:latin typeface="Times New Roman" panose="02020703060505090304" pitchFamily="18" charset="0"/>
                <a:ea typeface="MS PGothic" panose="020B0600070205080204" pitchFamily="34" charset="-128"/>
              </a:rPr>
            </a:fld>
            <a:endParaRPr kumimoji="1" lang="en-US" altLang="ja-JP" sz="1475">
              <a:solidFill>
                <a:schemeClr val="bg1"/>
              </a:solidFill>
              <a:latin typeface="Times New Roman" panose="02020703060505090304" pitchFamily="18" charset="0"/>
              <a:ea typeface="MS PGothic" panose="020B0600070205080204" pitchFamily="34" charset="-128"/>
            </a:endParaRPr>
          </a:p>
        </p:txBody>
      </p:sp>
      <p:pic>
        <p:nvPicPr>
          <p:cNvPr id="8" name="Picture 25" descr="index_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984523" y="6494463"/>
            <a:ext cx="1227016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eader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90077" y="125321"/>
            <a:ext cx="1167823" cy="103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9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9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9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9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9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5pPr>
      <a:lvl6pPr marL="422275" algn="ctr" rtl="0" eaLnBrk="1" fontAlgn="base" hangingPunct="1">
        <a:spcBef>
          <a:spcPct val="0"/>
        </a:spcBef>
        <a:spcAft>
          <a:spcPct val="0"/>
        </a:spcAft>
        <a:defRPr sz="369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6pPr>
      <a:lvl7pPr marL="843915" algn="ctr" rtl="0" eaLnBrk="1" fontAlgn="base" hangingPunct="1">
        <a:spcBef>
          <a:spcPct val="0"/>
        </a:spcBef>
        <a:spcAft>
          <a:spcPct val="0"/>
        </a:spcAft>
        <a:defRPr sz="369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7pPr>
      <a:lvl8pPr marL="1266190" algn="ctr" rtl="0" eaLnBrk="1" fontAlgn="base" hangingPunct="1">
        <a:spcBef>
          <a:spcPct val="0"/>
        </a:spcBef>
        <a:spcAft>
          <a:spcPct val="0"/>
        </a:spcAft>
        <a:defRPr sz="369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8pPr>
      <a:lvl9pPr marL="1688465" algn="ctr" rtl="0" eaLnBrk="1" fontAlgn="base" hangingPunct="1">
        <a:spcBef>
          <a:spcPct val="0"/>
        </a:spcBef>
        <a:spcAft>
          <a:spcPct val="0"/>
        </a:spcAft>
        <a:defRPr sz="369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9pPr>
    </p:titleStyle>
    <p:bodyStyle>
      <a:lvl1pPr marL="316230" indent="-316230" algn="l" rtl="0" eaLnBrk="1" fontAlgn="base" hangingPunct="1">
        <a:spcBef>
          <a:spcPct val="20000"/>
        </a:spcBef>
        <a:spcAft>
          <a:spcPct val="0"/>
        </a:spcAft>
        <a:buChar char="•"/>
        <a:defRPr sz="2955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rtl="0" eaLnBrk="1" fontAlgn="base" hangingPunct="1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  <a:ea typeface="+mn-ea"/>
        </a:defRPr>
      </a:lvl2pPr>
      <a:lvl3pPr marL="1055370" indent="-210820" algn="l" rtl="0" eaLnBrk="1" fontAlgn="base" hangingPunct="1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</a:defRPr>
      </a:lvl3pPr>
      <a:lvl4pPr marL="1477010" indent="-210820" algn="l" rtl="0" eaLnBrk="1" fontAlgn="base" hangingPunct="1">
        <a:spcBef>
          <a:spcPct val="20000"/>
        </a:spcBef>
        <a:spcAft>
          <a:spcPct val="0"/>
        </a:spcAft>
        <a:buChar char="–"/>
        <a:defRPr sz="1845">
          <a:solidFill>
            <a:schemeClr val="tx1"/>
          </a:solidFill>
          <a:latin typeface="+mn-lt"/>
          <a:ea typeface="+mn-ea"/>
        </a:defRPr>
      </a:lvl4pPr>
      <a:lvl5pPr marL="1899285" indent="-210820" algn="l" rtl="0" eaLnBrk="1" fontAlgn="base" hangingPunct="1">
        <a:spcBef>
          <a:spcPct val="20000"/>
        </a:spcBef>
        <a:spcAft>
          <a:spcPct val="0"/>
        </a:spcAft>
        <a:buChar char="»"/>
        <a:defRPr sz="1845">
          <a:solidFill>
            <a:schemeClr val="tx1"/>
          </a:solidFill>
          <a:latin typeface="+mn-lt"/>
          <a:ea typeface="+mn-ea"/>
        </a:defRPr>
      </a:lvl5pPr>
      <a:lvl6pPr marL="2320925" indent="-210820" algn="l" rtl="0" eaLnBrk="1" fontAlgn="base" hangingPunct="1">
        <a:spcBef>
          <a:spcPct val="20000"/>
        </a:spcBef>
        <a:spcAft>
          <a:spcPct val="0"/>
        </a:spcAft>
        <a:buChar char="»"/>
        <a:defRPr sz="1845">
          <a:solidFill>
            <a:schemeClr val="tx1"/>
          </a:solidFill>
          <a:latin typeface="+mn-lt"/>
          <a:ea typeface="+mn-ea"/>
        </a:defRPr>
      </a:lvl6pPr>
      <a:lvl7pPr marL="2743200" indent="-210820" algn="l" rtl="0" eaLnBrk="1" fontAlgn="base" hangingPunct="1">
        <a:spcBef>
          <a:spcPct val="20000"/>
        </a:spcBef>
        <a:spcAft>
          <a:spcPct val="0"/>
        </a:spcAft>
        <a:buChar char="»"/>
        <a:defRPr sz="1845">
          <a:solidFill>
            <a:schemeClr val="tx1"/>
          </a:solidFill>
          <a:latin typeface="+mn-lt"/>
          <a:ea typeface="+mn-ea"/>
        </a:defRPr>
      </a:lvl7pPr>
      <a:lvl8pPr marL="3165475" indent="-210820" algn="l" rtl="0" eaLnBrk="1" fontAlgn="base" hangingPunct="1">
        <a:spcBef>
          <a:spcPct val="20000"/>
        </a:spcBef>
        <a:spcAft>
          <a:spcPct val="0"/>
        </a:spcAft>
        <a:buChar char="»"/>
        <a:defRPr sz="1845">
          <a:solidFill>
            <a:schemeClr val="tx1"/>
          </a:solidFill>
          <a:latin typeface="+mn-lt"/>
          <a:ea typeface="+mn-ea"/>
        </a:defRPr>
      </a:lvl8pPr>
      <a:lvl9pPr marL="3587115" indent="-210820" algn="l" rtl="0" eaLnBrk="1" fontAlgn="base" hangingPunct="1">
        <a:spcBef>
          <a:spcPct val="20000"/>
        </a:spcBef>
        <a:spcAft>
          <a:spcPct val="0"/>
        </a:spcAft>
        <a:buChar char="»"/>
        <a:defRPr sz="184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1pPr>
      <a:lvl2pPr marL="42227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84391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9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4pPr>
      <a:lvl5pPr marL="168846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7pPr>
      <a:lvl8pPr marL="295402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8pPr>
      <a:lvl9pPr marL="337629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github.com/THUDM/MCNS" TargetMode="Externa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6915" y="4077335"/>
            <a:ext cx="10758805" cy="1958975"/>
          </a:xfrm>
        </p:spPr>
        <p:txBody>
          <a:bodyPr/>
          <a:lstStyle/>
          <a:p>
            <a:pPr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kumimoji="1" lang="zh-CN" altLang="en-US" sz="2000" dirty="0">
                <a:latin typeface="+mj-lt"/>
                <a:ea typeface="Century" charset="0"/>
                <a:cs typeface="Century" charset="0"/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  <a:latin typeface="+mj-lt"/>
                <a:ea typeface="Century" charset="0"/>
                <a:cs typeface="Century" charset="0"/>
              </a:rPr>
              <a:t>Zhen Yang*</a:t>
            </a:r>
            <a:r>
              <a:rPr kumimoji="1" lang="en-US" altLang="zh-CN" sz="2000" baseline="30000" dirty="0">
                <a:latin typeface="Arial" panose="020B0604020202090204" pitchFamily="34" charset="0"/>
                <a:ea typeface="Century" charset="0"/>
                <a:cs typeface="Century" charset="0"/>
                <a:sym typeface="+mn-ea"/>
              </a:rPr>
              <a:t>†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, 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  <a:sym typeface="+mn-ea"/>
              </a:rPr>
              <a:t>Ming Ding*</a:t>
            </a:r>
            <a:r>
              <a:rPr kumimoji="1" lang="en-US" altLang="zh-CN" sz="2000" baseline="30000" dirty="0">
                <a:latin typeface="Arial" panose="020B0604020202090204" pitchFamily="34" charset="0"/>
                <a:ea typeface="Century" charset="0"/>
                <a:cs typeface="Century" charset="0"/>
                <a:sym typeface="+mn-ea"/>
              </a:rPr>
              <a:t>†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  <a:sym typeface="+mn-ea"/>
              </a:rPr>
              <a:t>, 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Chang Zhou</a:t>
            </a:r>
            <a:r>
              <a:rPr kumimoji="1" lang="en-US" altLang="zh-CN" sz="2000" baseline="30000" dirty="0">
                <a:latin typeface="Arial" panose="020B0604020202090204" pitchFamily="34" charset="0"/>
                <a:ea typeface="Century" charset="0"/>
                <a:cs typeface="Century" charset="0"/>
                <a:sym typeface="+mn-ea"/>
              </a:rPr>
              <a:t>‡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, Hongxia Yang</a:t>
            </a:r>
            <a:r>
              <a:rPr kumimoji="1" lang="en-US" altLang="zh-CN" sz="2000" baseline="30000" dirty="0">
                <a:latin typeface="Arial" panose="020B0604020202090204" pitchFamily="34" charset="0"/>
                <a:ea typeface="Century" charset="0"/>
                <a:cs typeface="Century" charset="0"/>
                <a:sym typeface="+mn-ea"/>
              </a:rPr>
              <a:t>‡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, </a:t>
            </a:r>
            <a:r>
              <a:rPr kumimoji="1" lang="en-US" altLang="zh-CN" sz="2000" dirty="0" err="1">
                <a:latin typeface="+mj-lt"/>
                <a:ea typeface="Century" charset="0"/>
                <a:cs typeface="Century" charset="0"/>
              </a:rPr>
              <a:t>Jingren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 Zhou</a:t>
            </a:r>
            <a:r>
              <a:rPr kumimoji="1" lang="en-US" altLang="zh-CN" sz="2000" baseline="30000" dirty="0">
                <a:latin typeface="Arial" panose="020B0604020202090204" pitchFamily="34" charset="0"/>
                <a:ea typeface="Century" charset="0"/>
                <a:cs typeface="Century" charset="0"/>
                <a:sym typeface="+mn-ea"/>
              </a:rPr>
              <a:t>‡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, </a:t>
            </a:r>
            <a:r>
              <a:rPr kumimoji="1" lang="en-US" altLang="zh-CN" sz="2000" dirty="0" err="1">
                <a:latin typeface="+mj-lt"/>
                <a:ea typeface="Century" charset="0"/>
                <a:cs typeface="Century" charset="0"/>
              </a:rPr>
              <a:t>Jie</a:t>
            </a:r>
            <a:r>
              <a:rPr kumimoji="1" lang="zh-CN" altLang="en-US" sz="2000" dirty="0">
                <a:latin typeface="+mj-lt"/>
                <a:ea typeface="Century" charset="0"/>
                <a:cs typeface="Century" charset="0"/>
              </a:rPr>
              <a:t> 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Tang</a:t>
            </a:r>
            <a:r>
              <a:rPr kumimoji="1" lang="en-US" altLang="zh-CN" sz="2000" baseline="30000" dirty="0">
                <a:latin typeface="Arial" panose="020B0604020202090204" pitchFamily="34" charset="0"/>
                <a:ea typeface="Century" charset="0"/>
                <a:cs typeface="Century" charset="0"/>
                <a:sym typeface="+mn-ea"/>
              </a:rPr>
              <a:t>†</a:t>
            </a:r>
            <a:endParaRPr kumimoji="1" lang="en-US" altLang="zh-CN" sz="2000" dirty="0">
              <a:latin typeface="+mj-lt"/>
              <a:ea typeface="Century" charset="0"/>
              <a:cs typeface="Century" charset="0"/>
            </a:endParaRPr>
          </a:p>
          <a:p>
            <a:pPr latinLnBrk="0">
              <a:lnSpc>
                <a:spcPct val="150000"/>
              </a:lnSpc>
              <a:spcBef>
                <a:spcPts val="600"/>
              </a:spcBef>
            </a:pP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 </a:t>
            </a:r>
            <a:r>
              <a:rPr kumimoji="1" lang="en-US" altLang="zh-CN" sz="2000" baseline="30000" dirty="0">
                <a:latin typeface="+mj-lt"/>
                <a:ea typeface="Century" charset="0"/>
                <a:cs typeface="Century" charset="0"/>
                <a:sym typeface="+mn-ea"/>
              </a:rPr>
              <a:t> </a:t>
            </a:r>
            <a:r>
              <a:rPr kumimoji="1" lang="en-US" altLang="zh-CN" sz="2000" baseline="30000" dirty="0">
                <a:latin typeface="Arial" panose="020B0604020202090204" pitchFamily="34" charset="0"/>
                <a:ea typeface="Century" charset="0"/>
                <a:cs typeface="Century" charset="0"/>
                <a:sym typeface="+mn-ea"/>
              </a:rPr>
              <a:t>†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Department of Computer Science and Technology, Tsinghua University</a:t>
            </a:r>
            <a:endParaRPr kumimoji="1" lang="en-US" altLang="zh-CN" sz="2000" dirty="0">
              <a:latin typeface="+mj-lt"/>
              <a:ea typeface="Century" charset="0"/>
              <a:cs typeface="Century" charset="0"/>
            </a:endParaRPr>
          </a:p>
          <a:p>
            <a:pPr latinLnBrk="0">
              <a:lnSpc>
                <a:spcPct val="150000"/>
              </a:lnSpc>
              <a:spcBef>
                <a:spcPts val="600"/>
              </a:spcBef>
            </a:pPr>
            <a:r>
              <a:rPr kumimoji="1" lang="en-US" altLang="zh-CN" sz="2000" baseline="30000" dirty="0">
                <a:latin typeface="Arial" panose="020B0604020202090204" pitchFamily="34" charset="0"/>
                <a:ea typeface="Century" charset="0"/>
                <a:cs typeface="Century" charset="0"/>
              </a:rPr>
              <a:t>‡</a:t>
            </a:r>
            <a:r>
              <a:rPr kumimoji="1" lang="en-US" altLang="zh-CN" sz="2000" dirty="0">
                <a:latin typeface="+mj-lt"/>
                <a:ea typeface="Century" charset="0"/>
                <a:cs typeface="Century" charset="0"/>
              </a:rPr>
              <a:t>DAMO Academy, Alibaba Group</a:t>
            </a:r>
            <a:endParaRPr kumimoji="1" lang="en-US" altLang="zh-CN" sz="2000" dirty="0">
              <a:latin typeface="+mj-lt"/>
              <a:ea typeface="Century" charset="0"/>
              <a:cs typeface="Century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094891"/>
            <a:ext cx="10363200" cy="1470025"/>
          </a:xfrm>
        </p:spPr>
        <p:txBody>
          <a:bodyPr>
            <a:noAutofit/>
          </a:bodyPr>
          <a:lstStyle/>
          <a:p>
            <a:pPr latinLnBrk="0">
              <a:lnSpc>
                <a:spcPct val="150000"/>
              </a:lnSpc>
            </a:pPr>
            <a:r>
              <a:rPr lang="en-US" sz="3600" dirty="0">
                <a:latin typeface="Century" charset="0"/>
                <a:ea typeface="Century" charset="0"/>
                <a:cs typeface="Century" charset="0"/>
              </a:rPr>
              <a:t>Understanding Negative Sampling in Graph Representation Learning </a:t>
            </a:r>
            <a:endParaRPr lang="en-US" sz="3600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4775" y="6056630"/>
            <a:ext cx="4996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*These authors contributed equally to this work.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Our Solution: MCNS Model</a:t>
            </a:r>
            <a:endParaRPr kumimoji="1" lang="zh-CN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4350" y="765175"/>
            <a:ext cx="11343640" cy="5154295"/>
          </a:xfrm>
        </p:spPr>
        <p:txBody>
          <a:bodyPr/>
          <a:lstStyle/>
          <a:p>
            <a:pPr marL="0" indent="0" algn="l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2800" b="1" dirty="0">
                <a:solidFill>
                  <a:srgbClr val="C00000"/>
                </a:solidFill>
                <a:sym typeface="+mn-ea"/>
              </a:rPr>
              <a:t>Markov chain Monte Carlo Negative Sampling (MCNS)</a:t>
            </a:r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：</a:t>
            </a:r>
            <a:endParaRPr lang="zh-CN" altLang="en-US" sz="2400" dirty="0">
              <a:sym typeface="+mn-ea"/>
            </a:endParaRPr>
          </a:p>
          <a:p>
            <a:pPr lvl="1" algn="l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r>
              <a:rPr lang="en-US" altLang="zh-CN" sz="2400" dirty="0">
                <a:sym typeface="+mn-ea"/>
              </a:rPr>
              <a:t>an effective and scalable negative sampling strategy.</a:t>
            </a:r>
            <a:endParaRPr lang="en-US" altLang="zh-CN" sz="2400" dirty="0">
              <a:sym typeface="+mn-ea"/>
            </a:endParaRPr>
          </a:p>
          <a:p>
            <a:pPr lvl="1" algn="l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r>
              <a:rPr lang="en-US" altLang="zh-CN" sz="2400" dirty="0">
                <a:sym typeface="+mn-ea"/>
              </a:rPr>
              <a:t>applies our theory with an approximated positive distribution based on current embeddings. </a:t>
            </a:r>
            <a:endParaRPr lang="en-US" altLang="zh-CN" sz="2400" dirty="0">
              <a:sym typeface="+mn-ea"/>
            </a:endParaRPr>
          </a:p>
          <a:p>
            <a:pPr lvl="1" algn="l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r>
              <a:rPr lang="en-US" altLang="zh-CN" sz="2400" dirty="0">
                <a:sym typeface="+mn-ea"/>
              </a:rPr>
              <a:t>leverages a special Metropolis-Hastings algorithm for sampling. </a:t>
            </a:r>
            <a:endParaRPr lang="en-US" altLang="zh-CN" sz="2095" dirty="0">
              <a:sym typeface="+mn-ea"/>
            </a:endParaRPr>
          </a:p>
          <a:p>
            <a:pPr marL="0" indent="0" algn="l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2800" b="1" dirty="0">
                <a:solidFill>
                  <a:srgbClr val="C00000"/>
                </a:solidFill>
                <a:sym typeface="+mn-ea"/>
              </a:rPr>
              <a:t>An Approximated Positive Distribution:</a:t>
            </a:r>
            <a:endParaRPr lang="en-US" altLang="zh-CN" sz="2800" b="1" dirty="0">
              <a:solidFill>
                <a:srgbClr val="C00000"/>
              </a:solidFill>
              <a:sym typeface="+mn-ea"/>
            </a:endParaRPr>
          </a:p>
          <a:p>
            <a:pPr lvl="1" algn="l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r>
              <a:rPr lang="en-US" altLang="zh-CN" sz="2500" dirty="0">
                <a:sym typeface="+mn-ea"/>
              </a:rPr>
              <a:t>Self-contrast approximation:</a:t>
            </a:r>
            <a:endParaRPr lang="en-US" altLang="zh-CN" sz="2445" dirty="0"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2800" dirty="0">
                <a:sym typeface="+mn-ea"/>
              </a:rPr>
              <a:t>	- </a:t>
            </a:r>
            <a:r>
              <a:rPr lang="en-US" altLang="zh-CN" sz="2400" dirty="0">
                <a:sym typeface="+mn-ea"/>
              </a:rPr>
              <a:t>replacing       by inner products based on the current encoder</a:t>
            </a:r>
            <a:endParaRPr lang="en-US" altLang="zh-CN" sz="2400" b="1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15" name="334E55B0-647D-440b-865C-3EC943EB4CBC-13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4820" y="5112385"/>
            <a:ext cx="557530" cy="386080"/>
          </a:xfrm>
          <a:prstGeom prst="rect">
            <a:avLst/>
          </a:prstGeom>
        </p:spPr>
      </p:pic>
      <p:pic>
        <p:nvPicPr>
          <p:cNvPr id="3" name="334E55B0-647D-440b-865C-3EC943EB4CBC-38" descr="/var/folders/df/2jrr250d54bbx1nmkpf5mctw0000gn/T/com.kingsoft.wpsoffice.mac/wpsoffice.l51461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395" y="5498465"/>
            <a:ext cx="5513070" cy="101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Our Solution: MCNS Model</a:t>
            </a:r>
            <a:endParaRPr kumimoji="1" lang="zh-CN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4350" y="1048385"/>
            <a:ext cx="11343640" cy="5154295"/>
          </a:xfrm>
        </p:spPr>
        <p:txBody>
          <a:bodyPr/>
          <a:lstStyle/>
          <a:p>
            <a:pPr marL="0" indent="0" algn="l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2800" b="1" dirty="0">
                <a:solidFill>
                  <a:srgbClr val="C00000"/>
                </a:solidFill>
                <a:sym typeface="+mn-ea"/>
              </a:rPr>
              <a:t>Negative Distribution:</a:t>
            </a:r>
            <a:endParaRPr lang="en-US" sz="2800" b="1" dirty="0">
              <a:solidFill>
                <a:srgbClr val="C00000"/>
              </a:solidFill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endParaRPr lang="en-US" altLang="zh-CN" sz="2400" dirty="0">
              <a:ea typeface="Calibri" panose="020F0702030404030204" charset="0"/>
              <a:cs typeface="Calibri" panose="020F0702030404030204" charset="0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endParaRPr lang="en-US" altLang="zh-CN" sz="2400" dirty="0"/>
          </a:p>
          <a:p>
            <a:pPr lvl="1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r>
              <a:rPr lang="en-US" altLang="zh-CN" sz="2400" dirty="0"/>
              <a:t>Very time-consuming</a:t>
            </a:r>
            <a:endParaRPr lang="en-US" altLang="zh-CN" sz="2400" dirty="0"/>
          </a:p>
          <a:p>
            <a:pPr lvl="1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r>
              <a:rPr lang="en-US" altLang="zh-CN" sz="2400" dirty="0"/>
              <a:t>Each sampling requires 𝑂 (𝑛) time, making it impossible for middle- or large-scale graphs. </a:t>
            </a:r>
            <a:endParaRPr lang="en-US" altLang="zh-CN" sz="2400" dirty="0"/>
          </a:p>
          <a:p>
            <a:pPr lvl="1" latinLnBrk="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r>
              <a:rPr lang="en-US" altLang="zh-CN" sz="2400" dirty="0"/>
              <a:t>Accelerating by Metropolis-Hastings algorithm.</a:t>
            </a:r>
            <a:endParaRPr lang="en-US" altLang="zh-CN" sz="2095" dirty="0"/>
          </a:p>
          <a:p>
            <a:pPr indent="0" latinLnBrk="0">
              <a:lnSpc>
                <a:spcPct val="150000"/>
              </a:lnSpc>
              <a:spcBef>
                <a:spcPts val="0"/>
              </a:spcBef>
            </a:pPr>
            <a:endParaRPr lang="en-US" altLang="zh-CN" sz="2400" dirty="0"/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400" dirty="0">
              <a:sym typeface="+mn-ea"/>
            </a:endParaRPr>
          </a:p>
        </p:txBody>
      </p:sp>
      <p:pic>
        <p:nvPicPr>
          <p:cNvPr id="12" name="334E55B0-647D-440b-865C-3EC943EB4CBC-12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2705" y="1887855"/>
            <a:ext cx="7440930" cy="108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Our Solution: MCNS Model</a:t>
            </a:r>
            <a:endParaRPr kumimoji="1"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5080" y="1428750"/>
            <a:ext cx="12181205" cy="4516120"/>
            <a:chOff x="1490" y="2963"/>
            <a:chExt cx="16552" cy="5679"/>
          </a:xfrm>
        </p:grpSpPr>
        <p:pic>
          <p:nvPicPr>
            <p:cNvPr id="6" name="图片 5" descr="截屏2020-03-3022.42.0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90" y="2963"/>
              <a:ext cx="16553" cy="5238"/>
            </a:xfrm>
            <a:prstGeom prst="rect">
              <a:avLst/>
            </a:prstGeom>
          </p:spPr>
        </p:pic>
        <p:pic>
          <p:nvPicPr>
            <p:cNvPr id="11" name="334E55B0-647D-440b-865C-3EC943EB4CBC-9" descr="/var/folders/df/2jrr250d54bbx1nmkpf5mctw0000gn/T/com.kingsoft.wpsoffice.mac/wpsoffice.y32509wpsoffi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8" y="8064"/>
              <a:ext cx="8425" cy="57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ym typeface="+mn-ea"/>
              </a:rPr>
              <a:t>Our Solution: MCNS Model</a:t>
            </a:r>
            <a:endParaRPr lang="zh-CN" altLang="en-US"/>
          </a:p>
        </p:txBody>
      </p:sp>
      <p:pic>
        <p:nvPicPr>
          <p:cNvPr id="4" name="内容占位符 3" descr="截屏2020-05-25 23.01.0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17160" y="946785"/>
            <a:ext cx="5763895" cy="563626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/>
        </p:nvSpPr>
        <p:spPr>
          <a:xfrm>
            <a:off x="516255" y="1624330"/>
            <a:ext cx="4432300" cy="3987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1623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95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635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  <a:ea typeface="+mn-ea"/>
              </a:defRPr>
            </a:lvl2pPr>
            <a:lvl3pPr marL="1055370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</a:defRPr>
            </a:lvl3pPr>
            <a:lvl4pPr marL="1477010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5">
                <a:solidFill>
                  <a:schemeClr val="tx1"/>
                </a:solidFill>
                <a:latin typeface="+mn-lt"/>
                <a:ea typeface="+mn-ea"/>
              </a:defRPr>
            </a:lvl4pPr>
            <a:lvl5pPr marL="189928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5pPr>
            <a:lvl6pPr marL="232092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7pPr>
            <a:lvl8pPr marL="316547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8pPr>
            <a:lvl9pPr marL="358711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Proposal Distribution            : </a:t>
            </a:r>
            <a:endParaRPr lang="en-US" altLang="zh-CN" sz="2400" dirty="0"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90204" pitchFamily="34" charset="0"/>
              <a:buNone/>
            </a:pPr>
            <a:r>
              <a:rPr lang="en-US" altLang="zh-CN" sz="2400" dirty="0">
                <a:sym typeface="+mn-ea"/>
              </a:rPr>
              <a:t>	mixing uniform sampling and sampling from the nearest k nodes with probability   each.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334E55B0-647D-440b-865C-3EC943EB4CBC-9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480" y="1781175"/>
            <a:ext cx="996315" cy="412115"/>
          </a:xfrm>
          <a:prstGeom prst="rect">
            <a:avLst/>
          </a:prstGeom>
        </p:spPr>
      </p:pic>
      <p:pic>
        <p:nvPicPr>
          <p:cNvPr id="7" name="334E55B0-647D-440b-865C-3EC943EB4CBC-10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315" y="3606800"/>
            <a:ext cx="173990" cy="54864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156960" y="1346200"/>
            <a:ext cx="3110865" cy="278130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12"/>
          <p:cNvSpPr/>
          <p:nvPr/>
        </p:nvSpPr>
        <p:spPr>
          <a:xfrm>
            <a:off x="5741670" y="2322195"/>
            <a:ext cx="3942080" cy="278130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12"/>
          <p:cNvSpPr/>
          <p:nvPr/>
        </p:nvSpPr>
        <p:spPr>
          <a:xfrm>
            <a:off x="6320155" y="3813175"/>
            <a:ext cx="4175760" cy="1254760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ounded Rectangle 12"/>
          <p:cNvSpPr/>
          <p:nvPr/>
        </p:nvSpPr>
        <p:spPr>
          <a:xfrm>
            <a:off x="6447155" y="5041265"/>
            <a:ext cx="4175760" cy="308610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ounded Rectangle 12"/>
          <p:cNvSpPr/>
          <p:nvPr/>
        </p:nvSpPr>
        <p:spPr>
          <a:xfrm>
            <a:off x="6447155" y="5334635"/>
            <a:ext cx="4175760" cy="352425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文本框 13"/>
          <p:cNvSpPr txBox="1"/>
          <p:nvPr/>
        </p:nvSpPr>
        <p:spPr>
          <a:xfrm>
            <a:off x="9267825" y="1301115"/>
            <a:ext cx="881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Step-1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93910" y="2301875"/>
            <a:ext cx="881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Step-2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622915" y="4176395"/>
            <a:ext cx="881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Step-3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80065" y="4981575"/>
            <a:ext cx="881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Step-4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705465" y="5349875"/>
            <a:ext cx="881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Step-5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Experimental Settings</a:t>
            </a:r>
            <a:endParaRPr kumimoji="1"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570230" y="2545080"/>
            <a:ext cx="11051540" cy="3376295"/>
            <a:chOff x="1270" y="3610"/>
            <a:chExt cx="17404" cy="5317"/>
          </a:xfrm>
        </p:grpSpPr>
        <p:pic>
          <p:nvPicPr>
            <p:cNvPr id="5" name="图片 4" descr="截屏2020-08-24 17.25.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0" y="3610"/>
              <a:ext cx="17404" cy="5317"/>
            </a:xfrm>
            <a:prstGeom prst="rect">
              <a:avLst/>
            </a:prstGeom>
          </p:spPr>
        </p:pic>
        <p:sp>
          <p:nvSpPr>
            <p:cNvPr id="6" name="Rounded Rectangle 12"/>
            <p:cNvSpPr/>
            <p:nvPr/>
          </p:nvSpPr>
          <p:spPr>
            <a:xfrm>
              <a:off x="1780" y="5618"/>
              <a:ext cx="4014" cy="966"/>
            </a:xfrm>
            <a:prstGeom prst="roundRect">
              <a:avLst/>
            </a:prstGeom>
            <a:solidFill>
              <a:srgbClr val="7030A0">
                <a:alpha val="20000"/>
              </a:srgb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7" name="Rounded Rectangle 12"/>
            <p:cNvSpPr/>
            <p:nvPr/>
          </p:nvSpPr>
          <p:spPr>
            <a:xfrm>
              <a:off x="1780" y="7047"/>
              <a:ext cx="4014" cy="739"/>
            </a:xfrm>
            <a:prstGeom prst="roundRect">
              <a:avLst/>
            </a:prstGeom>
            <a:solidFill>
              <a:srgbClr val="7030A0">
                <a:alpha val="20000"/>
              </a:srgb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Rounded Rectangle 12"/>
            <p:cNvSpPr/>
            <p:nvPr/>
          </p:nvSpPr>
          <p:spPr>
            <a:xfrm>
              <a:off x="1780" y="7866"/>
              <a:ext cx="4014" cy="673"/>
            </a:xfrm>
            <a:prstGeom prst="roundRect">
              <a:avLst/>
            </a:prstGeom>
            <a:solidFill>
              <a:srgbClr val="7030A0">
                <a:alpha val="20000"/>
              </a:srgb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41730" y="1219200"/>
            <a:ext cx="103143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/>
              <a:t>3 representative tasks</a:t>
            </a:r>
            <a:r>
              <a:rPr lang="en-US" altLang="zh-CN" sz="2400"/>
              <a:t>.</a:t>
            </a:r>
            <a:r>
              <a:rPr lang="zh-CN" altLang="en-US" sz="2400"/>
              <a:t>             3 graph representation learning algorithms</a:t>
            </a:r>
            <a:r>
              <a:rPr lang="en-US" altLang="zh-CN" sz="2400"/>
              <a:t>.</a:t>
            </a:r>
            <a:r>
              <a:rPr lang="zh-CN" altLang="en-US" sz="2400"/>
              <a:t> </a:t>
            </a:r>
            <a:endParaRPr lang="zh-CN" altLang="en-US" sz="2400"/>
          </a:p>
          <a:p>
            <a:pPr fontAlgn="auto">
              <a:lnSpc>
                <a:spcPct val="150000"/>
              </a:lnSpc>
            </a:pPr>
            <a:r>
              <a:rPr lang="zh-CN" altLang="en-US" sz="2400"/>
              <a:t>5 datasets</a:t>
            </a:r>
            <a:r>
              <a:rPr lang="en-US" altLang="zh-CN" sz="2400"/>
              <a:t>.                               </a:t>
            </a:r>
            <a:r>
              <a:rPr lang="zh-CN" altLang="en-US" sz="2400"/>
              <a:t>19 experimental settings</a:t>
            </a:r>
            <a:r>
              <a:rPr lang="en-US" altLang="zh-CN" sz="2400"/>
              <a:t>.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Recommendation Results</a:t>
            </a:r>
            <a:endParaRPr kumimoji="1"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72720" y="981075"/>
            <a:ext cx="9463405" cy="5361305"/>
            <a:chOff x="272" y="1545"/>
            <a:chExt cx="14903" cy="8443"/>
          </a:xfrm>
        </p:grpSpPr>
        <p:pic>
          <p:nvPicPr>
            <p:cNvPr id="3" name="图片 2" descr="截屏2020-05-25 22.37.07"/>
            <p:cNvPicPr>
              <a:picLocks noChangeAspect="1"/>
            </p:cNvPicPr>
            <p:nvPr/>
          </p:nvPicPr>
          <p:blipFill>
            <a:blip r:embed="rId1"/>
            <a:srcRect l="1883"/>
            <a:stretch>
              <a:fillRect/>
            </a:stretch>
          </p:blipFill>
          <p:spPr>
            <a:xfrm>
              <a:off x="272" y="1545"/>
              <a:ext cx="14903" cy="8443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1635" y="9387"/>
              <a:ext cx="13371" cy="482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" name="Rounded Rectangle 12"/>
            <p:cNvSpPr/>
            <p:nvPr/>
          </p:nvSpPr>
          <p:spPr>
            <a:xfrm>
              <a:off x="1635" y="5835"/>
              <a:ext cx="13371" cy="482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636125" y="1871980"/>
            <a:ext cx="24885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kumimoji="1" lang="zh-CN" altLang="en-US" sz="2400" dirty="0">
                <a:sym typeface="+mn-ea"/>
              </a:rPr>
              <a:t>MCNS </a:t>
            </a:r>
            <a:r>
              <a:rPr kumimoji="1" lang="en-US" altLang="zh-CN" sz="2400" dirty="0">
                <a:sym typeface="+mn-ea"/>
              </a:rPr>
              <a:t>achieves</a:t>
            </a:r>
            <a:r>
              <a:rPr kumimoji="1" lang="zh-CN" altLang="en-US" sz="2400" dirty="0">
                <a:sym typeface="+mn-ea"/>
              </a:rPr>
              <a:t> significant gains of</a:t>
            </a:r>
            <a:r>
              <a:rPr kumimoji="1" lang="zh-CN" altLang="en-US" sz="2400" dirty="0">
                <a:solidFill>
                  <a:srgbClr val="FF0000"/>
                </a:solidFill>
                <a:sym typeface="+mn-ea"/>
              </a:rPr>
              <a:t> 2</a:t>
            </a:r>
            <a:r>
              <a:rPr kumimoji="1" lang="en-US" altLang="zh-CN" sz="2400" dirty="0">
                <a:solidFill>
                  <a:srgbClr val="FF0000"/>
                </a:solidFill>
                <a:sym typeface="+mn-ea"/>
              </a:rPr>
              <a:t>%</a:t>
            </a:r>
            <a:r>
              <a:rPr kumimoji="1" lang="zh-CN" altLang="en-US" sz="2400" dirty="0">
                <a:solidFill>
                  <a:srgbClr val="FF0000"/>
                </a:solidFill>
                <a:sym typeface="+mn-ea"/>
              </a:rPr>
              <a:t>∼ 13</a:t>
            </a:r>
            <a:r>
              <a:rPr kumimoji="1" lang="en-US" altLang="zh-CN" sz="2400" dirty="0">
                <a:solidFill>
                  <a:srgbClr val="FF0000"/>
                </a:solidFill>
                <a:sym typeface="+mn-ea"/>
              </a:rPr>
              <a:t>%</a:t>
            </a:r>
            <a:r>
              <a:rPr kumimoji="1" lang="zh-CN" altLang="en-US" sz="2400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zh-CN" altLang="en-US" sz="2400" dirty="0">
                <a:sym typeface="+mn-ea"/>
              </a:rPr>
              <a:t>over the best baselines.</a:t>
            </a:r>
            <a:endParaRPr kumimoji="1" lang="zh-CN" altLang="en-US" sz="2400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Link Prediction Results</a:t>
            </a:r>
            <a:endParaRPr kumimoji="1"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601980" y="896620"/>
            <a:ext cx="7936230" cy="5420360"/>
            <a:chOff x="948" y="1412"/>
            <a:chExt cx="12498" cy="8536"/>
          </a:xfrm>
        </p:grpSpPr>
        <p:pic>
          <p:nvPicPr>
            <p:cNvPr id="3" name="图片 2" descr="截屏2020-05-18 14.39.00"/>
            <p:cNvPicPr>
              <a:picLocks noChangeAspect="1"/>
            </p:cNvPicPr>
            <p:nvPr/>
          </p:nvPicPr>
          <p:blipFill>
            <a:blip r:embed="rId1"/>
            <a:srcRect l="8044" r="7825" b="13727"/>
            <a:stretch>
              <a:fillRect/>
            </a:stretch>
          </p:blipFill>
          <p:spPr>
            <a:xfrm>
              <a:off x="948" y="1412"/>
              <a:ext cx="12499" cy="8537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2734" y="8919"/>
              <a:ext cx="10094" cy="761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458835" y="1871980"/>
            <a:ext cx="35363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kumimoji="1" lang="zh-CN" altLang="en-US" sz="2400" dirty="0">
                <a:sym typeface="+mn-ea"/>
              </a:rPr>
              <a:t>MCNS outperforms all baselines with various graph representation learning methods</a:t>
            </a:r>
            <a:endParaRPr kumimoji="1" lang="zh-CN" altLang="en-US" sz="2400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Node Classification Results</a:t>
            </a:r>
            <a:endParaRPr kumimoji="1"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34010" y="1423035"/>
            <a:ext cx="8042275" cy="4693920"/>
            <a:chOff x="2023" y="2421"/>
            <a:chExt cx="12090" cy="7056"/>
          </a:xfrm>
        </p:grpSpPr>
        <p:pic>
          <p:nvPicPr>
            <p:cNvPr id="7" name="图片 6" descr="截屏2020-05-18 14.39.43"/>
            <p:cNvPicPr>
              <a:picLocks noChangeAspect="1"/>
            </p:cNvPicPr>
            <p:nvPr/>
          </p:nvPicPr>
          <p:blipFill>
            <a:blip r:embed="rId1"/>
            <a:srcRect l="3635" b="18437"/>
            <a:stretch>
              <a:fillRect/>
            </a:stretch>
          </p:blipFill>
          <p:spPr>
            <a:xfrm>
              <a:off x="2023" y="2421"/>
              <a:ext cx="12090" cy="7056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3366" y="8636"/>
              <a:ext cx="10263" cy="702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73415" y="2229485"/>
            <a:ext cx="38804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kumimoji="1" lang="en-US" altLang="zh-CN" sz="2400" dirty="0"/>
              <a:t>MCNS stably outperforms all baselines regardless of the training set ratio     .</a:t>
            </a:r>
            <a:endParaRPr kumimoji="1" lang="en-US" altLang="zh-CN" sz="2400" dirty="0"/>
          </a:p>
        </p:txBody>
      </p:sp>
      <p:pic>
        <p:nvPicPr>
          <p:cNvPr id="10" name="334E55B0-647D-440b-865C-3EC943EB4CBC-19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445" y="3585210"/>
            <a:ext cx="434340" cy="290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Efficiency Comparison </a:t>
            </a:r>
            <a:endParaRPr kumimoji="1"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8522970" y="2228850"/>
            <a:ext cx="319849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kumimoji="1" lang="en-US" altLang="zh-CN" sz="2000" dirty="0"/>
              <a:t>The runtime of MCNS and hard-samples or GAN-based strategies with GraphSAGE encoder in recommendation task.</a:t>
            </a:r>
            <a:endParaRPr kumimoji="1" lang="en-US" altLang="zh-CN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3086101" y="1409391"/>
            <a:ext cx="32835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Runtime Comparisons:</a:t>
            </a:r>
            <a:endParaRPr kumimoji="1" lang="en-US" altLang="zh-CN" sz="2400" dirty="0"/>
          </a:p>
        </p:txBody>
      </p:sp>
      <p:pic>
        <p:nvPicPr>
          <p:cNvPr id="3" name="图片 2" descr="截屏2020-05-25 22.38.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65" y="1960880"/>
            <a:ext cx="7747635" cy="3162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截屏2020-05-25 23.03.19"/>
          <p:cNvPicPr>
            <a:picLocks noGrp="1" noChangeAspect="1"/>
          </p:cNvPicPr>
          <p:nvPr>
            <p:ph idx="1"/>
          </p:nvPr>
        </p:nvPicPr>
        <p:blipFill>
          <a:blip r:embed="rId1"/>
          <a:srcRect r="2057"/>
          <a:stretch>
            <a:fillRect/>
          </a:stretch>
        </p:blipFill>
        <p:spPr>
          <a:xfrm>
            <a:off x="4248785" y="1072515"/>
            <a:ext cx="7354570" cy="54330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5875" y="170180"/>
            <a:ext cx="10855325" cy="791845"/>
          </a:xfrm>
        </p:spPr>
        <p:txBody>
          <a:bodyPr/>
          <a:lstStyle/>
          <a:p>
            <a:pPr algn="l"/>
            <a:r>
              <a:rPr lang="en-US" altLang="zh-CN"/>
              <a:t>Futher Analysis: Comparison with Power of Degree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62560" y="3178175"/>
            <a:ext cx="4086225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kumimoji="1" lang="zh-CN" altLang="en-US" sz="2000" dirty="0">
                <a:solidFill>
                  <a:srgbClr val="FF0000"/>
                </a:solidFill>
              </a:rPr>
              <a:t>Abscissa</a:t>
            </a:r>
            <a:r>
              <a:rPr kumimoji="1" lang="en-US" altLang="zh-CN" sz="2000" dirty="0"/>
              <a:t>: </a:t>
            </a:r>
            <a:r>
              <a:rPr kumimoji="1" lang="zh-CN" altLang="en-US" sz="2000" dirty="0">
                <a:sym typeface="+mn-ea"/>
              </a:rPr>
              <a:t> 𝛽 varies </a:t>
            </a:r>
            <a:r>
              <a:rPr kumimoji="1" lang="en-US" altLang="zh-CN" sz="2000" dirty="0">
                <a:sym typeface="+mn-ea"/>
              </a:rPr>
              <a:t>from -1 to 1.</a:t>
            </a:r>
            <a:r>
              <a:rPr kumimoji="1" lang="zh-CN" altLang="en-US" sz="2000" dirty="0">
                <a:sym typeface="+mn-ea"/>
              </a:rPr>
              <a:t> </a:t>
            </a:r>
            <a:endParaRPr kumimoji="1" lang="zh-CN" altLang="en-US" sz="2000" dirty="0"/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90204" pitchFamily="34" charset="0"/>
              <a:buChar char="•"/>
            </a:pPr>
            <a:r>
              <a:rPr kumimoji="1" lang="en-US" altLang="zh-CN" sz="2000" dirty="0">
                <a:solidFill>
                  <a:srgbClr val="FF0000"/>
                </a:solidFill>
              </a:rPr>
              <a:t>Results</a:t>
            </a:r>
            <a:r>
              <a:rPr kumimoji="1" lang="en-US" altLang="zh-CN" sz="2000" dirty="0"/>
              <a:t>: </a:t>
            </a:r>
            <a:endParaRPr kumimoji="1" lang="en-US" altLang="zh-CN" sz="2000" dirty="0"/>
          </a:p>
          <a:p>
            <a:pPr indent="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None/>
            </a:pPr>
            <a:r>
              <a:rPr kumimoji="1" lang="en-US" altLang="zh-CN" sz="2000" dirty="0"/>
              <a:t>	1) B</a:t>
            </a:r>
            <a:r>
              <a:rPr kumimoji="1" lang="zh-CN" altLang="en-US" sz="2000" dirty="0"/>
              <a:t>est 𝛽 varies </a:t>
            </a:r>
            <a:r>
              <a:rPr kumimoji="1" lang="en-US" altLang="zh-CN" sz="2000" dirty="0"/>
              <a:t>on </a:t>
            </a:r>
            <a:r>
              <a:rPr kumimoji="1" lang="zh-CN" altLang="en-US" sz="2000" dirty="0"/>
              <a:t>datasets</a:t>
            </a:r>
            <a:r>
              <a:rPr kumimoji="1" lang="en-US" altLang="zh-CN" sz="2000" dirty="0"/>
              <a:t>.</a:t>
            </a:r>
            <a:r>
              <a:rPr kumimoji="1" lang="zh-CN" altLang="en-US" sz="2000" dirty="0"/>
              <a:t> </a:t>
            </a:r>
            <a:endParaRPr kumimoji="1" lang="zh-CN" altLang="en-US" sz="2000" dirty="0"/>
          </a:p>
          <a:p>
            <a:pPr indent="0" algn="l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None/>
            </a:pPr>
            <a:r>
              <a:rPr kumimoji="1" lang="en-US" altLang="zh-CN" sz="2000" dirty="0"/>
              <a:t>	2) </a:t>
            </a:r>
            <a:r>
              <a:rPr kumimoji="1" lang="zh-CN" altLang="en-US" sz="2000" dirty="0"/>
              <a:t>MCNS naturally adapts to different datasets</a:t>
            </a:r>
            <a:r>
              <a:rPr kumimoji="1" lang="en-US" altLang="zh-CN" sz="2000" dirty="0"/>
              <a:t>.</a:t>
            </a:r>
            <a:endParaRPr kumimoji="1"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162560" y="1569085"/>
            <a:ext cx="3224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Degree-based NS: </a:t>
            </a:r>
            <a:endParaRPr lang="en-US" altLang="zh-CN" sz="2800"/>
          </a:p>
        </p:txBody>
      </p:sp>
      <p:pic>
        <p:nvPicPr>
          <p:cNvPr id="5" name="334E55B0-647D-440b-865C-3EC943EB4CBC-18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2204720"/>
            <a:ext cx="3089275" cy="5499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Graph Representation Learning</a:t>
            </a:r>
            <a:endParaRPr lang="zh-CN" altLang="en-US"/>
          </a:p>
        </p:txBody>
      </p:sp>
      <p:pic>
        <p:nvPicPr>
          <p:cNvPr id="13" name="图片 12" descr="111"/>
          <p:cNvPicPr>
            <a:picLocks noChangeAspect="1"/>
          </p:cNvPicPr>
          <p:nvPr/>
        </p:nvPicPr>
        <p:blipFill>
          <a:blip r:embed="rId1"/>
          <a:srcRect l="72351" b="25437"/>
          <a:stretch>
            <a:fillRect/>
          </a:stretch>
        </p:blipFill>
        <p:spPr>
          <a:xfrm>
            <a:off x="781050" y="4093845"/>
            <a:ext cx="3308985" cy="1742440"/>
          </a:xfrm>
          <a:prstGeom prst="rect">
            <a:avLst/>
          </a:prstGeom>
        </p:spPr>
      </p:pic>
      <p:cxnSp>
        <p:nvCxnSpPr>
          <p:cNvPr id="33" name="曲线连接符 32"/>
          <p:cNvCxnSpPr/>
          <p:nvPr/>
        </p:nvCxnSpPr>
        <p:spPr>
          <a:xfrm rot="10800000" flipV="1">
            <a:off x="8183880" y="3801110"/>
            <a:ext cx="1327785" cy="1314450"/>
          </a:xfrm>
          <a:prstGeom prst="curvedConnector3">
            <a:avLst>
              <a:gd name="adj1" fmla="val 27020"/>
            </a:avLst>
          </a:prstGeom>
          <a:ln w="76200" cap="rnd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315" y="1325245"/>
            <a:ext cx="1290320" cy="784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组合 41"/>
          <p:cNvGrpSpPr/>
          <p:nvPr/>
        </p:nvGrpSpPr>
        <p:grpSpPr>
          <a:xfrm>
            <a:off x="582930" y="1059815"/>
            <a:ext cx="4572000" cy="2564130"/>
            <a:chOff x="918" y="1669"/>
            <a:chExt cx="7200" cy="40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" y="1669"/>
              <a:ext cx="7201" cy="403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528" y="5060"/>
              <a:ext cx="134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C00000"/>
                  </a:solidFill>
                </a:rPr>
                <a:t>Graph</a:t>
              </a:r>
              <a:endParaRPr lang="en-US" altLang="zh-CN" b="1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837680" y="1045210"/>
            <a:ext cx="4348480" cy="2598420"/>
            <a:chOff x="10768" y="1646"/>
            <a:chExt cx="6848" cy="4092"/>
          </a:xfrm>
        </p:grpSpPr>
        <p:sp>
          <p:nvSpPr>
            <p:cNvPr id="17" name="矩形 16"/>
            <p:cNvSpPr/>
            <p:nvPr/>
          </p:nvSpPr>
          <p:spPr>
            <a:xfrm>
              <a:off x="10768" y="1646"/>
              <a:ext cx="6849" cy="4092"/>
            </a:xfrm>
            <a:prstGeom prst="rect">
              <a:avLst/>
            </a:prstGeom>
            <a:noFill/>
            <a:ln w="12700" cmpd="sng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  <p:pic>
          <p:nvPicPr>
            <p:cNvPr id="24" name="图片 23" descr="截屏2020-08-24 14.31.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0" y="1762"/>
              <a:ext cx="5987" cy="3859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15050" y="5078"/>
              <a:ext cx="256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C00000"/>
                  </a:solidFill>
                </a:rPr>
                <a:t>Embeddings</a:t>
              </a:r>
              <a:endParaRPr lang="en-US" altLang="zh-CN" b="1">
                <a:solidFill>
                  <a:srgbClr val="C00000"/>
                </a:solidFill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>
            <a:off x="5293995" y="2417445"/>
            <a:ext cx="1463040" cy="0"/>
          </a:xfrm>
          <a:prstGeom prst="straightConnector1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9220200" y="4496435"/>
            <a:ext cx="2138680" cy="368300"/>
            <a:chOff x="14520" y="7081"/>
            <a:chExt cx="3368" cy="580"/>
          </a:xfrm>
        </p:grpSpPr>
        <p:sp>
          <p:nvSpPr>
            <p:cNvPr id="21" name="文本框 20"/>
            <p:cNvSpPr txBox="1"/>
            <p:nvPr/>
          </p:nvSpPr>
          <p:spPr>
            <a:xfrm>
              <a:off x="14520" y="7081"/>
              <a:ext cx="3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Downstream Tasks</a:t>
              </a:r>
              <a:endParaRPr lang="en-US" alt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14520" y="7081"/>
              <a:ext cx="3368" cy="580"/>
            </a:xfrm>
            <a:prstGeom prst="rect">
              <a:avLst/>
            </a:prstGeom>
            <a:noFill/>
            <a:ln w="9525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10025" y="3801110"/>
            <a:ext cx="4091940" cy="2598420"/>
            <a:chOff x="6315" y="5986"/>
            <a:chExt cx="6444" cy="4092"/>
          </a:xfrm>
        </p:grpSpPr>
        <p:sp>
          <p:nvSpPr>
            <p:cNvPr id="37" name="矩形 36"/>
            <p:cNvSpPr/>
            <p:nvPr/>
          </p:nvSpPr>
          <p:spPr>
            <a:xfrm>
              <a:off x="6315" y="5986"/>
              <a:ext cx="6445" cy="4092"/>
            </a:xfrm>
            <a:prstGeom prst="rect">
              <a:avLst/>
            </a:prstGeom>
            <a:noFill/>
            <a:ln w="12700" cmpd="sng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  <p:pic>
          <p:nvPicPr>
            <p:cNvPr id="39" name="图片 38" descr="截屏2020-08-24 14.47.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1" y="6046"/>
              <a:ext cx="6121" cy="3984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11277" y="9404"/>
              <a:ext cx="134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C00000"/>
                  </a:solidFill>
                </a:rPr>
                <a:t>Tasks</a:t>
              </a:r>
              <a:endParaRPr lang="en-US" altLang="zh-CN" b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Futher Analysis: Parameter Analysis</a:t>
            </a:r>
            <a:endParaRPr lang="en-US" altLang="zh-CN"/>
          </a:p>
        </p:txBody>
      </p:sp>
      <p:pic>
        <p:nvPicPr>
          <p:cNvPr id="4" name="内容占位符 3" descr="截屏2020-05-25 23.04.25"/>
          <p:cNvPicPr>
            <a:picLocks noGrp="1" noChangeAspect="1"/>
          </p:cNvPicPr>
          <p:nvPr>
            <p:ph idx="1"/>
          </p:nvPr>
        </p:nvPicPr>
        <p:blipFill>
          <a:blip r:embed="rId1"/>
          <a:srcRect l="49548"/>
          <a:stretch>
            <a:fillRect/>
          </a:stretch>
        </p:blipFill>
        <p:spPr>
          <a:xfrm>
            <a:off x="6228080" y="2424430"/>
            <a:ext cx="5233670" cy="3986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3370" y="1011555"/>
            <a:ext cx="56642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/>
              <a:t>Margin </a:t>
            </a:r>
            <a:r>
              <a:rPr lang="zh-CN" altLang="en-US" sz="2000">
                <a:sym typeface="+mn-ea"/>
              </a:rPr>
              <a:t>𝛾</a:t>
            </a:r>
            <a:r>
              <a:rPr lang="en-US" altLang="zh-CN" sz="2000"/>
              <a:t>:</a:t>
            </a:r>
            <a:endParaRPr lang="en-US" altLang="zh-CN" sz="2000"/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000"/>
              <a:t>- </a:t>
            </a:r>
            <a:r>
              <a:rPr lang="zh-CN" altLang="en-US" sz="2000">
                <a:sym typeface="+mn-ea"/>
              </a:rPr>
              <a:t>the hinge loss begins to take effect when 𝛾 ≥ 0 </a:t>
            </a:r>
            <a:endParaRPr lang="zh-CN" altLang="en-US" sz="2000"/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000"/>
              <a:t>- </a:t>
            </a:r>
            <a:r>
              <a:rPr lang="zh-CN" altLang="en-US" sz="2000"/>
              <a:t>reaches its optimum at 𝛾 ≈ 0.1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6228080" y="838835"/>
            <a:ext cx="58527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/>
              <a:t>Embedding Dimension:</a:t>
            </a:r>
            <a:endParaRPr lang="zh-CN" altLang="en-US" sz="2000"/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000"/>
              <a:t>- </a:t>
            </a:r>
            <a:r>
              <a:rPr lang="zh-CN" altLang="en-US" sz="2000"/>
              <a:t>set </a:t>
            </a:r>
            <a:r>
              <a:rPr lang="en-US" altLang="zh-CN" sz="2000"/>
              <a:t>as</a:t>
            </a:r>
            <a:r>
              <a:rPr lang="zh-CN" altLang="en-US" sz="2000"/>
              <a:t> 512 </a:t>
            </a:r>
            <a:endParaRPr lang="zh-CN" altLang="en-US" sz="2000"/>
          </a:p>
          <a:p>
            <a:pPr indent="0" fontAlgn="auto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2000"/>
              <a:t>- achieve the </a:t>
            </a:r>
            <a:r>
              <a:rPr lang="zh-CN" altLang="en-US" sz="2000"/>
              <a:t>trade-off between </a:t>
            </a:r>
            <a:r>
              <a:rPr lang="en-US" altLang="zh-CN" sz="2000"/>
              <a:t>perfortmance and </a:t>
            </a:r>
            <a:r>
              <a:rPr lang="zh-CN" altLang="en-US" sz="2000"/>
              <a:t>time consumption.</a:t>
            </a:r>
            <a:endParaRPr lang="zh-CN" altLang="en-US" sz="2000"/>
          </a:p>
        </p:txBody>
      </p:sp>
      <p:grpSp>
        <p:nvGrpSpPr>
          <p:cNvPr id="13" name="组合 12"/>
          <p:cNvGrpSpPr/>
          <p:nvPr/>
        </p:nvGrpSpPr>
        <p:grpSpPr>
          <a:xfrm>
            <a:off x="154940" y="2447290"/>
            <a:ext cx="5229860" cy="4010660"/>
            <a:chOff x="244" y="3722"/>
            <a:chExt cx="8236" cy="6316"/>
          </a:xfrm>
        </p:grpSpPr>
        <p:grpSp>
          <p:nvGrpSpPr>
            <p:cNvPr id="11" name="组合 10"/>
            <p:cNvGrpSpPr/>
            <p:nvPr/>
          </p:nvGrpSpPr>
          <p:grpSpPr>
            <a:xfrm>
              <a:off x="244" y="3722"/>
              <a:ext cx="8237" cy="6316"/>
              <a:chOff x="244" y="3722"/>
              <a:chExt cx="8237" cy="6316"/>
            </a:xfrm>
          </p:grpSpPr>
          <p:pic>
            <p:nvPicPr>
              <p:cNvPr id="3" name="内容占位符 3" descr="截屏2020-05-25 23.04.25"/>
              <p:cNvPicPr>
                <a:picLocks noChangeAspect="1"/>
              </p:cNvPicPr>
              <p:nvPr/>
            </p:nvPicPr>
            <p:blipFill>
              <a:blip r:embed="rId1"/>
              <a:srcRect r="49885"/>
              <a:stretch>
                <a:fillRect/>
              </a:stretch>
            </p:blipFill>
            <p:spPr>
              <a:xfrm>
                <a:off x="244" y="3722"/>
                <a:ext cx="8237" cy="6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直接连接符 8"/>
              <p:cNvCxnSpPr/>
              <p:nvPr/>
            </p:nvCxnSpPr>
            <p:spPr>
              <a:xfrm>
                <a:off x="5265" y="4736"/>
                <a:ext cx="48" cy="4309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5201" y="8987"/>
              <a:ext cx="7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0.1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Further Understanding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082675"/>
            <a:ext cx="11266805" cy="607060"/>
          </a:xfrm>
        </p:spPr>
        <p:txBody>
          <a:bodyPr/>
          <a:lstStyle/>
          <a:p>
            <a:r>
              <a:rPr kumimoji="1" lang="en-US" altLang="zh-CN" dirty="0"/>
              <a:t>Whether sampling more negative samples is always helpful ?</a:t>
            </a:r>
            <a:r>
              <a:rPr kumimoji="1" lang="zh-CN" altLang="en-US" dirty="0"/>
              <a:t> </a:t>
            </a:r>
            <a:r>
              <a:rPr kumimoji="1" lang="en-US" altLang="zh-CN" sz="2400" dirty="0"/>
              <a:t> </a:t>
            </a:r>
            <a:endParaRPr lang="en-US" sz="2955" dirty="0"/>
          </a:p>
          <a:p>
            <a:endParaRPr lang="en-US" dirty="0"/>
          </a:p>
        </p:txBody>
      </p:sp>
      <p:pic>
        <p:nvPicPr>
          <p:cNvPr id="6" name="图片 5" descr="截屏2020-05-18 22.36.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785" y="1689735"/>
            <a:ext cx="6391910" cy="471360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431800" y="2179320"/>
            <a:ext cx="5250815" cy="4134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1623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95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635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  <a:ea typeface="+mn-ea"/>
              </a:defRPr>
            </a:lvl2pPr>
            <a:lvl3pPr marL="1055370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</a:defRPr>
            </a:lvl3pPr>
            <a:lvl4pPr marL="1477010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5">
                <a:solidFill>
                  <a:schemeClr val="tx1"/>
                </a:solidFill>
                <a:latin typeface="+mn-lt"/>
                <a:ea typeface="+mn-ea"/>
              </a:defRPr>
            </a:lvl4pPr>
            <a:lvl5pPr marL="189928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5pPr>
            <a:lvl6pPr marL="232092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7pPr>
            <a:lvl8pPr marL="316547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8pPr>
            <a:lvl9pPr marL="358711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dirty="0">
                <a:sym typeface="+mn-ea"/>
              </a:rPr>
              <a:t>Improve at first: </a:t>
            </a:r>
            <a:r>
              <a:rPr kumimoji="1" lang="en-US" altLang="zh-CN" sz="2400" dirty="0">
                <a:solidFill>
                  <a:srgbClr val="FF0000"/>
                </a:solidFill>
                <a:sym typeface="+mn-ea"/>
              </a:rPr>
              <a:t>decrease the risk</a:t>
            </a:r>
            <a:endParaRPr kumimoji="1" lang="en-US" altLang="zh-CN" sz="2400" dirty="0">
              <a:sym typeface="+mn-ea"/>
            </a:endParaRPr>
          </a:p>
          <a:p>
            <a:pPr marL="201295" indent="-267970">
              <a:lnSpc>
                <a:spcPct val="10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-88" checksum="1142520709"/>
                  <wpsdc:marlchars xmlns:wpsdc="http://www.wps.cn/officeDocument/2017/drawingmlCustomData" val="88" checksum="2075070344"/>
                </a:ext>
              </a:extLst>
            </a:pPr>
            <a:endParaRPr kumimoji="1" lang="en-US" altLang="zh-CN" sz="2400" dirty="0">
              <a:sym typeface="+mn-ea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r>
              <a:rPr kumimoji="1" lang="en-US" altLang="zh-CN" sz="2400" dirty="0">
                <a:sym typeface="+mn-ea"/>
              </a:rPr>
              <a:t>Decrease after the optimum:  </a:t>
            </a:r>
            <a:r>
              <a:rPr kumimoji="1" lang="en-US" altLang="zh-CN" sz="2400" dirty="0">
                <a:solidFill>
                  <a:srgbClr val="FF0000"/>
                </a:solidFill>
                <a:sym typeface="+mn-ea"/>
              </a:rPr>
              <a:t>extra bias is added</a:t>
            </a:r>
            <a:r>
              <a:rPr kumimoji="1" lang="en-US" altLang="zh-CN" sz="2400" dirty="0">
                <a:sym typeface="+mn-ea"/>
              </a:rPr>
              <a:t> </a:t>
            </a:r>
            <a:endParaRPr kumimoji="1" lang="en-US" altLang="zh-CN" sz="2400" dirty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Further Understanding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96975"/>
            <a:ext cx="11248390" cy="1477645"/>
          </a:xfrm>
        </p:spPr>
        <p:txBody>
          <a:bodyPr/>
          <a:lstStyle/>
          <a:p>
            <a:r>
              <a:rPr kumimoji="1" lang="en-US" altLang="zh-CN" dirty="0"/>
              <a:t>W</a:t>
            </a:r>
            <a:r>
              <a:rPr kumimoji="1" lang="zh-CN" altLang="en-US" dirty="0"/>
              <a:t>hy our conclusion contradicts with the intuition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positively sampling nearby nodes and negatively sampling far away nodes</a:t>
            </a:r>
            <a:r>
              <a:rPr kumimoji="1" lang="en-US" altLang="zh-CN" dirty="0"/>
              <a:t>” ?</a:t>
            </a:r>
            <a:endParaRPr lang="en-US" dirty="0"/>
          </a:p>
        </p:txBody>
      </p:sp>
      <p:pic>
        <p:nvPicPr>
          <p:cNvPr id="5" name="图片 4" descr="截屏2020-05-18 22.46.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7140" y="2106930"/>
            <a:ext cx="5707380" cy="433324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982345" y="2674620"/>
            <a:ext cx="5626735" cy="345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1623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95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635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  <a:ea typeface="+mn-ea"/>
              </a:defRPr>
            </a:lvl2pPr>
            <a:lvl3pPr marL="1055370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</a:defRPr>
            </a:lvl3pPr>
            <a:lvl4pPr marL="1477010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5">
                <a:solidFill>
                  <a:schemeClr val="tx1"/>
                </a:solidFill>
                <a:latin typeface="+mn-lt"/>
                <a:ea typeface="+mn-ea"/>
              </a:defRPr>
            </a:lvl4pPr>
            <a:lvl5pPr marL="189928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5pPr>
            <a:lvl6pPr marL="232092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7pPr>
            <a:lvl8pPr marL="316547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8pPr>
            <a:lvl9pPr marL="3587115" indent="-2108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CN" sz="2400" dirty="0">
                <a:solidFill>
                  <a:srgbClr val="FF0000"/>
                </a:solidFill>
                <a:sym typeface="+mn-ea"/>
              </a:rPr>
              <a:t> InverseDNS: </a:t>
            </a:r>
            <a:r>
              <a:rPr kumimoji="1" lang="en-US" altLang="zh-CN" sz="2400" dirty="0">
                <a:sym typeface="+mn-ea"/>
              </a:rPr>
              <a:t> selecting the one scored lowest in the candidate items.</a:t>
            </a:r>
            <a:endParaRPr kumimoji="1" lang="en-US" altLang="zh-CN" sz="2400" dirty="0">
              <a:sym typeface="+mn-ea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2400" dirty="0">
                <a:sym typeface="+mn-ea"/>
              </a:rPr>
              <a:t>Performance </a:t>
            </a:r>
            <a:r>
              <a:rPr kumimoji="1" lang="en-US" altLang="zh-CN" sz="2400" dirty="0">
                <a:solidFill>
                  <a:srgbClr val="FF0000"/>
                </a:solidFill>
                <a:sym typeface="+mn-ea"/>
              </a:rPr>
              <a:t>go down</a:t>
            </a:r>
            <a:r>
              <a:rPr kumimoji="1" lang="en-US" altLang="zh-CN" sz="2400" dirty="0">
                <a:sym typeface="+mn-ea"/>
              </a:rPr>
              <a:t> as 𝑀  increases.</a:t>
            </a:r>
            <a:endParaRPr kumimoji="1" lang="en-US" altLang="zh-CN" sz="2400" dirty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805" y="1160780"/>
            <a:ext cx="11550015" cy="5025390"/>
          </a:xfrm>
        </p:spPr>
        <p:txBody>
          <a:bodyPr/>
          <a:lstStyle/>
          <a:p>
            <a:pPr marL="201295" indent="-26797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extLst>
                <a:ext uri="{35155182-B16C-46BC-9424-99874614C6A1}">
                  <wpsdc:indentchars xmlns:wpsdc="http://www.wps.cn/officeDocument/2017/drawingmlCustomData" val="-88" checksum="1142520709"/>
                  <wpsdc:marlchars xmlns:wpsdc="http://www.wps.cn/officeDocument/2017/drawingmlCustomData" val="88" checksum="2075070344"/>
                </a:ext>
              </a:extLst>
            </a:pPr>
            <a:r>
              <a:rPr kumimoji="1" lang="en-US" altLang="zh-CN" sz="2400" dirty="0"/>
              <a:t>We</a:t>
            </a:r>
            <a:r>
              <a:rPr kumimoji="1" lang="zh-CN" altLang="en-US" sz="2400" dirty="0"/>
              <a:t> systematically analyze </a:t>
            </a:r>
            <a:r>
              <a:rPr kumimoji="1" lang="zh-CN" altLang="en-US" sz="2400" dirty="0">
                <a:solidFill>
                  <a:srgbClr val="FF0000"/>
                </a:solidFill>
              </a:rPr>
              <a:t>the role of negative sampling</a:t>
            </a:r>
            <a:r>
              <a:rPr kumimoji="1" lang="zh-CN" altLang="en-US" sz="2400" dirty="0"/>
              <a:t> from the perspectives of both </a:t>
            </a:r>
            <a:r>
              <a:rPr kumimoji="1" lang="zh-CN" altLang="en-US" sz="2400" dirty="0">
                <a:solidFill>
                  <a:srgbClr val="FF0000"/>
                </a:solidFill>
              </a:rPr>
              <a:t>objective and risk</a:t>
            </a:r>
            <a:r>
              <a:rPr kumimoji="1" lang="en-US" altLang="zh-CN" sz="2400" dirty="0">
                <a:solidFill>
                  <a:srgbClr val="FF0000"/>
                </a:solidFill>
              </a:rPr>
              <a:t>;</a:t>
            </a:r>
            <a:r>
              <a:rPr kumimoji="1" lang="en-US" altLang="zh-CN" sz="2400" dirty="0"/>
              <a:t> and quantify that the negative sampling distribution should be </a:t>
            </a:r>
            <a:r>
              <a:rPr kumimoji="1" lang="en-US" altLang="zh-CN" sz="2400" dirty="0">
                <a:solidFill>
                  <a:srgbClr val="FF0000"/>
                </a:solidFill>
              </a:rPr>
              <a:t>positively but sub-linearly</a:t>
            </a:r>
            <a:r>
              <a:rPr kumimoji="1" lang="en-US" altLang="zh-CN" sz="2400" dirty="0"/>
              <a:t> correlated to their positive sampling distribution.</a:t>
            </a:r>
            <a:endParaRPr kumimoji="1" lang="en-US" altLang="zh-CN" sz="2400" dirty="0"/>
          </a:p>
          <a:p>
            <a:pPr marL="201295" indent="-267970" latinLnBrk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extLst>
                <a:ext uri="{35155182-B16C-46BC-9424-99874614C6A1}">
                  <wpsdc:indentchars xmlns:wpsdc="http://www.wps.cn/officeDocument/2017/drawingmlCustomData" val="-88" checksum="1142520709"/>
                  <wpsdc:marlchars xmlns:wpsdc="http://www.wps.cn/officeDocument/2017/drawingmlCustomData" val="88" checksum="2075070344"/>
                </a:ext>
              </a:extLst>
            </a:pPr>
            <a:r>
              <a:rPr kumimoji="1" lang="en-US" altLang="zh-CN" sz="2400" dirty="0"/>
              <a:t>We </a:t>
            </a:r>
            <a:r>
              <a:rPr kumimoji="1" lang="en-US" altLang="zh-CN" sz="2400" dirty="0">
                <a:sym typeface="+mn-ea"/>
              </a:rPr>
              <a:t>propose MCNS,</a:t>
            </a:r>
            <a:r>
              <a:rPr kumimoji="1" lang="zh-CN" altLang="en-US" sz="2400" dirty="0">
                <a:sym typeface="+mn-ea"/>
              </a:rPr>
              <a:t> approximating the positive distribution with self-contrast approximation and accelerating negative sampling by Metropolis-Hastings</a:t>
            </a:r>
            <a:r>
              <a:rPr kumimoji="1" lang="en-US" altLang="zh-CN" sz="2400" dirty="0">
                <a:sym typeface="+mn-ea"/>
              </a:rPr>
              <a:t>.</a:t>
            </a:r>
            <a:endParaRPr kumimoji="1" lang="en-US" altLang="zh-CN" sz="2400" dirty="0"/>
          </a:p>
          <a:p>
            <a:pPr marL="201295" indent="-267970" latinLnBrk="0">
              <a:lnSpc>
                <a:spcPct val="150000"/>
              </a:lnSpc>
              <a:spcBef>
                <a:spcPts val="1200"/>
              </a:spcBef>
              <a:extLst>
                <a:ext uri="{35155182-B16C-46BC-9424-99874614C6A1}">
                  <wpsdc:indentchars xmlns:wpsdc="http://www.wps.cn/officeDocument/2017/drawingmlCustomData" val="-88" checksum="1142520709"/>
                  <wpsdc:marlchars xmlns:wpsdc="http://www.wps.cn/officeDocument/2017/drawingmlCustomData" val="88" checksum="2075070344"/>
                </a:ext>
              </a:extLst>
            </a:pPr>
            <a:r>
              <a:rPr kumimoji="1" lang="en-US" altLang="zh-CN" sz="2400" dirty="0">
                <a:sym typeface="+mn-ea"/>
              </a:rPr>
              <a:t>We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achieve </a:t>
            </a:r>
            <a:r>
              <a:rPr kumimoji="1" lang="en-US" altLang="zh-CN" sz="2400" dirty="0">
                <a:solidFill>
                  <a:srgbClr val="FF0000"/>
                </a:solidFill>
                <a:sym typeface="+mn-ea"/>
              </a:rPr>
              <a:t>state-of-the-art</a:t>
            </a:r>
            <a:r>
              <a:rPr kumimoji="1" lang="zh-CN" altLang="en-US" sz="2400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+mn-ea"/>
              </a:rPr>
              <a:t>performance</a:t>
            </a:r>
            <a:r>
              <a:rPr kumimoji="1" lang="en-US" altLang="zh-CN" sz="2400" dirty="0">
                <a:sym typeface="+mn-ea"/>
              </a:rPr>
              <a:t> in recommendation, link prediction and node classification, on a total of 19 experimental settings.</a:t>
            </a:r>
            <a:endParaRPr kumimoji="1" lang="en-US" altLang="zh-CN" sz="2400" dirty="0">
              <a:sym typeface="+mn-ea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6733" y="3886200"/>
            <a:ext cx="8976730" cy="1752600"/>
          </a:xfrm>
        </p:spPr>
        <p:txBody>
          <a:bodyPr/>
          <a:lstStyle/>
          <a:p>
            <a:r>
              <a:rPr kumimoji="1" lang="en-US" altLang="zh-CN" sz="2000" dirty="0"/>
              <a:t>Code &amp; Data: </a:t>
            </a:r>
            <a:r>
              <a:rPr kumimoji="1" lang="en-US" altLang="zh-CN" sz="2000" dirty="0">
                <a:hlinkClick r:id="rId1" tooltip="" action="ppaction://hlinkfile"/>
              </a:rPr>
              <a:t>https://github.com/THUDM/MCNS</a:t>
            </a:r>
            <a:endParaRPr kumimoji="1" lang="en-US" altLang="zh-CN" sz="200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kumimoji="1" lang="en-US" altLang="zh-CN" dirty="0"/>
              <a:t>Thank you~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4925" y="189230"/>
            <a:ext cx="10798810" cy="791845"/>
          </a:xfrm>
        </p:spPr>
        <p:txBody>
          <a:bodyPr/>
          <a:lstStyle/>
          <a:p>
            <a:pPr algn="l"/>
            <a:r>
              <a:rPr kumimoji="1" lang="en-US" altLang="zh-CN" dirty="0"/>
              <a:t>Sampled </a:t>
            </a:r>
            <a:r>
              <a:rPr kumimoji="1" lang="en-US" altLang="zh-CN" dirty="0">
                <a:sym typeface="+mn-ea"/>
              </a:rPr>
              <a:t> Noise Contrastive Estimation </a:t>
            </a:r>
            <a:r>
              <a:rPr kumimoji="1" lang="en-US" altLang="zh-CN" dirty="0"/>
              <a:t>Framework</a:t>
            </a:r>
            <a:endParaRPr kumimoji="1" lang="en-US" altLang="zh-CN" dirty="0"/>
          </a:p>
        </p:txBody>
      </p:sp>
      <p:grpSp>
        <p:nvGrpSpPr>
          <p:cNvPr id="21" name="组合 20"/>
          <p:cNvGrpSpPr/>
          <p:nvPr/>
        </p:nvGrpSpPr>
        <p:grpSpPr>
          <a:xfrm>
            <a:off x="335915" y="4728210"/>
            <a:ext cx="2514600" cy="1329055"/>
            <a:chOff x="529" y="7446"/>
            <a:chExt cx="3960" cy="2093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2330" y="7446"/>
              <a:ext cx="0" cy="993"/>
            </a:xfrm>
            <a:prstGeom prst="straightConnector1">
              <a:avLst/>
            </a:prstGeom>
            <a:ln w="50800">
              <a:solidFill>
                <a:schemeClr val="bg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529" y="8577"/>
              <a:ext cx="3961" cy="963"/>
              <a:chOff x="657" y="9233"/>
              <a:chExt cx="3961" cy="963"/>
            </a:xfrm>
          </p:grpSpPr>
          <p:sp>
            <p:nvSpPr>
              <p:cNvPr id="15" name="流程图: 可选过程 14"/>
              <p:cNvSpPr/>
              <p:nvPr/>
            </p:nvSpPr>
            <p:spPr>
              <a:xfrm>
                <a:off x="657" y="9233"/>
                <a:ext cx="3955" cy="963"/>
              </a:xfrm>
              <a:prstGeom prst="flowChartAlternateProcess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81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10" y="9425"/>
                <a:ext cx="390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kumimoji="1" lang="en-US" dirty="0">
                    <a:sym typeface="+mn-ea"/>
                  </a:rPr>
                  <a:t>Sample </a:t>
                </a:r>
                <a:r>
                  <a:rPr kumimoji="1" lang="en-US" dirty="0">
                    <a:solidFill>
                      <a:srgbClr val="FF0000"/>
                    </a:solidFill>
                    <a:sym typeface="+mn-ea"/>
                  </a:rPr>
                  <a:t>positive </a:t>
                </a:r>
                <a:r>
                  <a:rPr kumimoji="1" lang="en-US" dirty="0">
                    <a:sym typeface="+mn-ea"/>
                  </a:rPr>
                  <a:t>nodes</a:t>
                </a:r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662680" y="4728845"/>
            <a:ext cx="3014980" cy="1329690"/>
            <a:chOff x="5768" y="7447"/>
            <a:chExt cx="4748" cy="2094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8033" y="7447"/>
              <a:ext cx="0" cy="993"/>
            </a:xfrm>
            <a:prstGeom prst="straightConnector1">
              <a:avLst/>
            </a:prstGeom>
            <a:ln w="50800">
              <a:solidFill>
                <a:schemeClr val="bg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图: 可选过程 24"/>
            <p:cNvSpPr/>
            <p:nvPr/>
          </p:nvSpPr>
          <p:spPr>
            <a:xfrm>
              <a:off x="5768" y="8577"/>
              <a:ext cx="4718" cy="964"/>
            </a:xfrm>
            <a:prstGeom prst="flowChartAlternateProcess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68" y="8768"/>
              <a:ext cx="47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kumimoji="1" lang="en-US" altLang="zh-CN" dirty="0">
                  <a:sym typeface="+mn-ea"/>
                </a:rPr>
                <a:t>Generate node </a:t>
              </a:r>
              <a:r>
                <a:rPr kumimoji="1" lang="en-US" altLang="zh-CN" dirty="0">
                  <a:solidFill>
                    <a:srgbClr val="FF0000"/>
                  </a:solidFill>
                  <a:sym typeface="+mn-ea"/>
                </a:rPr>
                <a:t>embeddings</a:t>
              </a:r>
              <a:endParaRPr kumimoji="1" lang="en-US" altLang="zh-CN" dirty="0">
                <a:solidFill>
                  <a:srgbClr val="FF0000"/>
                </a:solidFill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44180" y="4727575"/>
            <a:ext cx="2604135" cy="1329690"/>
            <a:chOff x="529" y="7446"/>
            <a:chExt cx="4101" cy="2094"/>
          </a:xfrm>
        </p:grpSpPr>
        <p:cxnSp>
          <p:nvCxnSpPr>
            <p:cNvPr id="33" name="直接箭头连接符 32"/>
            <p:cNvCxnSpPr/>
            <p:nvPr/>
          </p:nvCxnSpPr>
          <p:spPr>
            <a:xfrm>
              <a:off x="2330" y="7446"/>
              <a:ext cx="0" cy="993"/>
            </a:xfrm>
            <a:prstGeom prst="straightConnector1">
              <a:avLst/>
            </a:prstGeom>
            <a:ln w="50800">
              <a:solidFill>
                <a:schemeClr val="bg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529" y="8577"/>
              <a:ext cx="4101" cy="963"/>
              <a:chOff x="657" y="9233"/>
              <a:chExt cx="4101" cy="963"/>
            </a:xfrm>
          </p:grpSpPr>
          <p:sp>
            <p:nvSpPr>
              <p:cNvPr id="35" name="流程图: 可选过程 34"/>
              <p:cNvSpPr/>
              <p:nvPr/>
            </p:nvSpPr>
            <p:spPr>
              <a:xfrm>
                <a:off x="657" y="9233"/>
                <a:ext cx="3955" cy="963"/>
              </a:xfrm>
              <a:prstGeom prst="flowChartAlternateProcess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810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710" y="9425"/>
                <a:ext cx="40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r>
                  <a:rPr kumimoji="1" lang="en-US" dirty="0">
                    <a:sym typeface="+mn-ea"/>
                  </a:rPr>
                  <a:t>Sample </a:t>
                </a:r>
                <a:r>
                  <a:rPr kumimoji="1" lang="en-US" dirty="0">
                    <a:solidFill>
                      <a:srgbClr val="FF0000"/>
                    </a:solidFill>
                    <a:sym typeface="+mn-ea"/>
                  </a:rPr>
                  <a:t>negative </a:t>
                </a:r>
                <a:r>
                  <a:rPr kumimoji="1" lang="en-US" dirty="0">
                    <a:sym typeface="+mn-ea"/>
                  </a:rPr>
                  <a:t>nodes</a:t>
                </a:r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244475" y="802640"/>
            <a:ext cx="11703050" cy="3926205"/>
            <a:chOff x="385" y="1264"/>
            <a:chExt cx="18430" cy="6183"/>
          </a:xfrm>
        </p:grpSpPr>
        <p:grpSp>
          <p:nvGrpSpPr>
            <p:cNvPr id="7" name="组合 6"/>
            <p:cNvGrpSpPr/>
            <p:nvPr/>
          </p:nvGrpSpPr>
          <p:grpSpPr>
            <a:xfrm>
              <a:off x="385" y="2002"/>
              <a:ext cx="18430" cy="5326"/>
              <a:chOff x="202" y="4160"/>
              <a:chExt cx="18430" cy="532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02" y="4160"/>
                <a:ext cx="18430" cy="5327"/>
                <a:chOff x="385" y="4742"/>
                <a:chExt cx="18430" cy="5327"/>
              </a:xfrm>
            </p:grpSpPr>
            <p:pic>
              <p:nvPicPr>
                <p:cNvPr id="16" name="图片 15" descr="截屏2020-05-18 15.44.21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385" y="4742"/>
                  <a:ext cx="18430" cy="5215"/>
                </a:xfrm>
                <a:prstGeom prst="rect">
                  <a:avLst/>
                </a:prstGeom>
              </p:spPr>
            </p:pic>
            <p:pic>
              <p:nvPicPr>
                <p:cNvPr id="19" name="334E55B0-647D-440b-865C-3EC943EB4CBC-5" descr="/var/folders/df/2jrr250d54bbx1nmkpf5mctw0000gn/T/com.kingsoft.wpsoffice.mac/wpsoffice.k46632wpsoffice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15" y="9532"/>
                  <a:ext cx="5474" cy="537"/>
                </a:xfrm>
                <a:prstGeom prst="rect">
                  <a:avLst/>
                </a:prstGeom>
              </p:spPr>
            </p:pic>
            <p:pic>
              <p:nvPicPr>
                <p:cNvPr id="3" name="334E55B0-647D-440b-865C-3EC943EB4CBC-6" descr="/var/folders/df/2jrr250d54bbx1nmkpf5mctw0000gn/T/com.kingsoft.wpsoffice.mac/wpsoffice.K46632wpsoffice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8" y="6973"/>
                  <a:ext cx="1304" cy="504"/>
                </a:xfrm>
                <a:prstGeom prst="rect">
                  <a:avLst/>
                </a:prstGeom>
              </p:spPr>
            </p:pic>
          </p:grpSp>
          <p:pic>
            <p:nvPicPr>
              <p:cNvPr id="5" name="334E55B0-647D-440b-865C-3EC943EB4CBC-7" descr="/var/folders/df/2jrr250d54bbx1nmkpf5mctw0000gn/T/com.kingsoft.wpsoffice.mac/wpsoffice.L46632wpsoffi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" y="8942"/>
                <a:ext cx="4062" cy="545"/>
              </a:xfrm>
              <a:prstGeom prst="rect">
                <a:avLst/>
              </a:prstGeom>
            </p:spPr>
          </p:pic>
          <p:pic>
            <p:nvPicPr>
              <p:cNvPr id="6" name="334E55B0-647D-440b-865C-3EC943EB4CBC-8" descr="/var/folders/df/2jrr250d54bbx1nmkpf5mctw0000gn/T/com.kingsoft.wpsoffice.mac/wpsoffice.F46632wpsoffic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39" y="8942"/>
                <a:ext cx="4248" cy="544"/>
              </a:xfrm>
              <a:prstGeom prst="rect">
                <a:avLst/>
              </a:prstGeom>
            </p:spPr>
          </p:pic>
        </p:grpSp>
        <p:sp>
          <p:nvSpPr>
            <p:cNvPr id="37" name="标题 1"/>
            <p:cNvSpPr>
              <a:spLocks noGrp="1"/>
            </p:cNvSpPr>
            <p:nvPr/>
          </p:nvSpPr>
          <p:spPr>
            <a:xfrm>
              <a:off x="385" y="1264"/>
              <a:ext cx="6013" cy="12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9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90">
                  <a:solidFill>
                    <a:schemeClr val="tx2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90">
                  <a:solidFill>
                    <a:schemeClr val="tx2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90">
                  <a:solidFill>
                    <a:schemeClr val="tx2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90">
                  <a:solidFill>
                    <a:schemeClr val="tx2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422275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90">
                  <a:solidFill>
                    <a:schemeClr val="tx2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843915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90">
                  <a:solidFill>
                    <a:schemeClr val="tx2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126619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90">
                  <a:solidFill>
                    <a:schemeClr val="tx2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1688465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90">
                  <a:solidFill>
                    <a:schemeClr val="tx2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kumimoji="1" lang="en-US" altLang="zh-CN" sz="2400" dirty="0">
                  <a:solidFill>
                    <a:srgbClr val="C00000"/>
                  </a:solidFill>
                  <a:sym typeface="+mn-ea"/>
                </a:rPr>
                <a:t>SampledNCE Framework</a:t>
              </a:r>
              <a:endParaRPr kumimoji="1" lang="en-US" altLang="zh-CN" sz="2400" dirty="0">
                <a:solidFill>
                  <a:srgbClr val="C00000"/>
                </a:solidFill>
                <a:sym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85" y="1545"/>
              <a:ext cx="18430" cy="5902"/>
            </a:xfrm>
            <a:prstGeom prst="rect">
              <a:avLst/>
            </a:prstGeom>
            <a:noFill/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189220" y="4860290"/>
            <a:ext cx="2087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en-US" dirty="0">
                <a:solidFill>
                  <a:srgbClr val="FF0000"/>
                </a:solidFill>
                <a:sym typeface="+mn-ea"/>
              </a:rPr>
              <a:t>Cross-entropy loss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Problems &amp; Challenges</a:t>
            </a:r>
            <a:endParaRPr kumimoji="1" lang="en-US" altLang="zh-CN" dirty="0"/>
          </a:p>
        </p:txBody>
      </p:sp>
      <p:grpSp>
        <p:nvGrpSpPr>
          <p:cNvPr id="22" name="组合 21"/>
          <p:cNvGrpSpPr/>
          <p:nvPr/>
        </p:nvGrpSpPr>
        <p:grpSpPr>
          <a:xfrm>
            <a:off x="589915" y="4526280"/>
            <a:ext cx="4752340" cy="1663700"/>
            <a:chOff x="929" y="6349"/>
            <a:chExt cx="7484" cy="2620"/>
          </a:xfrm>
        </p:grpSpPr>
        <p:sp>
          <p:nvSpPr>
            <p:cNvPr id="21" name="圆角矩形 20"/>
            <p:cNvSpPr/>
            <p:nvPr/>
          </p:nvSpPr>
          <p:spPr>
            <a:xfrm>
              <a:off x="929" y="7292"/>
              <a:ext cx="7084" cy="16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bg1">
                  <a:lumMod val="9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009" y="6349"/>
              <a:ext cx="7404" cy="2561"/>
              <a:chOff x="10953" y="6220"/>
              <a:chExt cx="7404" cy="256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0953" y="7183"/>
                <a:ext cx="7404" cy="15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l" fontAlgn="auto">
                  <a:lnSpc>
                    <a:spcPct val="150000"/>
                  </a:lnSpc>
                  <a:buFont typeface="Arial" panose="020B0604020202090204" pitchFamily="34" charset="0"/>
                  <a:buNone/>
                </a:pPr>
                <a:r>
                  <a:rPr lang="en-US" altLang="zh-CN" sz="2000" b="1">
                    <a:solidFill>
                      <a:srgbClr val="FF0000"/>
                    </a:solidFill>
                    <a:latin typeface="+mj-lt"/>
                    <a:sym typeface="+mn-ea"/>
                  </a:rPr>
                  <a:t>Unexplored</a:t>
                </a:r>
                <a:endParaRPr lang="en-US" altLang="zh-CN" sz="2000" b="1">
                  <a:solidFill>
                    <a:srgbClr val="FF0000"/>
                  </a:solidFill>
                  <a:latin typeface="+mj-lt"/>
                  <a:sym typeface="+mn-ea"/>
                </a:endParaRPr>
              </a:p>
              <a:p>
                <a:pPr indent="0" algn="l" fontAlgn="auto">
                  <a:lnSpc>
                    <a:spcPct val="150000"/>
                  </a:lnSpc>
                  <a:buFont typeface="Arial" panose="020B0604020202090204" pitchFamily="34" charset="0"/>
                  <a:buNone/>
                </a:pPr>
                <a:r>
                  <a:rPr lang="en-US" altLang="zh-CN" sz="2000" b="1">
                    <a:solidFill>
                      <a:srgbClr val="FF0000"/>
                    </a:solidFill>
                    <a:latin typeface="+mj-lt"/>
                    <a:sym typeface="+mn-ea"/>
                  </a:rPr>
                  <a:t>Lacking </a:t>
                </a:r>
                <a:r>
                  <a:rPr lang="zh-CN" altLang="en-US" sz="2000" b="1">
                    <a:solidFill>
                      <a:srgbClr val="FF0000"/>
                    </a:solidFill>
                    <a:latin typeface="+mj-lt"/>
                    <a:sym typeface="+mn-ea"/>
                  </a:rPr>
                  <a:t>systematically analyzed </a:t>
                </a:r>
                <a:endParaRPr lang="zh-CN" altLang="en-US" sz="2000" b="1">
                  <a:solidFill>
                    <a:srgbClr val="FF0000"/>
                  </a:solidFill>
                  <a:latin typeface="+mj-lt"/>
                  <a:sym typeface="+mn-ea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016" y="6220"/>
                <a:ext cx="397" cy="652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/>
        </p:nvGrpSpPr>
        <p:grpSpPr>
          <a:xfrm>
            <a:off x="151130" y="781050"/>
            <a:ext cx="5718175" cy="3757930"/>
            <a:chOff x="929" y="1256"/>
            <a:chExt cx="7084" cy="4706"/>
          </a:xfrm>
        </p:grpSpPr>
        <p:pic>
          <p:nvPicPr>
            <p:cNvPr id="16" name="图片 15" descr="截屏2020-05-18 15.44.21"/>
            <p:cNvPicPr>
              <a:picLocks noChangeAspect="1"/>
            </p:cNvPicPr>
            <p:nvPr/>
          </p:nvPicPr>
          <p:blipFill>
            <a:blip r:embed="rId2"/>
            <a:srcRect l="57399"/>
            <a:stretch>
              <a:fillRect/>
            </a:stretch>
          </p:blipFill>
          <p:spPr>
            <a:xfrm>
              <a:off x="929" y="1256"/>
              <a:ext cx="7085" cy="470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052" y="4309"/>
              <a:ext cx="610" cy="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069330" y="1153795"/>
            <a:ext cx="2572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Related Work:</a:t>
            </a:r>
            <a:endParaRPr lang="en-US" altLang="zh-CN" sz="2800" b="1"/>
          </a:p>
        </p:txBody>
      </p:sp>
      <p:grpSp>
        <p:nvGrpSpPr>
          <p:cNvPr id="50" name="组合 49"/>
          <p:cNvGrpSpPr/>
          <p:nvPr/>
        </p:nvGrpSpPr>
        <p:grpSpPr>
          <a:xfrm>
            <a:off x="6031230" y="1751965"/>
            <a:ext cx="6613525" cy="4234180"/>
            <a:chOff x="10078" y="2699"/>
            <a:chExt cx="10415" cy="6668"/>
          </a:xfrm>
        </p:grpSpPr>
        <p:grpSp>
          <p:nvGrpSpPr>
            <p:cNvPr id="38" name="组合 37"/>
            <p:cNvGrpSpPr/>
            <p:nvPr/>
          </p:nvGrpSpPr>
          <p:grpSpPr>
            <a:xfrm rot="0">
              <a:off x="11129" y="5152"/>
              <a:ext cx="8531" cy="3425"/>
              <a:chOff x="8105765" y="1893109"/>
              <a:chExt cx="5944563" cy="289953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105765" y="2273223"/>
                <a:ext cx="5944563" cy="2519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30000"/>
                  </a:lnSpc>
                </a:pPr>
                <a:r>
                  <a:rPr kumimoji="1" lang="en-US" altLang="zh-CN" dirty="0" smtClean="0">
                    <a:solidFill>
                      <a:srgbClr val="FF0000"/>
                    </a:solidFill>
                    <a:sym typeface="+mn-ea"/>
                  </a:rPr>
                  <a:t>Advantage</a:t>
                </a:r>
                <a:r>
                  <a:rPr kumimoji="1" lang="en-US" altLang="zh-CN" dirty="0" smtClean="0">
                    <a:sym typeface="+mn-ea"/>
                  </a:rPr>
                  <a:t>: mine hard negative samples</a:t>
                </a:r>
                <a:endParaRPr kumimoji="1" lang="en-US" altLang="zh-CN" dirty="0" smtClean="0"/>
              </a:p>
              <a:p>
                <a:pPr defTabSz="685800">
                  <a:lnSpc>
                    <a:spcPct val="130000"/>
                  </a:lnSpc>
                </a:pPr>
                <a:r>
                  <a:rPr kumimoji="1" lang="en-US" altLang="zh-CN" dirty="0" smtClean="0">
                    <a:solidFill>
                      <a:srgbClr val="FF0000"/>
                    </a:solidFill>
                    <a:sym typeface="+mn-ea"/>
                  </a:rPr>
                  <a:t>Disadvantage</a:t>
                </a:r>
                <a:r>
                  <a:rPr kumimoji="1" lang="en-US" altLang="zh-CN" dirty="0" smtClean="0">
                    <a:sym typeface="+mn-ea"/>
                  </a:rPr>
                  <a:t>: sampling with rejection may cost so many time to try.</a:t>
                </a:r>
                <a:endParaRPr kumimoji="1" lang="en-US" altLang="zh-CN" dirty="0" smtClean="0">
                  <a:sym typeface="+mn-ea"/>
                </a:endParaRPr>
              </a:p>
              <a:p>
                <a:pPr defTabSz="685800">
                  <a:lnSpc>
                    <a:spcPct val="130000"/>
                  </a:lnSpc>
                </a:pP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defTabSz="685800">
                  <a:lnSpc>
                    <a:spcPct val="130000"/>
                  </a:lnSpc>
                </a:pP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8105766" y="1893109"/>
                <a:ext cx="4900727" cy="53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l" defTabSz="685800"/>
                <a:r>
                  <a:rPr lang="en-US" altLang="zh-CN" sz="2000" b="1">
                    <a:sym typeface="+mn-ea"/>
                  </a:rPr>
                  <a:t>Hard-samples Negative Sampling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rot="0">
              <a:off x="11129" y="7642"/>
              <a:ext cx="9364" cy="1725"/>
              <a:chOff x="8105765" y="1893109"/>
              <a:chExt cx="4554856" cy="1460348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8105765" y="2273223"/>
                <a:ext cx="4317114" cy="1080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30000"/>
                  </a:lnSpc>
                </a:pPr>
                <a:r>
                  <a:rPr kumimoji="1" lang="en-US" altLang="zh-CN" dirty="0" smtClean="0">
                    <a:solidFill>
                      <a:srgbClr val="FF0000"/>
                    </a:solidFill>
                    <a:sym typeface="+mn-ea"/>
                  </a:rPr>
                  <a:t>Advantage</a:t>
                </a:r>
                <a:r>
                  <a:rPr kumimoji="1" lang="en-US" altLang="zh-CN" dirty="0" smtClean="0">
                    <a:sym typeface="+mn-ea"/>
                  </a:rPr>
                  <a:t>: adversially generate “difficult” samples</a:t>
                </a:r>
                <a:endParaRPr kumimoji="1" lang="en-US" altLang="zh-CN" dirty="0" smtClean="0"/>
              </a:p>
              <a:p>
                <a:pPr defTabSz="685800">
                  <a:lnSpc>
                    <a:spcPct val="130000"/>
                  </a:lnSpc>
                </a:pPr>
                <a:r>
                  <a:rPr kumimoji="1" lang="en-US" altLang="zh-CN" dirty="0" smtClean="0">
                    <a:solidFill>
                      <a:srgbClr val="FF0000"/>
                    </a:solidFill>
                    <a:sym typeface="+mn-ea"/>
                  </a:rPr>
                  <a:t>Disadvantage</a:t>
                </a:r>
                <a:r>
                  <a:rPr kumimoji="1" lang="en-US" altLang="zh-CN" dirty="0" smtClean="0">
                    <a:sym typeface="+mn-ea"/>
                  </a:rPr>
                  <a:t>: Training difficulties; Long training time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8105766" y="1893109"/>
                <a:ext cx="4554855" cy="53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l" defTabSz="685800"/>
                <a:r>
                  <a:rPr lang="en-US" altLang="zh-CN" sz="2000" b="1">
                    <a:sym typeface="+mn-ea"/>
                  </a:rPr>
                  <a:t>GAN-based Negative Sampling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0078" y="2699"/>
              <a:ext cx="8227" cy="2858"/>
              <a:chOff x="10078" y="2859"/>
              <a:chExt cx="7853" cy="2858"/>
            </a:xfrm>
          </p:grpSpPr>
          <p:grpSp>
            <p:nvGrpSpPr>
              <p:cNvPr id="35" name="组合 34"/>
              <p:cNvGrpSpPr/>
              <p:nvPr/>
            </p:nvGrpSpPr>
            <p:grpSpPr>
              <a:xfrm rot="0">
                <a:off x="11129" y="2859"/>
                <a:ext cx="6803" cy="2858"/>
                <a:chOff x="8105765" y="1893109"/>
                <a:chExt cx="5038484" cy="2419521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8105765" y="2273223"/>
                  <a:ext cx="5038484" cy="20394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685800">
                    <a:lnSpc>
                      <a:spcPct val="130000"/>
                    </a:lnSpc>
                  </a:pPr>
                  <a:r>
                    <a:rPr kumimoji="1" lang="en-US" altLang="zh-CN" dirty="0" smtClean="0">
                      <a:solidFill>
                        <a:srgbClr val="FF0000"/>
                      </a:solidFill>
                    </a:rPr>
                    <a:t>Advantage</a:t>
                  </a:r>
                  <a:r>
                    <a:rPr kumimoji="1" lang="en-US" altLang="zh-CN" dirty="0" smtClean="0"/>
                    <a:t>: simple and fast</a:t>
                  </a:r>
                  <a:endParaRPr kumimoji="1" lang="en-US" altLang="zh-CN" dirty="0" smtClean="0"/>
                </a:p>
                <a:p>
                  <a:pPr defTabSz="685800">
                    <a:lnSpc>
                      <a:spcPct val="130000"/>
                    </a:lnSpc>
                  </a:pPr>
                  <a:r>
                    <a:rPr kumimoji="1" lang="en-US" altLang="zh-CN" dirty="0" smtClean="0">
                      <a:solidFill>
                        <a:srgbClr val="FF0000"/>
                      </a:solidFill>
                    </a:rPr>
                    <a:t>Disadvantage</a:t>
                  </a:r>
                  <a:r>
                    <a:rPr kumimoji="1" lang="en-US" altLang="zh-CN" dirty="0" smtClean="0"/>
                    <a:t>: </a:t>
                  </a:r>
                  <a:r>
                    <a:rPr kumimoji="1" lang="en-US" altLang="zh-CN" dirty="0" smtClean="0">
                      <a:sym typeface="+mn-ea"/>
                    </a:rPr>
                    <a:t>static, inconsiderate to the personalization of nodes.</a:t>
                  </a:r>
                  <a:endParaRPr kumimoji="1" lang="en-US" altLang="zh-CN" dirty="0" smtClean="0">
                    <a:sym typeface="+mn-ea"/>
                  </a:endParaRPr>
                </a:p>
                <a:p>
                  <a:pPr defTabSz="685800">
                    <a:lnSpc>
                      <a:spcPct val="130000"/>
                    </a:lnSpc>
                  </a:pPr>
                  <a:endPara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8105766" y="1893109"/>
                  <a:ext cx="4899987" cy="53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 algn="l" defTabSz="685800"/>
                  <a:r>
                    <a:rPr lang="en-US" altLang="zh-CN" sz="2000" b="1">
                      <a:sym typeface="+mn-ea"/>
                    </a:rPr>
                    <a:t>Degree-based Negative Sampling</a:t>
                  </a:r>
                  <a:endPara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sp>
            <p:nvSpPr>
              <p:cNvPr id="44" name="矩形 43"/>
              <p:cNvSpPr/>
              <p:nvPr/>
            </p:nvSpPr>
            <p:spPr>
              <a:xfrm>
                <a:off x="10078" y="3086"/>
                <a:ext cx="832" cy="832"/>
              </a:xfrm>
              <a:prstGeom prst="rect">
                <a:avLst/>
              </a:prstGeom>
              <a:solidFill>
                <a:srgbClr val="23466E">
                  <a:alpha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10078" y="7823"/>
              <a:ext cx="832" cy="832"/>
            </a:xfrm>
            <a:prstGeom prst="rect">
              <a:avLst/>
            </a:prstGeom>
            <a:solidFill>
              <a:srgbClr val="23466E">
                <a:alpha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0078" y="5324"/>
              <a:ext cx="832" cy="832"/>
            </a:xfrm>
            <a:prstGeom prst="rect">
              <a:avLst/>
            </a:prstGeom>
            <a:solidFill>
              <a:srgbClr val="23466E">
                <a:alpha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8642838" cy="792162"/>
          </a:xfrm>
        </p:spPr>
        <p:txBody>
          <a:bodyPr/>
          <a:lstStyle/>
          <a:p>
            <a:r>
              <a:rPr lang="en-US" altLang="zh-CN" dirty="0"/>
              <a:t>Negative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55" y="800100"/>
            <a:ext cx="11076305" cy="1665605"/>
          </a:xfrm>
        </p:spPr>
        <p:txBody>
          <a:bodyPr/>
          <a:lstStyle/>
          <a:p>
            <a:pPr>
              <a:buFont typeface="Arial" panose="020B0604020202090204" pitchFamily="34" charset="0"/>
              <a:buChar char="•"/>
            </a:pPr>
            <a:r>
              <a:rPr lang="en-US" altLang="zh-CN" sz="2800" b="1" dirty="0">
                <a:solidFill>
                  <a:srgbClr val="FF0000"/>
                </a:solidFill>
              </a:rPr>
              <a:t>Definition</a:t>
            </a:r>
            <a:r>
              <a:rPr lang="en-US" altLang="zh-CN" sz="2800" dirty="0">
                <a:solidFill>
                  <a:srgbClr val="FF0000"/>
                </a:solidFill>
              </a:rPr>
              <a:t>:</a:t>
            </a:r>
            <a:endParaRPr lang="en-US" altLang="zh-CN" dirty="0"/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      Given a graph             , where                                      is the node set,     </a:t>
            </a:r>
            <a:endParaRPr lang="en-US" sz="2400" dirty="0"/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is the edge set. </a:t>
            </a:r>
            <a:endParaRPr lang="en-US" sz="2400" dirty="0"/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     </a:t>
            </a:r>
            <a:endParaRPr lang="en-US" sz="2400" dirty="0"/>
          </a:p>
        </p:txBody>
      </p:sp>
      <p:pic>
        <p:nvPicPr>
          <p:cNvPr id="4" name="334E55B0-647D-440b-865C-3EC943EB4CBC-16" descr="/var/folders/df/2jrr250d54bbx1nmkpf5mctw0000gn/T/com.kingsoft.wpsoffice.mac/wpsoffice.T49287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1175" y="1479550"/>
            <a:ext cx="1009650" cy="346075"/>
          </a:xfrm>
          <a:prstGeom prst="rect">
            <a:avLst/>
          </a:prstGeom>
        </p:spPr>
      </p:pic>
      <p:pic>
        <p:nvPicPr>
          <p:cNvPr id="5" name="334E55B0-647D-440b-865C-3EC943EB4CBC-17" descr="/var/folders/df/2jrr250d54bbx1nmkpf5mctw0000gn/T/com.kingsoft.wpsoffice.mac/wpsoffice.X49287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470" y="1479550"/>
            <a:ext cx="3109595" cy="348615"/>
          </a:xfrm>
          <a:prstGeom prst="rect">
            <a:avLst/>
          </a:prstGeom>
        </p:spPr>
      </p:pic>
      <p:pic>
        <p:nvPicPr>
          <p:cNvPr id="6" name="334E55B0-647D-440b-865C-3EC943EB4CBC-18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" y="1985010"/>
            <a:ext cx="3013075" cy="35115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546985" y="3377565"/>
            <a:ext cx="7357110" cy="763905"/>
            <a:chOff x="4011" y="5207"/>
            <a:chExt cx="11586" cy="1203"/>
          </a:xfrm>
        </p:grpSpPr>
        <p:pic>
          <p:nvPicPr>
            <p:cNvPr id="8" name="334E55B0-647D-440b-865C-3EC943EB4CBC-14" descr="/var/folders/df/2jrr250d54bbx1nmkpf5mctw0000gn/T/com.kingsoft.wpsoffice.mac/wpsoffice.I49287wpsoffi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1" y="5399"/>
              <a:ext cx="6917" cy="1011"/>
            </a:xfrm>
            <a:prstGeom prst="rect">
              <a:avLst/>
            </a:prstGeom>
          </p:spPr>
        </p:pic>
        <p:sp>
          <p:nvSpPr>
            <p:cNvPr id="10" name="Rounded Rectangle 12"/>
            <p:cNvSpPr/>
            <p:nvPr/>
          </p:nvSpPr>
          <p:spPr>
            <a:xfrm>
              <a:off x="8398" y="5272"/>
              <a:ext cx="2743" cy="1138"/>
            </a:xfrm>
            <a:prstGeom prst="roundRect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" name="线形标注 2 10"/>
            <p:cNvSpPr/>
            <p:nvPr/>
          </p:nvSpPr>
          <p:spPr>
            <a:xfrm>
              <a:off x="12109" y="5207"/>
              <a:ext cx="3488" cy="963"/>
            </a:xfrm>
            <a:prstGeom prst="borderCallout2">
              <a:avLst>
                <a:gd name="adj1" fmla="val 18795"/>
                <a:gd name="adj2" fmla="val -1519"/>
                <a:gd name="adj3" fmla="val 18750"/>
                <a:gd name="adj4" fmla="val -16667"/>
                <a:gd name="adj5" fmla="val 77777"/>
                <a:gd name="adj6" fmla="val -28010"/>
              </a:avLst>
            </a:prstGeom>
            <a:noFill/>
            <a:ln w="19050"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109" y="5399"/>
              <a:ext cx="3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calculate all nodes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10690" y="4639310"/>
            <a:ext cx="9473497" cy="836295"/>
            <a:chOff x="4011" y="7235"/>
            <a:chExt cx="15195" cy="1341"/>
          </a:xfrm>
        </p:grpSpPr>
        <p:pic>
          <p:nvPicPr>
            <p:cNvPr id="13" name="334E55B0-647D-440b-865C-3EC943EB4CBC-15" descr="/var/folders/df/2jrr250d54bbx1nmkpf5mctw0000gn/T/com.kingsoft.wpsoffice.mac/wpsoffice.W49287wpsoffi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1" y="7695"/>
              <a:ext cx="9954" cy="624"/>
            </a:xfrm>
            <a:prstGeom prst="rect">
              <a:avLst/>
            </a:prstGeom>
          </p:spPr>
        </p:pic>
        <p:sp>
          <p:nvSpPr>
            <p:cNvPr id="15" name="Rounded Rectangle 12"/>
            <p:cNvSpPr/>
            <p:nvPr/>
          </p:nvSpPr>
          <p:spPr>
            <a:xfrm>
              <a:off x="8471" y="7438"/>
              <a:ext cx="5495" cy="1138"/>
            </a:xfrm>
            <a:prstGeom prst="roundRect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线形标注 2 15"/>
            <p:cNvSpPr/>
            <p:nvPr/>
          </p:nvSpPr>
          <p:spPr>
            <a:xfrm>
              <a:off x="14962" y="7235"/>
              <a:ext cx="4021" cy="963"/>
            </a:xfrm>
            <a:prstGeom prst="borderCallout2">
              <a:avLst>
                <a:gd name="adj1" fmla="val 18795"/>
                <a:gd name="adj2" fmla="val -1519"/>
                <a:gd name="adj3" fmla="val 18750"/>
                <a:gd name="adj4" fmla="val -16667"/>
                <a:gd name="adj5" fmla="val 77777"/>
                <a:gd name="adj6" fmla="val -23974"/>
              </a:avLst>
            </a:prstGeom>
            <a:noFill/>
            <a:ln w="19050"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914" y="7426"/>
              <a:ext cx="4292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only calculate k nodes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14045" y="2242820"/>
            <a:ext cx="111798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ym typeface="+mn-ea"/>
              </a:rPr>
              <a:t>     For a node pair           ,  maximize the log-likelihhod of this pair and minimize the log-likelihood of all unconnected node pairs:</a:t>
            </a:r>
            <a:endParaRPr lang="en-US" altLang="en-US" sz="2400" dirty="0"/>
          </a:p>
        </p:txBody>
      </p:sp>
      <p:pic>
        <p:nvPicPr>
          <p:cNvPr id="14" name="334E55B0-647D-440b-865C-3EC943EB4CBC-19" descr="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340" y="2496185"/>
            <a:ext cx="894715" cy="3257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71880" y="4052570"/>
            <a:ext cx="90951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latinLnBrk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dirty="0">
                <a:sym typeface="+mn-ea"/>
              </a:rPr>
              <a:t>Negative Sampling: sample k negative nodes to replace all nodes.</a:t>
            </a:r>
            <a:endParaRPr lang="en-US" altLang="en-US" sz="2400" dirty="0"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8785" y="5201285"/>
            <a:ext cx="11529060" cy="1291590"/>
            <a:chOff x="691" y="8191"/>
            <a:chExt cx="18156" cy="2034"/>
          </a:xfrm>
        </p:grpSpPr>
        <p:sp>
          <p:nvSpPr>
            <p:cNvPr id="22" name="文本框 21"/>
            <p:cNvSpPr txBox="1"/>
            <p:nvPr/>
          </p:nvSpPr>
          <p:spPr>
            <a:xfrm>
              <a:off x="691" y="8191"/>
              <a:ext cx="18156" cy="20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fontAlgn="auto">
                <a:lnSpc>
                  <a:spcPct val="150000"/>
                </a:lnSpc>
                <a:spcBef>
                  <a:spcPts val="0"/>
                </a:spcBef>
                <a:buFont typeface="Arial" panose="020B0604020202090204" pitchFamily="34" charset="0"/>
                <a:buNone/>
              </a:pPr>
              <a:endParaRPr lang="en-US" altLang="zh-CN" sz="2800" b="1" kern="0" dirty="0">
                <a:solidFill>
                  <a:srgbClr val="FF0000"/>
                </a:solidFill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sz="2400" dirty="0">
                  <a:sym typeface="+mn-ea"/>
                </a:rPr>
                <a:t>	1) Accelerate the training process.    2) Reduce computational complexity</a:t>
              </a:r>
              <a:endParaRPr lang="en-US" altLang="en-US" sz="2400" dirty="0"/>
            </a:p>
          </p:txBody>
        </p:sp>
        <p:sp>
          <p:nvSpPr>
            <p:cNvPr id="23" name="Content Placeholder 2"/>
            <p:cNvSpPr>
              <a:spLocks noGrp="1"/>
            </p:cNvSpPr>
            <p:nvPr/>
          </p:nvSpPr>
          <p:spPr>
            <a:xfrm>
              <a:off x="793" y="8371"/>
              <a:ext cx="17443" cy="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lvl1pPr marL="316230" indent="-31623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95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63525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585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55370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15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477010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99285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320925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165475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587115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buFont typeface="Arial" panose="020B0604020202090204" pitchFamily="34" charset="0"/>
                <a:buChar char="•"/>
              </a:pPr>
              <a:r>
                <a:rPr lang="en-US" altLang="zh-CN" sz="2800" b="1" dirty="0">
                  <a:solidFill>
                    <a:srgbClr val="FF0000"/>
                  </a:solidFill>
                </a:rPr>
                <a:t>Purpose</a:t>
              </a:r>
              <a:r>
                <a:rPr lang="en-US" altLang="zh-CN" sz="2800" dirty="0">
                  <a:solidFill>
                    <a:srgbClr val="FF0000"/>
                  </a:solidFill>
                </a:rPr>
                <a:t>:</a:t>
              </a:r>
              <a:r>
                <a:rPr lang="en-US" sz="2400" dirty="0"/>
                <a:t> </a:t>
              </a:r>
              <a:endParaRPr lang="en-US" sz="2400" dirty="0"/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sz="2400" dirty="0"/>
                <a:t>    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-18415" y="168910"/>
            <a:ext cx="10901680" cy="791845"/>
          </a:xfrm>
        </p:spPr>
        <p:txBody>
          <a:bodyPr>
            <a:normAutofit/>
          </a:bodyPr>
          <a:p>
            <a:r>
              <a:rPr kumimoji="1" lang="en-US" altLang="zh-CN" sz="3600" dirty="0"/>
              <a:t>How does negative sampling influence the learning?</a:t>
            </a:r>
            <a:endParaRPr kumimoji="1" lang="en-US" altLang="zh-CN" sz="3600" dirty="0"/>
          </a:p>
        </p:txBody>
      </p:sp>
      <p:grpSp>
        <p:nvGrpSpPr>
          <p:cNvPr id="41" name="组合 40"/>
          <p:cNvGrpSpPr/>
          <p:nvPr/>
        </p:nvGrpSpPr>
        <p:grpSpPr>
          <a:xfrm>
            <a:off x="300355" y="1334135"/>
            <a:ext cx="7205980" cy="1400810"/>
            <a:chOff x="412" y="3109"/>
            <a:chExt cx="11348" cy="2206"/>
          </a:xfrm>
        </p:grpSpPr>
        <p:grpSp>
          <p:nvGrpSpPr>
            <p:cNvPr id="6" name="组合 5"/>
            <p:cNvGrpSpPr/>
            <p:nvPr/>
          </p:nvGrpSpPr>
          <p:grpSpPr>
            <a:xfrm rot="0">
              <a:off x="412" y="3109"/>
              <a:ext cx="11348" cy="1118"/>
              <a:chOff x="380" y="4874"/>
              <a:chExt cx="11348" cy="1118"/>
            </a:xfrm>
          </p:grpSpPr>
          <p:sp>
            <p:nvSpPr>
              <p:cNvPr id="22" name="内容占位符 2"/>
              <p:cNvSpPr>
                <a:spLocks noGrp="1"/>
              </p:cNvSpPr>
              <p:nvPr/>
            </p:nvSpPr>
            <p:spPr>
              <a:xfrm>
                <a:off x="498" y="4874"/>
                <a:ext cx="11231" cy="10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lnSpcReduction="20000"/>
              </a:bodyPr>
              <a:lstStyle>
                <a:lvl1pPr marL="316230" indent="-31623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95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635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585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55370" indent="-2108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15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477010" indent="-2108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45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899285" indent="-2108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5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320925" indent="-2108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5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743200" indent="-2108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5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65475" indent="-2108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5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87115" indent="-2108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45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latinLnBrk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kumimoji="1" lang="en-US" altLang="zh-CN" sz="2500" b="1" dirty="0">
                    <a:solidFill>
                      <a:srgbClr val="FF0000"/>
                    </a:solidFill>
                  </a:rPr>
                  <a:t>Q1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:</a:t>
                </a:r>
                <a:r>
                  <a:rPr kumimoji="1" lang="en-US" altLang="zh-CN" sz="2400" dirty="0"/>
                  <a:t> Does        affect the embedding learning?                        </a:t>
                </a:r>
                <a:endParaRPr kumimoji="1" lang="en-US" altLang="zh-CN" sz="2400" dirty="0"/>
              </a:p>
            </p:txBody>
          </p:sp>
          <p:pic>
            <p:nvPicPr>
              <p:cNvPr id="35" name="334E55B0-647D-440b-865C-3EC943EB4CBC-27" descr="wpsoffice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924" y="5181"/>
                <a:ext cx="820" cy="568"/>
              </a:xfrm>
              <a:prstGeom prst="rect">
                <a:avLst/>
              </a:prstGeom>
            </p:spPr>
          </p:pic>
          <p:sp>
            <p:nvSpPr>
              <p:cNvPr id="4" name="Rounded Rectangle 12"/>
              <p:cNvSpPr/>
              <p:nvPr/>
            </p:nvSpPr>
            <p:spPr>
              <a:xfrm>
                <a:off x="380" y="4874"/>
                <a:ext cx="10634" cy="1118"/>
              </a:xfrm>
              <a:prstGeom prst="roundRect">
                <a:avLst/>
              </a:prstGeom>
              <a:solidFill>
                <a:schemeClr val="accent1">
                  <a:lumMod val="75000"/>
                  <a:alpha val="2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0">
              <a:off x="3902" y="4735"/>
              <a:ext cx="3653" cy="580"/>
              <a:chOff x="13879" y="5198"/>
              <a:chExt cx="3653" cy="580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3879" y="5198"/>
                <a:ext cx="144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>
                    <a:latin typeface="宋体" panose="02010600030101010101" pitchFamily="2" charset="-122"/>
                    <a:ea typeface="宋体" panose="02010600030101010101" pitchFamily="2" charset="-122"/>
                  </a:rPr>
                  <a:t>◎ </a:t>
                </a:r>
                <a:r>
                  <a:rPr lang="en-US" altLang="zh-CN"/>
                  <a:t>Yes</a:t>
                </a:r>
                <a:endParaRPr lang="en-US" altLang="zh-CN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6244" y="5198"/>
                <a:ext cx="128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>
                    <a:latin typeface="宋体" panose="02010600030101010101" pitchFamily="2" charset="-122"/>
                    <a:ea typeface="宋体" panose="02010600030101010101" pitchFamily="2" charset="-122"/>
                  </a:rPr>
                  <a:t>◎ </a:t>
                </a:r>
                <a:r>
                  <a:rPr lang="en-US" altLang="zh-CN"/>
                  <a:t>No</a:t>
                </a:r>
                <a:endParaRPr lang="en-US" altLang="zh-CN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00355" y="3015615"/>
            <a:ext cx="7218045" cy="1838960"/>
            <a:chOff x="582" y="7116"/>
            <a:chExt cx="11367" cy="2896"/>
          </a:xfrm>
        </p:grpSpPr>
        <p:grpSp>
          <p:nvGrpSpPr>
            <p:cNvPr id="9" name="组合 8"/>
            <p:cNvGrpSpPr/>
            <p:nvPr/>
          </p:nvGrpSpPr>
          <p:grpSpPr>
            <a:xfrm>
              <a:off x="582" y="7116"/>
              <a:ext cx="11367" cy="1210"/>
              <a:chOff x="333" y="6323"/>
              <a:chExt cx="11367" cy="121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70" y="6323"/>
                <a:ext cx="11230" cy="1080"/>
                <a:chOff x="380" y="6323"/>
                <a:chExt cx="11230" cy="1080"/>
              </a:xfrm>
            </p:grpSpPr>
            <p:sp>
              <p:nvSpPr>
                <p:cNvPr id="2" name="内容占位符 2"/>
                <p:cNvSpPr>
                  <a:spLocks noGrp="1"/>
                </p:cNvSpPr>
                <p:nvPr/>
              </p:nvSpPr>
              <p:spPr>
                <a:xfrm>
                  <a:off x="380" y="6323"/>
                  <a:ext cx="11231" cy="10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>
                  <a:normAutofit fontScale="90000"/>
                </a:bodyPr>
                <a:lstStyle>
                  <a:lvl1pPr marL="316230" indent="-31623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95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63525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585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2pPr>
                  <a:lvl3pPr marL="1055370" indent="-21082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215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3pPr>
                  <a:lvl4pPr marL="1477010" indent="-21082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845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4pPr>
                  <a:lvl5pPr marL="1899285" indent="-21082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45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5pPr>
                  <a:lvl6pPr marL="2320925" indent="-21082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45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743200" indent="-21082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45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165475" indent="-21082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45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587115" indent="-21082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45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indent="0" latinLnBrk="0">
                    <a:lnSpc>
                      <a:spcPct val="150000"/>
                    </a:lnSpc>
                    <a:spcBef>
                      <a:spcPts val="0"/>
                    </a:spcBef>
                    <a:buNone/>
                  </a:pPr>
                  <a:r>
                    <a:rPr kumimoji="1" lang="en-US" altLang="zh-CN" sz="2800" b="1" dirty="0">
                      <a:solidFill>
                        <a:srgbClr val="FF0000"/>
                      </a:solidFill>
                    </a:rPr>
                    <a:t>Q2:</a:t>
                  </a:r>
                  <a:r>
                    <a:rPr kumimoji="1" lang="en-US" altLang="zh-CN" sz="2400" dirty="0"/>
                    <a:t> What is the relationship between       and       ?                     </a:t>
                  </a:r>
                  <a:endParaRPr kumimoji="1" lang="en-US" altLang="zh-CN" sz="2400" dirty="0"/>
                </a:p>
              </p:txBody>
            </p:sp>
            <p:pic>
              <p:nvPicPr>
                <p:cNvPr id="3" name="334E55B0-647D-440b-865C-3EC943EB4CBC-25" descr="wpsoffice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7866" y="6705"/>
                  <a:ext cx="820" cy="568"/>
                </a:xfrm>
                <a:prstGeom prst="rect">
                  <a:avLst/>
                </a:prstGeom>
              </p:spPr>
            </p:pic>
            <p:pic>
              <p:nvPicPr>
                <p:cNvPr id="7" name="334E55B0-647D-440b-865C-3EC943EB4CBC-26" descr="/var/folders/df/2jrr250d54bbx1nmkpf5mctw0000gn/T/com.kingsoft.wpsoffice.mac/wpsoffice.m50981wpsoffice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493" y="6690"/>
                  <a:ext cx="807" cy="568"/>
                </a:xfrm>
                <a:prstGeom prst="rect">
                  <a:avLst/>
                </a:prstGeom>
              </p:spPr>
            </p:pic>
          </p:grpSp>
          <p:sp>
            <p:nvSpPr>
              <p:cNvPr id="8" name="Rounded Rectangle 12"/>
              <p:cNvSpPr/>
              <p:nvPr/>
            </p:nvSpPr>
            <p:spPr>
              <a:xfrm>
                <a:off x="333" y="6415"/>
                <a:ext cx="10681" cy="1118"/>
              </a:xfrm>
              <a:prstGeom prst="roundRect">
                <a:avLst/>
              </a:prstGeom>
              <a:solidFill>
                <a:schemeClr val="accent1">
                  <a:lumMod val="75000"/>
                  <a:alpha val="2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700" y="8781"/>
              <a:ext cx="10264" cy="1231"/>
              <a:chOff x="1387" y="8645"/>
              <a:chExt cx="10264" cy="1231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387" y="8988"/>
                <a:ext cx="2605" cy="580"/>
                <a:chOff x="1387" y="8988"/>
                <a:chExt cx="2605" cy="580"/>
              </a:xfrm>
            </p:grpSpPr>
            <p:pic>
              <p:nvPicPr>
                <p:cNvPr id="17" name="334E55B0-647D-440b-865C-3EC943EB4CBC-28" descr="wpsoffice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18" y="9035"/>
                  <a:ext cx="2075" cy="505"/>
                </a:xfrm>
                <a:prstGeom prst="rect">
                  <a:avLst/>
                </a:prstGeom>
              </p:spPr>
            </p:pic>
            <p:sp>
              <p:nvSpPr>
                <p:cNvPr id="21" name="文本框 20"/>
                <p:cNvSpPr txBox="1"/>
                <p:nvPr/>
              </p:nvSpPr>
              <p:spPr>
                <a:xfrm>
                  <a:off x="1387" y="8988"/>
                  <a:ext cx="648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>
                      <a:latin typeface="宋体" panose="02010600030101010101" pitchFamily="2" charset="-122"/>
                      <a:ea typeface="宋体" panose="02010600030101010101" pitchFamily="2" charset="-122"/>
                    </a:rPr>
                    <a:t>◎</a:t>
                  </a:r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4531" y="8988"/>
                <a:ext cx="2379" cy="580"/>
                <a:chOff x="4531" y="8988"/>
                <a:chExt cx="2379" cy="580"/>
              </a:xfrm>
            </p:grpSpPr>
            <p:pic>
              <p:nvPicPr>
                <p:cNvPr id="19" name="334E55B0-647D-440b-865C-3EC943EB4CBC-29" descr="/var/folders/df/2jrr250d54bbx1nmkpf5mctw0000gn/T/com.kingsoft.wpsoffice.mac/wpsoffice.d51023wpsoffice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82" y="8988"/>
                  <a:ext cx="1928" cy="559"/>
                </a:xfrm>
                <a:prstGeom prst="rect">
                  <a:avLst/>
                </a:prstGeom>
              </p:spPr>
            </p:pic>
            <p:sp>
              <p:nvSpPr>
                <p:cNvPr id="24" name="文本框 23"/>
                <p:cNvSpPr txBox="1"/>
                <p:nvPr/>
              </p:nvSpPr>
              <p:spPr>
                <a:xfrm>
                  <a:off x="4531" y="8988"/>
                  <a:ext cx="648" cy="580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>
                      <a:latin typeface="宋体" panose="02010600030101010101" pitchFamily="2" charset="-122"/>
                      <a:ea typeface="宋体" panose="02010600030101010101" pitchFamily="2" charset="-122"/>
                    </a:rPr>
                    <a:t>◎</a:t>
                  </a:r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7329" y="8658"/>
                <a:ext cx="2487" cy="1218"/>
                <a:chOff x="7329" y="8658"/>
                <a:chExt cx="2487" cy="1218"/>
              </a:xfrm>
            </p:grpSpPr>
            <p:pic>
              <p:nvPicPr>
                <p:cNvPr id="18" name="334E55B0-647D-440b-865C-3EC943EB4CBC-30" descr="/var/folders/df/2jrr250d54bbx1nmkpf5mctw0000gn/T/com.kingsoft.wpsoffice.mac/wpsoffice.R51023wpsoffice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88" y="8658"/>
                  <a:ext cx="1928" cy="1218"/>
                </a:xfrm>
                <a:prstGeom prst="rect">
                  <a:avLst/>
                </a:prstGeom>
              </p:spPr>
            </p:pic>
            <p:sp>
              <p:nvSpPr>
                <p:cNvPr id="31" name="文本框 30"/>
                <p:cNvSpPr txBox="1"/>
                <p:nvPr/>
              </p:nvSpPr>
              <p:spPr>
                <a:xfrm>
                  <a:off x="7329" y="8960"/>
                  <a:ext cx="648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>
                      <a:latin typeface="宋体" panose="02010600030101010101" pitchFamily="2" charset="-122"/>
                      <a:ea typeface="宋体" panose="02010600030101010101" pitchFamily="2" charset="-122"/>
                    </a:rPr>
                    <a:t>◎</a:t>
                  </a:r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10264" y="8645"/>
                <a:ext cx="1387" cy="1191"/>
                <a:chOff x="10264" y="8645"/>
                <a:chExt cx="1387" cy="1191"/>
              </a:xfrm>
            </p:grpSpPr>
            <p:pic>
              <p:nvPicPr>
                <p:cNvPr id="20" name="334E55B0-647D-440b-865C-3EC943EB4CBC-31" descr="/var/folders/df/2jrr250d54bbx1nmkpf5mctw0000gn/T/com.kingsoft.wpsoffice.mac/wpsoffice.W51023wpsoffice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14" y="8645"/>
                  <a:ext cx="737" cy="1191"/>
                </a:xfrm>
                <a:prstGeom prst="rect">
                  <a:avLst/>
                </a:prstGeom>
              </p:spPr>
            </p:pic>
            <p:sp>
              <p:nvSpPr>
                <p:cNvPr id="36" name="文本框 35"/>
                <p:cNvSpPr txBox="1"/>
                <p:nvPr/>
              </p:nvSpPr>
              <p:spPr>
                <a:xfrm>
                  <a:off x="10264" y="8946"/>
                  <a:ext cx="648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>
                      <a:latin typeface="宋体" panose="02010600030101010101" pitchFamily="2" charset="-122"/>
                      <a:ea typeface="宋体" panose="02010600030101010101" pitchFamily="2" charset="-122"/>
                    </a:rPr>
                    <a:t>◎</a:t>
                  </a:r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50" name="组合 49"/>
          <p:cNvGrpSpPr/>
          <p:nvPr/>
        </p:nvGrpSpPr>
        <p:grpSpPr>
          <a:xfrm>
            <a:off x="7468235" y="4674235"/>
            <a:ext cx="4850765" cy="1565910"/>
            <a:chOff x="11658" y="7284"/>
            <a:chExt cx="7639" cy="2466"/>
          </a:xfrm>
        </p:grpSpPr>
        <p:grpSp>
          <p:nvGrpSpPr>
            <p:cNvPr id="28" name="组合 27"/>
            <p:cNvGrpSpPr/>
            <p:nvPr/>
          </p:nvGrpSpPr>
          <p:grpSpPr>
            <a:xfrm rot="0">
              <a:off x="12019" y="7985"/>
              <a:ext cx="7278" cy="1598"/>
              <a:chOff x="820" y="1513"/>
              <a:chExt cx="8501" cy="186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820" y="1513"/>
                <a:ext cx="8501" cy="1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 fontAlgn="auto">
                  <a:lnSpc>
                    <a:spcPct val="150000"/>
                  </a:lnSpc>
                </a:pPr>
                <a:r>
                  <a:rPr lang="en-US" altLang="zh-CN" sz="2000"/>
                  <a:t>Positive Sampling Distribution              </a:t>
                </a:r>
                <a:endParaRPr lang="en-US" altLang="zh-CN" sz="2000"/>
              </a:p>
              <a:p>
                <a:pPr algn="l" fontAlgn="auto">
                  <a:lnSpc>
                    <a:spcPct val="150000"/>
                  </a:lnSpc>
                </a:pPr>
                <a:r>
                  <a:rPr lang="en-US" altLang="zh-CN" sz="2000">
                    <a:sym typeface="+mn-ea"/>
                  </a:rPr>
                  <a:t>Negative Sampling Distribution</a:t>
                </a:r>
                <a:endParaRPr lang="en-US" altLang="zh-CN" sz="2000">
                  <a:sym typeface="+mn-ea"/>
                </a:endParaRPr>
              </a:p>
            </p:txBody>
          </p:sp>
          <p:pic>
            <p:nvPicPr>
              <p:cNvPr id="26" name="334E55B0-647D-440b-865C-3EC943EB4CBC-23" descr="wpsoffi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55" y="1913"/>
                <a:ext cx="641" cy="445"/>
              </a:xfrm>
              <a:prstGeom prst="rect">
                <a:avLst/>
              </a:prstGeom>
            </p:spPr>
          </p:pic>
          <p:pic>
            <p:nvPicPr>
              <p:cNvPr id="27" name="334E55B0-647D-440b-865C-3EC943EB4CBC-24" descr="/var/folders/df/2jrr250d54bbx1nmkpf5mctw0000gn/T/com.kingsoft.wpsoffice.mac/wpsoffice.X50718wpsoffice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541" y="2767"/>
                <a:ext cx="683" cy="472"/>
              </a:xfrm>
              <a:prstGeom prst="rect">
                <a:avLst/>
              </a:prstGeom>
            </p:spPr>
          </p:pic>
        </p:grpSp>
        <p:sp>
          <p:nvSpPr>
            <p:cNvPr id="33" name="文本框 32"/>
            <p:cNvSpPr txBox="1"/>
            <p:nvPr/>
          </p:nvSpPr>
          <p:spPr>
            <a:xfrm>
              <a:off x="11658" y="7458"/>
              <a:ext cx="28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C00000"/>
                  </a:solidFill>
                </a:rPr>
                <a:t>Notations:</a:t>
              </a:r>
              <a:endParaRPr lang="en-US" altLang="zh-CN" sz="2400" b="1">
                <a:solidFill>
                  <a:srgbClr val="C00000"/>
                </a:solidFill>
              </a:endParaRPr>
            </a:p>
          </p:txBody>
        </p:sp>
        <p:sp>
          <p:nvSpPr>
            <p:cNvPr id="49" name="Rounded Rectangle 12"/>
            <p:cNvSpPr/>
            <p:nvPr/>
          </p:nvSpPr>
          <p:spPr>
            <a:xfrm>
              <a:off x="11658" y="7284"/>
              <a:ext cx="6968" cy="2467"/>
            </a:xfrm>
            <a:prstGeom prst="roundRect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2653030" y="2471420"/>
            <a:ext cx="144000" cy="14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en-US"/>
          </a:p>
        </p:txBody>
      </p:sp>
      <p:sp>
        <p:nvSpPr>
          <p:cNvPr id="15" name="椭圆 14"/>
          <p:cNvSpPr/>
          <p:nvPr/>
        </p:nvSpPr>
        <p:spPr>
          <a:xfrm>
            <a:off x="6145530" y="4361180"/>
            <a:ext cx="144000" cy="14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-18415" y="168910"/>
            <a:ext cx="10901680" cy="791845"/>
          </a:xfrm>
        </p:spPr>
        <p:txBody>
          <a:bodyPr>
            <a:normAutofit/>
          </a:bodyPr>
          <a:p>
            <a:r>
              <a:rPr kumimoji="1" lang="en-US" altLang="zh-CN" sz="3600" dirty="0"/>
              <a:t>How does negative sampling influence the learning?</a:t>
            </a:r>
            <a:endParaRPr kumimoji="1" lang="en-US" altLang="zh-CN" sz="36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464820" y="1086485"/>
            <a:ext cx="9257665" cy="939165"/>
            <a:chOff x="732" y="1711"/>
            <a:chExt cx="14579" cy="1479"/>
          </a:xfrm>
        </p:grpSpPr>
        <p:sp>
          <p:nvSpPr>
            <p:cNvPr id="8" name="文本框 7"/>
            <p:cNvSpPr txBox="1"/>
            <p:nvPr/>
          </p:nvSpPr>
          <p:spPr>
            <a:xfrm>
              <a:off x="732" y="1711"/>
              <a:ext cx="4529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/>
                <a:t>Objective Function: </a:t>
              </a:r>
              <a:endParaRPr lang="en-US" altLang="zh-CN" sz="2400"/>
            </a:p>
          </p:txBody>
        </p:sp>
        <p:pic>
          <p:nvPicPr>
            <p:cNvPr id="4" name="334E55B0-647D-440b-865C-3EC943EB4CBC-1" descr="/var/folders/df/2jrr250d54bbx1nmkpf5mctw0000gn/T/com.kingsoft.wpsoffice.mac/wpsoffice.x39662wpsoffi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51" y="2496"/>
              <a:ext cx="13860" cy="695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464820" y="2652395"/>
            <a:ext cx="10492105" cy="1330325"/>
            <a:chOff x="732" y="4177"/>
            <a:chExt cx="16523" cy="2095"/>
          </a:xfrm>
        </p:grpSpPr>
        <p:sp>
          <p:nvSpPr>
            <p:cNvPr id="22" name="内容占位符 2"/>
            <p:cNvSpPr>
              <a:spLocks noGrp="1"/>
            </p:cNvSpPr>
            <p:nvPr/>
          </p:nvSpPr>
          <p:spPr>
            <a:xfrm>
              <a:off x="732" y="4177"/>
              <a:ext cx="3770" cy="9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 lnSpcReduction="20000"/>
            </a:bodyPr>
            <a:lstStyle>
              <a:lvl1pPr marL="316230" indent="-31623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95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63525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585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55370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215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477010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99285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320925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165475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587115" indent="-2108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45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kumimoji="1" lang="en-US" altLang="zh-CN" sz="2400" dirty="0"/>
                <a:t>Simplify As:                           </a:t>
              </a:r>
              <a:endParaRPr kumimoji="1" lang="en-US" altLang="zh-CN" sz="2400" dirty="0"/>
            </a:p>
          </p:txBody>
        </p:sp>
        <p:pic>
          <p:nvPicPr>
            <p:cNvPr id="23" name="334E55B0-647D-440b-865C-3EC943EB4CBC-21" descr="/var/folders/df/2jrr250d54bbx1nmkpf5mctw0000gn/T/com.kingsoft.wpsoffice.mac/wpsoffice.O39662wpsoffice"/>
            <p:cNvPicPr>
              <a:picLocks noChangeAspect="1"/>
            </p:cNvPicPr>
            <p:nvPr/>
          </p:nvPicPr>
          <p:blipFill>
            <a:blip r:embed="rId2"/>
            <a:srcRect r="45504"/>
            <a:stretch>
              <a:fillRect/>
            </a:stretch>
          </p:blipFill>
          <p:spPr>
            <a:xfrm>
              <a:off x="3023" y="5166"/>
              <a:ext cx="8703" cy="1107"/>
            </a:xfrm>
            <a:prstGeom prst="rect">
              <a:avLst/>
            </a:prstGeom>
          </p:spPr>
        </p:pic>
        <p:pic>
          <p:nvPicPr>
            <p:cNvPr id="2" name="334E55B0-647D-440b-865C-3EC943EB4CBC-22" descr="/var/folders/df/2jrr250d54bbx1nmkpf5mctw0000gn/T/com.kingsoft.wpsoffice.mac/wpsoffice.O39662wpsoffice"/>
            <p:cNvPicPr>
              <a:picLocks noChangeAspect="1"/>
            </p:cNvPicPr>
            <p:nvPr/>
          </p:nvPicPr>
          <p:blipFill>
            <a:blip r:embed="rId2"/>
            <a:srcRect l="55216" r="908" b="31256"/>
            <a:stretch>
              <a:fillRect/>
            </a:stretch>
          </p:blipFill>
          <p:spPr>
            <a:xfrm>
              <a:off x="11851" y="5300"/>
              <a:ext cx="5404" cy="587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695" y="2085340"/>
            <a:ext cx="455295" cy="107632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365115" y="2085340"/>
            <a:ext cx="6344920" cy="1026160"/>
            <a:chOff x="8449" y="3284"/>
            <a:chExt cx="9992" cy="1616"/>
          </a:xfrm>
        </p:grpSpPr>
        <p:pic>
          <p:nvPicPr>
            <p:cNvPr id="19" name="334E55B0-647D-440b-865C-3EC943EB4CBC-4" descr="wpsoffi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7" y="3922"/>
              <a:ext cx="4854" cy="825"/>
            </a:xfrm>
            <a:prstGeom prst="rect">
              <a:avLst/>
            </a:prstGeom>
          </p:spPr>
        </p:pic>
        <p:pic>
          <p:nvPicPr>
            <p:cNvPr id="20" name="334E55B0-647D-440b-865C-3EC943EB4CBC-3" descr="/var/folders/df/2jrr250d54bbx1nmkpf5mctw0000gn/T/com.kingsoft.wpsoffice.mac/wpsoffice.H39662wpsoffi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41" y="3990"/>
              <a:ext cx="4010" cy="56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780" y="3362"/>
              <a:ext cx="42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b="1">
                  <a:solidFill>
                    <a:srgbClr val="C00000"/>
                  </a:solidFill>
                </a:rPr>
                <a:t>Bernoulli distributions:</a:t>
              </a:r>
              <a:endParaRPr lang="en-US" altLang="zh-CN" b="1">
                <a:solidFill>
                  <a:srgbClr val="C00000"/>
                </a:solidFill>
              </a:endParaRPr>
            </a:p>
          </p:txBody>
        </p:sp>
        <p:sp>
          <p:nvSpPr>
            <p:cNvPr id="14" name="Rounded Rectangle 12"/>
            <p:cNvSpPr/>
            <p:nvPr/>
          </p:nvSpPr>
          <p:spPr>
            <a:xfrm>
              <a:off x="8449" y="3284"/>
              <a:ext cx="9993" cy="1617"/>
            </a:xfrm>
            <a:prstGeom prst="roundRect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695" y="3916045"/>
            <a:ext cx="455295" cy="107632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65455" y="4818380"/>
            <a:ext cx="6575425" cy="1428115"/>
            <a:chOff x="733" y="7588"/>
            <a:chExt cx="10355" cy="2249"/>
          </a:xfrm>
        </p:grpSpPr>
        <p:pic>
          <p:nvPicPr>
            <p:cNvPr id="7" name="334E55B0-647D-440b-865C-3EC943EB4CBC-2" descr="/var/folders/df/2jrr250d54bbx1nmkpf5mctw0000gn/T/com.kingsoft.wpsoffice.mac/wpsoffice.m32509wpsoffi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4" y="8313"/>
              <a:ext cx="6344" cy="1525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733" y="7588"/>
              <a:ext cx="4637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ym typeface="+mn-ea"/>
                </a:rPr>
                <a:t>Optimal Embedding:</a:t>
              </a:r>
              <a:endParaRPr lang="en-US" altLang="zh-CN" sz="2400"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65115" y="3940810"/>
            <a:ext cx="6344920" cy="1026160"/>
            <a:chOff x="8449" y="6077"/>
            <a:chExt cx="9992" cy="1616"/>
          </a:xfrm>
        </p:grpSpPr>
        <p:sp>
          <p:nvSpPr>
            <p:cNvPr id="10" name="文本框 9"/>
            <p:cNvSpPr txBox="1"/>
            <p:nvPr/>
          </p:nvSpPr>
          <p:spPr>
            <a:xfrm>
              <a:off x="8837" y="6273"/>
              <a:ext cx="3264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solidFill>
                    <a:srgbClr val="C00000"/>
                  </a:solidFill>
                </a:rPr>
                <a:t>Gibbs Inequality:</a:t>
              </a:r>
              <a:endParaRPr lang="en-US" altLang="zh-CN" sz="2000">
                <a:solidFill>
                  <a:srgbClr val="C00000"/>
                </a:solidFill>
              </a:endParaRPr>
            </a:p>
          </p:txBody>
        </p:sp>
        <p:pic>
          <p:nvPicPr>
            <p:cNvPr id="27" name="334E55B0-647D-440b-865C-3EC943EB4CBC-20" descr="wpsoffic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87" y="6901"/>
              <a:ext cx="2062" cy="687"/>
            </a:xfrm>
            <a:prstGeom prst="rect">
              <a:avLst/>
            </a:prstGeom>
          </p:spPr>
        </p:pic>
        <p:sp>
          <p:nvSpPr>
            <p:cNvPr id="26" name="Rounded Rectangle 12"/>
            <p:cNvSpPr/>
            <p:nvPr/>
          </p:nvSpPr>
          <p:spPr>
            <a:xfrm>
              <a:off x="8449" y="6077"/>
              <a:ext cx="9993" cy="1617"/>
            </a:xfrm>
            <a:prstGeom prst="roundRect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416" y="177483"/>
            <a:ext cx="11523784" cy="79216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dirty="0"/>
              <a:t>What extent does negative sampling influence the learning?</a:t>
            </a:r>
            <a:endParaRPr kumimoji="1" lang="en-US" altLang="zh-CN" dirty="0"/>
          </a:p>
        </p:txBody>
      </p:sp>
      <p:grpSp>
        <p:nvGrpSpPr>
          <p:cNvPr id="36" name="组合 35"/>
          <p:cNvGrpSpPr/>
          <p:nvPr/>
        </p:nvGrpSpPr>
        <p:grpSpPr>
          <a:xfrm>
            <a:off x="464820" y="4992370"/>
            <a:ext cx="7809230" cy="1318895"/>
            <a:chOff x="732" y="7862"/>
            <a:chExt cx="12298" cy="2077"/>
          </a:xfrm>
        </p:grpSpPr>
        <p:pic>
          <p:nvPicPr>
            <p:cNvPr id="10" name="334E55B0-647D-440b-865C-3EC943EB4CBC-37" descr="/var/folders/df/2jrr250d54bbx1nmkpf5mctw0000gn/T/com.kingsoft.wpsoffice.mac/wpsoffice.w32509wpsoffi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8" y="8781"/>
              <a:ext cx="11102" cy="115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32" y="7862"/>
              <a:ext cx="4903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/>
                <a:t>Mean Squared Error: </a:t>
              </a:r>
              <a:endParaRPr lang="en-US" altLang="zh-CN" sz="240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45" y="2357755"/>
            <a:ext cx="455295" cy="309499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64820" y="1097915"/>
            <a:ext cx="11589385" cy="1470025"/>
            <a:chOff x="732" y="1729"/>
            <a:chExt cx="18251" cy="2315"/>
          </a:xfrm>
        </p:grpSpPr>
        <p:sp>
          <p:nvSpPr>
            <p:cNvPr id="8" name="文本框 7"/>
            <p:cNvSpPr txBox="1"/>
            <p:nvPr/>
          </p:nvSpPr>
          <p:spPr>
            <a:xfrm>
              <a:off x="732" y="1729"/>
              <a:ext cx="3943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/>
                <a:t>Empirical Risk</a:t>
              </a:r>
              <a:r>
                <a:rPr lang="zh-CN" altLang="en-US" sz="2400"/>
                <a:t>：</a:t>
              </a:r>
              <a:r>
                <a:rPr lang="en-US" altLang="zh-CN" sz="2400"/>
                <a:t> </a:t>
              </a:r>
              <a:endParaRPr lang="en-US" altLang="zh-CN" sz="2400"/>
            </a:p>
          </p:txBody>
        </p:sp>
        <p:pic>
          <p:nvPicPr>
            <p:cNvPr id="7" name="334E55B0-647D-440b-865C-3EC943EB4CBC-36" descr="/var/folders/df/2jrr250d54bbx1nmkpf5mctw0000gn/T/com.kingsoft.wpsoffice.mac/wpsoffice.z39662wpsoffi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8" y="2454"/>
              <a:ext cx="10671" cy="1590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2833" y="2790"/>
              <a:ext cx="6151" cy="786"/>
              <a:chOff x="10075" y="4026"/>
              <a:chExt cx="8043" cy="1028"/>
            </a:xfrm>
          </p:grpSpPr>
          <p:pic>
            <p:nvPicPr>
              <p:cNvPr id="16" name="334E55B0-647D-440b-865C-3EC943EB4CBC-32" descr="/var/folders/df/2jrr250d54bbx1nmkpf5mctw0000gn/T/com.kingsoft.wpsoffice.mac/wpsoffice.Z37968wpsoffice"/>
              <p:cNvPicPr>
                <a:picLocks noChangeAspect="1"/>
              </p:cNvPicPr>
              <p:nvPr/>
            </p:nvPicPr>
            <p:blipFill>
              <a:blip r:embed="rId4"/>
              <a:srcRect r="50189" b="-4938"/>
              <a:stretch>
                <a:fillRect/>
              </a:stretch>
            </p:blipFill>
            <p:spPr>
              <a:xfrm>
                <a:off x="10075" y="4026"/>
                <a:ext cx="7890" cy="510"/>
              </a:xfrm>
              <a:prstGeom prst="rect">
                <a:avLst/>
              </a:prstGeom>
            </p:spPr>
          </p:pic>
          <p:pic>
            <p:nvPicPr>
              <p:cNvPr id="4" name="334E55B0-647D-440b-865C-3EC943EB4CBC-33" descr="/var/folders/df/2jrr250d54bbx1nmkpf5mctw0000gn/T/com.kingsoft.wpsoffice.mac/wpsoffice.Z37968wpsoffice"/>
              <p:cNvPicPr>
                <a:picLocks noChangeAspect="1"/>
              </p:cNvPicPr>
              <p:nvPr/>
            </p:nvPicPr>
            <p:blipFill>
              <a:blip r:embed="rId4"/>
              <a:srcRect l="49261" b="4115"/>
              <a:stretch>
                <a:fillRect/>
              </a:stretch>
            </p:blipFill>
            <p:spPr>
              <a:xfrm>
                <a:off x="10082" y="4588"/>
                <a:ext cx="8037" cy="466"/>
              </a:xfrm>
              <a:prstGeom prst="rect">
                <a:avLst/>
              </a:prstGeom>
            </p:spPr>
          </p:pic>
        </p:grpSp>
      </p:grpSp>
      <p:grpSp>
        <p:nvGrpSpPr>
          <p:cNvPr id="37" name="组合 36"/>
          <p:cNvGrpSpPr/>
          <p:nvPr/>
        </p:nvGrpSpPr>
        <p:grpSpPr>
          <a:xfrm>
            <a:off x="3999230" y="2604770"/>
            <a:ext cx="8065770" cy="1201420"/>
            <a:chOff x="6298" y="4102"/>
            <a:chExt cx="12702" cy="1892"/>
          </a:xfrm>
        </p:grpSpPr>
        <p:grpSp>
          <p:nvGrpSpPr>
            <p:cNvPr id="22" name="组合 21"/>
            <p:cNvGrpSpPr/>
            <p:nvPr/>
          </p:nvGrpSpPr>
          <p:grpSpPr>
            <a:xfrm>
              <a:off x="6342" y="4106"/>
              <a:ext cx="12658" cy="1888"/>
              <a:chOff x="6342" y="4106"/>
              <a:chExt cx="12658" cy="188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342" y="4106"/>
                <a:ext cx="12658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rgbClr val="C00000"/>
                    </a:solidFill>
                  </a:rPr>
                  <a:t>Theorem:</a:t>
                </a:r>
                <a:r>
                  <a:rPr lang="en-US" altLang="zh-CN" sz="2400"/>
                  <a:t> the random variable                    asymptotically converges to a distribution with zero mean vector and covariance matrix      . </a:t>
                </a:r>
                <a:endParaRPr lang="en-US" altLang="zh-CN" sz="2400"/>
              </a:p>
            </p:txBody>
          </p:sp>
          <p:pic>
            <p:nvPicPr>
              <p:cNvPr id="18" name="334E55B0-647D-440b-865C-3EC943EB4CBC-34" descr="wpsoffic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30" y="4210"/>
                <a:ext cx="2638" cy="541"/>
              </a:xfrm>
              <a:prstGeom prst="rect">
                <a:avLst/>
              </a:prstGeom>
            </p:spPr>
          </p:pic>
          <p:pic>
            <p:nvPicPr>
              <p:cNvPr id="21" name="334E55B0-647D-440b-865C-3EC943EB4CBC-35" descr="wpsoffice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96" y="5467"/>
                <a:ext cx="783" cy="371"/>
              </a:xfrm>
              <a:prstGeom prst="rect">
                <a:avLst/>
              </a:prstGeom>
            </p:spPr>
          </p:pic>
        </p:grpSp>
        <p:sp>
          <p:nvSpPr>
            <p:cNvPr id="23" name="Rounded Rectangle 12"/>
            <p:cNvSpPr/>
            <p:nvPr/>
          </p:nvSpPr>
          <p:spPr>
            <a:xfrm>
              <a:off x="6298" y="4102"/>
              <a:ext cx="12569" cy="1819"/>
            </a:xfrm>
            <a:prstGeom prst="roundRect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99230" y="3851910"/>
            <a:ext cx="7592060" cy="1026160"/>
            <a:chOff x="6298" y="6066"/>
            <a:chExt cx="11956" cy="1616"/>
          </a:xfrm>
        </p:grpSpPr>
        <p:pic>
          <p:nvPicPr>
            <p:cNvPr id="19" name="334E55B0-647D-440b-865C-3EC943EB4CBC-8" descr="/var/folders/df/2jrr250d54bbx1nmkpf5mctw0000gn/T/com.kingsoft.wpsoffice.mac/wpsoffice.n39662wpsoffic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5" y="6245"/>
              <a:ext cx="10927" cy="1366"/>
            </a:xfrm>
            <a:prstGeom prst="rect">
              <a:avLst/>
            </a:prstGeom>
          </p:spPr>
        </p:pic>
        <p:sp>
          <p:nvSpPr>
            <p:cNvPr id="24" name="Rounded Rectangle 12"/>
            <p:cNvSpPr/>
            <p:nvPr/>
          </p:nvSpPr>
          <p:spPr>
            <a:xfrm>
              <a:off x="6298" y="6066"/>
              <a:ext cx="11956" cy="1617"/>
            </a:xfrm>
            <a:prstGeom prst="roundRect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3730" y="2604770"/>
            <a:ext cx="2766695" cy="2042795"/>
            <a:chOff x="998" y="4102"/>
            <a:chExt cx="4357" cy="3217"/>
          </a:xfrm>
        </p:grpSpPr>
        <p:sp>
          <p:nvSpPr>
            <p:cNvPr id="6" name="文本框 5"/>
            <p:cNvSpPr txBox="1"/>
            <p:nvPr/>
          </p:nvSpPr>
          <p:spPr>
            <a:xfrm>
              <a:off x="3174" y="5420"/>
              <a:ext cx="1909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000" b="1">
                  <a:solidFill>
                    <a:schemeClr val="tx1"/>
                  </a:solidFill>
                </a:rPr>
                <a:t>Proof by</a:t>
              </a:r>
              <a:endParaRPr lang="en-US" altLang="zh-CN" sz="2000" b="1">
                <a:solidFill>
                  <a:schemeClr val="tx1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69" y="6331"/>
              <a:ext cx="4287" cy="989"/>
              <a:chOff x="678" y="5903"/>
              <a:chExt cx="4287" cy="989"/>
            </a:xfrm>
          </p:grpSpPr>
          <p:sp>
            <p:nvSpPr>
              <p:cNvPr id="26" name="Rounded Rectangle 12"/>
              <p:cNvSpPr/>
              <p:nvPr/>
            </p:nvSpPr>
            <p:spPr>
              <a:xfrm>
                <a:off x="732" y="5903"/>
                <a:ext cx="4122" cy="989"/>
              </a:xfrm>
              <a:prstGeom prst="roundRect">
                <a:avLst/>
              </a:prstGeom>
              <a:solidFill>
                <a:schemeClr val="accent1">
                  <a:lumMod val="75000"/>
                  <a:alpha val="2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78" y="6084"/>
                <a:ext cx="4287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kumimoji="1" lang="en-US" altLang="zh-CN" sz="2400" b="1" dirty="0">
                    <a:solidFill>
                      <a:srgbClr val="C00000"/>
                    </a:solidFill>
                    <a:sym typeface="+mn-ea"/>
                  </a:rPr>
                  <a:t>Taylor Expansion</a:t>
                </a:r>
                <a:endParaRPr kumimoji="1" lang="en-US" altLang="zh-CN" sz="2400" b="1" dirty="0">
                  <a:solidFill>
                    <a:srgbClr val="C00000"/>
                  </a:solidFill>
                  <a:sym typeface="+mn-ea"/>
                </a:endParaRPr>
              </a:p>
            </p:txBody>
          </p:sp>
        </p:grpSp>
        <p:cxnSp>
          <p:nvCxnSpPr>
            <p:cNvPr id="31" name="直接箭头连接符 30"/>
            <p:cNvCxnSpPr/>
            <p:nvPr/>
          </p:nvCxnSpPr>
          <p:spPr>
            <a:xfrm>
              <a:off x="3121" y="5186"/>
              <a:ext cx="0" cy="11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/>
            <p:cNvGrpSpPr/>
            <p:nvPr/>
          </p:nvGrpSpPr>
          <p:grpSpPr>
            <a:xfrm>
              <a:off x="998" y="4102"/>
              <a:ext cx="4122" cy="898"/>
              <a:chOff x="732" y="5994"/>
              <a:chExt cx="4122" cy="898"/>
            </a:xfrm>
          </p:grpSpPr>
          <p:sp>
            <p:nvSpPr>
              <p:cNvPr id="33" name="Rounded Rectangle 12"/>
              <p:cNvSpPr/>
              <p:nvPr/>
            </p:nvSpPr>
            <p:spPr>
              <a:xfrm>
                <a:off x="732" y="5994"/>
                <a:ext cx="4122" cy="898"/>
              </a:xfrm>
              <a:prstGeom prst="roundRect">
                <a:avLst/>
              </a:prstGeom>
              <a:solidFill>
                <a:schemeClr val="accent1">
                  <a:lumMod val="75000"/>
                  <a:alpha val="2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13" y="6106"/>
                <a:ext cx="2315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kumimoji="1" lang="en-US" altLang="zh-CN" sz="2400" b="1" dirty="0">
                    <a:solidFill>
                      <a:srgbClr val="C00000"/>
                    </a:solidFill>
                    <a:sym typeface="+mn-ea"/>
                  </a:rPr>
                  <a:t>Theorem</a:t>
                </a:r>
                <a:endParaRPr kumimoji="1" lang="en-US" altLang="zh-CN" sz="2400" b="1" dirty="0">
                  <a:solidFill>
                    <a:srgbClr val="C00000"/>
                  </a:solidFill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200" dirty="0"/>
              <a:t>The Principle of Negative Sampling</a:t>
            </a:r>
            <a:endParaRPr kumimoji="1"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474980" y="1015365"/>
            <a:ext cx="112414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/>
              <a:t>A simple solution is to sample negative nodes </a:t>
            </a:r>
            <a:r>
              <a:rPr lang="en-US" altLang="zh-CN" sz="2400" i="1">
                <a:solidFill>
                  <a:srgbClr val="FF0000"/>
                </a:solidFill>
              </a:rPr>
              <a:t>positively but sub-linearly </a:t>
            </a:r>
            <a:r>
              <a:rPr lang="en-US" altLang="zh-CN" sz="2400"/>
              <a:t>correlated to their positive sampling distribution. </a:t>
            </a:r>
            <a:endParaRPr lang="en-US" altLang="zh-CN" sz="2400"/>
          </a:p>
          <a:p>
            <a:pPr fontAlgn="auto">
              <a:lnSpc>
                <a:spcPct val="150000"/>
              </a:lnSpc>
            </a:pPr>
            <a:endParaRPr lang="en-US" altLang="zh-CN" sz="2400"/>
          </a:p>
          <a:p>
            <a:pPr marL="342900" indent="-342900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</a:rPr>
              <a:t>Monotonicity</a:t>
            </a:r>
            <a:r>
              <a:rPr lang="en-US" altLang="zh-CN" sz="2400"/>
              <a:t>:                   </a:t>
            </a:r>
            <a:endParaRPr lang="en-US" altLang="zh-CN" sz="2400"/>
          </a:p>
        </p:txBody>
      </p:sp>
      <p:pic>
        <p:nvPicPr>
          <p:cNvPr id="15" name="334E55B0-647D-440b-865C-3EC943EB4CBC-14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645" y="2285365"/>
            <a:ext cx="4476115" cy="4102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425065" y="3322320"/>
            <a:ext cx="3994150" cy="610235"/>
            <a:chOff x="2024" y="5313"/>
            <a:chExt cx="7590" cy="1160"/>
          </a:xfrm>
        </p:grpSpPr>
        <p:pic>
          <p:nvPicPr>
            <p:cNvPr id="7" name="334E55B0-647D-440b-865C-3EC943EB4CBC-12" descr="wpsoffi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4" y="5313"/>
              <a:ext cx="7589" cy="116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024" y="5313"/>
              <a:ext cx="7590" cy="1160"/>
            </a:xfrm>
            <a:prstGeom prst="rect">
              <a:avLst/>
            </a:prstGeom>
            <a:noFill/>
            <a:ln w="381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cxnSp>
        <p:nvCxnSpPr>
          <p:cNvPr id="6" name="直接箭头连接符 5"/>
          <p:cNvCxnSpPr/>
          <p:nvPr/>
        </p:nvCxnSpPr>
        <p:spPr>
          <a:xfrm>
            <a:off x="4291330" y="4122420"/>
            <a:ext cx="0" cy="93600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284605" y="5203190"/>
            <a:ext cx="6368415" cy="1191895"/>
            <a:chOff x="2023" y="7915"/>
            <a:chExt cx="11998" cy="2246"/>
          </a:xfrm>
        </p:grpSpPr>
        <p:pic>
          <p:nvPicPr>
            <p:cNvPr id="9" name="334E55B0-647D-440b-865C-3EC943EB4CBC-11" descr="/var/folders/df/2jrr250d54bbx1nmkpf5mctw0000gn/T/com.kingsoft.wpsoffice.mac/wpsoffice.j39662wpsoffi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4" y="8005"/>
              <a:ext cx="11821" cy="2156"/>
            </a:xfrm>
            <a:prstGeom prst="rect">
              <a:avLst/>
            </a:prstGeom>
          </p:spPr>
        </p:pic>
        <p:sp>
          <p:nvSpPr>
            <p:cNvPr id="8" name="Rectangle 12"/>
            <p:cNvSpPr/>
            <p:nvPr/>
          </p:nvSpPr>
          <p:spPr>
            <a:xfrm>
              <a:off x="2023" y="7915"/>
              <a:ext cx="11998" cy="2246"/>
            </a:xfrm>
            <a:prstGeom prst="rect">
              <a:avLst/>
            </a:prstGeom>
            <a:noFill/>
            <a:ln w="381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28820" y="4122420"/>
            <a:ext cx="3432810" cy="935990"/>
            <a:chOff x="7024" y="6492"/>
            <a:chExt cx="5406" cy="1474"/>
          </a:xfrm>
        </p:grpSpPr>
        <p:pic>
          <p:nvPicPr>
            <p:cNvPr id="3" name="334E55B0-647D-440b-865C-3EC943EB4CBC-13" descr="/var/folders/df/2jrr250d54bbx1nmkpf5mctw0000gn/T/com.kingsoft.wpsoffice.mac/wpsoffice.m32509wpsoffi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3" y="6610"/>
              <a:ext cx="5148" cy="123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7024" y="6492"/>
              <a:ext cx="5406" cy="1474"/>
            </a:xfrm>
            <a:prstGeom prst="rect">
              <a:avLst/>
            </a:prstGeom>
            <a:noFill/>
            <a:ln w="31750" cmpd="sng">
              <a:solidFill>
                <a:schemeClr val="accent1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61630" y="3683000"/>
            <a:ext cx="3112770" cy="734695"/>
            <a:chOff x="12538" y="5800"/>
            <a:chExt cx="4902" cy="1157"/>
          </a:xfrm>
        </p:grpSpPr>
        <p:sp>
          <p:nvSpPr>
            <p:cNvPr id="17" name="文本框 16"/>
            <p:cNvSpPr txBox="1"/>
            <p:nvPr/>
          </p:nvSpPr>
          <p:spPr>
            <a:xfrm>
              <a:off x="13652" y="6068"/>
              <a:ext cx="37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Optimal Embedding 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2538" y="6319"/>
              <a:ext cx="1071" cy="639"/>
              <a:chOff x="13456" y="7228"/>
              <a:chExt cx="1071" cy="639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13456" y="7228"/>
                <a:ext cx="747" cy="639"/>
              </a:xfrm>
              <a:prstGeom prst="line">
                <a:avLst/>
              </a:prstGeom>
              <a:ln w="3492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14191" y="7229"/>
                <a:ext cx="336" cy="0"/>
              </a:xfrm>
              <a:prstGeom prst="line">
                <a:avLst/>
              </a:prstGeom>
              <a:ln w="3492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流程图: 可选过程 22"/>
            <p:cNvSpPr/>
            <p:nvPr/>
          </p:nvSpPr>
          <p:spPr>
            <a:xfrm>
              <a:off x="13609" y="5800"/>
              <a:ext cx="3831" cy="1040"/>
            </a:xfrm>
            <a:prstGeom prst="flowChartAlternateProcess">
              <a:avLst/>
            </a:prstGeom>
            <a:noFill/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eg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 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TGF0ZXgiIDogIlxcYmVnaW57ZGlzcGxheW1hdGh9XG4odSwgdilcblxcZW5ke2Rpc3BsYXltYXRofSIKfQo="/>
    </extobj>
    <extobj name="334E55B0-647D-440b-865C-3EC943EB4CBC-2">
      <extobjdata type="334E55B0-647D-440b-865C-3EC943EB4CBC" data="ewogICAiTGF0ZXgiIDogIlxcYmVnaW57YWxpZ259XG5cXG1hdGhiYntFfSBcXGJpZ1tcXHwoXFwqXFx0aGV0YV9UIC0gXFwqXFx0aGV0YV4qKV91XFx8XjJcXGJpZ10gPSBcXGZyYWN7MX17VH0oXFxmcmFjezF9e3BfZCh1fHYpfSAtIDEgKyBcXGZyYWN7MX17a3Bfbih1fHYpfSAtIFxcZnJhY3sxfXtrfSkgXFxub251bWJlclxuXFxlbmR7YWxpZ259Igp9Cg=="/>
    </extobj>
    <extobj name="334E55B0-647D-440b-865C-3EC943EB4CBC-3">
      <extobjdata type="334E55B0-647D-440b-865C-3EC943EB4CBC" data="ewogICAiTGF0ZXgiIDogIlxcYmVnaW57ZGlzcGxheW1hdGh9XG5cXHNxcnR7VH0oXFwqXFx0aGV0YV9UIC0gXFwqXFx0aGV0YV4qKVxuXFxlbmR7ZGlzcGxheW1hdGh9Igp9Cg=="/>
    </extobj>
    <extobj name="334E55B0-647D-440b-865C-3EC943EB4CBC-4">
      <extobjdata type="334E55B0-647D-440b-865C-3EC943EB4CBC" data="ewogICAiTGF0ZXgiIDogIlxcYmVnaW57YWxpZ259XG4gICAgICAgIFxcdGV4dHtDb3Z9XFxiaWcoXFxzcXJ0e1R9KFxcKlxcdGhldGFfVCAtIFxcKlxcdGhldGFeKilcXGJpZykgPSBcXHRleHRiZntkaWFnfShcXCptKV57LTF9IC0gKDErMS9rKVxcKjFeXFx0b3BcXCoxIFxcbm9udW1iZXJcblxcZW5ke2FsaWdufVxud2hlcmUgJFxcKm0gPSBcXGJpZ1tcXGZyYWN7a3BfZCh1XzB8dilwX24odV8wfHYpfXtwX2QodV8wfHYpICsga3Bfbih1XzB8dil9LCAuLi4sXFxmcmFje2twX2QodV97Ti0xfXx2KXBfbih1X3tOLTF9fHYpfXtwX2QodV97Ti0xfXx2KSArIGtwX24odV97Ti0xfXx2KX1cXGJpZ11eVCAkIGFuZCAkXFwqMSA9IFsxLCAuLi4sMV1eVCQuIgp9Cg=="/>
    </extobj>
    <extobj name="334E55B0-647D-440b-865C-3EC943EB4CBC-5">
      <extobjdata type="334E55B0-647D-440b-865C-3EC943EB4CBC" data="ewogICAiTGF0ZXgiIDogIlxcYmVnaW57ZGlzcGxheW1hdGh9XG5UcmFpbmFibGUgXFwgRW5jb2RlciBcXCAgRV97XFx0aGV0YX1cblxcZW5ke2Rpc3BsYXltYXRofSIKfQo="/>
    </extobj>
    <extobj name="334E55B0-647D-440b-865C-3EC943EB4CBC-6">
      <extobjdata type="334E55B0-647D-440b-865C-3EC943EB4CBC" data="ewogICAiTGF0ZXgiIDogIlxcYmVnaW57ZGlzcGxheW1hdGh9XG5wX2QoXFxjZG90fHYpXG5cXGVuZHtkaXNwbGF5bWF0aH0iCn0K"/>
    </extobj>
    <extobj name="334E55B0-647D-440b-865C-3EC943EB4CBC-7">
      <extobjdata type="334E55B0-647D-440b-865C-3EC943EB4CBC" data="ewogICAiTGF0ZXgiIDogIlxcYmVnaW57ZGlzcGxheW1hdGh9XG5Qb3NpdGl2ZSBcXCBTYW1wbGVyIFxuXFxlbmR7ZGlzcGxheW1hdGh9Igp9Cg=="/>
    </extobj>
    <extobj name="334E55B0-647D-440b-865C-3EC943EB4CBC-8">
      <extobjdata type="334E55B0-647D-440b-865C-3EC943EB4CBC" data="ewogICAiTGF0ZXgiIDogIlxcYmVnaW57ZGlzcGxheW1hdGh9XG5OZWdhdGl2ZSBcXCBTYW1wbGVyIFxuXFxlbmR7ZGlzcGxheW1hdGh9Igp9Cg=="/>
    </extobj>
    <extobj name="334E55B0-647D-440b-865C-3EC943EB4CBC-9">
      <extobjdata type="334E55B0-647D-440b-865C-3EC943EB4CBC" data="ewogICAiTGF0ZXgiIDogIlxcYmVnaW57ZGlzcGxheW1hdGh9XG5wX24odXx2KVxccHJvcHRvIHBfZCh1fHYpXlxcYWxwaGEgXFxhcHByb3ggXFxmcmFje1xcYmlnKEVfXFx0aGV0YSh1KVxcY2RvdCBFX1xcdGhldGEodilcXGJpZyleXFxhbHBoYX17XFxzdW1fe3UnXFxpbiBVfVxcYmlnKEVfXFx0aGV0YSh1JylcXGNkb3QgRV9cXHRoZXRhKHYpXFxiaWcpXlxcYWxwaGF9XG5cXGVuZHtkaXNwbGF5bWF0aH0iCn0K"/>
    </extobj>
    <extobj name="334E55B0-647D-440b-865C-3EC943EB4CBC-10">
      <extobjdata type="334E55B0-647D-440b-865C-3EC943EB4CBC" data="ewogICAiTGF0ZXgiIDogIlxcYmVnaW57ZGlzcGxheW1hdGh9XG5UX1JcblxcZW5ke2Rpc3BsYXltYXRofSIKfQo="/>
    </extobj>
    <extobj name="334E55B0-647D-440b-865C-3EC943EB4CBC-11">
      <extobjdata type="334E55B0-647D-440b-865C-3EC943EB4CBC" data="ewogICAiTGF0ZXgiIDogIlxcYmVnaW57YWxpZ24qfVxuXFx2ZWN7XFxibXt1fX1eVF9pXFx2ZWN7XFxibXt2fX0gJj0gXFxsb2cgcF9kKHVfaXx2KS0gXFxhbHBoYVxcbG9nIHBfZCh1X2kgfCB2KSArIGMgXFxcXCAmPiAoMS1cXGFscGhhKVxcbG9nIHBfZCh1X2p8dikgKyBjID0gXFx2ZWN7XFxibXt1fX1eVF9qXFx2ZWN7XFxibXt2fX0gXG5cXGVuZHthbGlnbip9Igp9Cg=="/>
    </extobj>
    <extobj name="334E55B0-647D-440b-865C-3EC943EB4CBC-12">
      <extobjdata type="334E55B0-647D-440b-865C-3EC943EB4CBC" data="ewogICAiTGF0ZXgiIDogIlxcYmVnaW57ZGlzcGxheW1hdGh9XG5wX2QodV9pIHx2KSA+IHBfZCh1X2ogfCB2KVxuXFxlbmR7ZGlzcGxheW1hdGh9Igp9Cg=="/>
    </extobj>
    <extobj name="334E55B0-647D-440b-865C-3EC943EB4CBC-13">
      <extobjdata type="334E55B0-647D-440b-865C-3EC943EB4CBC" data="ewogICAiTGF0ZXgiIDogIlxcYmVnaW57YWxpZ259XG4gICAgXFx2ZWN7XFxibXt1fX1eVCBcXHZlY3tcXGJte3Z9fSA9IC1cXGxvZyBcXGZyYWN7a1xcY2RvdCBwX24odSB8IHYpfXtwX2QodXx2KX0gXFxub251bWJlclxuXFxlbmR7YWxpZ259XG4iCn0K"/>
    </extobj>
    <extobj name="334E55B0-647D-440b-865C-3EC943EB4CBC-14">
      <extobjdata type="334E55B0-647D-440b-865C-3EC943EB4CBC" data="ewogICAiTGF0ZXgiIDogIlxcYmVnaW57ZGlzcGxheW1hdGh9XG4gICAgSiA9ICBcXGxvZyhcXHNpZ21hKFxcdmVje3Z9XzFcXGNkb3QgXFx2ZWN7dn1fMikpIC0gXFxsb2dcXCAoXFxzdW1fe3VcXGluIFxcbWF0aGNhbHtWfX1cXHNpZ21hKFxcdmVje3ZfMX0gXFxjZG90IFxcdmVje3V9KSlcblxcZW5ke2Rpc3BsYXltYXRofSIKfQo="/>
    </extobj>
    <extobj name="334E55B0-647D-440b-865C-3EC943EB4CBC-15">
      <extobjdata type="334E55B0-647D-440b-865C-3EC943EB4CBC" data="ewogICAiTGF0ZXgiIDogIlxcYmVnaW57ZGlzcGxheW1hdGh9XG4gICAgSiA9ICBcXGxvZyhcXHNpZ21hKFxcdmVje3Z9XzFcXGNkb3QgXFx2ZWN7dn1fMikpIC0gayBcXGNkb3QgXFxtYXRoYmJ7RX1fe3UgXFxzaW0gcF9uKHUpfSBcXGxvZ1xcIChcXHNpZ21hKFxcdmVje3ZfMX0gXFxjZG90IFxcdmVje3V9KSlcblxcZW5ke2Rpc3BsYXltYXRofSIKfQo="/>
    </extobj>
    <extobj name="334E55B0-647D-440b-865C-3EC943EB4CBC-16">
      <extobjdata type="334E55B0-647D-440b-865C-3EC943EB4CBC" data="ewogICAiTGF0ZXgiIDogIlxcYmVnaW57ZGlzcGxheW1hdGh9XG5cXG1hdGhjYWx7R30oXFxtYXRoY2Fse1Z9LCBcXG1hdGhjYWx7RX0pXG5cXGVuZHtkaXNwbGF5bWF0aH0iCn0K"/>
    </extobj>
    <extobj name="334E55B0-647D-440b-865C-3EC943EB4CBC-17">
      <extobjdata type="334E55B0-647D-440b-865C-3EC943EB4CBC" data="ewogICAiTGF0ZXgiIDogIlxcYmVnaW57ZGlzcGxheW1hdGh9XG5cXG1hdGhjYWx7Vn0gPSBcXHt2XzEsIHZfMiwgdl8zLCBcXGNkb3RzLCB2X20gXFx9XG5cXGVuZHtkaXNwbGF5bWF0aH0iCn0K"/>
    </extobj>
    <extobj name="334E55B0-647D-440b-865C-3EC943EB4CBC-18">
      <extobjdata type="334E55B0-647D-440b-865C-3EC943EB4CBC" data="ewogICAiTGF0ZXgiIDogIlxcYmVnaW57ZGlzcGxheW1hdGh9XG5cXG1hdGhjYWx7RX0gPSBcXHtlXzEsIGVfMiwgZV8zLCBcXGNkb3RzLCBlX25cXH1cblxcZW5ke2Rpc3BsYXltYXRofSIKfQo="/>
    </extobj>
    <extobj name="334E55B0-647D-440b-865C-3EC943EB4CBC-19">
      <extobjdata type="334E55B0-647D-440b-865C-3EC943EB4CBC" data="ewogICAiTGF0ZXgiIDogIlxcYmVnaW57ZGlzcGxheW1hdGh9XG4odl8xLCB2XzIpXG5cXGVuZHtkaXNwbGF5bWF0aH0iCn0K"/>
    </extobj>
    <extobj name="334E55B0-647D-440b-865C-3EC943EB4CBC-20">
      <extobjdata type="334E55B0-647D-440b-865C-3EC943EB4CBC" data="ewogICAiTGF0ZXgiIDogIlxcYmVnaW57ZGlzcGxheW1hdGh9XG5QID0gUVxuXFxlbmR7ZGlzcGxheW1hdGh9Igp9Cg=="/>
    </extobj>
    <extobj name="334E55B0-647D-440b-865C-3EC943EB4CBC-21">
      <extobjdata type="334E55B0-647D-440b-865C-3EC943EB4CBC" data="ewogICAiTGF0ZXgiIDogIlxcYmVnaW57ZGlzcGxheW1hdGh9XG5KXnsodil9X1QgPSBcXGZyYWN7MX17VH1cXHN1bV97aT0xfV5UIFxcbG9nIFxcc2lnbWEoXFx2ZWN7XFxibXt1fX1faV5UIFxcdmVje1xcYm17dn19KSArIFxcZnJhY3sxfXtUfVxcc3VtX3tpPTF9XntrVH1cXGxvZyBcXHNpZ21hKC1cXHZlY3tcXGJte3UnfX1faV57VH0gXFx2ZWN7XFxibXt2fX0pLFxuXFxlbmR7ZGlzcGxheW1hdGh9Igp9Cg=="/>
    </extobj>
    <extobj name="334E55B0-647D-440b-865C-3EC943EB4CBC-22">
      <extobjdata type="334E55B0-647D-440b-865C-3EC943EB4CBC" data="ewogICAiTGF0ZXgiIDogIlxcYmVnaW57ZGlzcGxheW1hdGh9XG5KXnsodil9X1QgPSBcXGZyYWN7MX17VH1cXHN1bV97aT0xfV5UIFxcbG9nIFxcc2lnbWEoXFx2ZWN7XFxibXt1fX1faV5UIFxcdmVje1xcYm17dn19KSArIFxcZnJhY3sxfXtUfVxcc3VtX3tpPTF9XntrVH1cXGxvZyBcXHNpZ21hKC1cXHZlY3tcXGJte3UnfX1faV57VH0gXFx2ZWN7XFxibXt2fX0pLFxuXFxlbmR7ZGlzcGxheW1hdGh9Igp9Cg=="/>
    </extobj>
    <extobj name="334E55B0-647D-440b-865C-3EC943EB4CBC-23">
      <extobjdata type="334E55B0-647D-440b-865C-3EC943EB4CBC" data="ewogICAiTGF0ZXgiIDogIlxcYmVnaW57ZGlzcGxheW1hdGh9XG5wX2RcblxcZW5ke2Rpc3BsYXltYXRofSIKfQo="/>
    </extobj>
    <extobj name="334E55B0-647D-440b-865C-3EC943EB4CBC-24">
      <extobjdata type="334E55B0-647D-440b-865C-3EC943EB4CBC" data="ewogICAiTGF0ZXgiIDogIlxcYmVnaW57ZGlzcGxheW1hdGh9XG5wX25cblxcZW5ke2Rpc3BsYXltYXRofSIKfQo="/>
    </extobj>
    <extobj name="334E55B0-647D-440b-865C-3EC943EB4CBC-25">
      <extobjdata type="334E55B0-647D-440b-865C-3EC943EB4CBC" data="ewogICAiTGF0ZXgiIDogIlxcYmVnaW57ZGlzcGxheW1hdGh9XG5wX25cblxcZW5ke2Rpc3BsYXltYXRofSIKfQo="/>
    </extobj>
    <extobj name="334E55B0-647D-440b-865C-3EC943EB4CBC-26">
      <extobjdata type="334E55B0-647D-440b-865C-3EC943EB4CBC" data="ewogICAiTGF0ZXgiIDogIlxcYmVnaW57ZGlzcGxheW1hdGh9XG5wX2RcblxcZW5ke2Rpc3BsYXltYXRofSIKfQo="/>
    </extobj>
    <extobj name="334E55B0-647D-440b-865C-3EC943EB4CBC-27">
      <extobjdata type="334E55B0-647D-440b-865C-3EC943EB4CBC" data="ewogICAiTGF0ZXgiIDogIlxcYmVnaW57ZGlzcGxheW1hdGh9XG5wX25cblxcZW5ke2Rpc3BsYXltYXRofSIKfQo="/>
    </extobj>
    <extobj name="334E55B0-647D-440b-865C-3EC943EB4CBC-28">
      <extobjdata type="334E55B0-647D-440b-865C-3EC943EB4CBC" data="ewogICAiTGF0ZXgiIDogIlxcYmVnaW57ZGlzcGxheW1hdGh9XG5wX24gXFxwcm9wdG8gcF9kXG5cXGVuZHtkaXNwbGF5bWF0aH0iCn0K"/>
    </extobj>
    <extobj name="334E55B0-647D-440b-865C-3EC943EB4CBC-29">
      <extobjdata type="334E55B0-647D-440b-865C-3EC943EB4CBC" data="ewogICAiTGF0ZXgiIDogIlxcYmVnaW57ZGlzcGxheW1hdGh9XG5wX24gXFxjZG90IHBfZFxuXFxlbmR7ZGlzcGxheW1hdGh9Igp9Cg=="/>
    </extobj>
    <extobj name="334E55B0-647D-440b-865C-3EC943EB4CBC-30">
      <extobjdata type="334E55B0-647D-440b-865C-3EC943EB4CBC" data="ewogICAiTGF0ZXgiIDogIlxcYmVnaW57ZGlzcGxheW1hdGh9XG5wX24gXFxwcm9wdG8gXFxmcmFjezF9e3BfZH1cblxcZW5ke2Rpc3BsYXltYXRofSIKfQo="/>
    </extobj>
    <extobj name="334E55B0-647D-440b-865C-3EC943EB4CBC-31">
      <extobjdata type="334E55B0-647D-440b-865C-3EC943EB4CBC" data="ewogICAiTGF0ZXgiIDogIlxcYmVnaW57ZGlzcGxheW1hdGh9XG5cXGZyYWN7cF9ufXtwX2R9XG5cXGVuZHtkaXNwbGF5bWF0aH0iCn0K"/>
    </extobj>
    <extobj name="334E55B0-647D-440b-865C-3EC943EB4CBC-32">
      <extobjdata type="334E55B0-647D-440b-865C-3EC943EB4CBC" data="ewogICAiTGF0ZXgiIDogIlxcYmVnaW57ZGlzcGxheW1hdGh9XG5xKHl8eClcblxcZW5ke2Rpc3BsYXltYXRofSIKfQo="/>
    </extobj>
    <extobj name="334E55B0-647D-440b-865C-3EC943EB4CBC-33">
      <extobjdata type="334E55B0-647D-440b-865C-3EC943EB4CBC" data="ewogICAiTGF0ZXgiIDogIlxcYmVnaW57ZGlzcGxheW1hdGh9XG5xKHl8eClcblxcZW5ke2Rpc3BsYXltYXRofSIKfQo="/>
    </extobj>
    <extobj name="334E55B0-647D-440b-865C-3EC943EB4CBC-34">
      <extobjdata type="334E55B0-647D-440b-865C-3EC943EB4CBC" data="ewogICAiTGF0ZXgiIDogIlxcYmVnaW57ZGlzcGxheW1hdGh9XG5cXGZyYWN7MX17Mn1cblxcZW5ke2Rpc3BsYXltYXRofSIKfQo="/>
    </extobj>
    <extobj name="334E55B0-647D-440b-865C-3EC943EB4CBC-35">
      <extobjdata type="334E55B0-647D-440b-865C-3EC943EB4CBC" data="ewogICAiTGF0ZXgiIDogIlxcYmVnaW57ZGlzcGxheW1hdGh9XG5cXHRleHR7Q292fVxuXFxlbmR7ZGlzcGxheW1hdGh9Igp9Cg=="/>
    </extobj>
    <extobj name="334E55B0-647D-440b-865C-3EC943EB4CBC-36">
      <extobjdata type="334E55B0-647D-440b-865C-3EC943EB4CBC" data="ewogICAiTGF0ZXgiIDogIlxcYmVnaW57ZGlzcGxheW1hdGh9XG5cXG1hdGhjYWx7TH0gPSBcXHRleHR7bWF4fVxcYmlnKDAsRV97XFx0aGV0YX0odilcXGNkb3QgRV97XFx0aGV0YX0oeCkgLSBFX3tcXHRoZXRhfSh1KVxcY2RvdCBFX3tcXHRoZXRhfSh2KSsgXFxnYW1tYVxcYmlnKVxuXFxlbmR7ZGlzcGxheW1hdGh9Igp9Cg=="/>
    </extobj>
    <extobj name="334E55B0-647D-440b-865C-3EC943EB4CBC-37">
      <extobjdata type="334E55B0-647D-440b-865C-3EC943EB4CBC" data="ewogICAiTGF0ZXgiIDogIlxcYmVnaW57ZGlzcGxheW1hdGh9XG5wX24odXx2KVxccHJvcHRvIHBfZCh1fHYpXlxcYWxwaGEgXFxhcHByb3ggXFxmcmFje1xcYmlnKEVfXFx0aGV0YSh1KVxcY2RvdCBFX1xcdGhldGEodilcXGJpZyleXFxhbHBoYX17XFxzdW1fe3UnXFxpbiBVfVxcYmlnKEVfXFx0aGV0YSh1JylcXGNkb3QgRV9cXHRoZXRhKHYpXFxiaWcpXlxcYWxwaGF9XG5cXGVuZHtkaXNwbGF5bWF0aH0iCn0K"/>
    </extobj>
    <extobj name="334E55B0-647D-440b-865C-3EC943EB4CBC-38">
      <extobjdata type="334E55B0-647D-440b-865C-3EC943EB4CBC" data="ewogICAiTGF0ZXgiIDogIlxcYmVnaW57ZGlzcGxheW1hdGh9XG5wX2QodXx2KSBcXGFwcHJveCBcXGZyYWN7RV97XFx0aGV0YX0odSkgXFxjZG90IEVfe1xcdGhldGF9KHYpfXtcXHN1bV97dV57J30gXFxpbiBVfSBFX3tcXHRoZXRhfSh1XnsnfSkgXFxjZG90IEVfe1xcdGhldGF9KHYpfVxuXFxlbmR7ZGlzcGxheW1hdGh9Igp9Cg=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keg</Template>
  <TotalTime>0</TotalTime>
  <Words>5296</Words>
  <Application>WPS 演示</Application>
  <PresentationFormat>宽屏</PresentationFormat>
  <Paragraphs>247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方正书宋_GBK</vt:lpstr>
      <vt:lpstr>Wingdings</vt:lpstr>
      <vt:lpstr>Times New Roman</vt:lpstr>
      <vt:lpstr>MS PGothic</vt:lpstr>
      <vt:lpstr>宋体</vt:lpstr>
      <vt:lpstr>Century</vt:lpstr>
      <vt:lpstr>微软雅黑</vt:lpstr>
      <vt:lpstr>Calibri</vt:lpstr>
      <vt:lpstr>苹方-简</vt:lpstr>
      <vt:lpstr>Arial Unicode MS</vt:lpstr>
      <vt:lpstr>汉仪书宋二KW</vt:lpstr>
      <vt:lpstr>BatangChe</vt:lpstr>
      <vt:lpstr>Cambria Math</vt:lpstr>
      <vt:lpstr>宋体-简</vt:lpstr>
      <vt:lpstr>keg</vt:lpstr>
      <vt:lpstr>Understanding Negative Sampling in Graph Representation Learning </vt:lpstr>
      <vt:lpstr>Graph Representation Learning</vt:lpstr>
      <vt:lpstr>Sampled  Noise Contrastive Estimation Framework</vt:lpstr>
      <vt:lpstr>Problems &amp; Challenges</vt:lpstr>
      <vt:lpstr>Negative Sampling</vt:lpstr>
      <vt:lpstr>How does negative sampling influence the learning?</vt:lpstr>
      <vt:lpstr>How does negative sampling influence the learning?</vt:lpstr>
      <vt:lpstr>What extent does negative sampling influence the learning?</vt:lpstr>
      <vt:lpstr>The Principle of Negative Sampling</vt:lpstr>
      <vt:lpstr>Our Solution: MCNS Model</vt:lpstr>
      <vt:lpstr>Our Solution: MCNS Model</vt:lpstr>
      <vt:lpstr>Our Solution: MCNS Model</vt:lpstr>
      <vt:lpstr>Our Solution: MCNS Model</vt:lpstr>
      <vt:lpstr>Experimental Settings</vt:lpstr>
      <vt:lpstr>Recommendation Results</vt:lpstr>
      <vt:lpstr>Link Prediction Results</vt:lpstr>
      <vt:lpstr>Node Classification Results</vt:lpstr>
      <vt:lpstr>Efficiency Comparison </vt:lpstr>
      <vt:lpstr>Futher Analysis: Comparison with Power of Degree</vt:lpstr>
      <vt:lpstr>Futher Analysis: Parameter Analysis</vt:lpstr>
      <vt:lpstr>Further Understanding</vt:lpstr>
      <vt:lpstr>Further Understanding</vt:lpstr>
      <vt:lpstr>Summary</vt:lpstr>
      <vt:lpstr>Thank you~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Semi-supervised generative adversarial network in Graph</dc:title>
  <dc:creator>chord</dc:creator>
  <cp:lastModifiedBy>yz2018</cp:lastModifiedBy>
  <cp:revision>1774</cp:revision>
  <dcterms:created xsi:type="dcterms:W3CDTF">2020-09-19T06:51:26Z</dcterms:created>
  <dcterms:modified xsi:type="dcterms:W3CDTF">2020-09-19T06:51:26Z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2052-1.0.1.1354</vt:lpwstr>
  </property>
  <property fmtid="{D5CDD505-2E9C-101B-9397-08002B2CF9AE}" pid="3" name="HEADER_334E55B0-647D-440b-865C-3EC943EB4CBC">
    <vt:lpwstr>XGRvY3VtZW50Y2xhc3N7YXJ0aWNsZX0KXHVzZXBhY2thZ2VbdXNlbmFtZXNde2NvbG9yfQpcdXNlcGFja2FnZXthbXNtYXRoLGFtc3N5bWJ9Clx1c2VwYWNrYWdle2JtfQpcdXNlcGFja2FnZVt1dGY4XXtpbnB1dGVuY30KXHBhZ2VzdHlsZXtlbXB0eX0KXGJlZ2lue2RvY3VtZW50fQo=</vt:lpwstr>
  </property>
  <property fmtid="{D5CDD505-2E9C-101B-9397-08002B2CF9AE}" pid="4" name="FOOTER_334E55B0-647D-440b-865C-3EC943EB4CBC">
    <vt:lpwstr>XGVuZHtkb2N1bWVudH0K</vt:lpwstr>
  </property>
</Properties>
</file>