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418" r:id="rId3"/>
    <p:sldId id="439" r:id="rId4"/>
    <p:sldId id="417" r:id="rId5"/>
    <p:sldId id="440" r:id="rId6"/>
    <p:sldId id="422" r:id="rId7"/>
    <p:sldId id="401" r:id="rId8"/>
    <p:sldId id="402" r:id="rId9"/>
    <p:sldId id="423" r:id="rId10"/>
    <p:sldId id="424" r:id="rId11"/>
    <p:sldId id="425" r:id="rId12"/>
    <p:sldId id="426" r:id="rId13"/>
    <p:sldId id="427" r:id="rId14"/>
    <p:sldId id="428" r:id="rId15"/>
    <p:sldId id="429" r:id="rId16"/>
    <p:sldId id="430" r:id="rId17"/>
    <p:sldId id="433" r:id="rId18"/>
    <p:sldId id="432" r:id="rId19"/>
    <p:sldId id="434" r:id="rId20"/>
    <p:sldId id="436" r:id="rId21"/>
    <p:sldId id="438" r:id="rId22"/>
    <p:sldId id="435" r:id="rId23"/>
    <p:sldId id="437" r:id="rId24"/>
    <p:sldId id="431" r:id="rId25"/>
    <p:sldId id="416" r:id="rId26"/>
    <p:sldId id="279" r:id="rId27"/>
  </p:sldIdLst>
  <p:sldSz cx="9906000" cy="6858000" type="A4"/>
  <p:notesSz cx="6797675" cy="9926638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CC"/>
    <a:srgbClr val="0000CC"/>
    <a:srgbClr val="0000DC"/>
    <a:srgbClr val="2C6F90"/>
    <a:srgbClr val="2E5C8E"/>
    <a:srgbClr val="316F8B"/>
    <a:srgbClr val="99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 autoAdjust="0"/>
    <p:restoredTop sz="87097" autoAdjust="0"/>
  </p:normalViewPr>
  <p:slideViewPr>
    <p:cSldViewPr>
      <p:cViewPr varScale="1">
        <p:scale>
          <a:sx n="55" d="100"/>
          <a:sy n="55" d="100"/>
        </p:scale>
        <p:origin x="-744" y="-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60" y="242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0DF02A7-D567-45CE-8CFF-FB915814C028}" type="datetimeFigureOut">
              <a:rPr lang="zh-CN" altLang="en-US"/>
              <a:pPr>
                <a:defRPr/>
              </a:pPr>
              <a:t>2011-12-27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C67260A-B54B-4AA0-9171-6F5688AE75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7E20FDE-F390-4331-A131-1199174700D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2009FA-9055-4CF2-8BD9-B5BCC6662EE2}" type="slidenum">
              <a:rPr lang="en-US" altLang="zh-CN" smtClean="0"/>
              <a:pPr/>
              <a:t>1</a:t>
            </a:fld>
            <a:endParaRPr lang="en-US" altLang="zh-CN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 dirty="0" smtClean="0"/>
              <a:t>Good morning everyone, my name is Jie Tang and I am from </a:t>
            </a:r>
            <a:r>
              <a:rPr lang="en-US" altLang="zh-CN" dirty="0" err="1" smtClean="0"/>
              <a:t>Tsinghua</a:t>
            </a:r>
            <a:r>
              <a:rPr lang="en-US" altLang="zh-CN" dirty="0" smtClean="0"/>
              <a:t> University.</a:t>
            </a:r>
          </a:p>
          <a:p>
            <a:r>
              <a:rPr lang="en-US" altLang="zh-CN" dirty="0" smtClean="0"/>
              <a:t>In this presentation, I am going to talk about “A Discriminative Approach to Topic-Based Citation Recommendation”.  This is a joint work with Jing Zhang.</a:t>
            </a:r>
          </a:p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BD46B6-6623-45EE-8042-9C1CFC1DCC45}" type="slidenum">
              <a:rPr lang="en-US" altLang="zh-CN" smtClean="0"/>
              <a:pPr/>
              <a:t>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6000CC-EA3D-491F-B640-AA0CD30C3EC7}" type="slidenum">
              <a:rPr lang="en-US" altLang="zh-CN" smtClean="0"/>
              <a:pPr/>
              <a:t>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Measures for scoring sentences</a:t>
            </a:r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B20262-2B12-4F5D-8B4B-A3526DAA0CD3}" type="slidenum">
              <a:rPr lang="en-US" altLang="zh-CN" smtClean="0"/>
              <a:pPr/>
              <a:t>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E6CB3B-C755-4B09-A749-F4EB8B6FF546}" type="slidenum">
              <a:rPr lang="en-US" altLang="zh-CN" smtClean="0"/>
              <a:pPr/>
              <a:t>10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AC88CF-B48B-4A61-A4B8-A4BF36C5AC60}" type="slidenum">
              <a:rPr lang="en-US" altLang="zh-CN" smtClean="0"/>
              <a:pPr/>
              <a:t>11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Picture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99225"/>
            <a:ext cx="9906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0"/>
            <a:ext cx="9906000" cy="36036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cs typeface="+mn-cs"/>
            </a:endParaRPr>
          </a:p>
        </p:txBody>
      </p:sp>
      <p:pic>
        <p:nvPicPr>
          <p:cNvPr id="6" name="Picture 27" descr="Picture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00025" y="6453188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>
              <a:defRPr/>
            </a:pPr>
            <a:fld id="{3ED6DA61-5927-4C9D-B792-53EAF5CE9E02}" type="slidenum">
              <a:rPr kumimoji="1" lang="en-US" altLang="ja-JP" sz="16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+mn-cs"/>
              </a:rPr>
              <a:pPr defTabSz="762000">
                <a:defRPr/>
              </a:pPr>
              <a:t>‹#›</a:t>
            </a:fld>
            <a:endParaRPr kumimoji="1" lang="en-US" altLang="ja-JP" sz="1600">
              <a:solidFill>
                <a:schemeClr val="bg1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grpSp>
        <p:nvGrpSpPr>
          <p:cNvPr id="8" name="Group 13"/>
          <p:cNvGrpSpPr>
            <a:grpSpLocks/>
          </p:cNvGrpSpPr>
          <p:nvPr userDrawn="1"/>
        </p:nvGrpSpPr>
        <p:grpSpPr bwMode="auto">
          <a:xfrm>
            <a:off x="-39688" y="-26988"/>
            <a:ext cx="1443038" cy="995363"/>
            <a:chOff x="0" y="0"/>
            <a:chExt cx="5557" cy="4150"/>
          </a:xfrm>
        </p:grpSpPr>
        <p:pic>
          <p:nvPicPr>
            <p:cNvPr id="9" name="Picture 14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t="9818"/>
            <a:stretch>
              <a:fillRect/>
            </a:stretch>
          </p:blipFill>
          <p:spPr bwMode="auto">
            <a:xfrm>
              <a:off x="249" y="0"/>
              <a:ext cx="3991" cy="3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5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32" y="122"/>
              <a:ext cx="1225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6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5576"/>
            <a:stretch>
              <a:fillRect/>
            </a:stretch>
          </p:blipFill>
          <p:spPr bwMode="auto">
            <a:xfrm>
              <a:off x="0" y="1389"/>
              <a:ext cx="2336" cy="2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20"/>
          <p:cNvGrpSpPr>
            <a:grpSpLocks/>
          </p:cNvGrpSpPr>
          <p:nvPr userDrawn="1"/>
        </p:nvGrpSpPr>
        <p:grpSpPr bwMode="auto">
          <a:xfrm>
            <a:off x="-39688" y="-26988"/>
            <a:ext cx="1443038" cy="995363"/>
            <a:chOff x="0" y="0"/>
            <a:chExt cx="5557" cy="4150"/>
          </a:xfrm>
        </p:grpSpPr>
        <p:pic>
          <p:nvPicPr>
            <p:cNvPr id="13" name="Picture 21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t="9818"/>
            <a:stretch>
              <a:fillRect/>
            </a:stretch>
          </p:blipFill>
          <p:spPr bwMode="auto">
            <a:xfrm>
              <a:off x="249" y="0"/>
              <a:ext cx="3991" cy="3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2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32" y="122"/>
              <a:ext cx="1225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3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5576"/>
            <a:stretch>
              <a:fillRect/>
            </a:stretch>
          </p:blipFill>
          <p:spPr bwMode="auto">
            <a:xfrm>
              <a:off x="0" y="1389"/>
              <a:ext cx="2336" cy="2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42950" y="2130439"/>
            <a:ext cx="84201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94570" y="188913"/>
            <a:ext cx="2339975" cy="59372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71470" y="188913"/>
            <a:ext cx="6870700" cy="59372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1469" y="188913"/>
            <a:ext cx="9363075" cy="7921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350846" y="1196975"/>
            <a:ext cx="9139237" cy="4929188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2638" y="440691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50838" y="1196975"/>
            <a:ext cx="4492625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95870" y="1196975"/>
            <a:ext cx="4494212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32383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32383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7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73499" y="273064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7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Picture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499225"/>
            <a:ext cx="9906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1196975"/>
            <a:ext cx="9139237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0" y="0"/>
            <a:ext cx="9906000" cy="36036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cs typeface="+mn-cs"/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1463" y="188913"/>
            <a:ext cx="93630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00025" y="6453188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>
              <a:defRPr/>
            </a:pPr>
            <a:fld id="{49D387FE-DF46-487C-BBF2-F0EE391FA53B}" type="slidenum">
              <a:rPr kumimoji="1" lang="en-US" altLang="ja-JP" sz="16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+mn-cs"/>
              </a:rPr>
              <a:pPr defTabSz="762000">
                <a:defRPr/>
              </a:pPr>
              <a:t>‹#›</a:t>
            </a:fld>
            <a:endParaRPr kumimoji="1" lang="en-US" altLang="ja-JP" sz="1600">
              <a:solidFill>
                <a:schemeClr val="bg1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pPr eaLnBrk="1" hangingPunct="1"/>
            <a:r>
              <a:rPr lang="en-US" altLang="zh-CN" sz="3600" dirty="0" smtClean="0"/>
              <a:t>Multi-topic based Query-oriented Summarization</a:t>
            </a:r>
            <a:endParaRPr lang="en-US" altLang="zh-CN" sz="2000" dirty="0" smtClean="0"/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46163" y="3757613"/>
            <a:ext cx="7740650" cy="25923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400" smtClean="0"/>
              <a:t>Jie Tang</a:t>
            </a:r>
            <a:r>
              <a:rPr lang="en-US" altLang="zh-CN" sz="2400" baseline="30000" smtClean="0"/>
              <a:t>*</a:t>
            </a:r>
            <a:r>
              <a:rPr lang="en-US" altLang="zh-CN" sz="2400" smtClean="0"/>
              <a:t>, Limin Yao</a:t>
            </a:r>
            <a:r>
              <a:rPr lang="en-US" altLang="zh-CN" sz="2400" baseline="30000" smtClean="0"/>
              <a:t>#</a:t>
            </a:r>
            <a:r>
              <a:rPr lang="en-US" altLang="zh-CN" sz="2400" smtClean="0"/>
              <a:t>, and Dewei Chen</a:t>
            </a:r>
            <a:r>
              <a:rPr lang="en-US" altLang="zh-CN" sz="2400" baseline="30000" smtClean="0"/>
              <a:t>*</a:t>
            </a:r>
          </a:p>
          <a:p>
            <a:pPr eaLnBrk="1" hangingPunct="1">
              <a:lnSpc>
                <a:spcPct val="80000"/>
              </a:lnSpc>
            </a:pPr>
            <a:endParaRPr lang="en-US" altLang="zh-TW" sz="2400" smtClean="0"/>
          </a:p>
          <a:p>
            <a:pPr eaLnBrk="1" hangingPunct="1">
              <a:lnSpc>
                <a:spcPct val="80000"/>
              </a:lnSpc>
            </a:pPr>
            <a:r>
              <a:rPr lang="en-US" altLang="zh-TW" sz="2400" baseline="30000" smtClean="0"/>
              <a:t>*</a:t>
            </a:r>
            <a:r>
              <a:rPr lang="en-US" altLang="zh-TW" sz="2400" smtClean="0"/>
              <a:t>Dept. of Computer Science and Technology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smtClean="0"/>
              <a:t>Tsinghua University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400" baseline="30000" smtClean="0"/>
              <a:t>#</a:t>
            </a:r>
            <a:r>
              <a:rPr lang="en-US" altLang="zh-CN" sz="2400" smtClean="0"/>
              <a:t>Dept. of Computer Science, University of Massachusetts Amherst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400" smtClean="0"/>
              <a:t>April,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Privacy\Paper\Topic Model\summarization\pic\ql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064" y="2004993"/>
            <a:ext cx="5257872" cy="3356395"/>
          </a:xfrm>
          <a:prstGeom prst="rect">
            <a:avLst/>
          </a:prstGeom>
          <a:noFill/>
        </p:spPr>
      </p:pic>
      <p:sp>
        <p:nvSpPr>
          <p:cNvPr id="102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qLDA </a:t>
            </a:r>
            <a:r>
              <a:rPr lang="en-US" sz="3200" smtClean="0"/>
              <a:t>– Query Latent Dirichlet Allocation</a:t>
            </a:r>
            <a:endParaRPr lang="en-US" smtClean="0"/>
          </a:p>
        </p:txBody>
      </p:sp>
      <p:sp>
        <p:nvSpPr>
          <p:cNvPr id="1029" name="Freeform 13"/>
          <p:cNvSpPr>
            <a:spLocks/>
          </p:cNvSpPr>
          <p:nvPr/>
        </p:nvSpPr>
        <p:spPr bwMode="auto">
          <a:xfrm>
            <a:off x="3302000" y="1981200"/>
            <a:ext cx="2881313" cy="3024188"/>
          </a:xfrm>
          <a:custGeom>
            <a:avLst/>
            <a:gdLst>
              <a:gd name="T0" fmla="*/ 635 w 1815"/>
              <a:gd name="T1" fmla="*/ 0 h 1905"/>
              <a:gd name="T2" fmla="*/ 635 w 1815"/>
              <a:gd name="T3" fmla="*/ 1270 h 1905"/>
              <a:gd name="T4" fmla="*/ 0 w 1815"/>
              <a:gd name="T5" fmla="*/ 1905 h 1905"/>
              <a:gd name="T6" fmla="*/ 1815 w 1815"/>
              <a:gd name="T7" fmla="*/ 1905 h 1905"/>
              <a:gd name="T8" fmla="*/ 1815 w 1815"/>
              <a:gd name="T9" fmla="*/ 1089 h 1905"/>
              <a:gd name="T10" fmla="*/ 1089 w 1815"/>
              <a:gd name="T11" fmla="*/ 1089 h 1905"/>
              <a:gd name="T12" fmla="*/ 1089 w 1815"/>
              <a:gd name="T13" fmla="*/ 0 h 1905"/>
              <a:gd name="T14" fmla="*/ 635 w 1815"/>
              <a:gd name="T15" fmla="*/ 0 h 190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15"/>
              <a:gd name="T25" fmla="*/ 0 h 1905"/>
              <a:gd name="T26" fmla="*/ 1815 w 1815"/>
              <a:gd name="T27" fmla="*/ 1905 h 190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15" h="1905">
                <a:moveTo>
                  <a:pt x="635" y="0"/>
                </a:moveTo>
                <a:lnTo>
                  <a:pt x="635" y="1270"/>
                </a:lnTo>
                <a:lnTo>
                  <a:pt x="0" y="1905"/>
                </a:lnTo>
                <a:lnTo>
                  <a:pt x="1815" y="1905"/>
                </a:lnTo>
                <a:lnTo>
                  <a:pt x="1815" y="1089"/>
                </a:lnTo>
                <a:lnTo>
                  <a:pt x="1089" y="1089"/>
                </a:lnTo>
                <a:lnTo>
                  <a:pt x="1089" y="0"/>
                </a:lnTo>
                <a:lnTo>
                  <a:pt x="635" y="0"/>
                </a:lnTo>
                <a:close/>
              </a:path>
            </a:pathLst>
          </a:custGeom>
          <a:gradFill rotWithShape="1">
            <a:gsLst>
              <a:gs pos="0">
                <a:srgbClr val="FF0000">
                  <a:alpha val="20000"/>
                </a:srgbClr>
              </a:gs>
              <a:gs pos="100000">
                <a:srgbClr val="760000">
                  <a:alpha val="32001"/>
                </a:srgbClr>
              </a:gs>
            </a:gsLst>
            <a:lin ang="5400000" scaled="1"/>
          </a:gradFill>
          <a:ln w="9525">
            <a:solidFill>
              <a:schemeClr val="accent1">
                <a:alpha val="9019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" name="Freeform 15"/>
          <p:cNvSpPr>
            <a:spLocks/>
          </p:cNvSpPr>
          <p:nvPr/>
        </p:nvSpPr>
        <p:spPr bwMode="auto">
          <a:xfrm>
            <a:off x="5462588" y="1981200"/>
            <a:ext cx="2447925" cy="3455988"/>
          </a:xfrm>
          <a:custGeom>
            <a:avLst/>
            <a:gdLst>
              <a:gd name="T0" fmla="*/ 590 w 1542"/>
              <a:gd name="T1" fmla="*/ 0 h 2223"/>
              <a:gd name="T2" fmla="*/ 590 w 1542"/>
              <a:gd name="T3" fmla="*/ 1043 h 2223"/>
              <a:gd name="T4" fmla="*/ 0 w 1542"/>
              <a:gd name="T5" fmla="*/ 1043 h 2223"/>
              <a:gd name="T6" fmla="*/ 0 w 1542"/>
              <a:gd name="T7" fmla="*/ 2223 h 2223"/>
              <a:gd name="T8" fmla="*/ 1542 w 1542"/>
              <a:gd name="T9" fmla="*/ 2223 h 2223"/>
              <a:gd name="T10" fmla="*/ 1542 w 1542"/>
              <a:gd name="T11" fmla="*/ 0 h 2223"/>
              <a:gd name="T12" fmla="*/ 590 w 1542"/>
              <a:gd name="T13" fmla="*/ 0 h 22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42"/>
              <a:gd name="T22" fmla="*/ 0 h 2223"/>
              <a:gd name="T23" fmla="*/ 1542 w 1542"/>
              <a:gd name="T24" fmla="*/ 2223 h 22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42" h="2223">
                <a:moveTo>
                  <a:pt x="590" y="0"/>
                </a:moveTo>
                <a:lnTo>
                  <a:pt x="590" y="1043"/>
                </a:lnTo>
                <a:lnTo>
                  <a:pt x="0" y="1043"/>
                </a:lnTo>
                <a:lnTo>
                  <a:pt x="0" y="2223"/>
                </a:lnTo>
                <a:lnTo>
                  <a:pt x="1542" y="2223"/>
                </a:lnTo>
                <a:lnTo>
                  <a:pt x="1542" y="0"/>
                </a:lnTo>
                <a:lnTo>
                  <a:pt x="590" y="0"/>
                </a:lnTo>
                <a:close/>
              </a:path>
            </a:pathLst>
          </a:custGeom>
          <a:gradFill rotWithShape="1">
            <a:gsLst>
              <a:gs pos="0">
                <a:srgbClr val="0066FF">
                  <a:alpha val="12000"/>
                </a:srgbClr>
              </a:gs>
              <a:gs pos="100000">
                <a:srgbClr val="002F76">
                  <a:alpha val="40999"/>
                </a:srgbClr>
              </a:gs>
            </a:gsLst>
            <a:lin ang="5400000" scaled="1"/>
          </a:gradFill>
          <a:ln w="9525">
            <a:solidFill>
              <a:schemeClr val="accent1">
                <a:alpha val="9019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" name="Freeform 16"/>
          <p:cNvSpPr>
            <a:spLocks/>
          </p:cNvSpPr>
          <p:nvPr/>
        </p:nvSpPr>
        <p:spPr bwMode="auto">
          <a:xfrm>
            <a:off x="2870200" y="1981200"/>
            <a:ext cx="1350963" cy="2232025"/>
          </a:xfrm>
          <a:custGeom>
            <a:avLst/>
            <a:gdLst>
              <a:gd name="T0" fmla="*/ 0 w 805"/>
              <a:gd name="T1" fmla="*/ 0 h 1361"/>
              <a:gd name="T2" fmla="*/ 0 w 805"/>
              <a:gd name="T3" fmla="*/ 318 h 1361"/>
              <a:gd name="T4" fmla="*/ 314 w 805"/>
              <a:gd name="T5" fmla="*/ 862 h 1361"/>
              <a:gd name="T6" fmla="*/ 314 w 805"/>
              <a:gd name="T7" fmla="*/ 1361 h 1361"/>
              <a:gd name="T8" fmla="*/ 635 w 805"/>
              <a:gd name="T9" fmla="*/ 1361 h 1361"/>
              <a:gd name="T10" fmla="*/ 635 w 805"/>
              <a:gd name="T11" fmla="*/ 907 h 1361"/>
              <a:gd name="T12" fmla="*/ 805 w 805"/>
              <a:gd name="T13" fmla="*/ 272 h 1361"/>
              <a:gd name="T14" fmla="*/ 805 w 805"/>
              <a:gd name="T15" fmla="*/ 0 h 1361"/>
              <a:gd name="T16" fmla="*/ 0 w 805"/>
              <a:gd name="T17" fmla="*/ 0 h 13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05"/>
              <a:gd name="T28" fmla="*/ 0 h 1361"/>
              <a:gd name="T29" fmla="*/ 805 w 805"/>
              <a:gd name="T30" fmla="*/ 1361 h 13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05" h="1361">
                <a:moveTo>
                  <a:pt x="0" y="0"/>
                </a:moveTo>
                <a:lnTo>
                  <a:pt x="0" y="318"/>
                </a:lnTo>
                <a:lnTo>
                  <a:pt x="314" y="862"/>
                </a:lnTo>
                <a:lnTo>
                  <a:pt x="314" y="1361"/>
                </a:lnTo>
                <a:lnTo>
                  <a:pt x="635" y="1361"/>
                </a:lnTo>
                <a:lnTo>
                  <a:pt x="635" y="907"/>
                </a:lnTo>
                <a:lnTo>
                  <a:pt x="805" y="272"/>
                </a:lnTo>
                <a:lnTo>
                  <a:pt x="805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99FF66">
                  <a:alpha val="28999"/>
                </a:srgbClr>
              </a:gs>
              <a:gs pos="100000">
                <a:srgbClr val="47762F">
                  <a:alpha val="42000"/>
                </a:srgbClr>
              </a:gs>
            </a:gsLst>
            <a:lin ang="5400000" scaled="1"/>
          </a:gradFill>
          <a:ln w="9525">
            <a:solidFill>
              <a:schemeClr val="accent1">
                <a:alpha val="9019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7837488" y="2041525"/>
            <a:ext cx="1533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FF9933"/>
                </a:solidFill>
              </a:rPr>
              <a:t>Query-specific topic dist.</a:t>
            </a:r>
            <a:endParaRPr lang="en-US" altLang="zh-CN" sz="1800">
              <a:solidFill>
                <a:srgbClr val="FF9933"/>
              </a:solidFill>
            </a:endParaRPr>
          </a:p>
        </p:txBody>
      </p:sp>
      <p:sp>
        <p:nvSpPr>
          <p:cNvPr id="9" name="Line 51"/>
          <p:cNvSpPr>
            <a:spLocks noChangeShapeType="1"/>
          </p:cNvSpPr>
          <p:nvPr/>
        </p:nvSpPr>
        <p:spPr bwMode="auto">
          <a:xfrm flipH="1">
            <a:off x="7216775" y="2552700"/>
            <a:ext cx="1168400" cy="401638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Oval 35"/>
          <p:cNvSpPr>
            <a:spLocks noChangeArrowheads="1"/>
          </p:cNvSpPr>
          <p:nvPr/>
        </p:nvSpPr>
        <p:spPr bwMode="auto">
          <a:xfrm>
            <a:off x="6815163" y="2844797"/>
            <a:ext cx="401637" cy="401638"/>
          </a:xfrm>
          <a:prstGeom prst="ellips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51"/>
          <p:cNvSpPr>
            <a:spLocks noChangeShapeType="1"/>
          </p:cNvSpPr>
          <p:nvPr/>
        </p:nvSpPr>
        <p:spPr bwMode="auto">
          <a:xfrm flipH="1">
            <a:off x="7216775" y="3392488"/>
            <a:ext cx="1168400" cy="401637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Oval 35"/>
          <p:cNvSpPr>
            <a:spLocks noChangeArrowheads="1"/>
          </p:cNvSpPr>
          <p:nvPr/>
        </p:nvSpPr>
        <p:spPr bwMode="auto">
          <a:xfrm>
            <a:off x="6815163" y="3648083"/>
            <a:ext cx="401637" cy="401638"/>
          </a:xfrm>
          <a:prstGeom prst="ellips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50"/>
          <p:cNvSpPr txBox="1">
            <a:spLocks noChangeArrowheads="1"/>
          </p:cNvSpPr>
          <p:nvPr/>
        </p:nvSpPr>
        <p:spPr bwMode="auto">
          <a:xfrm>
            <a:off x="8202613" y="3063875"/>
            <a:ext cx="8397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FF9933"/>
                </a:solidFill>
              </a:rPr>
              <a:t>topic</a:t>
            </a:r>
            <a:endParaRPr lang="en-US" altLang="zh-CN" sz="1800">
              <a:solidFill>
                <a:srgbClr val="FF9933"/>
              </a:solidFill>
            </a:endParaRPr>
          </a:p>
        </p:txBody>
      </p:sp>
      <p:sp>
        <p:nvSpPr>
          <p:cNvPr id="14" name="Oval 35"/>
          <p:cNvSpPr>
            <a:spLocks noChangeArrowheads="1"/>
          </p:cNvSpPr>
          <p:nvPr/>
        </p:nvSpPr>
        <p:spPr bwMode="auto">
          <a:xfrm>
            <a:off x="4441825" y="3684588"/>
            <a:ext cx="401638" cy="4016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50"/>
          <p:cNvSpPr txBox="1">
            <a:spLocks noChangeArrowheads="1"/>
          </p:cNvSpPr>
          <p:nvPr/>
        </p:nvSpPr>
        <p:spPr bwMode="auto">
          <a:xfrm>
            <a:off x="4113213" y="5510213"/>
            <a:ext cx="730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FF0000"/>
                </a:solidFill>
              </a:rPr>
              <a:t>topic</a:t>
            </a:r>
            <a:endParaRPr lang="en-US" altLang="zh-CN" sz="1800">
              <a:solidFill>
                <a:srgbClr val="FF0000"/>
              </a:solidFill>
            </a:endParaRPr>
          </a:p>
        </p:txBody>
      </p:sp>
      <p:sp>
        <p:nvSpPr>
          <p:cNvPr id="16" name="Line 51"/>
          <p:cNvSpPr>
            <a:spLocks noChangeShapeType="1"/>
          </p:cNvSpPr>
          <p:nvPr/>
        </p:nvSpPr>
        <p:spPr bwMode="auto">
          <a:xfrm flipV="1">
            <a:off x="4405313" y="4122738"/>
            <a:ext cx="255587" cy="14605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Oval 35"/>
          <p:cNvSpPr>
            <a:spLocks noChangeArrowheads="1"/>
          </p:cNvSpPr>
          <p:nvPr/>
        </p:nvSpPr>
        <p:spPr bwMode="auto">
          <a:xfrm>
            <a:off x="4441825" y="2917825"/>
            <a:ext cx="401638" cy="40163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50"/>
          <p:cNvSpPr txBox="1">
            <a:spLocks noChangeArrowheads="1"/>
          </p:cNvSpPr>
          <p:nvPr/>
        </p:nvSpPr>
        <p:spPr bwMode="auto">
          <a:xfrm>
            <a:off x="5099050" y="1566863"/>
            <a:ext cx="1533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FF0000"/>
                </a:solidFill>
              </a:rPr>
              <a:t>Doc-specific topic dist.</a:t>
            </a:r>
            <a:endParaRPr lang="en-US" altLang="zh-CN" sz="1800">
              <a:solidFill>
                <a:srgbClr val="FF0000"/>
              </a:solidFill>
            </a:endParaRPr>
          </a:p>
        </p:txBody>
      </p:sp>
      <p:sp>
        <p:nvSpPr>
          <p:cNvPr id="19" name="Line 51"/>
          <p:cNvSpPr>
            <a:spLocks noChangeShapeType="1"/>
          </p:cNvSpPr>
          <p:nvPr/>
        </p:nvSpPr>
        <p:spPr bwMode="auto">
          <a:xfrm flipH="1">
            <a:off x="4733925" y="2114550"/>
            <a:ext cx="912813" cy="8397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Oval 35"/>
          <p:cNvSpPr>
            <a:spLocks noChangeArrowheads="1"/>
          </p:cNvSpPr>
          <p:nvPr/>
        </p:nvSpPr>
        <p:spPr bwMode="auto">
          <a:xfrm>
            <a:off x="3455988" y="3684588"/>
            <a:ext cx="401637" cy="401637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1" name="Line 51"/>
          <p:cNvSpPr>
            <a:spLocks noChangeShapeType="1"/>
          </p:cNvSpPr>
          <p:nvPr/>
        </p:nvSpPr>
        <p:spPr bwMode="auto">
          <a:xfrm>
            <a:off x="2652713" y="3684588"/>
            <a:ext cx="803275" cy="1460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Box 50"/>
          <p:cNvSpPr txBox="1">
            <a:spLocks noChangeArrowheads="1"/>
          </p:cNvSpPr>
          <p:nvPr/>
        </p:nvSpPr>
        <p:spPr bwMode="auto">
          <a:xfrm>
            <a:off x="2360613" y="3355975"/>
            <a:ext cx="6207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0000FF"/>
                </a:solidFill>
              </a:rPr>
              <a:t>coin</a:t>
            </a:r>
            <a:endParaRPr lang="en-US" altLang="zh-CN" sz="18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/>
      <p:bldP spid="16" grpId="0" animBg="1"/>
      <p:bldP spid="17" grpId="0" animBg="1"/>
      <p:bldP spid="18" grpId="0"/>
      <p:bldP spid="19" grpId="0" animBg="1"/>
      <p:bldP spid="20" grpId="0" animBg="1"/>
      <p:bldP spid="21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qLDA</a:t>
            </a: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8800" y="1092200"/>
            <a:ext cx="5257800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4916488" y="4816475"/>
            <a:ext cx="2847975" cy="474663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Line 51"/>
          <p:cNvSpPr>
            <a:spLocks noChangeShapeType="1"/>
          </p:cNvSpPr>
          <p:nvPr/>
        </p:nvSpPr>
        <p:spPr bwMode="auto">
          <a:xfrm flipH="1" flipV="1">
            <a:off x="4186238" y="4451350"/>
            <a:ext cx="730250" cy="43815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矩形 9"/>
          <p:cNvSpPr/>
          <p:nvPr/>
        </p:nvSpPr>
        <p:spPr>
          <a:xfrm>
            <a:off x="4916488" y="5546725"/>
            <a:ext cx="2847975" cy="511175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矩形 14"/>
          <p:cNvSpPr/>
          <p:nvPr/>
        </p:nvSpPr>
        <p:spPr>
          <a:xfrm>
            <a:off x="4879975" y="2370138"/>
            <a:ext cx="2519363" cy="474662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Line 51"/>
          <p:cNvSpPr>
            <a:spLocks noChangeShapeType="1"/>
          </p:cNvSpPr>
          <p:nvPr/>
        </p:nvSpPr>
        <p:spPr bwMode="auto">
          <a:xfrm flipH="1">
            <a:off x="4113213" y="2625725"/>
            <a:ext cx="730250" cy="73025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51"/>
          <p:cNvSpPr>
            <a:spLocks noChangeShapeType="1"/>
          </p:cNvSpPr>
          <p:nvPr/>
        </p:nvSpPr>
        <p:spPr bwMode="auto">
          <a:xfrm flipH="1">
            <a:off x="4113213" y="5838825"/>
            <a:ext cx="803275" cy="255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979" y="3754395"/>
            <a:ext cx="3505248" cy="155505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979" y="5379025"/>
            <a:ext cx="3432222" cy="14789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5388" y="3027832"/>
            <a:ext cx="3687813" cy="653537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17" name="Picture 3" descr="D:\Privacy\Paper\Topic Model\summarization\pic\qld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40" y="763551"/>
            <a:ext cx="3432222" cy="2190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5" grpId="0" animBg="1"/>
      <p:bldP spid="16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 Modeling with Regularization</a:t>
            </a:r>
          </a:p>
        </p:txBody>
      </p:sp>
      <p:sp>
        <p:nvSpPr>
          <p:cNvPr id="7" name="矩形 6"/>
          <p:cNvSpPr/>
          <p:nvPr/>
        </p:nvSpPr>
        <p:spPr>
          <a:xfrm>
            <a:off x="498414" y="1968500"/>
            <a:ext cx="3870325" cy="47466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srgbClr val="0000FF"/>
                </a:solidFill>
              </a:rPr>
              <a:t>The new objective function:</a:t>
            </a:r>
          </a:p>
        </p:txBody>
      </p:sp>
      <p:sp>
        <p:nvSpPr>
          <p:cNvPr id="8" name="矩形 7"/>
          <p:cNvSpPr/>
          <p:nvPr/>
        </p:nvSpPr>
        <p:spPr>
          <a:xfrm>
            <a:off x="571440" y="3027363"/>
            <a:ext cx="3870325" cy="47466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srgbClr val="0000FF"/>
                </a:solidFill>
              </a:rPr>
              <a:t>with</a:t>
            </a:r>
          </a:p>
        </p:txBody>
      </p:sp>
      <p:sp>
        <p:nvSpPr>
          <p:cNvPr id="9" name="右箭头 8"/>
          <p:cNvSpPr/>
          <p:nvPr/>
        </p:nvSpPr>
        <p:spPr>
          <a:xfrm>
            <a:off x="3957638" y="3136896"/>
            <a:ext cx="547687" cy="328613"/>
          </a:xfrm>
          <a:prstGeom prst="rightArrow">
            <a:avLst/>
          </a:prstGeom>
          <a:solidFill>
            <a:srgbClr val="FFCC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0435" y="1019142"/>
            <a:ext cx="4673664" cy="571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66" y="2406636"/>
            <a:ext cx="3767155" cy="50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005" y="3538539"/>
            <a:ext cx="3578274" cy="72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矩形 11"/>
          <p:cNvSpPr/>
          <p:nvPr/>
        </p:nvSpPr>
        <p:spPr>
          <a:xfrm>
            <a:off x="5391156" y="2370123"/>
            <a:ext cx="3979917" cy="2008215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矩形 12"/>
          <p:cNvSpPr/>
          <p:nvPr/>
        </p:nvSpPr>
        <p:spPr>
          <a:xfrm>
            <a:off x="5391156" y="4451364"/>
            <a:ext cx="3979917" cy="2081241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1536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Related Work</a:t>
            </a:r>
          </a:p>
          <a:p>
            <a:r>
              <a:rPr lang="en-US" sz="2800" smtClean="0"/>
              <a:t>Modeling of Query-oriented Topics</a:t>
            </a:r>
          </a:p>
          <a:p>
            <a:pPr lvl="1"/>
            <a:r>
              <a:rPr lang="en-US" sz="2400" smtClean="0"/>
              <a:t>Latent Dirichlet Allocation</a:t>
            </a:r>
          </a:p>
          <a:p>
            <a:pPr lvl="1"/>
            <a:r>
              <a:rPr lang="en-US" sz="2400" smtClean="0"/>
              <a:t>Query Latent Dirichlet Allocation</a:t>
            </a:r>
          </a:p>
          <a:p>
            <a:pPr lvl="1"/>
            <a:r>
              <a:rPr lang="en-US" sz="2400" smtClean="0"/>
              <a:t>Topic Modeling with Regularization</a:t>
            </a:r>
          </a:p>
          <a:p>
            <a:r>
              <a:rPr lang="en-US" sz="2800" smtClean="0">
                <a:solidFill>
                  <a:srgbClr val="FF0000"/>
                </a:solidFill>
              </a:rPr>
              <a:t>Generating Summary</a:t>
            </a:r>
          </a:p>
          <a:p>
            <a:pPr lvl="1"/>
            <a:r>
              <a:rPr lang="en-US" sz="2400" smtClean="0">
                <a:solidFill>
                  <a:srgbClr val="FF0000"/>
                </a:solidFill>
              </a:rPr>
              <a:t>Sentence Scoring</a:t>
            </a:r>
          </a:p>
          <a:p>
            <a:pPr lvl="1"/>
            <a:r>
              <a:rPr lang="en-US" sz="2400" smtClean="0">
                <a:solidFill>
                  <a:srgbClr val="FF0000"/>
                </a:solidFill>
              </a:rPr>
              <a:t>Redundancy Reduction</a:t>
            </a:r>
          </a:p>
          <a:p>
            <a:r>
              <a:rPr lang="en-US" sz="2800" smtClean="0"/>
              <a:t>Experiments</a:t>
            </a:r>
          </a:p>
          <a:p>
            <a:r>
              <a:rPr lang="en-US" sz="2800" smtClean="0"/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Four measures: </a:t>
            </a:r>
            <a:r>
              <a:rPr lang="en-US" sz="2800" i="1" dirty="0" err="1" smtClean="0"/>
              <a:t>Max_score</a:t>
            </a:r>
            <a:r>
              <a:rPr lang="en-US" sz="2800" dirty="0" smtClean="0"/>
              <a:t>, </a:t>
            </a:r>
            <a:r>
              <a:rPr lang="en-US" sz="2800" i="1" dirty="0" err="1" smtClean="0"/>
              <a:t>Sum_score</a:t>
            </a:r>
            <a:r>
              <a:rPr lang="en-US" sz="2800" dirty="0" smtClean="0"/>
              <a:t>, </a:t>
            </a:r>
            <a:r>
              <a:rPr lang="en-US" sz="2800" i="1" dirty="0" err="1" smtClean="0"/>
              <a:t>Max_TF_score</a:t>
            </a:r>
            <a:r>
              <a:rPr lang="en-US" sz="2800" dirty="0" smtClean="0"/>
              <a:t>, and </a:t>
            </a:r>
            <a:r>
              <a:rPr lang="en-US" sz="2800" i="1" dirty="0" err="1" smtClean="0"/>
              <a:t>Sum_TF_score</a:t>
            </a:r>
            <a:r>
              <a:rPr lang="en-US" sz="2800" dirty="0" smtClean="0"/>
              <a:t>.</a:t>
            </a:r>
          </a:p>
          <a:p>
            <a:r>
              <a:rPr lang="en-US" sz="2800" i="1" dirty="0" err="1" smtClean="0"/>
              <a:t>Max_score</a:t>
            </a:r>
            <a:endParaRPr lang="en-US" sz="2800" i="1" dirty="0" smtClean="0"/>
          </a:p>
          <a:p>
            <a:endParaRPr lang="en-US" sz="2800" dirty="0" smtClean="0"/>
          </a:p>
          <a:p>
            <a:r>
              <a:rPr lang="en-US" sz="2800" i="1" dirty="0" err="1" smtClean="0"/>
              <a:t>Sum_score</a:t>
            </a:r>
            <a:endParaRPr lang="en-US" sz="2800" i="1" dirty="0" smtClean="0"/>
          </a:p>
          <a:p>
            <a:endParaRPr lang="en-US" dirty="0" smtClean="0"/>
          </a:p>
          <a:p>
            <a:r>
              <a:rPr lang="en-US" sz="2800" i="1" dirty="0" err="1" smtClean="0"/>
              <a:t>Max_TF_score</a:t>
            </a:r>
            <a:endParaRPr lang="en-US" sz="2800" i="1" dirty="0" smtClean="0"/>
          </a:p>
          <a:p>
            <a:endParaRPr lang="en-US" sz="2800" dirty="0" smtClean="0"/>
          </a:p>
          <a:p>
            <a:r>
              <a:rPr lang="en-US" sz="2800" i="1" dirty="0" err="1" smtClean="0"/>
              <a:t>Sum_TF_score</a:t>
            </a:r>
            <a:endParaRPr lang="en-US" sz="2800" i="1" dirty="0" smtClean="0"/>
          </a:p>
        </p:txBody>
      </p:sp>
      <p:pic>
        <p:nvPicPr>
          <p:cNvPr id="16404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9194" y="2735253"/>
            <a:ext cx="3724326" cy="46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0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2220" y="4812202"/>
            <a:ext cx="3797352" cy="562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Measures for Scoring Sentences</a:t>
            </a:r>
          </a:p>
        </p:txBody>
      </p:sp>
      <p:sp>
        <p:nvSpPr>
          <p:cNvPr id="10" name="矩形 9"/>
          <p:cNvSpPr/>
          <p:nvPr/>
        </p:nvSpPr>
        <p:spPr>
          <a:xfrm>
            <a:off x="5792788" y="2771775"/>
            <a:ext cx="365125" cy="401638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Line 51"/>
          <p:cNvSpPr>
            <a:spLocks noChangeShapeType="1"/>
          </p:cNvSpPr>
          <p:nvPr/>
        </p:nvSpPr>
        <p:spPr bwMode="auto">
          <a:xfrm flipV="1">
            <a:off x="6157913" y="2698750"/>
            <a:ext cx="255587" cy="2921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50"/>
          <p:cNvSpPr txBox="1">
            <a:spLocks noChangeArrowheads="1"/>
          </p:cNvSpPr>
          <p:nvPr/>
        </p:nvSpPr>
        <p:spPr bwMode="auto">
          <a:xfrm>
            <a:off x="6413500" y="2297113"/>
            <a:ext cx="27749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FF0000"/>
                </a:solidFill>
              </a:rPr>
              <a:t>#sampled topic </a:t>
            </a:r>
            <a:r>
              <a:rPr lang="en-US" altLang="zh-CN" sz="1600" i="1">
                <a:solidFill>
                  <a:srgbClr val="FF0000"/>
                </a:solidFill>
              </a:rPr>
              <a:t>z</a:t>
            </a:r>
            <a:r>
              <a:rPr lang="en-US" altLang="zh-CN" sz="1600">
                <a:solidFill>
                  <a:srgbClr val="FF0000"/>
                </a:solidFill>
              </a:rPr>
              <a:t> in cluster </a:t>
            </a:r>
            <a:r>
              <a:rPr lang="en-US" altLang="zh-CN" sz="1600" i="1">
                <a:solidFill>
                  <a:srgbClr val="FF0000"/>
                </a:solidFill>
              </a:rPr>
              <a:t>c</a:t>
            </a:r>
            <a:endParaRPr lang="en-US" altLang="zh-CN" sz="1800" i="1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24388" y="4826000"/>
            <a:ext cx="292100" cy="29210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Line 51"/>
          <p:cNvSpPr>
            <a:spLocks noChangeShapeType="1"/>
          </p:cNvSpPr>
          <p:nvPr/>
        </p:nvSpPr>
        <p:spPr bwMode="auto">
          <a:xfrm>
            <a:off x="4916488" y="5281613"/>
            <a:ext cx="365125" cy="8255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Box 50"/>
          <p:cNvSpPr txBox="1">
            <a:spLocks noChangeArrowheads="1"/>
          </p:cNvSpPr>
          <p:nvPr/>
        </p:nvSpPr>
        <p:spPr bwMode="auto">
          <a:xfrm>
            <a:off x="5172075" y="4487863"/>
            <a:ext cx="21542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FF0000"/>
                </a:solidFill>
              </a:rPr>
              <a:t>#word </a:t>
            </a:r>
            <a:r>
              <a:rPr lang="en-US" altLang="zh-CN" sz="1600" i="1">
                <a:solidFill>
                  <a:srgbClr val="FF0000"/>
                </a:solidFill>
              </a:rPr>
              <a:t>w</a:t>
            </a:r>
            <a:r>
              <a:rPr lang="en-US" altLang="zh-CN" sz="1600">
                <a:solidFill>
                  <a:srgbClr val="FF0000"/>
                </a:solidFill>
              </a:rPr>
              <a:t> in cluster </a:t>
            </a:r>
            <a:r>
              <a:rPr lang="en-US" altLang="zh-CN" sz="1600" i="1">
                <a:solidFill>
                  <a:srgbClr val="FF0000"/>
                </a:solidFill>
              </a:rPr>
              <a:t>c</a:t>
            </a:r>
            <a:endParaRPr lang="en-US" altLang="zh-CN" sz="1800" i="1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624388" y="5145088"/>
            <a:ext cx="292100" cy="29210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 Box 50"/>
          <p:cNvSpPr txBox="1">
            <a:spLocks noChangeArrowheads="1"/>
          </p:cNvSpPr>
          <p:nvPr/>
        </p:nvSpPr>
        <p:spPr bwMode="auto">
          <a:xfrm>
            <a:off x="5208588" y="5254625"/>
            <a:ext cx="30305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FF0000"/>
                </a:solidFill>
              </a:rPr>
              <a:t># all word tokens in cluster </a:t>
            </a:r>
            <a:r>
              <a:rPr lang="en-US" altLang="zh-CN" sz="1600" i="1">
                <a:solidFill>
                  <a:srgbClr val="FF0000"/>
                </a:solidFill>
              </a:rPr>
              <a:t>c</a:t>
            </a:r>
            <a:endParaRPr lang="en-US" altLang="zh-CN" sz="1800" i="1">
              <a:solidFill>
                <a:srgbClr val="FF0000"/>
              </a:solidFill>
            </a:endParaRPr>
          </a:p>
        </p:txBody>
      </p:sp>
      <p:sp>
        <p:nvSpPr>
          <p:cNvPr id="21" name="Line 51"/>
          <p:cNvSpPr>
            <a:spLocks noChangeShapeType="1"/>
          </p:cNvSpPr>
          <p:nvPr/>
        </p:nvSpPr>
        <p:spPr bwMode="auto">
          <a:xfrm flipV="1">
            <a:off x="4916488" y="4706938"/>
            <a:ext cx="292100" cy="255587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6401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9194" y="3495442"/>
            <a:ext cx="3213144" cy="80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03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71759" y="5925812"/>
            <a:ext cx="3724326" cy="57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 animBg="1"/>
      <p:bldP spid="14" grpId="0" animBg="1"/>
      <p:bldP spid="15" grpId="0"/>
      <p:bldP spid="19" grpId="0" animBg="1"/>
      <p:bldP spid="20" grpId="0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Redundancy Reduction</a:t>
            </a:r>
          </a:p>
        </p:txBody>
      </p:sp>
      <p:sp>
        <p:nvSpPr>
          <p:cNvPr id="1741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five-step approach</a:t>
            </a:r>
          </a:p>
          <a:p>
            <a:pPr lvl="1"/>
            <a:r>
              <a:rPr lang="en-US" smtClean="0"/>
              <a:t>Step 1: Ranking all</a:t>
            </a:r>
          </a:p>
          <a:p>
            <a:pPr lvl="1"/>
            <a:r>
              <a:rPr lang="en-US" smtClean="0"/>
              <a:t>Step 2: Candidate selection (top 150)</a:t>
            </a:r>
          </a:p>
          <a:p>
            <a:pPr lvl="1"/>
            <a:r>
              <a:rPr lang="en-US" smtClean="0"/>
              <a:t>Step 3: Feature extraction (TF*IDF)</a:t>
            </a:r>
          </a:p>
          <a:p>
            <a:pPr lvl="1"/>
            <a:r>
              <a:rPr lang="en-US" smtClean="0"/>
              <a:t>Step 4: Clustering (CLUTO)</a:t>
            </a:r>
          </a:p>
          <a:p>
            <a:pPr lvl="1"/>
            <a:r>
              <a:rPr lang="en-US" smtClean="0"/>
              <a:t>Step 5: Re-rank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18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Related Work</a:t>
            </a:r>
          </a:p>
          <a:p>
            <a:r>
              <a:rPr lang="en-US" sz="2800" smtClean="0"/>
              <a:t>Modeling of Query-oriented Topics</a:t>
            </a:r>
          </a:p>
          <a:p>
            <a:pPr lvl="1"/>
            <a:r>
              <a:rPr lang="en-US" sz="2400" smtClean="0"/>
              <a:t>Latent Dirichlet Allocation</a:t>
            </a:r>
          </a:p>
          <a:p>
            <a:pPr lvl="1"/>
            <a:r>
              <a:rPr lang="en-US" sz="2400" smtClean="0"/>
              <a:t>Query Latent Dirichlet Allocation</a:t>
            </a:r>
          </a:p>
          <a:p>
            <a:pPr lvl="1"/>
            <a:r>
              <a:rPr lang="en-US" sz="2400" smtClean="0"/>
              <a:t>Topic Modeling with Regularization</a:t>
            </a:r>
          </a:p>
          <a:p>
            <a:r>
              <a:rPr lang="en-US" sz="2800" smtClean="0"/>
              <a:t>Generating Summary</a:t>
            </a:r>
          </a:p>
          <a:p>
            <a:pPr lvl="1"/>
            <a:r>
              <a:rPr lang="en-US" sz="2400" smtClean="0"/>
              <a:t>Sentence Scoring</a:t>
            </a:r>
          </a:p>
          <a:p>
            <a:pPr lvl="1"/>
            <a:r>
              <a:rPr lang="en-US" sz="2400" smtClean="0"/>
              <a:t>Redundancy Reduction</a:t>
            </a:r>
          </a:p>
          <a:p>
            <a:r>
              <a:rPr lang="en-US" sz="2800" smtClean="0">
                <a:solidFill>
                  <a:srgbClr val="FF0000"/>
                </a:solidFill>
              </a:rPr>
              <a:t>Experiments</a:t>
            </a:r>
          </a:p>
          <a:p>
            <a:r>
              <a:rPr lang="en-US" sz="2800" smtClean="0"/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Experimental Setting</a:t>
            </a:r>
          </a:p>
        </p:txBody>
      </p:sp>
      <p:sp>
        <p:nvSpPr>
          <p:cNvPr id="19459" name="内容占位符 2"/>
          <p:cNvSpPr>
            <a:spLocks noGrp="1"/>
          </p:cNvSpPr>
          <p:nvPr>
            <p:ph idx="1"/>
          </p:nvPr>
        </p:nvSpPr>
        <p:spPr>
          <a:xfrm>
            <a:off x="350838" y="1165225"/>
            <a:ext cx="9348787" cy="4929188"/>
          </a:xfrm>
        </p:spPr>
        <p:txBody>
          <a:bodyPr/>
          <a:lstStyle/>
          <a:p>
            <a:r>
              <a:rPr lang="en-US" sz="2800" smtClean="0"/>
              <a:t>Data Sets</a:t>
            </a:r>
          </a:p>
          <a:p>
            <a:pPr lvl="1"/>
            <a:r>
              <a:rPr lang="en-US" sz="2400" smtClean="0"/>
              <a:t>DUC2005/06: 50 tasks and each task consists of one query and 20-50 documents</a:t>
            </a:r>
          </a:p>
          <a:p>
            <a:pPr lvl="1"/>
            <a:r>
              <a:rPr lang="en-US" sz="2400" smtClean="0"/>
              <a:t>Epinions (epinions.com): in total 1,277 reviews for 44 different “iPod” products</a:t>
            </a:r>
          </a:p>
          <a:p>
            <a:r>
              <a:rPr lang="en-US" sz="2800" smtClean="0"/>
              <a:t>Evaluation Measures</a:t>
            </a:r>
          </a:p>
          <a:p>
            <a:pPr lvl="1"/>
            <a:r>
              <a:rPr lang="en-US" sz="2400" smtClean="0"/>
              <a:t>ROUGE</a:t>
            </a:r>
          </a:p>
          <a:p>
            <a:pPr lvl="1"/>
            <a:endParaRPr lang="en-US" sz="2400" smtClean="0"/>
          </a:p>
          <a:p>
            <a:pPr lvl="1"/>
            <a:endParaRPr lang="en-US" sz="1400" smtClean="0"/>
          </a:p>
          <a:p>
            <a:r>
              <a:rPr lang="en-US" sz="2800" smtClean="0"/>
              <a:t>Parameter Setting</a:t>
            </a:r>
          </a:p>
          <a:p>
            <a:pPr lvl="1"/>
            <a:r>
              <a:rPr lang="en-US" sz="2400" smtClean="0"/>
              <a:t>T=60 for DUC and T=30 for Epinions</a:t>
            </a:r>
          </a:p>
          <a:p>
            <a:pPr lvl="1"/>
            <a:r>
              <a:rPr lang="en-US" sz="2400" smtClean="0"/>
              <a:t>2000 sampling iterations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0116" y="4049721"/>
            <a:ext cx="5607078" cy="77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 Methods</a:t>
            </a:r>
          </a:p>
        </p:txBody>
      </p:sp>
      <p:sp>
        <p:nvSpPr>
          <p:cNvPr id="2048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TF: term frequency</a:t>
            </a:r>
          </a:p>
          <a:p>
            <a:r>
              <a:rPr lang="en-US" sz="2800" dirty="0" err="1" smtClean="0"/>
              <a:t>pLSI</a:t>
            </a:r>
            <a:r>
              <a:rPr lang="en-US" sz="2800" dirty="0" smtClean="0"/>
              <a:t>: topic model learned by </a:t>
            </a:r>
            <a:r>
              <a:rPr lang="en-US" sz="2800" dirty="0" err="1" smtClean="0"/>
              <a:t>pLSI</a:t>
            </a:r>
            <a:endParaRPr lang="en-US" sz="2800" dirty="0" smtClean="0"/>
          </a:p>
          <a:p>
            <a:r>
              <a:rPr lang="en-US" sz="2800" dirty="0" err="1" smtClean="0"/>
              <a:t>pLSI+TF</a:t>
            </a:r>
            <a:r>
              <a:rPr lang="en-US" sz="2800" dirty="0" smtClean="0"/>
              <a:t>: combination of TF and </a:t>
            </a:r>
            <a:r>
              <a:rPr lang="en-US" sz="2800" dirty="0" err="1" smtClean="0"/>
              <a:t>pLSI</a:t>
            </a:r>
            <a:endParaRPr lang="en-US" sz="2800" dirty="0" smtClean="0"/>
          </a:p>
          <a:p>
            <a:r>
              <a:rPr lang="en-US" sz="2800" dirty="0" smtClean="0"/>
              <a:t>LDA: topic model learned by LDA</a:t>
            </a:r>
          </a:p>
          <a:p>
            <a:r>
              <a:rPr lang="en-US" sz="2800" dirty="0" smtClean="0"/>
              <a:t>LDA+TF: combination of TF and LDA</a:t>
            </a:r>
          </a:p>
          <a:p>
            <a:r>
              <a:rPr lang="en-US" sz="2800" dirty="0" err="1" smtClean="0">
                <a:solidFill>
                  <a:srgbClr val="C00000"/>
                </a:solidFill>
              </a:rPr>
              <a:t>qLDA</a:t>
            </a:r>
            <a:r>
              <a:rPr lang="en-US" sz="2800" dirty="0" smtClean="0">
                <a:solidFill>
                  <a:srgbClr val="C00000"/>
                </a:solidFill>
              </a:rPr>
              <a:t>: topic model learned by the proposed </a:t>
            </a:r>
            <a:r>
              <a:rPr lang="en-US" sz="2800" dirty="0" err="1" smtClean="0">
                <a:solidFill>
                  <a:srgbClr val="C00000"/>
                </a:solidFill>
              </a:rPr>
              <a:t>qLDA</a:t>
            </a:r>
            <a:endParaRPr lang="en-US" sz="2000" dirty="0" smtClean="0">
              <a:solidFill>
                <a:srgbClr val="C00000"/>
              </a:solidFill>
            </a:endParaRPr>
          </a:p>
          <a:p>
            <a:r>
              <a:rPr lang="en-US" sz="2800" dirty="0" err="1" smtClean="0">
                <a:solidFill>
                  <a:srgbClr val="C00000"/>
                </a:solidFill>
              </a:rPr>
              <a:t>qLDA+TF</a:t>
            </a:r>
            <a:r>
              <a:rPr lang="en-US" sz="2800" dirty="0" smtClean="0">
                <a:solidFill>
                  <a:srgbClr val="C00000"/>
                </a:solidFill>
              </a:rPr>
              <a:t>: combination of TF and </a:t>
            </a:r>
            <a:r>
              <a:rPr lang="en-US" sz="2800" dirty="0" err="1" smtClean="0">
                <a:solidFill>
                  <a:srgbClr val="C00000"/>
                </a:solidFill>
              </a:rPr>
              <a:t>qLDA</a:t>
            </a:r>
            <a:endParaRPr lang="en-US" sz="2800" dirty="0" smtClean="0">
              <a:solidFill>
                <a:srgbClr val="C00000"/>
              </a:solidFill>
            </a:endParaRPr>
          </a:p>
          <a:p>
            <a:r>
              <a:rPr lang="en-US" sz="2800" dirty="0" smtClean="0">
                <a:solidFill>
                  <a:srgbClr val="C00000"/>
                </a:solidFill>
              </a:rPr>
              <a:t>TMR: topic model learned by the proposed TMR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TMR+TF: combination of TF and TMR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 on DUC05</a:t>
            </a:r>
          </a:p>
        </p:txBody>
      </p:sp>
      <p:sp>
        <p:nvSpPr>
          <p:cNvPr id="2150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4986" y="982629"/>
            <a:ext cx="5878593" cy="55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88" y="1585913"/>
            <a:ext cx="3275012" cy="352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WordArt 17"/>
          <p:cNvSpPr>
            <a:spLocks noChangeArrowheads="1" noChangeShapeType="1" noTextEdit="1"/>
          </p:cNvSpPr>
          <p:nvPr/>
        </p:nvSpPr>
        <p:spPr bwMode="auto">
          <a:xfrm>
            <a:off x="3967163" y="2370138"/>
            <a:ext cx="693737" cy="730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?</a:t>
            </a:r>
          </a:p>
        </p:txBody>
      </p:sp>
      <p:sp>
        <p:nvSpPr>
          <p:cNvPr id="25" name="右箭头 24"/>
          <p:cNvSpPr/>
          <p:nvPr/>
        </p:nvSpPr>
        <p:spPr>
          <a:xfrm>
            <a:off x="4076700" y="3757613"/>
            <a:ext cx="547688" cy="328612"/>
          </a:xfrm>
          <a:prstGeom prst="rightArrow">
            <a:avLst/>
          </a:prstGeom>
          <a:solidFill>
            <a:srgbClr val="FFCC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6" name="Picture 8" descr="clou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600000">
            <a:off x="3806825" y="811213"/>
            <a:ext cx="2465388" cy="1317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4368800" y="1177925"/>
            <a:ext cx="1971675" cy="831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/>
              <a:t>What are the major topics in the returned docs?</a:t>
            </a:r>
            <a:endParaRPr lang="zh-CN" altLang="en-US" sz="1600"/>
          </a:p>
        </p:txBody>
      </p:sp>
      <p:sp>
        <p:nvSpPr>
          <p:cNvPr id="615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Query-oriented Summarization</a:t>
            </a:r>
            <a:endParaRPr lang="en-US" smtClean="0"/>
          </a:p>
        </p:txBody>
      </p:sp>
      <p:pic>
        <p:nvPicPr>
          <p:cNvPr id="4003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72075" y="2078038"/>
            <a:ext cx="348615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矩形 32"/>
          <p:cNvSpPr/>
          <p:nvPr/>
        </p:nvSpPr>
        <p:spPr>
          <a:xfrm>
            <a:off x="5208588" y="2406650"/>
            <a:ext cx="3432175" cy="178911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0038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13788" y="982663"/>
            <a:ext cx="1006475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038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04250" y="3319463"/>
            <a:ext cx="1157288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直接箭头连接符 35"/>
          <p:cNvCxnSpPr>
            <a:stCxn id="400388" idx="1"/>
          </p:cNvCxnSpPr>
          <p:nvPr/>
        </p:nvCxnSpPr>
        <p:spPr>
          <a:xfrm rot="10800000" flipV="1">
            <a:off x="8312150" y="1730375"/>
            <a:ext cx="401638" cy="67627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5208588" y="4341813"/>
            <a:ext cx="3432175" cy="1570037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8" name="直接箭头连接符 37"/>
          <p:cNvCxnSpPr/>
          <p:nvPr/>
        </p:nvCxnSpPr>
        <p:spPr>
          <a:xfrm rot="5400000">
            <a:off x="8558213" y="4826000"/>
            <a:ext cx="384175" cy="219075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6705600" y="1493838"/>
            <a:ext cx="16065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</a:rPr>
              <a:t>However…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0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0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00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33" grpId="0" animBg="1"/>
      <p:bldP spid="37" grpId="0" animBg="1"/>
      <p:bldP spid="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 with the Best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0" y="2406650"/>
            <a:ext cx="4062413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5100" y="2370138"/>
            <a:ext cx="40417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0"/>
          <p:cNvSpPr txBox="1">
            <a:spLocks noChangeArrowheads="1"/>
          </p:cNvSpPr>
          <p:nvPr/>
        </p:nvSpPr>
        <p:spPr bwMode="auto">
          <a:xfrm>
            <a:off x="1119188" y="1749425"/>
            <a:ext cx="2994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0000FF"/>
                </a:solidFill>
              </a:rPr>
              <a:t>Comparison with the best system on DUC05</a:t>
            </a:r>
            <a:endParaRPr lang="en-US" altLang="zh-CN" sz="1800" i="1">
              <a:solidFill>
                <a:srgbClr val="0000FF"/>
              </a:solidFill>
            </a:endParaRPr>
          </a:p>
        </p:txBody>
      </p:sp>
      <p:sp>
        <p:nvSpPr>
          <p:cNvPr id="22534" name="Text Box 50"/>
          <p:cNvSpPr txBox="1">
            <a:spLocks noChangeArrowheads="1"/>
          </p:cNvSpPr>
          <p:nvPr/>
        </p:nvSpPr>
        <p:spPr bwMode="auto">
          <a:xfrm>
            <a:off x="5683250" y="1749425"/>
            <a:ext cx="2994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0000FF"/>
                </a:solidFill>
              </a:rPr>
              <a:t>Comparison with the best system on DUC06</a:t>
            </a:r>
            <a:endParaRPr lang="en-US" altLang="zh-CN" sz="1800" i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 on Epinions</a:t>
            </a:r>
          </a:p>
        </p:txBody>
      </p:sp>
      <p:sp>
        <p:nvSpPr>
          <p:cNvPr id="2355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9856" y="1055655"/>
            <a:ext cx="6258199" cy="552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 Study</a:t>
            </a:r>
          </a:p>
        </p:txBody>
      </p:sp>
      <p:sp>
        <p:nvSpPr>
          <p:cNvPr id="2457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544" y="982629"/>
            <a:ext cx="8397990" cy="555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Distribution Analysis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145" y="2187575"/>
            <a:ext cx="38957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5565" y="2187575"/>
            <a:ext cx="39243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0"/>
          <p:cNvSpPr txBox="1">
            <a:spLocks noChangeArrowheads="1"/>
          </p:cNvSpPr>
          <p:nvPr/>
        </p:nvSpPr>
        <p:spPr bwMode="auto">
          <a:xfrm>
            <a:off x="900113" y="5108575"/>
            <a:ext cx="79962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0000FF"/>
                </a:solidFill>
              </a:rPr>
              <a:t>Topic distribution for in D357 (T=60 and T=250). The x axis denotes topics and the y axis denotes the occurrence probability of each topic in D357.</a:t>
            </a:r>
            <a:endParaRPr lang="en-US" altLang="zh-CN" sz="1800" i="1">
              <a:solidFill>
                <a:srgbClr val="0000FF"/>
              </a:solidFill>
            </a:endParaRPr>
          </a:p>
        </p:txBody>
      </p:sp>
      <p:sp>
        <p:nvSpPr>
          <p:cNvPr id="25606" name="Text Box 50"/>
          <p:cNvSpPr txBox="1">
            <a:spLocks noChangeArrowheads="1"/>
          </p:cNvSpPr>
          <p:nvPr/>
        </p:nvSpPr>
        <p:spPr bwMode="auto">
          <a:xfrm>
            <a:off x="1192201" y="4378325"/>
            <a:ext cx="292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C00000"/>
                </a:solidFill>
              </a:rPr>
              <a:t>T=60</a:t>
            </a:r>
            <a:endParaRPr lang="en-US" altLang="zh-CN" sz="1800" i="1" dirty="0">
              <a:solidFill>
                <a:srgbClr val="C00000"/>
              </a:solidFill>
            </a:endParaRPr>
          </a:p>
        </p:txBody>
      </p:sp>
      <p:sp>
        <p:nvSpPr>
          <p:cNvPr id="25607" name="Text Box 50"/>
          <p:cNvSpPr txBox="1">
            <a:spLocks noChangeArrowheads="1"/>
          </p:cNvSpPr>
          <p:nvPr/>
        </p:nvSpPr>
        <p:spPr bwMode="auto">
          <a:xfrm>
            <a:off x="5610234" y="4405313"/>
            <a:ext cx="2921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C00000"/>
                </a:solidFill>
              </a:rPr>
              <a:t>T=250</a:t>
            </a:r>
            <a:endParaRPr lang="en-US" altLang="zh-CN" sz="18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2662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Related Work</a:t>
            </a:r>
          </a:p>
          <a:p>
            <a:r>
              <a:rPr lang="en-US" sz="2800" smtClean="0"/>
              <a:t>Modeling of Query-oriented Topics</a:t>
            </a:r>
          </a:p>
          <a:p>
            <a:pPr lvl="1"/>
            <a:r>
              <a:rPr lang="en-US" sz="2400" smtClean="0"/>
              <a:t>Latent Dirichlet Allocation</a:t>
            </a:r>
          </a:p>
          <a:p>
            <a:pPr lvl="1"/>
            <a:r>
              <a:rPr lang="en-US" sz="2400" smtClean="0"/>
              <a:t>Query Latent Dirichlet Allocation</a:t>
            </a:r>
          </a:p>
          <a:p>
            <a:pPr lvl="1"/>
            <a:r>
              <a:rPr lang="en-US" sz="2400" smtClean="0"/>
              <a:t>Topic Modeling with Regularization</a:t>
            </a:r>
          </a:p>
          <a:p>
            <a:r>
              <a:rPr lang="en-US" sz="2800" smtClean="0"/>
              <a:t>Generating Summary</a:t>
            </a:r>
          </a:p>
          <a:p>
            <a:pPr lvl="1"/>
            <a:r>
              <a:rPr lang="en-US" sz="2400" smtClean="0"/>
              <a:t>Sentence Scoring</a:t>
            </a:r>
          </a:p>
          <a:p>
            <a:pPr lvl="1"/>
            <a:r>
              <a:rPr lang="en-US" sz="2400" smtClean="0"/>
              <a:t>Redundancy Reduction</a:t>
            </a:r>
          </a:p>
          <a:p>
            <a:r>
              <a:rPr lang="en-US" sz="2800" smtClean="0"/>
              <a:t>Experiments</a:t>
            </a:r>
          </a:p>
          <a:p>
            <a:r>
              <a:rPr lang="en-US" sz="2800" smtClean="0">
                <a:solidFill>
                  <a:srgbClr val="FF0000"/>
                </a:solidFill>
              </a:rPr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</a:p>
        </p:txBody>
      </p:sp>
      <p:sp>
        <p:nvSpPr>
          <p:cNvPr id="27651" name="内容占位符 2"/>
          <p:cNvSpPr>
            <a:spLocks noGrp="1"/>
          </p:cNvSpPr>
          <p:nvPr>
            <p:ph idx="1"/>
          </p:nvPr>
        </p:nvSpPr>
        <p:spPr>
          <a:xfrm>
            <a:off x="350838" y="1196975"/>
            <a:ext cx="9385300" cy="4929188"/>
          </a:xfrm>
        </p:spPr>
        <p:txBody>
          <a:bodyPr/>
          <a:lstStyle/>
          <a:p>
            <a:r>
              <a:rPr lang="en-US" sz="2800" smtClean="0"/>
              <a:t>Formalize the problems of multi-topic based query-oriented summarization</a:t>
            </a:r>
          </a:p>
          <a:p>
            <a:r>
              <a:rPr lang="en-US" sz="2800" smtClean="0"/>
              <a:t>Propose a query Latent Dirichlet Allocation for modeling queries and documents</a:t>
            </a:r>
          </a:p>
          <a:p>
            <a:r>
              <a:rPr lang="en-US" sz="2800" smtClean="0"/>
              <a:t>Propose using regularization to smooth the topic distribution</a:t>
            </a:r>
          </a:p>
          <a:p>
            <a:r>
              <a:rPr lang="en-US" sz="2800" smtClean="0"/>
              <a:t>Propose four measures for scoring sentences based on the obtained topic models</a:t>
            </a:r>
          </a:p>
          <a:p>
            <a:r>
              <a:rPr lang="en-US" sz="2800" smtClean="0"/>
              <a:t>Experimental results show that the proposed approach for query-oriented summarization perform better than the baselines.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42950" y="2078038"/>
            <a:ext cx="8420100" cy="1470025"/>
          </a:xfrm>
        </p:spPr>
        <p:txBody>
          <a:bodyPr/>
          <a:lstStyle/>
          <a:p>
            <a:pPr eaLnBrk="1" hangingPunct="1"/>
            <a:r>
              <a:rPr lang="en-US" altLang="zh-CN" smtClean="0"/>
              <a:t>Thanks!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355975"/>
            <a:ext cx="6934200" cy="2282825"/>
          </a:xfrm>
        </p:spPr>
        <p:txBody>
          <a:bodyPr/>
          <a:lstStyle/>
          <a:p>
            <a:pPr eaLnBrk="1" hangingPunct="1"/>
            <a:r>
              <a:rPr lang="en-US" altLang="zh-CN" smtClean="0"/>
              <a:t>Q&amp;A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88" y="1585913"/>
            <a:ext cx="3275012" cy="352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WordArt 17"/>
          <p:cNvSpPr>
            <a:spLocks noChangeArrowheads="1" noChangeShapeType="1" noTextEdit="1"/>
          </p:cNvSpPr>
          <p:nvPr/>
        </p:nvSpPr>
        <p:spPr bwMode="auto">
          <a:xfrm>
            <a:off x="3967163" y="2370138"/>
            <a:ext cx="693737" cy="730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?</a:t>
            </a:r>
          </a:p>
        </p:txBody>
      </p:sp>
      <p:sp>
        <p:nvSpPr>
          <p:cNvPr id="25" name="右箭头 24"/>
          <p:cNvSpPr/>
          <p:nvPr/>
        </p:nvSpPr>
        <p:spPr>
          <a:xfrm>
            <a:off x="4076700" y="3757613"/>
            <a:ext cx="547688" cy="328612"/>
          </a:xfrm>
          <a:prstGeom prst="rightArrow">
            <a:avLst/>
          </a:prstGeom>
          <a:solidFill>
            <a:srgbClr val="FFCC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7173" name="Picture 8" descr="clou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600000">
            <a:off x="3806825" y="811213"/>
            <a:ext cx="2465388" cy="1317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4368800" y="1177925"/>
            <a:ext cx="1971675" cy="831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/>
              <a:t>What are the major topics in the returned docs?</a:t>
            </a:r>
            <a:endParaRPr lang="zh-CN" altLang="en-US" sz="1600"/>
          </a:p>
        </p:txBody>
      </p:sp>
      <p:sp>
        <p:nvSpPr>
          <p:cNvPr id="717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Query-oriented Summarization</a:t>
            </a:r>
            <a:endParaRPr lang="en-US" smtClean="0"/>
          </a:p>
        </p:txBody>
      </p:sp>
      <p:pic>
        <p:nvPicPr>
          <p:cNvPr id="717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72075" y="2078038"/>
            <a:ext cx="348615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矩形 32"/>
          <p:cNvSpPr/>
          <p:nvPr/>
        </p:nvSpPr>
        <p:spPr>
          <a:xfrm>
            <a:off x="5208588" y="2406650"/>
            <a:ext cx="3432175" cy="178911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17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13788" y="982663"/>
            <a:ext cx="1006475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04250" y="3319463"/>
            <a:ext cx="1157288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直接箭头连接符 35"/>
          <p:cNvCxnSpPr>
            <a:stCxn id="400388" idx="1"/>
          </p:cNvCxnSpPr>
          <p:nvPr/>
        </p:nvCxnSpPr>
        <p:spPr>
          <a:xfrm rot="10800000" flipV="1">
            <a:off x="8312150" y="1730375"/>
            <a:ext cx="401638" cy="67627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5208588" y="4341813"/>
            <a:ext cx="3432175" cy="1570037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8" name="直接箭头连接符 37"/>
          <p:cNvCxnSpPr/>
          <p:nvPr/>
        </p:nvCxnSpPr>
        <p:spPr>
          <a:xfrm rot="5400000">
            <a:off x="8558213" y="4826000"/>
            <a:ext cx="384175" cy="219075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3" name="Text Box 9"/>
          <p:cNvSpPr txBox="1">
            <a:spLocks noChangeArrowheads="1"/>
          </p:cNvSpPr>
          <p:nvPr/>
        </p:nvSpPr>
        <p:spPr bwMode="auto">
          <a:xfrm>
            <a:off x="6705600" y="1493838"/>
            <a:ext cx="16065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</a:rPr>
              <a:t>However…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65238" y="2552700"/>
            <a:ext cx="7704137" cy="2008188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288000" anchor="ctr"/>
          <a:lstStyle/>
          <a:p>
            <a:pPr>
              <a:defRPr/>
            </a:pPr>
            <a:r>
              <a:rPr lang="en-US" altLang="zh-CN" sz="2400" dirty="0">
                <a:solidFill>
                  <a:srgbClr val="0000FF"/>
                </a:solidFill>
              </a:rPr>
              <a:t>Statistics show: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altLang="zh-CN" dirty="0">
                <a:solidFill>
                  <a:srgbClr val="FF0000"/>
                </a:solidFill>
              </a:rPr>
              <a:t>  44.62% of the news articles are about multi-topics.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altLang="zh-CN" dirty="0">
                <a:solidFill>
                  <a:srgbClr val="FF0000"/>
                </a:solidFill>
              </a:rPr>
              <a:t>  36.85% of the DUC data clusters are about multi-topics.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8" y="2060575"/>
            <a:ext cx="3275012" cy="352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WordArt 17"/>
          <p:cNvSpPr>
            <a:spLocks noChangeArrowheads="1" noChangeShapeType="1" noTextEdit="1"/>
          </p:cNvSpPr>
          <p:nvPr/>
        </p:nvSpPr>
        <p:spPr bwMode="auto">
          <a:xfrm>
            <a:off x="3967163" y="2370138"/>
            <a:ext cx="693737" cy="730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?</a:t>
            </a:r>
          </a:p>
        </p:txBody>
      </p:sp>
      <p:sp>
        <p:nvSpPr>
          <p:cNvPr id="18" name="右箭头 17"/>
          <p:cNvSpPr/>
          <p:nvPr/>
        </p:nvSpPr>
        <p:spPr>
          <a:xfrm>
            <a:off x="4076700" y="3757613"/>
            <a:ext cx="547688" cy="328612"/>
          </a:xfrm>
          <a:prstGeom prst="rightArrow">
            <a:avLst/>
          </a:prstGeom>
          <a:solidFill>
            <a:srgbClr val="FFCC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993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9050" y="1895475"/>
            <a:ext cx="4440238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标题 1"/>
          <p:cNvSpPr>
            <a:spLocks noGrp="1"/>
          </p:cNvSpPr>
          <p:nvPr>
            <p:ph type="title"/>
          </p:nvPr>
        </p:nvSpPr>
        <p:spPr>
          <a:xfrm>
            <a:off x="271463" y="336550"/>
            <a:ext cx="9363075" cy="792163"/>
          </a:xfrm>
        </p:spPr>
        <p:txBody>
          <a:bodyPr/>
          <a:lstStyle/>
          <a:p>
            <a:r>
              <a:rPr lang="en-US" altLang="zh-CN" smtClean="0"/>
              <a:t>Multi-topic based Query-oriented Summarization</a:t>
            </a:r>
            <a:endParaRPr lang="en-US" smtClean="0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3602019" y="3246438"/>
            <a:ext cx="14605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dirty="0">
                <a:solidFill>
                  <a:srgbClr val="FF0000"/>
                </a:solidFill>
              </a:rPr>
              <a:t>Topic-based summarization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9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8" y="2060575"/>
            <a:ext cx="3275012" cy="352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WordArt 17"/>
          <p:cNvSpPr>
            <a:spLocks noChangeArrowheads="1" noChangeShapeType="1" noTextEdit="1"/>
          </p:cNvSpPr>
          <p:nvPr/>
        </p:nvSpPr>
        <p:spPr bwMode="auto">
          <a:xfrm>
            <a:off x="3967163" y="2370138"/>
            <a:ext cx="693737" cy="730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?</a:t>
            </a:r>
          </a:p>
        </p:txBody>
      </p:sp>
      <p:sp>
        <p:nvSpPr>
          <p:cNvPr id="18" name="右箭头 17"/>
          <p:cNvSpPr/>
          <p:nvPr/>
        </p:nvSpPr>
        <p:spPr>
          <a:xfrm>
            <a:off x="4076700" y="3757613"/>
            <a:ext cx="547688" cy="328612"/>
          </a:xfrm>
          <a:prstGeom prst="rightArrow">
            <a:avLst/>
          </a:prstGeom>
          <a:solidFill>
            <a:srgbClr val="FFCC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9050" y="1895475"/>
            <a:ext cx="4440238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标题 1"/>
          <p:cNvSpPr>
            <a:spLocks noGrp="1"/>
          </p:cNvSpPr>
          <p:nvPr>
            <p:ph type="title"/>
          </p:nvPr>
        </p:nvSpPr>
        <p:spPr>
          <a:xfrm>
            <a:off x="271463" y="336550"/>
            <a:ext cx="9363075" cy="792163"/>
          </a:xfrm>
        </p:spPr>
        <p:txBody>
          <a:bodyPr/>
          <a:lstStyle/>
          <a:p>
            <a:r>
              <a:rPr lang="en-US" altLang="zh-CN" smtClean="0"/>
              <a:t>Multi-topic based Query-oriented Summarization</a:t>
            </a:r>
            <a:endParaRPr lang="en-US" smtClean="0"/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3711575" y="3246438"/>
            <a:ext cx="14605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>
                <a:solidFill>
                  <a:srgbClr val="FF0000"/>
                </a:solidFill>
              </a:rPr>
              <a:t>Topic-based summarization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92213" y="2552700"/>
            <a:ext cx="7339012" cy="2008188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288000" anchor="ctr"/>
          <a:lstStyle/>
          <a:p>
            <a:pPr>
              <a:defRPr/>
            </a:pPr>
            <a:r>
              <a:rPr lang="en-US" altLang="zh-CN" sz="2800" dirty="0">
                <a:solidFill>
                  <a:srgbClr val="0000FF"/>
                </a:solidFill>
              </a:rPr>
              <a:t>Challenging questions: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altLang="zh-CN" sz="2400" dirty="0">
                <a:solidFill>
                  <a:srgbClr val="FF0000"/>
                </a:solidFill>
              </a:rPr>
              <a:t> How to identify the topics?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altLang="zh-CN" sz="2400" dirty="0">
                <a:solidFill>
                  <a:srgbClr val="FF0000"/>
                </a:solidFill>
              </a:rPr>
              <a:t> How to extract the summary for each topic?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Our Solution</a:t>
            </a:r>
            <a:endParaRPr lang="en-US" altLang="zh-CN" sz="3600" i="1" smtClean="0">
              <a:solidFill>
                <a:schemeClr val="bg2"/>
              </a:solidFill>
            </a:endParaRPr>
          </a:p>
        </p:txBody>
      </p:sp>
      <p:grpSp>
        <p:nvGrpSpPr>
          <p:cNvPr id="10243" name="Group 114"/>
          <p:cNvGrpSpPr>
            <a:grpSpLocks/>
          </p:cNvGrpSpPr>
          <p:nvPr/>
        </p:nvGrpSpPr>
        <p:grpSpPr bwMode="auto">
          <a:xfrm>
            <a:off x="1203325" y="3044825"/>
            <a:ext cx="1260475" cy="1116013"/>
            <a:chOff x="509" y="1320"/>
            <a:chExt cx="901" cy="864"/>
          </a:xfrm>
        </p:grpSpPr>
        <p:sp>
          <p:nvSpPr>
            <p:cNvPr id="10289" name="Line 115"/>
            <p:cNvSpPr>
              <a:spLocks noChangeAspect="1" noChangeShapeType="1"/>
            </p:cNvSpPr>
            <p:nvPr/>
          </p:nvSpPr>
          <p:spPr bwMode="auto">
            <a:xfrm>
              <a:off x="707" y="1744"/>
              <a:ext cx="568" cy="3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90" name="Line 116"/>
            <p:cNvSpPr>
              <a:spLocks noChangeAspect="1" noChangeShapeType="1"/>
            </p:cNvSpPr>
            <p:nvPr/>
          </p:nvSpPr>
          <p:spPr bwMode="auto">
            <a:xfrm>
              <a:off x="779" y="1548"/>
              <a:ext cx="207" cy="48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91" name="Line 117"/>
            <p:cNvSpPr>
              <a:spLocks noChangeAspect="1" noChangeShapeType="1"/>
            </p:cNvSpPr>
            <p:nvPr/>
          </p:nvSpPr>
          <p:spPr bwMode="auto">
            <a:xfrm flipV="1">
              <a:off x="986" y="1947"/>
              <a:ext cx="201" cy="7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92" name="Line 118"/>
            <p:cNvSpPr>
              <a:spLocks noChangeAspect="1" noChangeShapeType="1"/>
            </p:cNvSpPr>
            <p:nvPr/>
          </p:nvSpPr>
          <p:spPr bwMode="auto">
            <a:xfrm flipH="1" flipV="1">
              <a:off x="782" y="1942"/>
              <a:ext cx="408" cy="3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93" name="Line 119"/>
            <p:cNvSpPr>
              <a:spLocks noChangeAspect="1" noChangeShapeType="1"/>
            </p:cNvSpPr>
            <p:nvPr/>
          </p:nvSpPr>
          <p:spPr bwMode="auto">
            <a:xfrm flipV="1">
              <a:off x="782" y="1547"/>
              <a:ext cx="408" cy="397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94" name="Line 120"/>
            <p:cNvSpPr>
              <a:spLocks noChangeAspect="1" noChangeShapeType="1"/>
            </p:cNvSpPr>
            <p:nvPr/>
          </p:nvSpPr>
          <p:spPr bwMode="auto">
            <a:xfrm flipH="1">
              <a:off x="779" y="1547"/>
              <a:ext cx="415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95" name="Line 121"/>
            <p:cNvSpPr>
              <a:spLocks noChangeAspect="1" noChangeShapeType="1"/>
            </p:cNvSpPr>
            <p:nvPr/>
          </p:nvSpPr>
          <p:spPr bwMode="auto">
            <a:xfrm flipH="1">
              <a:off x="785" y="1746"/>
              <a:ext cx="490" cy="199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96" name="Line 122"/>
            <p:cNvSpPr>
              <a:spLocks noChangeAspect="1" noChangeShapeType="1"/>
            </p:cNvSpPr>
            <p:nvPr/>
          </p:nvSpPr>
          <p:spPr bwMode="auto">
            <a:xfrm flipV="1">
              <a:off x="774" y="1469"/>
              <a:ext cx="212" cy="79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97" name="Line 123"/>
            <p:cNvSpPr>
              <a:spLocks noChangeAspect="1" noChangeShapeType="1"/>
            </p:cNvSpPr>
            <p:nvPr/>
          </p:nvSpPr>
          <p:spPr bwMode="auto">
            <a:xfrm flipH="1">
              <a:off x="701" y="1475"/>
              <a:ext cx="282" cy="2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98" name="Line 124"/>
            <p:cNvSpPr>
              <a:spLocks noChangeAspect="1" noChangeShapeType="1"/>
            </p:cNvSpPr>
            <p:nvPr/>
          </p:nvSpPr>
          <p:spPr bwMode="auto">
            <a:xfrm>
              <a:off x="979" y="1469"/>
              <a:ext cx="211" cy="473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99" name="Line 125"/>
            <p:cNvSpPr>
              <a:spLocks noChangeAspect="1" noChangeShapeType="1"/>
            </p:cNvSpPr>
            <p:nvPr/>
          </p:nvSpPr>
          <p:spPr bwMode="auto">
            <a:xfrm>
              <a:off x="979" y="1472"/>
              <a:ext cx="296" cy="2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00" name="Line 126"/>
            <p:cNvSpPr>
              <a:spLocks noChangeAspect="1" noChangeShapeType="1"/>
            </p:cNvSpPr>
            <p:nvPr/>
          </p:nvSpPr>
          <p:spPr bwMode="auto">
            <a:xfrm>
              <a:off x="974" y="1472"/>
              <a:ext cx="221" cy="7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01" name="Line 127"/>
            <p:cNvSpPr>
              <a:spLocks noChangeAspect="1" noChangeShapeType="1"/>
            </p:cNvSpPr>
            <p:nvPr/>
          </p:nvSpPr>
          <p:spPr bwMode="auto">
            <a:xfrm flipH="1">
              <a:off x="980" y="1544"/>
              <a:ext cx="213" cy="4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02" name="Line 128"/>
            <p:cNvSpPr>
              <a:spLocks noChangeAspect="1" noChangeShapeType="1"/>
            </p:cNvSpPr>
            <p:nvPr/>
          </p:nvSpPr>
          <p:spPr bwMode="auto">
            <a:xfrm>
              <a:off x="1190" y="1544"/>
              <a:ext cx="85" cy="20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03" name="Line 129"/>
            <p:cNvSpPr>
              <a:spLocks noChangeAspect="1" noChangeShapeType="1"/>
            </p:cNvSpPr>
            <p:nvPr/>
          </p:nvSpPr>
          <p:spPr bwMode="auto">
            <a:xfrm flipH="1">
              <a:off x="1194" y="1757"/>
              <a:ext cx="82" cy="187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04" name="Line 130"/>
            <p:cNvSpPr>
              <a:spLocks noChangeAspect="1" noChangeShapeType="1"/>
            </p:cNvSpPr>
            <p:nvPr/>
          </p:nvSpPr>
          <p:spPr bwMode="auto">
            <a:xfrm flipH="1" flipV="1">
              <a:off x="778" y="1948"/>
              <a:ext cx="205" cy="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05" name="Line 131"/>
            <p:cNvSpPr>
              <a:spLocks noChangeAspect="1" noChangeShapeType="1"/>
            </p:cNvSpPr>
            <p:nvPr/>
          </p:nvSpPr>
          <p:spPr bwMode="auto">
            <a:xfrm flipH="1" flipV="1">
              <a:off x="705" y="1749"/>
              <a:ext cx="81" cy="196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06" name="Line 132"/>
            <p:cNvSpPr>
              <a:spLocks noChangeAspect="1" noChangeShapeType="1"/>
            </p:cNvSpPr>
            <p:nvPr/>
          </p:nvSpPr>
          <p:spPr bwMode="auto">
            <a:xfrm flipV="1">
              <a:off x="704" y="1544"/>
              <a:ext cx="70" cy="1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07" name="Line 133"/>
            <p:cNvSpPr>
              <a:spLocks noChangeAspect="1" noChangeShapeType="1"/>
            </p:cNvSpPr>
            <p:nvPr/>
          </p:nvSpPr>
          <p:spPr bwMode="auto">
            <a:xfrm flipH="1">
              <a:off x="983" y="1756"/>
              <a:ext cx="290" cy="263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08" name="Line 134"/>
            <p:cNvSpPr>
              <a:spLocks noChangeAspect="1" noChangeShapeType="1"/>
            </p:cNvSpPr>
            <p:nvPr/>
          </p:nvSpPr>
          <p:spPr bwMode="auto">
            <a:xfrm flipH="1" flipV="1">
              <a:off x="701" y="1742"/>
              <a:ext cx="488" cy="20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09" name="Line 135"/>
            <p:cNvSpPr>
              <a:spLocks noChangeAspect="1" noChangeShapeType="1"/>
            </p:cNvSpPr>
            <p:nvPr/>
          </p:nvSpPr>
          <p:spPr bwMode="auto">
            <a:xfrm flipH="1" flipV="1">
              <a:off x="776" y="1548"/>
              <a:ext cx="411" cy="40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10" name="Line 136"/>
            <p:cNvSpPr>
              <a:spLocks noChangeAspect="1" noChangeShapeType="1"/>
            </p:cNvSpPr>
            <p:nvPr/>
          </p:nvSpPr>
          <p:spPr bwMode="auto">
            <a:xfrm>
              <a:off x="964" y="1446"/>
              <a:ext cx="1" cy="62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11" name="Line 137"/>
            <p:cNvSpPr>
              <a:spLocks noChangeAspect="1" noChangeShapeType="1"/>
            </p:cNvSpPr>
            <p:nvPr/>
          </p:nvSpPr>
          <p:spPr bwMode="auto">
            <a:xfrm flipH="1" flipV="1">
              <a:off x="661" y="1756"/>
              <a:ext cx="307" cy="307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12" name="Line 138"/>
            <p:cNvSpPr>
              <a:spLocks noChangeAspect="1" noChangeShapeType="1"/>
            </p:cNvSpPr>
            <p:nvPr/>
          </p:nvSpPr>
          <p:spPr bwMode="auto">
            <a:xfrm>
              <a:off x="663" y="1752"/>
              <a:ext cx="622" cy="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13" name="Line 139"/>
            <p:cNvSpPr>
              <a:spLocks noChangeAspect="1" noChangeShapeType="1"/>
            </p:cNvSpPr>
            <p:nvPr/>
          </p:nvSpPr>
          <p:spPr bwMode="auto">
            <a:xfrm flipH="1" flipV="1">
              <a:off x="742" y="1530"/>
              <a:ext cx="543" cy="226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14" name="Line 140"/>
            <p:cNvSpPr>
              <a:spLocks noChangeAspect="1" noChangeShapeType="1"/>
            </p:cNvSpPr>
            <p:nvPr/>
          </p:nvSpPr>
          <p:spPr bwMode="auto">
            <a:xfrm>
              <a:off x="742" y="1532"/>
              <a:ext cx="226" cy="539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15" name="Line 141"/>
            <p:cNvSpPr>
              <a:spLocks noChangeAspect="1" noChangeShapeType="1"/>
            </p:cNvSpPr>
            <p:nvPr/>
          </p:nvSpPr>
          <p:spPr bwMode="auto">
            <a:xfrm flipV="1">
              <a:off x="968" y="1980"/>
              <a:ext cx="220" cy="87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16" name="Line 142"/>
            <p:cNvSpPr>
              <a:spLocks noChangeAspect="1" noChangeShapeType="1"/>
            </p:cNvSpPr>
            <p:nvPr/>
          </p:nvSpPr>
          <p:spPr bwMode="auto">
            <a:xfrm flipH="1" flipV="1">
              <a:off x="745" y="1974"/>
              <a:ext cx="447" cy="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17" name="Line 143"/>
            <p:cNvSpPr>
              <a:spLocks noChangeAspect="1" noChangeShapeType="1"/>
            </p:cNvSpPr>
            <p:nvPr/>
          </p:nvSpPr>
          <p:spPr bwMode="auto">
            <a:xfrm flipV="1">
              <a:off x="745" y="1530"/>
              <a:ext cx="447" cy="447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18" name="Line 144"/>
            <p:cNvSpPr>
              <a:spLocks noChangeAspect="1" noChangeShapeType="1"/>
            </p:cNvSpPr>
            <p:nvPr/>
          </p:nvSpPr>
          <p:spPr bwMode="auto">
            <a:xfrm flipH="1">
              <a:off x="742" y="1530"/>
              <a:ext cx="45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19" name="Line 145"/>
            <p:cNvSpPr>
              <a:spLocks noChangeAspect="1" noChangeShapeType="1"/>
            </p:cNvSpPr>
            <p:nvPr/>
          </p:nvSpPr>
          <p:spPr bwMode="auto">
            <a:xfrm>
              <a:off x="744" y="1530"/>
              <a:ext cx="541" cy="22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20" name="Line 146"/>
            <p:cNvSpPr>
              <a:spLocks noChangeAspect="1" noChangeShapeType="1"/>
            </p:cNvSpPr>
            <p:nvPr/>
          </p:nvSpPr>
          <p:spPr bwMode="auto">
            <a:xfrm flipH="1">
              <a:off x="747" y="1754"/>
              <a:ext cx="538" cy="22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21" name="Line 147"/>
            <p:cNvSpPr>
              <a:spLocks noChangeAspect="1" noChangeShapeType="1"/>
            </p:cNvSpPr>
            <p:nvPr/>
          </p:nvSpPr>
          <p:spPr bwMode="auto">
            <a:xfrm flipH="1" flipV="1">
              <a:off x="736" y="1530"/>
              <a:ext cx="9" cy="45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22" name="Line 148"/>
            <p:cNvSpPr>
              <a:spLocks noChangeAspect="1" noChangeShapeType="1"/>
            </p:cNvSpPr>
            <p:nvPr/>
          </p:nvSpPr>
          <p:spPr bwMode="auto">
            <a:xfrm flipV="1">
              <a:off x="736" y="1443"/>
              <a:ext cx="232" cy="89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23" name="Line 149"/>
            <p:cNvSpPr>
              <a:spLocks noChangeAspect="1" noChangeShapeType="1"/>
            </p:cNvSpPr>
            <p:nvPr/>
          </p:nvSpPr>
          <p:spPr bwMode="auto">
            <a:xfrm flipH="1">
              <a:off x="657" y="1449"/>
              <a:ext cx="307" cy="30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24" name="Line 150"/>
            <p:cNvSpPr>
              <a:spLocks noChangeAspect="1" noChangeShapeType="1"/>
            </p:cNvSpPr>
            <p:nvPr/>
          </p:nvSpPr>
          <p:spPr bwMode="auto">
            <a:xfrm flipH="1">
              <a:off x="744" y="1447"/>
              <a:ext cx="218" cy="53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25" name="Line 151"/>
            <p:cNvSpPr>
              <a:spLocks noChangeAspect="1" noChangeShapeType="1"/>
            </p:cNvSpPr>
            <p:nvPr/>
          </p:nvSpPr>
          <p:spPr bwMode="auto">
            <a:xfrm>
              <a:off x="960" y="1443"/>
              <a:ext cx="232" cy="53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26" name="Line 152"/>
            <p:cNvSpPr>
              <a:spLocks noChangeAspect="1" noChangeShapeType="1"/>
            </p:cNvSpPr>
            <p:nvPr/>
          </p:nvSpPr>
          <p:spPr bwMode="auto">
            <a:xfrm flipH="1">
              <a:off x="1192" y="1530"/>
              <a:ext cx="2" cy="447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27" name="Line 153"/>
            <p:cNvSpPr>
              <a:spLocks noChangeAspect="1" noChangeShapeType="1"/>
            </p:cNvSpPr>
            <p:nvPr/>
          </p:nvSpPr>
          <p:spPr bwMode="auto">
            <a:xfrm>
              <a:off x="960" y="1447"/>
              <a:ext cx="325" cy="309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28" name="Line 154"/>
            <p:cNvSpPr>
              <a:spLocks noChangeAspect="1" noChangeShapeType="1"/>
            </p:cNvSpPr>
            <p:nvPr/>
          </p:nvSpPr>
          <p:spPr bwMode="auto">
            <a:xfrm>
              <a:off x="954" y="1447"/>
              <a:ext cx="244" cy="8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29" name="Line 155"/>
            <p:cNvSpPr>
              <a:spLocks noChangeAspect="1" noChangeShapeType="1"/>
            </p:cNvSpPr>
            <p:nvPr/>
          </p:nvSpPr>
          <p:spPr bwMode="auto">
            <a:xfrm flipH="1">
              <a:off x="661" y="1532"/>
              <a:ext cx="529" cy="22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30" name="Line 156"/>
            <p:cNvSpPr>
              <a:spLocks noChangeAspect="1" noChangeShapeType="1"/>
            </p:cNvSpPr>
            <p:nvPr/>
          </p:nvSpPr>
          <p:spPr bwMode="auto">
            <a:xfrm flipH="1">
              <a:off x="962" y="1528"/>
              <a:ext cx="232" cy="53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31" name="Line 157"/>
            <p:cNvSpPr>
              <a:spLocks noChangeAspect="1" noChangeShapeType="1"/>
            </p:cNvSpPr>
            <p:nvPr/>
          </p:nvSpPr>
          <p:spPr bwMode="auto">
            <a:xfrm>
              <a:off x="1192" y="1527"/>
              <a:ext cx="93" cy="227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32" name="Line 158"/>
            <p:cNvSpPr>
              <a:spLocks noChangeAspect="1" noChangeShapeType="1"/>
            </p:cNvSpPr>
            <p:nvPr/>
          </p:nvSpPr>
          <p:spPr bwMode="auto">
            <a:xfrm flipH="1">
              <a:off x="1195" y="1767"/>
              <a:ext cx="91" cy="21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33" name="Line 159"/>
            <p:cNvSpPr>
              <a:spLocks noChangeAspect="1" noChangeShapeType="1"/>
            </p:cNvSpPr>
            <p:nvPr/>
          </p:nvSpPr>
          <p:spPr bwMode="auto">
            <a:xfrm flipH="1" flipV="1">
              <a:off x="740" y="1982"/>
              <a:ext cx="226" cy="8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34" name="Line 160"/>
            <p:cNvSpPr>
              <a:spLocks noChangeAspect="1" noChangeShapeType="1"/>
            </p:cNvSpPr>
            <p:nvPr/>
          </p:nvSpPr>
          <p:spPr bwMode="auto">
            <a:xfrm flipH="1" flipV="1">
              <a:off x="661" y="1758"/>
              <a:ext cx="88" cy="22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35" name="Line 161"/>
            <p:cNvSpPr>
              <a:spLocks noChangeAspect="1" noChangeShapeType="1"/>
            </p:cNvSpPr>
            <p:nvPr/>
          </p:nvSpPr>
          <p:spPr bwMode="auto">
            <a:xfrm flipV="1">
              <a:off x="659" y="1528"/>
              <a:ext cx="77" cy="22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36" name="Line 162"/>
            <p:cNvSpPr>
              <a:spLocks noChangeAspect="1" noChangeShapeType="1"/>
            </p:cNvSpPr>
            <p:nvPr/>
          </p:nvSpPr>
          <p:spPr bwMode="auto">
            <a:xfrm flipH="1">
              <a:off x="966" y="1765"/>
              <a:ext cx="316" cy="29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37" name="Line 163"/>
            <p:cNvSpPr>
              <a:spLocks noChangeAspect="1" noChangeShapeType="1"/>
            </p:cNvSpPr>
            <p:nvPr/>
          </p:nvSpPr>
          <p:spPr bwMode="auto">
            <a:xfrm flipH="1" flipV="1">
              <a:off x="655" y="1750"/>
              <a:ext cx="535" cy="23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38" name="Line 164"/>
            <p:cNvSpPr>
              <a:spLocks noChangeAspect="1" noChangeShapeType="1"/>
            </p:cNvSpPr>
            <p:nvPr/>
          </p:nvSpPr>
          <p:spPr bwMode="auto">
            <a:xfrm flipH="1" flipV="1">
              <a:off x="738" y="1532"/>
              <a:ext cx="450" cy="45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39" name="Oval 165"/>
            <p:cNvSpPr>
              <a:spLocks noChangeArrowheads="1"/>
            </p:cNvSpPr>
            <p:nvPr/>
          </p:nvSpPr>
          <p:spPr bwMode="auto">
            <a:xfrm>
              <a:off x="898" y="1320"/>
              <a:ext cx="151" cy="151"/>
            </a:xfrm>
            <a:prstGeom prst="ellipse">
              <a:avLst/>
            </a:prstGeom>
            <a:gradFill rotWithShape="1">
              <a:gsLst>
                <a:gs pos="0">
                  <a:srgbClr val="7889FB"/>
                </a:gs>
                <a:gs pos="100000">
                  <a:srgbClr val="000000">
                    <a:alpha val="89000"/>
                  </a:srgbClr>
                </a:gs>
              </a:gsLst>
              <a:path path="rect">
                <a:fillToRect l="100000" b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0" name="Oval 166"/>
            <p:cNvSpPr>
              <a:spLocks noChangeArrowheads="1"/>
            </p:cNvSpPr>
            <p:nvPr/>
          </p:nvSpPr>
          <p:spPr bwMode="auto">
            <a:xfrm>
              <a:off x="1159" y="1425"/>
              <a:ext cx="151" cy="151"/>
            </a:xfrm>
            <a:prstGeom prst="ellipse">
              <a:avLst/>
            </a:prstGeom>
            <a:gradFill rotWithShape="1">
              <a:gsLst>
                <a:gs pos="0">
                  <a:srgbClr val="C771ED"/>
                </a:gs>
                <a:gs pos="100000">
                  <a:srgbClr val="000000">
                    <a:alpha val="89000"/>
                  </a:srgbClr>
                </a:gs>
              </a:gsLst>
              <a:path path="rect">
                <a:fillToRect l="100000" b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1" name="Oval 167"/>
            <p:cNvSpPr>
              <a:spLocks noChangeArrowheads="1"/>
            </p:cNvSpPr>
            <p:nvPr/>
          </p:nvSpPr>
          <p:spPr bwMode="auto">
            <a:xfrm>
              <a:off x="1259" y="1676"/>
              <a:ext cx="151" cy="151"/>
            </a:xfrm>
            <a:prstGeom prst="ellipse">
              <a:avLst/>
            </a:prstGeom>
            <a:gradFill rotWithShape="1">
              <a:gsLst>
                <a:gs pos="0">
                  <a:srgbClr val="EB9A23"/>
                </a:gs>
                <a:gs pos="100000">
                  <a:srgbClr val="000000">
                    <a:alpha val="89000"/>
                  </a:srgbClr>
                </a:gs>
              </a:gsLst>
              <a:path path="rect">
                <a:fillToRect l="100000" b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2" name="Oval 168"/>
            <p:cNvSpPr>
              <a:spLocks noChangeArrowheads="1"/>
            </p:cNvSpPr>
            <p:nvPr/>
          </p:nvSpPr>
          <p:spPr bwMode="auto">
            <a:xfrm>
              <a:off x="1160" y="1942"/>
              <a:ext cx="151" cy="151"/>
            </a:xfrm>
            <a:prstGeom prst="ellipse">
              <a:avLst/>
            </a:prstGeom>
            <a:gradFill rotWithShape="1">
              <a:gsLst>
                <a:gs pos="0">
                  <a:srgbClr val="377F87"/>
                </a:gs>
                <a:gs pos="100000">
                  <a:srgbClr val="000000">
                    <a:alpha val="89000"/>
                  </a:srgbClr>
                </a:gs>
              </a:gsLst>
              <a:path path="rect">
                <a:fillToRect l="100000" b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3" name="Oval 169"/>
            <p:cNvSpPr>
              <a:spLocks noChangeArrowheads="1"/>
            </p:cNvSpPr>
            <p:nvPr/>
          </p:nvSpPr>
          <p:spPr bwMode="auto">
            <a:xfrm>
              <a:off x="897" y="2033"/>
              <a:ext cx="151" cy="151"/>
            </a:xfrm>
            <a:prstGeom prst="ellipse">
              <a:avLst/>
            </a:prstGeom>
            <a:gradFill rotWithShape="1">
              <a:gsLst>
                <a:gs pos="0">
                  <a:srgbClr val="CB4766"/>
                </a:gs>
                <a:gs pos="100000">
                  <a:srgbClr val="000000">
                    <a:alpha val="89000"/>
                  </a:srgbClr>
                </a:gs>
              </a:gsLst>
              <a:path path="rect">
                <a:fillToRect l="100000" b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4" name="Oval 170"/>
            <p:cNvSpPr>
              <a:spLocks noChangeArrowheads="1"/>
            </p:cNvSpPr>
            <p:nvPr/>
          </p:nvSpPr>
          <p:spPr bwMode="auto">
            <a:xfrm>
              <a:off x="606" y="1942"/>
              <a:ext cx="151" cy="151"/>
            </a:xfrm>
            <a:prstGeom prst="ellipse">
              <a:avLst/>
            </a:prstGeom>
            <a:gradFill rotWithShape="1">
              <a:gsLst>
                <a:gs pos="0">
                  <a:srgbClr val="DAD76A"/>
                </a:gs>
                <a:gs pos="100000">
                  <a:srgbClr val="993300">
                    <a:alpha val="89000"/>
                  </a:srgbClr>
                </a:gs>
              </a:gsLst>
              <a:path path="rect">
                <a:fillToRect l="100000" b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5" name="Oval 171"/>
            <p:cNvSpPr>
              <a:spLocks noChangeArrowheads="1"/>
            </p:cNvSpPr>
            <p:nvPr/>
          </p:nvSpPr>
          <p:spPr bwMode="auto">
            <a:xfrm>
              <a:off x="621" y="1942"/>
              <a:ext cx="151" cy="151"/>
            </a:xfrm>
            <a:prstGeom prst="ellipse">
              <a:avLst/>
            </a:prstGeom>
            <a:gradFill rotWithShape="1">
              <a:gsLst>
                <a:gs pos="0">
                  <a:srgbClr val="DAD76A"/>
                </a:gs>
                <a:gs pos="100000">
                  <a:srgbClr val="993300">
                    <a:alpha val="89000"/>
                  </a:srgbClr>
                </a:gs>
              </a:gsLst>
              <a:path path="rect">
                <a:fillToRect l="100000" b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6" name="Oval 172"/>
            <p:cNvSpPr>
              <a:spLocks noChangeArrowheads="1"/>
            </p:cNvSpPr>
            <p:nvPr/>
          </p:nvSpPr>
          <p:spPr bwMode="auto">
            <a:xfrm>
              <a:off x="509" y="1676"/>
              <a:ext cx="151" cy="151"/>
            </a:xfrm>
            <a:prstGeom prst="ellipse">
              <a:avLst/>
            </a:prstGeom>
            <a:gradFill rotWithShape="1">
              <a:gsLst>
                <a:gs pos="0">
                  <a:srgbClr val="F084E1"/>
                </a:gs>
                <a:gs pos="100000">
                  <a:srgbClr val="000000">
                    <a:alpha val="89000"/>
                  </a:srgbClr>
                </a:gs>
              </a:gsLst>
              <a:path path="rect">
                <a:fillToRect l="100000" b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7" name="Oval 173"/>
            <p:cNvSpPr>
              <a:spLocks noChangeArrowheads="1"/>
            </p:cNvSpPr>
            <p:nvPr/>
          </p:nvSpPr>
          <p:spPr bwMode="auto">
            <a:xfrm>
              <a:off x="621" y="1410"/>
              <a:ext cx="151" cy="151"/>
            </a:xfrm>
            <a:prstGeom prst="ellipse">
              <a:avLst/>
            </a:prstGeom>
            <a:gradFill rotWithShape="1">
              <a:gsLst>
                <a:gs pos="0">
                  <a:srgbClr val="47A147"/>
                </a:gs>
                <a:gs pos="100000">
                  <a:srgbClr val="000000">
                    <a:alpha val="89000"/>
                  </a:srgbClr>
                </a:gs>
              </a:gsLst>
              <a:path path="rect">
                <a:fillToRect l="100000" b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244" name="Group 174"/>
          <p:cNvGrpSpPr>
            <a:grpSpLocks/>
          </p:cNvGrpSpPr>
          <p:nvPr/>
        </p:nvGrpSpPr>
        <p:grpSpPr bwMode="auto">
          <a:xfrm>
            <a:off x="4135438" y="2344738"/>
            <a:ext cx="1262062" cy="1116012"/>
            <a:chOff x="2411" y="1320"/>
            <a:chExt cx="901" cy="864"/>
          </a:xfrm>
        </p:grpSpPr>
        <p:sp>
          <p:nvSpPr>
            <p:cNvPr id="10276" name="Line 175"/>
            <p:cNvSpPr>
              <a:spLocks noChangeAspect="1" noChangeShapeType="1"/>
            </p:cNvSpPr>
            <p:nvPr/>
          </p:nvSpPr>
          <p:spPr bwMode="auto">
            <a:xfrm>
              <a:off x="2858" y="1420"/>
              <a:ext cx="0" cy="657"/>
            </a:xfrm>
            <a:prstGeom prst="line">
              <a:avLst/>
            </a:prstGeom>
            <a:noFill/>
            <a:ln w="88900">
              <a:solidFill>
                <a:srgbClr val="96969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77" name="Line 176"/>
            <p:cNvSpPr>
              <a:spLocks noChangeAspect="1" noChangeShapeType="1"/>
            </p:cNvSpPr>
            <p:nvPr/>
          </p:nvSpPr>
          <p:spPr bwMode="auto">
            <a:xfrm>
              <a:off x="2482" y="1751"/>
              <a:ext cx="755" cy="5"/>
            </a:xfrm>
            <a:prstGeom prst="line">
              <a:avLst/>
            </a:prstGeom>
            <a:noFill/>
            <a:ln w="88900">
              <a:solidFill>
                <a:srgbClr val="96969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78" name="Line 177"/>
            <p:cNvSpPr>
              <a:spLocks noChangeAspect="1" noChangeShapeType="1"/>
            </p:cNvSpPr>
            <p:nvPr/>
          </p:nvSpPr>
          <p:spPr bwMode="auto">
            <a:xfrm flipV="1">
              <a:off x="2603" y="1510"/>
              <a:ext cx="510" cy="495"/>
            </a:xfrm>
            <a:prstGeom prst="line">
              <a:avLst/>
            </a:prstGeom>
            <a:noFill/>
            <a:ln w="88900">
              <a:solidFill>
                <a:srgbClr val="96969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79" name="Line 178"/>
            <p:cNvSpPr>
              <a:spLocks noChangeAspect="1" noChangeShapeType="1"/>
            </p:cNvSpPr>
            <p:nvPr/>
          </p:nvSpPr>
          <p:spPr bwMode="auto">
            <a:xfrm flipH="1" flipV="1">
              <a:off x="2611" y="1516"/>
              <a:ext cx="493" cy="478"/>
            </a:xfrm>
            <a:prstGeom prst="line">
              <a:avLst/>
            </a:prstGeom>
            <a:noFill/>
            <a:ln w="88900">
              <a:solidFill>
                <a:srgbClr val="96969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80" name="Oval 179"/>
            <p:cNvSpPr>
              <a:spLocks noChangeAspect="1" noChangeArrowheads="1"/>
            </p:cNvSpPr>
            <p:nvPr/>
          </p:nvSpPr>
          <p:spPr bwMode="auto">
            <a:xfrm>
              <a:off x="2716" y="1620"/>
              <a:ext cx="287" cy="27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EFEF"/>
                </a:gs>
              </a:gsLst>
              <a:path path="shape">
                <a:fillToRect l="50000" t="50000" r="50000" b="50000"/>
              </a:path>
            </a:gradFill>
            <a:ln w="88900">
              <a:solidFill>
                <a:srgbClr val="96969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281" name="Oval 180"/>
            <p:cNvSpPr>
              <a:spLocks noChangeArrowheads="1"/>
            </p:cNvSpPr>
            <p:nvPr/>
          </p:nvSpPr>
          <p:spPr bwMode="auto">
            <a:xfrm>
              <a:off x="2780" y="1320"/>
              <a:ext cx="151" cy="151"/>
            </a:xfrm>
            <a:prstGeom prst="ellipse">
              <a:avLst/>
            </a:prstGeom>
            <a:gradFill rotWithShape="1">
              <a:gsLst>
                <a:gs pos="0">
                  <a:srgbClr val="7889FB"/>
                </a:gs>
                <a:gs pos="100000">
                  <a:srgbClr val="000000">
                    <a:alpha val="89000"/>
                  </a:srgbClr>
                </a:gs>
              </a:gsLst>
              <a:path path="rect">
                <a:fillToRect l="100000" b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82" name="Oval 181"/>
            <p:cNvSpPr>
              <a:spLocks noChangeArrowheads="1"/>
            </p:cNvSpPr>
            <p:nvPr/>
          </p:nvSpPr>
          <p:spPr bwMode="auto">
            <a:xfrm>
              <a:off x="3061" y="1425"/>
              <a:ext cx="151" cy="151"/>
            </a:xfrm>
            <a:prstGeom prst="ellipse">
              <a:avLst/>
            </a:prstGeom>
            <a:gradFill rotWithShape="1">
              <a:gsLst>
                <a:gs pos="0">
                  <a:srgbClr val="C771ED"/>
                </a:gs>
                <a:gs pos="100000">
                  <a:srgbClr val="000000">
                    <a:alpha val="89000"/>
                  </a:srgbClr>
                </a:gs>
              </a:gsLst>
              <a:path path="rect">
                <a:fillToRect l="100000" b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83" name="Oval 182"/>
            <p:cNvSpPr>
              <a:spLocks noChangeArrowheads="1"/>
            </p:cNvSpPr>
            <p:nvPr/>
          </p:nvSpPr>
          <p:spPr bwMode="auto">
            <a:xfrm>
              <a:off x="3161" y="1676"/>
              <a:ext cx="151" cy="151"/>
            </a:xfrm>
            <a:prstGeom prst="ellipse">
              <a:avLst/>
            </a:prstGeom>
            <a:gradFill rotWithShape="1">
              <a:gsLst>
                <a:gs pos="0">
                  <a:srgbClr val="EB9A23"/>
                </a:gs>
                <a:gs pos="100000">
                  <a:srgbClr val="000000">
                    <a:alpha val="89000"/>
                  </a:srgbClr>
                </a:gs>
              </a:gsLst>
              <a:path path="rect">
                <a:fillToRect l="100000" b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84" name="Oval 183"/>
            <p:cNvSpPr>
              <a:spLocks noChangeArrowheads="1"/>
            </p:cNvSpPr>
            <p:nvPr/>
          </p:nvSpPr>
          <p:spPr bwMode="auto">
            <a:xfrm>
              <a:off x="3062" y="1942"/>
              <a:ext cx="151" cy="151"/>
            </a:xfrm>
            <a:prstGeom prst="ellipse">
              <a:avLst/>
            </a:prstGeom>
            <a:gradFill rotWithShape="1">
              <a:gsLst>
                <a:gs pos="0">
                  <a:srgbClr val="377F87"/>
                </a:gs>
                <a:gs pos="100000">
                  <a:srgbClr val="000000">
                    <a:alpha val="89000"/>
                  </a:srgbClr>
                </a:gs>
              </a:gsLst>
              <a:path path="rect">
                <a:fillToRect l="100000" b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85" name="Oval 184"/>
            <p:cNvSpPr>
              <a:spLocks noChangeArrowheads="1"/>
            </p:cNvSpPr>
            <p:nvPr/>
          </p:nvSpPr>
          <p:spPr bwMode="auto">
            <a:xfrm>
              <a:off x="2779" y="2033"/>
              <a:ext cx="151" cy="151"/>
            </a:xfrm>
            <a:prstGeom prst="ellipse">
              <a:avLst/>
            </a:prstGeom>
            <a:gradFill rotWithShape="1">
              <a:gsLst>
                <a:gs pos="0">
                  <a:srgbClr val="CB4766"/>
                </a:gs>
                <a:gs pos="100000">
                  <a:srgbClr val="000000">
                    <a:alpha val="89000"/>
                  </a:srgbClr>
                </a:gs>
              </a:gsLst>
              <a:path path="rect">
                <a:fillToRect l="100000" b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86" name="Oval 185"/>
            <p:cNvSpPr>
              <a:spLocks noChangeArrowheads="1"/>
            </p:cNvSpPr>
            <p:nvPr/>
          </p:nvSpPr>
          <p:spPr bwMode="auto">
            <a:xfrm>
              <a:off x="2523" y="1942"/>
              <a:ext cx="151" cy="151"/>
            </a:xfrm>
            <a:prstGeom prst="ellipse">
              <a:avLst/>
            </a:prstGeom>
            <a:gradFill rotWithShape="1">
              <a:gsLst>
                <a:gs pos="0">
                  <a:srgbClr val="DAD76A"/>
                </a:gs>
                <a:gs pos="100000">
                  <a:srgbClr val="993300">
                    <a:alpha val="89000"/>
                  </a:srgbClr>
                </a:gs>
              </a:gsLst>
              <a:path path="rect">
                <a:fillToRect l="100000" b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87" name="Oval 186"/>
            <p:cNvSpPr>
              <a:spLocks noChangeArrowheads="1"/>
            </p:cNvSpPr>
            <p:nvPr/>
          </p:nvSpPr>
          <p:spPr bwMode="auto">
            <a:xfrm>
              <a:off x="2411" y="1676"/>
              <a:ext cx="151" cy="151"/>
            </a:xfrm>
            <a:prstGeom prst="ellipse">
              <a:avLst/>
            </a:prstGeom>
            <a:gradFill rotWithShape="1">
              <a:gsLst>
                <a:gs pos="0">
                  <a:srgbClr val="F084E1"/>
                </a:gs>
                <a:gs pos="100000">
                  <a:srgbClr val="000000">
                    <a:alpha val="89000"/>
                  </a:srgbClr>
                </a:gs>
              </a:gsLst>
              <a:path path="rect">
                <a:fillToRect l="100000" b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88" name="Oval 187"/>
            <p:cNvSpPr>
              <a:spLocks noChangeArrowheads="1"/>
            </p:cNvSpPr>
            <p:nvPr/>
          </p:nvSpPr>
          <p:spPr bwMode="auto">
            <a:xfrm>
              <a:off x="2523" y="1410"/>
              <a:ext cx="151" cy="151"/>
            </a:xfrm>
            <a:prstGeom prst="ellipse">
              <a:avLst/>
            </a:prstGeom>
            <a:gradFill rotWithShape="1">
              <a:gsLst>
                <a:gs pos="0">
                  <a:srgbClr val="47A147"/>
                </a:gs>
                <a:gs pos="100000">
                  <a:srgbClr val="000000">
                    <a:alpha val="89000"/>
                  </a:srgbClr>
                </a:gs>
              </a:gsLst>
              <a:path path="rect">
                <a:fillToRect l="100000" b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245" name="Group 188"/>
          <p:cNvGrpSpPr>
            <a:grpSpLocks/>
          </p:cNvGrpSpPr>
          <p:nvPr/>
        </p:nvGrpSpPr>
        <p:grpSpPr bwMode="auto">
          <a:xfrm>
            <a:off x="833438" y="4860925"/>
            <a:ext cx="8239125" cy="509588"/>
            <a:chOff x="485" y="3291"/>
            <a:chExt cx="4790" cy="321"/>
          </a:xfrm>
        </p:grpSpPr>
        <p:sp>
          <p:nvSpPr>
            <p:cNvPr id="10274" name="AutoShape 189"/>
            <p:cNvSpPr>
              <a:spLocks noChangeArrowheads="1"/>
            </p:cNvSpPr>
            <p:nvPr/>
          </p:nvSpPr>
          <p:spPr bwMode="auto">
            <a:xfrm rot="-426171">
              <a:off x="485" y="3291"/>
              <a:ext cx="4790" cy="321"/>
            </a:xfrm>
            <a:prstGeom prst="rightArrow">
              <a:avLst>
                <a:gd name="adj1" fmla="val 67111"/>
                <a:gd name="adj2" fmla="val 49879"/>
              </a:avLst>
            </a:prstGeom>
            <a:gradFill rotWithShape="1">
              <a:gsLst>
                <a:gs pos="0">
                  <a:srgbClr val="002F47">
                    <a:alpha val="0"/>
                  </a:srgbClr>
                </a:gs>
                <a:gs pos="100000">
                  <a:srgbClr val="006699">
                    <a:alpha val="51999"/>
                  </a:srgbClr>
                </a:gs>
              </a:gsLst>
              <a:lin ang="0" scaled="1"/>
            </a:gradFill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75" name="Text Box 190"/>
            <p:cNvSpPr txBox="1">
              <a:spLocks noChangeArrowheads="1"/>
            </p:cNvSpPr>
            <p:nvPr/>
          </p:nvSpPr>
          <p:spPr bwMode="auto">
            <a:xfrm rot="-430410">
              <a:off x="1431" y="3327"/>
              <a:ext cx="3037" cy="21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600">
                  <a:solidFill>
                    <a:srgbClr val="336699"/>
                  </a:solidFill>
                </a:rPr>
                <a:t>Toward Multi-topic based query-oriented summarization</a:t>
              </a:r>
            </a:p>
          </p:txBody>
        </p:sp>
      </p:grpSp>
      <p:sp>
        <p:nvSpPr>
          <p:cNvPr id="10246" name="Text Box 191"/>
          <p:cNvSpPr txBox="1">
            <a:spLocks noChangeArrowheads="1"/>
          </p:cNvSpPr>
          <p:nvPr/>
        </p:nvSpPr>
        <p:spPr bwMode="auto">
          <a:xfrm>
            <a:off x="827088" y="4338638"/>
            <a:ext cx="2073275" cy="8620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17475" defTabSz="825500" eaLnBrk="0" hangingPunct="0">
              <a:spcAft>
                <a:spcPct val="15000"/>
              </a:spcAft>
              <a:buClr>
                <a:schemeClr val="accent2"/>
              </a:buClr>
            </a:pPr>
            <a:r>
              <a:rPr lang="en-US" altLang="zh-CN" sz="1400">
                <a:solidFill>
                  <a:srgbClr val="000000"/>
                </a:solidFill>
              </a:rPr>
              <a:t>Proposal of a query LDA (qLDA) model to model queries and documents together</a:t>
            </a:r>
          </a:p>
        </p:txBody>
      </p:sp>
      <p:sp>
        <p:nvSpPr>
          <p:cNvPr id="10247" name="Text Box 192"/>
          <p:cNvSpPr txBox="1">
            <a:spLocks noChangeArrowheads="1"/>
          </p:cNvSpPr>
          <p:nvPr/>
        </p:nvSpPr>
        <p:spPr bwMode="auto">
          <a:xfrm>
            <a:off x="925513" y="2513013"/>
            <a:ext cx="1909762" cy="4000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00"/>
                </a:solidFill>
              </a:rPr>
              <a:t>Topic modeling</a:t>
            </a:r>
          </a:p>
        </p:txBody>
      </p:sp>
      <p:sp>
        <p:nvSpPr>
          <p:cNvPr id="10248" name="Text Box 193"/>
          <p:cNvSpPr txBox="1">
            <a:spLocks noChangeArrowheads="1"/>
          </p:cNvSpPr>
          <p:nvPr/>
        </p:nvSpPr>
        <p:spPr bwMode="auto">
          <a:xfrm>
            <a:off x="3687763" y="3657600"/>
            <a:ext cx="2571750" cy="646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400"/>
              <a:t>Employ a regularization framework to smooth the topic distribution</a:t>
            </a:r>
          </a:p>
        </p:txBody>
      </p:sp>
      <p:sp>
        <p:nvSpPr>
          <p:cNvPr id="10249" name="Text Box 194"/>
          <p:cNvSpPr txBox="1">
            <a:spLocks noChangeArrowheads="1"/>
          </p:cNvSpPr>
          <p:nvPr/>
        </p:nvSpPr>
        <p:spPr bwMode="auto">
          <a:xfrm>
            <a:off x="3748088" y="1787525"/>
            <a:ext cx="2089150" cy="4000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00"/>
                </a:solidFill>
              </a:rPr>
              <a:t>Topic smoothing</a:t>
            </a:r>
          </a:p>
        </p:txBody>
      </p:sp>
      <p:sp>
        <p:nvSpPr>
          <p:cNvPr id="10250" name="Text Box 195"/>
          <p:cNvSpPr txBox="1">
            <a:spLocks noChangeArrowheads="1"/>
          </p:cNvSpPr>
          <p:nvPr/>
        </p:nvSpPr>
        <p:spPr bwMode="auto">
          <a:xfrm>
            <a:off x="6732588" y="3252788"/>
            <a:ext cx="2865437" cy="430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400"/>
              <a:t>Generate the summary based on the discovered topic models</a:t>
            </a:r>
          </a:p>
        </p:txBody>
      </p:sp>
      <p:sp>
        <p:nvSpPr>
          <p:cNvPr id="10251" name="Text Box 196"/>
          <p:cNvSpPr txBox="1">
            <a:spLocks noChangeArrowheads="1"/>
          </p:cNvSpPr>
          <p:nvPr/>
        </p:nvSpPr>
        <p:spPr bwMode="auto">
          <a:xfrm>
            <a:off x="6735763" y="1160463"/>
            <a:ext cx="2598737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>
                <a:solidFill>
                  <a:srgbClr val="000000"/>
                </a:solidFill>
              </a:rPr>
              <a:t>Summary generation</a:t>
            </a:r>
          </a:p>
        </p:txBody>
      </p:sp>
      <p:grpSp>
        <p:nvGrpSpPr>
          <p:cNvPr id="10252" name="Group 197"/>
          <p:cNvGrpSpPr>
            <a:grpSpLocks/>
          </p:cNvGrpSpPr>
          <p:nvPr/>
        </p:nvGrpSpPr>
        <p:grpSpPr bwMode="auto">
          <a:xfrm>
            <a:off x="7172325" y="1676400"/>
            <a:ext cx="1660525" cy="1414463"/>
            <a:chOff x="4170" y="1321"/>
            <a:chExt cx="966" cy="891"/>
          </a:xfrm>
        </p:grpSpPr>
        <p:pic>
          <p:nvPicPr>
            <p:cNvPr id="10253" name="Picture 198" descr="block_yellow2"/>
            <p:cNvPicPr>
              <a:picLocks noChangeAspect="1" noChangeArrowheads="1"/>
            </p:cNvPicPr>
            <p:nvPr/>
          </p:nvPicPr>
          <p:blipFill>
            <a:blip r:embed="rId2" cstate="print">
              <a:lum bright="-4000" contrast="20000"/>
            </a:blip>
            <a:srcRect/>
            <a:stretch>
              <a:fillRect/>
            </a:stretch>
          </p:blipFill>
          <p:spPr bwMode="auto">
            <a:xfrm>
              <a:off x="4170" y="1932"/>
              <a:ext cx="280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4" name="Picture 199" descr="block_oracler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96" y="1950"/>
              <a:ext cx="262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5" name="Picture 20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16" y="1950"/>
              <a:ext cx="262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6" name="Picture 20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43" y="1950"/>
              <a:ext cx="262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257" name="Group 202"/>
            <p:cNvGrpSpPr>
              <a:grpSpLocks/>
            </p:cNvGrpSpPr>
            <p:nvPr/>
          </p:nvGrpSpPr>
          <p:grpSpPr bwMode="auto">
            <a:xfrm>
              <a:off x="4265" y="1696"/>
              <a:ext cx="712" cy="291"/>
              <a:chOff x="4315" y="1708"/>
              <a:chExt cx="650" cy="291"/>
            </a:xfrm>
          </p:grpSpPr>
          <p:sp>
            <p:nvSpPr>
              <p:cNvPr id="10270" name="AutoShape 203"/>
              <p:cNvSpPr>
                <a:spLocks noChangeArrowheads="1"/>
              </p:cNvSpPr>
              <p:nvPr/>
            </p:nvSpPr>
            <p:spPr bwMode="auto">
              <a:xfrm>
                <a:off x="4315" y="1708"/>
                <a:ext cx="53" cy="291"/>
              </a:xfrm>
              <a:prstGeom prst="can">
                <a:avLst>
                  <a:gd name="adj" fmla="val 84570"/>
                </a:avLst>
              </a:prstGeom>
              <a:gradFill rotWithShape="0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buClr>
                    <a:schemeClr val="accent2"/>
                  </a:buClr>
                  <a:buFont typeface="Wingdings" pitchFamily="2" charset="2"/>
                  <a:buNone/>
                </a:pPr>
                <a:endParaRPr lang="zh-CN" altLang="zh-CN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271" name="AutoShape 204"/>
              <p:cNvSpPr>
                <a:spLocks noChangeArrowheads="1"/>
              </p:cNvSpPr>
              <p:nvPr/>
            </p:nvSpPr>
            <p:spPr bwMode="auto">
              <a:xfrm>
                <a:off x="4513" y="1708"/>
                <a:ext cx="53" cy="291"/>
              </a:xfrm>
              <a:prstGeom prst="can">
                <a:avLst>
                  <a:gd name="adj" fmla="val 84570"/>
                </a:avLst>
              </a:prstGeom>
              <a:gradFill rotWithShape="0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buClr>
                    <a:schemeClr val="accent2"/>
                  </a:buClr>
                  <a:buFont typeface="Wingdings" pitchFamily="2" charset="2"/>
                  <a:buNone/>
                </a:pPr>
                <a:endParaRPr lang="zh-CN" altLang="zh-CN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272" name="AutoShape 205"/>
              <p:cNvSpPr>
                <a:spLocks noChangeArrowheads="1"/>
              </p:cNvSpPr>
              <p:nvPr/>
            </p:nvSpPr>
            <p:spPr bwMode="auto">
              <a:xfrm>
                <a:off x="4712" y="1708"/>
                <a:ext cx="54" cy="291"/>
              </a:xfrm>
              <a:prstGeom prst="can">
                <a:avLst>
                  <a:gd name="adj" fmla="val 45257"/>
                </a:avLst>
              </a:prstGeom>
              <a:gradFill rotWithShape="0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buClr>
                    <a:schemeClr val="accent2"/>
                  </a:buClr>
                  <a:buFont typeface="Wingdings" pitchFamily="2" charset="2"/>
                  <a:buNone/>
                </a:pPr>
                <a:endParaRPr lang="zh-CN" altLang="zh-CN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273" name="AutoShape 206"/>
              <p:cNvSpPr>
                <a:spLocks noChangeArrowheads="1"/>
              </p:cNvSpPr>
              <p:nvPr/>
            </p:nvSpPr>
            <p:spPr bwMode="auto">
              <a:xfrm>
                <a:off x="4912" y="1708"/>
                <a:ext cx="53" cy="291"/>
              </a:xfrm>
              <a:prstGeom prst="can">
                <a:avLst>
                  <a:gd name="adj" fmla="val 58668"/>
                </a:avLst>
              </a:prstGeom>
              <a:gradFill rotWithShape="0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buClr>
                    <a:schemeClr val="accent2"/>
                  </a:buClr>
                  <a:buFont typeface="Wingdings" pitchFamily="2" charset="2"/>
                  <a:buNone/>
                </a:pPr>
                <a:endParaRPr lang="zh-CN" altLang="zh-CN"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258" name="Group 207"/>
            <p:cNvGrpSpPr>
              <a:grpSpLocks/>
            </p:cNvGrpSpPr>
            <p:nvPr/>
          </p:nvGrpSpPr>
          <p:grpSpPr bwMode="auto">
            <a:xfrm>
              <a:off x="4197" y="1692"/>
              <a:ext cx="939" cy="335"/>
              <a:chOff x="4197" y="1630"/>
              <a:chExt cx="939" cy="368"/>
            </a:xfrm>
          </p:grpSpPr>
          <p:sp>
            <p:nvSpPr>
              <p:cNvPr id="10268" name="AutoShape 208"/>
              <p:cNvSpPr>
                <a:spLocks noChangeArrowheads="1"/>
              </p:cNvSpPr>
              <p:nvPr/>
            </p:nvSpPr>
            <p:spPr bwMode="auto">
              <a:xfrm rot="5400000">
                <a:off x="4568" y="1259"/>
                <a:ext cx="198" cy="939"/>
              </a:xfrm>
              <a:prstGeom prst="can">
                <a:avLst>
                  <a:gd name="adj" fmla="val 48478"/>
                </a:avLst>
              </a:prstGeom>
              <a:gradFill rotWithShape="0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>
                  <a:spcBef>
                    <a:spcPct val="50000"/>
                  </a:spcBef>
                  <a:buClr>
                    <a:schemeClr val="accent2"/>
                  </a:buClr>
                  <a:buFont typeface="Wingdings" pitchFamily="2" charset="2"/>
                  <a:buNone/>
                </a:pPr>
                <a:endParaRPr lang="zh-CN" altLang="zh-CN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269" name="Oval 209"/>
              <p:cNvSpPr>
                <a:spLocks noChangeArrowheads="1"/>
              </p:cNvSpPr>
              <p:nvPr/>
            </p:nvSpPr>
            <p:spPr bwMode="auto">
              <a:xfrm>
                <a:off x="5041" y="1638"/>
                <a:ext cx="93" cy="36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>
                      <a:alpha val="70000"/>
                    </a:srgbClr>
                  </a:gs>
                </a:gsLst>
                <a:lin ang="5400000" scaled="1"/>
              </a:gradFill>
              <a:ln w="127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0259" name="Group 210"/>
            <p:cNvGrpSpPr>
              <a:grpSpLocks/>
            </p:cNvGrpSpPr>
            <p:nvPr/>
          </p:nvGrpSpPr>
          <p:grpSpPr bwMode="auto">
            <a:xfrm>
              <a:off x="4246" y="1440"/>
              <a:ext cx="712" cy="291"/>
              <a:chOff x="4315" y="1708"/>
              <a:chExt cx="650" cy="291"/>
            </a:xfrm>
          </p:grpSpPr>
          <p:sp>
            <p:nvSpPr>
              <p:cNvPr id="10264" name="AutoShape 211"/>
              <p:cNvSpPr>
                <a:spLocks noChangeArrowheads="1"/>
              </p:cNvSpPr>
              <p:nvPr/>
            </p:nvSpPr>
            <p:spPr bwMode="auto">
              <a:xfrm>
                <a:off x="4315" y="1708"/>
                <a:ext cx="53" cy="291"/>
              </a:xfrm>
              <a:prstGeom prst="can">
                <a:avLst>
                  <a:gd name="adj" fmla="val 84570"/>
                </a:avLst>
              </a:prstGeom>
              <a:gradFill rotWithShape="0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buClr>
                    <a:schemeClr val="accent2"/>
                  </a:buClr>
                  <a:buFont typeface="Wingdings" pitchFamily="2" charset="2"/>
                  <a:buNone/>
                </a:pPr>
                <a:endParaRPr lang="zh-CN" altLang="zh-CN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265" name="AutoShape 212"/>
              <p:cNvSpPr>
                <a:spLocks noChangeArrowheads="1"/>
              </p:cNvSpPr>
              <p:nvPr/>
            </p:nvSpPr>
            <p:spPr bwMode="auto">
              <a:xfrm>
                <a:off x="4513" y="1708"/>
                <a:ext cx="53" cy="291"/>
              </a:xfrm>
              <a:prstGeom prst="can">
                <a:avLst>
                  <a:gd name="adj" fmla="val 84570"/>
                </a:avLst>
              </a:prstGeom>
              <a:gradFill rotWithShape="0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buClr>
                    <a:schemeClr val="accent2"/>
                  </a:buClr>
                  <a:buFont typeface="Wingdings" pitchFamily="2" charset="2"/>
                  <a:buNone/>
                </a:pPr>
                <a:endParaRPr lang="zh-CN" altLang="zh-CN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266" name="AutoShape 213"/>
              <p:cNvSpPr>
                <a:spLocks noChangeArrowheads="1"/>
              </p:cNvSpPr>
              <p:nvPr/>
            </p:nvSpPr>
            <p:spPr bwMode="auto">
              <a:xfrm>
                <a:off x="4712" y="1708"/>
                <a:ext cx="54" cy="291"/>
              </a:xfrm>
              <a:prstGeom prst="can">
                <a:avLst>
                  <a:gd name="adj" fmla="val 45257"/>
                </a:avLst>
              </a:prstGeom>
              <a:gradFill rotWithShape="0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buClr>
                    <a:schemeClr val="accent2"/>
                  </a:buClr>
                  <a:buFont typeface="Wingdings" pitchFamily="2" charset="2"/>
                  <a:buNone/>
                </a:pPr>
                <a:endParaRPr lang="zh-CN" altLang="zh-CN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267" name="AutoShape 214"/>
              <p:cNvSpPr>
                <a:spLocks noChangeArrowheads="1"/>
              </p:cNvSpPr>
              <p:nvPr/>
            </p:nvSpPr>
            <p:spPr bwMode="auto">
              <a:xfrm>
                <a:off x="4912" y="1708"/>
                <a:ext cx="53" cy="291"/>
              </a:xfrm>
              <a:prstGeom prst="can">
                <a:avLst>
                  <a:gd name="adj" fmla="val 58668"/>
                </a:avLst>
              </a:prstGeom>
              <a:gradFill rotWithShape="0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buClr>
                    <a:schemeClr val="accent2"/>
                  </a:buClr>
                  <a:buFont typeface="Wingdings" pitchFamily="2" charset="2"/>
                  <a:buNone/>
                </a:pPr>
                <a:endParaRPr lang="zh-CN" altLang="zh-CN" sz="24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0260" name="Picture 2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70" y="1321"/>
              <a:ext cx="262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1" name="Picture 216" descr="block_yellow2"/>
            <p:cNvPicPr>
              <a:picLocks noChangeAspect="1" noChangeArrowheads="1"/>
            </p:cNvPicPr>
            <p:nvPr/>
          </p:nvPicPr>
          <p:blipFill>
            <a:blip r:embed="rId2" cstate="print">
              <a:lum bright="-4000" contrast="20000"/>
            </a:blip>
            <a:srcRect/>
            <a:stretch>
              <a:fillRect/>
            </a:stretch>
          </p:blipFill>
          <p:spPr bwMode="auto">
            <a:xfrm>
              <a:off x="4825" y="1321"/>
              <a:ext cx="280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2" name="Picture 2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89" y="1321"/>
              <a:ext cx="262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3" name="Picture 218" descr="block_oracler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07" y="1321"/>
              <a:ext cx="262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Related Work</a:t>
            </a:r>
          </a:p>
          <a:p>
            <a:r>
              <a:rPr lang="en-US" sz="2800" smtClean="0"/>
              <a:t>Modeling of Query-oriented Topics</a:t>
            </a:r>
          </a:p>
          <a:p>
            <a:pPr lvl="1"/>
            <a:r>
              <a:rPr lang="en-US" sz="2400" smtClean="0"/>
              <a:t>Latent Dirichlet Allocation</a:t>
            </a:r>
          </a:p>
          <a:p>
            <a:pPr lvl="1"/>
            <a:r>
              <a:rPr lang="en-US" sz="2400" smtClean="0"/>
              <a:t>Query Latent Dirichlet Allocation</a:t>
            </a:r>
          </a:p>
          <a:p>
            <a:pPr lvl="1"/>
            <a:r>
              <a:rPr lang="en-US" sz="2400" smtClean="0"/>
              <a:t>Topic Modeling with Regularization</a:t>
            </a:r>
          </a:p>
          <a:p>
            <a:r>
              <a:rPr lang="en-US" sz="2800" smtClean="0"/>
              <a:t>Generating Summary</a:t>
            </a:r>
          </a:p>
          <a:p>
            <a:pPr lvl="1"/>
            <a:r>
              <a:rPr lang="en-US" sz="2400" smtClean="0"/>
              <a:t>Sentence Scoring</a:t>
            </a:r>
          </a:p>
          <a:p>
            <a:pPr lvl="1"/>
            <a:r>
              <a:rPr lang="en-US" sz="2400" smtClean="0"/>
              <a:t>Redundancy Reduction</a:t>
            </a:r>
          </a:p>
          <a:p>
            <a:r>
              <a:rPr lang="en-US" sz="2800" smtClean="0"/>
              <a:t>Experiments</a:t>
            </a:r>
          </a:p>
          <a:p>
            <a:r>
              <a:rPr lang="en-US" sz="2800" smtClean="0"/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Related Work</a:t>
            </a:r>
          </a:p>
        </p:txBody>
      </p:sp>
      <p:sp>
        <p:nvSpPr>
          <p:cNvPr id="12291" name="内容占位符 2"/>
          <p:cNvSpPr>
            <a:spLocks noGrp="1"/>
          </p:cNvSpPr>
          <p:nvPr>
            <p:ph idx="1"/>
          </p:nvPr>
        </p:nvSpPr>
        <p:spPr>
          <a:xfrm>
            <a:off x="350838" y="1019175"/>
            <a:ext cx="9139237" cy="4929188"/>
          </a:xfrm>
        </p:spPr>
        <p:txBody>
          <a:bodyPr/>
          <a:lstStyle/>
          <a:p>
            <a:r>
              <a:rPr lang="en-US" sz="2800" smtClean="0"/>
              <a:t>Document summarization</a:t>
            </a:r>
          </a:p>
          <a:p>
            <a:pPr lvl="1"/>
            <a:r>
              <a:rPr lang="en-US" sz="2400" smtClean="0"/>
              <a:t>Term frequency </a:t>
            </a:r>
            <a:r>
              <a:rPr lang="en-US" sz="2000" smtClean="0"/>
              <a:t>(Nenkova, et al. 06; Yih, et al. 07)</a:t>
            </a:r>
            <a:endParaRPr lang="en-US" sz="2400" smtClean="0"/>
          </a:p>
          <a:p>
            <a:pPr lvl="1"/>
            <a:r>
              <a:rPr lang="en-US" sz="2400" smtClean="0"/>
              <a:t>Topic signature </a:t>
            </a:r>
            <a:r>
              <a:rPr lang="en-US" sz="2000" smtClean="0"/>
              <a:t>(Lin and Hovy, 00)</a:t>
            </a:r>
          </a:p>
          <a:p>
            <a:pPr lvl="1"/>
            <a:r>
              <a:rPr lang="en-US" sz="2400" smtClean="0"/>
              <a:t>Topic theme </a:t>
            </a:r>
            <a:r>
              <a:rPr lang="en-US" sz="2000" smtClean="0"/>
              <a:t>(Harabagiu and Lacatusu, 05)</a:t>
            </a:r>
          </a:p>
          <a:p>
            <a:pPr lvl="1"/>
            <a:r>
              <a:rPr lang="en-US" sz="2400" smtClean="0"/>
              <a:t>Oracle score </a:t>
            </a:r>
            <a:r>
              <a:rPr lang="en-US" sz="2000" smtClean="0"/>
              <a:t>(Conroy, et al. 06)</a:t>
            </a:r>
            <a:endParaRPr lang="en-US" sz="2400" smtClean="0"/>
          </a:p>
          <a:p>
            <a:r>
              <a:rPr lang="en-US" sz="2800" smtClean="0"/>
              <a:t>Topic-based summarization</a:t>
            </a:r>
          </a:p>
          <a:p>
            <a:pPr lvl="1"/>
            <a:r>
              <a:rPr lang="en-US" sz="2400" smtClean="0"/>
              <a:t>V-topic: using HMM for summarization </a:t>
            </a:r>
            <a:r>
              <a:rPr lang="en-US" sz="2000" smtClean="0"/>
              <a:t>(Barzilay and Lee, 02)</a:t>
            </a:r>
            <a:endParaRPr lang="en-US" sz="2400" smtClean="0"/>
          </a:p>
          <a:p>
            <a:pPr lvl="1"/>
            <a:r>
              <a:rPr lang="en-US" sz="2400" smtClean="0"/>
              <a:t>Opinion summarization </a:t>
            </a:r>
            <a:r>
              <a:rPr lang="en-US" sz="2000" smtClean="0"/>
              <a:t>(Gruhl, et al. 05; Liu et al. 05)</a:t>
            </a:r>
          </a:p>
          <a:p>
            <a:pPr lvl="1"/>
            <a:r>
              <a:rPr lang="en-US" sz="2400" smtClean="0"/>
              <a:t>Bayesian query-focused summarization</a:t>
            </a:r>
            <a:r>
              <a:rPr lang="en-US" sz="2000" smtClean="0"/>
              <a:t> (Daume, et al. 06)</a:t>
            </a:r>
            <a:endParaRPr lang="en-US" sz="2400" smtClean="0"/>
          </a:p>
          <a:p>
            <a:r>
              <a:rPr lang="en-US" sz="2800" smtClean="0"/>
              <a:t>Topic modeling and regularization</a:t>
            </a:r>
          </a:p>
          <a:p>
            <a:pPr lvl="1"/>
            <a:r>
              <a:rPr lang="en-US" sz="2400" smtClean="0"/>
              <a:t>pLSI (Hofmann, 99), LDA (Blei, et al. 2003)</a:t>
            </a:r>
          </a:p>
          <a:p>
            <a:pPr lvl="1"/>
            <a:r>
              <a:rPr lang="en-US" sz="2400" smtClean="0"/>
              <a:t>TMN (Mei, et al. 08),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1331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Related Work</a:t>
            </a:r>
          </a:p>
          <a:p>
            <a:r>
              <a:rPr lang="en-US" sz="2800" smtClean="0">
                <a:solidFill>
                  <a:srgbClr val="FF0000"/>
                </a:solidFill>
              </a:rPr>
              <a:t>Modeling of Query-oriented Topics</a:t>
            </a:r>
          </a:p>
          <a:p>
            <a:pPr lvl="1"/>
            <a:r>
              <a:rPr lang="en-US" sz="2400" smtClean="0">
                <a:solidFill>
                  <a:srgbClr val="FF0000"/>
                </a:solidFill>
              </a:rPr>
              <a:t>Latent Dirichlet Allocation</a:t>
            </a:r>
          </a:p>
          <a:p>
            <a:pPr lvl="1"/>
            <a:r>
              <a:rPr lang="en-US" sz="2400" smtClean="0">
                <a:solidFill>
                  <a:srgbClr val="FF0000"/>
                </a:solidFill>
              </a:rPr>
              <a:t>Query Latent Dirichlet Allocation</a:t>
            </a:r>
          </a:p>
          <a:p>
            <a:pPr lvl="1"/>
            <a:r>
              <a:rPr lang="en-US" sz="2400" smtClean="0">
                <a:solidFill>
                  <a:srgbClr val="FF0000"/>
                </a:solidFill>
              </a:rPr>
              <a:t>Topic Modeling with Regularization</a:t>
            </a:r>
          </a:p>
          <a:p>
            <a:r>
              <a:rPr lang="en-US" sz="2800" smtClean="0"/>
              <a:t>Generating Summary</a:t>
            </a:r>
          </a:p>
          <a:p>
            <a:pPr lvl="1"/>
            <a:r>
              <a:rPr lang="en-US" sz="2400" smtClean="0"/>
              <a:t>Sentence Scoring</a:t>
            </a:r>
          </a:p>
          <a:p>
            <a:pPr lvl="1"/>
            <a:r>
              <a:rPr lang="en-US" sz="2400" smtClean="0"/>
              <a:t>Redundancy Reduction</a:t>
            </a:r>
          </a:p>
          <a:p>
            <a:r>
              <a:rPr lang="en-US" sz="2800" smtClean="0"/>
              <a:t>Experiments</a:t>
            </a:r>
          </a:p>
          <a:p>
            <a:r>
              <a:rPr lang="en-US" sz="2800" smtClean="0"/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31822</TotalTime>
  <Words>817</Words>
  <Application>Microsoft Office PowerPoint</Application>
  <PresentationFormat>A4 纸张(210x297 毫米)</PresentationFormat>
  <Paragraphs>180</Paragraphs>
  <Slides>26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Default Design</vt:lpstr>
      <vt:lpstr>Multi-topic based Query-oriented Summarization</vt:lpstr>
      <vt:lpstr>Query-oriented Summarization</vt:lpstr>
      <vt:lpstr>Query-oriented Summarization</vt:lpstr>
      <vt:lpstr>Multi-topic based Query-oriented Summarization</vt:lpstr>
      <vt:lpstr>Multi-topic based Query-oriented Summarization</vt:lpstr>
      <vt:lpstr>Our Solution</vt:lpstr>
      <vt:lpstr>Outline</vt:lpstr>
      <vt:lpstr>Related Work</vt:lpstr>
      <vt:lpstr>Outline</vt:lpstr>
      <vt:lpstr>qLDA – Query Latent Dirichlet Allocation</vt:lpstr>
      <vt:lpstr>qLDA</vt:lpstr>
      <vt:lpstr>Topic Modeling with Regularization</vt:lpstr>
      <vt:lpstr>Outline</vt:lpstr>
      <vt:lpstr>Measures for Scoring Sentences</vt:lpstr>
      <vt:lpstr>Redundancy Reduction</vt:lpstr>
      <vt:lpstr>Outline</vt:lpstr>
      <vt:lpstr>Experimental Setting</vt:lpstr>
      <vt:lpstr>Comparison Methods</vt:lpstr>
      <vt:lpstr>Results on DUC05</vt:lpstr>
      <vt:lpstr>Comparison with the Best</vt:lpstr>
      <vt:lpstr>Results on Epinions</vt:lpstr>
      <vt:lpstr>Case Study</vt:lpstr>
      <vt:lpstr>Distribution Analysis</vt:lpstr>
      <vt:lpstr>Outline</vt:lpstr>
      <vt:lpstr>Conclusion</vt:lpstr>
      <vt:lpstr>Thanks!</vt:lpstr>
    </vt:vector>
  </TitlesOfParts>
  <Company>Tsinghua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Multi-topic based Query-oriented Summarization</dc:title>
  <dc:creator>Jie Tang</dc:creator>
  <cp:keywords>summarization, topic model</cp:keywords>
  <cp:lastModifiedBy>Jie</cp:lastModifiedBy>
  <cp:revision>1254</cp:revision>
  <dcterms:created xsi:type="dcterms:W3CDTF">2006-10-23T13:46:31Z</dcterms:created>
  <dcterms:modified xsi:type="dcterms:W3CDTF">2011-12-27T06:30:51Z</dcterms:modified>
</cp:coreProperties>
</file>