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313" r:id="rId3"/>
    <p:sldId id="308" r:id="rId4"/>
    <p:sldId id="278" r:id="rId5"/>
    <p:sldId id="306" r:id="rId6"/>
    <p:sldId id="271" r:id="rId7"/>
    <p:sldId id="291" r:id="rId8"/>
    <p:sldId id="279" r:id="rId9"/>
    <p:sldId id="292" r:id="rId10"/>
    <p:sldId id="302" r:id="rId11"/>
    <p:sldId id="307" r:id="rId12"/>
    <p:sldId id="290" r:id="rId13"/>
    <p:sldId id="297" r:id="rId14"/>
    <p:sldId id="310" r:id="rId15"/>
    <p:sldId id="311" r:id="rId16"/>
    <p:sldId id="312" r:id="rId17"/>
    <p:sldId id="283" r:id="rId18"/>
    <p:sldId id="300" r:id="rId19"/>
    <p:sldId id="301" r:id="rId20"/>
    <p:sldId id="29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A11"/>
    <a:srgbClr val="FBE5D6"/>
    <a:srgbClr val="F4B183"/>
    <a:srgbClr val="C55A11"/>
    <a:srgbClr val="FFFFFF"/>
    <a:srgbClr val="FFCC00"/>
    <a:srgbClr val="FF9933"/>
    <a:srgbClr val="CCECFF"/>
    <a:srgbClr val="66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个性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6"/>
    <p:restoredTop sz="82933" autoAdjust="0"/>
  </p:normalViewPr>
  <p:slideViewPr>
    <p:cSldViewPr snapToGrid="0" snapToObjects="1">
      <p:cViewPr>
        <p:scale>
          <a:sx n="75" d="100"/>
          <a:sy n="75" d="100"/>
        </p:scale>
        <p:origin x="320" y="5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12FAF-4016-EF4D-804C-A193F46C04B4}" type="datetimeFigureOut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8779-CD88-4D4A-B8C1-2D5A189B15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53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Thanks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chair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introduction.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This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 Han Zhang from Tsinghua University.</a:t>
            </a:r>
            <a:endParaRPr kumimoji="1" lang="zh-CN" altLang="en-US" baseline="0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Smart</a:t>
            </a:r>
            <a:r>
              <a:rPr kumimoji="1" lang="en-US" altLang="zh-CN" baseline="0" dirty="0" smtClean="0"/>
              <a:t> Jump: Automated Navigation Suggestion for Videos in MOOCs</a:t>
            </a:r>
            <a:r>
              <a:rPr kumimoji="1" lang="en-US" altLang="zh-CN" dirty="0" smtClean="0"/>
              <a:t>.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This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joint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work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with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collaborators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Tsinghua,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Xuetangx.com Corporation,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 Georgia Tec.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065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making suggestion, we first segment each video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snippets using the transcript of each video. This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transcript distribution in the video timeline. What we need to do is to find appropriate breakpoints to segment the video according to the duration time between every two sentences.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threshold of duration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selected according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this objective function, &lt;click&gt;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Recj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rate of effective complete-jumps. An effective complete-jumps means that the start position and end position located in different segments. &lt;click&gt;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rate of non-empty segments.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segment is called non-empty when it contains at least one start position or end position of some complete-jumps.</a:t>
            </a:r>
            <a:r>
              <a:rPr lang="en-US" altLang="zh-CN" dirty="0" smtClean="0"/>
              <a:t> </a:t>
            </a:r>
            <a:r>
              <a:rPr lang="en-US" altLang="zh-CN" baseline="0" dirty="0" smtClean="0"/>
              <a:t>Our principle are to result in more effective complete-jumps and non-empty segments.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&lt;click&gt;</a:t>
            </a:r>
          </a:p>
          <a:p>
            <a:r>
              <a:rPr lang="en-US" altLang="zh-CN" baseline="0" dirty="0" smtClean="0"/>
              <a:t>Then we can know where to set breakpoints to segment videos like this.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967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segmentation, a video is partitioned into a sequence of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segments</a:t>
            </a:r>
            <a:r>
              <a:rPr lang="en-US" altLang="zh-CN" dirty="0" smtClean="0"/>
              <a:t> like this.</a:t>
            </a:r>
            <a:r>
              <a:rPr lang="en-US" altLang="zh-CN" baseline="0" dirty="0" smtClean="0"/>
              <a:t> Now our problem is to rank this segments and make suggestions.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Formally,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a video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user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start position in segment 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is to train a model to maximize the probability that user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CN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jump back to segment </a:t>
            </a:r>
            <a:r>
              <a:rPr lang="en-US" altLang="zh-CN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video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78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We study the problem based on the data from Xuetangx.com, which is one of the largest MOOC platform in China.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The data set consist of six courses, three of which are the most popular science courses, the other three are most popular non-science courses.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This table describes the details of the data set. In total, there are around one thousand and two hundred videos, and 35 thousand users.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37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abservations</a:t>
            </a:r>
            <a:r>
              <a:rPr kumimoji="1" lang="en-US" altLang="zh-CN" baseline="0" dirty="0" smtClean="0"/>
              <a:t>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</a:t>
            </a:r>
            <a:r>
              <a:rPr kumimoji="1" lang="en-US" altLang="zh-CN" dirty="0" smtClean="0"/>
              <a:t>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four categories</a:t>
            </a:r>
            <a:r>
              <a:rPr kumimoji="1" lang="en-US" altLang="zh-CN" baseline="0" dirty="0" smtClean="0"/>
              <a:t> of features 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predict the end positions.</a:t>
            </a:r>
            <a:r>
              <a:rPr kumimoji="1" lang="zh-CN" altLang="en-US" baseline="0" dirty="0" smtClean="0"/>
              <a:t> </a:t>
            </a:r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That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basic feature,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video feature,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start position feature and user feature.</a:t>
            </a:r>
            <a:r>
              <a:rPr kumimoji="1" lang="zh-CN" altLang="en-US" baseline="0" dirty="0" smtClean="0"/>
              <a:t> </a:t>
            </a:r>
          </a:p>
          <a:p>
            <a:endParaRPr kumimoji="1" lang="zh-CN" alt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basic feature,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have</a:t>
            </a:r>
            <a:r>
              <a:rPr kumimoji="1" lang="zh-CN" altLang="en-US" baseline="0" dirty="0" smtClean="0"/>
              <a:t> </a:t>
            </a:r>
            <a:r>
              <a:rPr kumimoji="0" lang="en-US" altLang="zh-CN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+mn-cs"/>
              </a:rPr>
              <a:t>One-hot representation of user id and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</a:rPr>
              <a:t>Start and end position of complete-jump</a:t>
            </a:r>
            <a:r>
              <a:rPr kumimoji="1" lang="en-US" altLang="zh-CN" baseline="0" dirty="0" smtClean="0"/>
              <a:t>.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video feature,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have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video length.</a:t>
            </a:r>
            <a:endParaRPr kumimoji="1" lang="zh-CN" altLang="en-US" baseline="0" dirty="0" smtClean="0"/>
          </a:p>
          <a:p>
            <a:endParaRPr kumimoji="1" lang="zh-CN" altLang="en-US" baseline="0" dirty="0" smtClean="0"/>
          </a:p>
          <a:p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start position feature,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have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 number of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</a:rPr>
              <a:t>complete-jumps start from the position</a:t>
            </a:r>
            <a:r>
              <a:rPr kumimoji="1" lang="en-US" altLang="zh-CN" baseline="0" dirty="0" smtClean="0"/>
              <a:t>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For user feature, we have user category.</a:t>
            </a:r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891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experiment, a positive sample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corresponds to a complete-jump that truly occurs.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positive sample, we generate several negative samples by choosing different end positions.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randomly select m end positions as negative samples.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1193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tried different classification models and &lt;click&gt;found that FM achieved the best performance in both Science and Non-science courses.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may be because that there exists correlations among features from videos, start positions and users.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kumimoji="1" lang="en-US" altLang="zh-CN" dirty="0" smtClean="0"/>
              <a:t>And</a:t>
            </a:r>
            <a:r>
              <a:rPr kumimoji="1" lang="en-US" altLang="zh-CN" baseline="0" dirty="0" smtClean="0"/>
              <a:t> FM can model the interaction between features though feature combination.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356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 smtClean="0"/>
          </a:p>
          <a:p>
            <a:r>
              <a:rPr kumimoji="1" lang="en-US" altLang="zh-CN" dirty="0" smtClean="0"/>
              <a:t>Then we</a:t>
            </a:r>
            <a:r>
              <a:rPr kumimoji="1" lang="en-US" altLang="zh-CN" baseline="0" dirty="0" smtClean="0"/>
              <a:t> </a:t>
            </a:r>
            <a:r>
              <a:rPr kumimoji="1" lang="en-US" altLang="zh-CN" dirty="0" smtClean="0"/>
              <a:t>use the classification</a:t>
            </a:r>
            <a:r>
              <a:rPr kumimoji="1" lang="en-US" altLang="zh-CN" baseline="0" dirty="0" smtClean="0"/>
              <a:t> result of probability to rank the end positions and &lt;click&gt;use </a:t>
            </a:r>
            <a:r>
              <a:rPr kumimoji="1" lang="en-US" altLang="zh-CN" baseline="0" dirty="0" err="1" smtClean="0"/>
              <a:t>hits@n</a:t>
            </a:r>
            <a:r>
              <a:rPr kumimoji="1" lang="en-US" altLang="zh-CN" baseline="0" dirty="0" smtClean="0"/>
              <a:t> to evaluate the ranking performance.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Baseline method is based on navigation distribution. The more people jump back to, the larger the probability is.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It shows that our method using FM outperforms baseline over nearly 10 percent.</a:t>
            </a: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1997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contribution by ignoring each category of features.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result.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group is the result of science courses and right is non-science courses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bar contains all features. The second one ignores video related features. The third one ignores start position related features and the fourth one ignores user related features.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find that each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category of features contributes improvement in the performance and our method works well by combining different features.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5399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summary,</a:t>
            </a:r>
            <a:r>
              <a:rPr kumimoji="1" lang="en-US" altLang="zh-CN" baseline="0" dirty="0" smtClean="0"/>
              <a:t>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formally define an interesting problem of automated navigation suggestion in MOOCs, and systematically study the problem on a real large MOOC dataset.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reveal several interesting phenomena about jump-back behaviors.</a:t>
            </a:r>
            <a:endParaRPr lang="zh-CN" altLang="en-US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propose a predictive method to predict users’ jump-back behaviors.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847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the future work,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want</a:t>
            </a:r>
            <a:r>
              <a:rPr lang="en-US" altLang="zh-CN" baseline="0" dirty="0" smtClean="0"/>
              <a:t> to </a:t>
            </a:r>
            <a:r>
              <a:rPr kumimoji="1" lang="en-US" altLang="zh-CN" dirty="0" smtClean="0"/>
              <a:t>Explore more factors that have influence on video navigation, like user location, visual information, etc.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And </a:t>
            </a:r>
            <a:r>
              <a:rPr kumimoji="1" lang="en-US" altLang="zh-CN" dirty="0" smtClean="0"/>
              <a:t>Take account of dynamic information, like the behaviors just before a jump-back.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And Design a better predictive model with higher accuracy</a:t>
            </a:r>
            <a:endParaRPr kumimoji="1"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313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en-US" altLang="zh-CN" baseline="0" dirty="0" smtClean="0"/>
              <a:t> are many MOOC platforms all over the world. For example,  &lt;click&gt; the famous three: </a:t>
            </a:r>
            <a:r>
              <a:rPr lang="en-US" altLang="zh-CN" baseline="0" dirty="0" err="1" smtClean="0"/>
              <a:t>coursera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edx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udacity</a:t>
            </a:r>
            <a:r>
              <a:rPr lang="en-US" altLang="zh-CN" baseline="0" dirty="0" smtClean="0"/>
              <a:t>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There are also some MOOC platforms in China, like &lt;click&gt; Xuetangx.com, Chinese University MOOC and imooc.com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&lt;click&gt;The dataset in our paper comes from xuetangx.com. XuetangX.com has more than 800 courses and 5 million users.</a:t>
            </a:r>
          </a:p>
          <a:p>
            <a:r>
              <a:rPr lang="en-US" altLang="zh-CN" baseline="0" dirty="0" smtClean="0"/>
              <a:t>The study of the data is very important because we can learn users and help them improve learning efficiency.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482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Thank you very much for your careful listening and thanks my collaborators from Tsinghua university and Georgia Institute of technology.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6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The problem</a:t>
            </a:r>
            <a:r>
              <a:rPr kumimoji="1" lang="en-US" altLang="zh-CN" baseline="0" dirty="0" smtClean="0"/>
              <a:t> we study in our paper is about jump back actions in MOOC videos.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First</a:t>
            </a:r>
            <a:r>
              <a:rPr kumimoji="1" lang="en-US" altLang="zh-CN" baseline="0" dirty="0" smtClean="0"/>
              <a:t> of All, let me show you two common </a:t>
            </a:r>
            <a:r>
              <a:rPr kumimoji="1" lang="en-US" altLang="zh-CN" baseline="0" dirty="0" err="1" smtClean="0"/>
              <a:t>sce’narios</a:t>
            </a:r>
            <a:r>
              <a:rPr kumimoji="1" lang="en-US" altLang="zh-CN" baseline="0" dirty="0" smtClean="0"/>
              <a:t> that bother users when they jump back in MOOC videos.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Next is the first scenario</a:t>
            </a:r>
            <a:r>
              <a:rPr kumimoji="1" lang="en-US" altLang="zh-CN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this is a video timeline.  &lt;click&gt; And the teacher says a sentence from </a:t>
            </a:r>
            <a:r>
              <a:rPr kumimoji="1" lang="en-US" altLang="zh-CN" baseline="0" dirty="0" err="1" smtClean="0"/>
              <a:t>tth</a:t>
            </a:r>
            <a:r>
              <a:rPr kumimoji="1" lang="en-US" altLang="zh-CN" baseline="0" dirty="0" smtClean="0"/>
              <a:t> second to t+8th second.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When jump back, users usually jump to the middle of the sentence like this. &lt;click&gt;then she has to wait to begin her reviewing until the sentence ends. &lt;click&gt; As a result, she wasted five seconds from this position to the end of the sentence.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Now we have 5 million users, it means that nearly 7 thousand hours have been wasted.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58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second</a:t>
            </a:r>
            <a:r>
              <a:rPr kumimoji="1" lang="en-US" altLang="zh-CN" baseline="0" dirty="0" smtClean="0"/>
              <a:t> scenario is multiple jumping.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For example, a user here jumped for five times like this to seek the accurate position that she wants to review from.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&lt;click&gt;</a:t>
            </a:r>
          </a:p>
          <a:p>
            <a:r>
              <a:rPr kumimoji="1" lang="en-US" altLang="zh-CN" baseline="0" dirty="0" smtClean="0"/>
              <a:t>The dataset reports that a user has 2.6 clicks on average for a complete jumping back.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74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improve learning efficiency,</a:t>
            </a:r>
            <a:r>
              <a:rPr lang="en-US" altLang="zh-CN" dirty="0" smtClean="0"/>
              <a:t> can we predict the</a:t>
            </a:r>
            <a:r>
              <a:rPr lang="en-US" altLang="zh-CN" baseline="0" dirty="0" smtClean="0"/>
              <a:t> end position for users automatically when they intent to jump back?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&lt;click&gt;</a:t>
            </a:r>
            <a:endParaRPr lang="en-US" altLang="zh-CN" dirty="0" smtClean="0"/>
          </a:p>
          <a:p>
            <a:r>
              <a:rPr lang="en-US" altLang="zh-CN" dirty="0" smtClean="0"/>
              <a:t>In this paper, we research on the problem</a:t>
            </a:r>
            <a:r>
              <a:rPr lang="en-US" altLang="zh-CN" baseline="0" dirty="0" smtClean="0"/>
              <a:t> that realize automated suggestion for this kind of video navigation, and we call it smart jump.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illustrate the problem we are going to deal with, we give an example scenario here:</a:t>
            </a:r>
          </a:p>
          <a:p>
            <a:r>
              <a:rPr lang="en-US" altLang="zh-CN" baseline="0" dirty="0" smtClean="0"/>
              <a:t>&lt;click&gt;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is a lecture from a course. A user wants to jump back from this start position. 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gray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 shows the jump-back navigation distribution of this lecture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his’torical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data. 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orange circles are our suggestions for possible end positions. Different size represents different probabilities that the user will jump back to.</a:t>
            </a:r>
          </a:p>
          <a:p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 place with the highest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probability (0.35) is to describe an example in the lecture, and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position is the concept of “capital assets”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It is not the same with navigation</a:t>
            </a:r>
            <a:r>
              <a:rPr lang="en-US" altLang="zh-CN" baseline="0" dirty="0" smtClean="0"/>
              <a:t> distribution because it is personalized.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dealing with the problem, we have two main challenges:</a:t>
            </a:r>
          </a:p>
          <a:p>
            <a:r>
              <a:rPr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first one, </a:t>
            </a:r>
            <a:r>
              <a:rPr lang="en-US" altLang="zh-CN" dirty="0" smtClean="0">
                <a:solidFill>
                  <a:srgbClr val="0000CC"/>
                </a:solidFill>
              </a:rPr>
              <a:t>What are the underlying factors behind the jump?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&lt;click&gt;</a:t>
            </a:r>
            <a:br>
              <a:rPr lang="en-US" altLang="zh-CN" dirty="0" smtClean="0"/>
            </a:br>
            <a:r>
              <a:rPr lang="en-US" altLang="zh-CN" dirty="0" smtClean="0"/>
              <a:t>and second, </a:t>
            </a:r>
            <a:r>
              <a:rPr lang="en-US" altLang="zh-CN" dirty="0" smtClean="0">
                <a:solidFill>
                  <a:srgbClr val="0000CC"/>
                </a:solidFill>
              </a:rPr>
              <a:t>How to incorporate individual information for an accurate recommendation?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52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dirty="0" smtClean="0"/>
              <a:t>We have mentioned</a:t>
            </a:r>
            <a:r>
              <a:rPr kumimoji="1" lang="en-US" altLang="zh-CN" b="0" baseline="0" dirty="0" smtClean="0"/>
              <a:t> that users may click several times in a jump-back action, so we have to construct these clicks recorded in logs into a complete-jump first.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baseline="0" dirty="0" smtClean="0"/>
              <a:t>The construction are based on a </a:t>
            </a:r>
            <a:r>
              <a:rPr kumimoji="1" lang="en-US" altLang="zh-CN" b="0" baseline="0" dirty="0" err="1" smtClean="0"/>
              <a:t>Determi’nistic</a:t>
            </a:r>
            <a:r>
              <a:rPr kumimoji="1" lang="en-US" altLang="zh-CN" b="0" baseline="0" dirty="0" smtClean="0"/>
              <a:t> finite </a:t>
            </a:r>
            <a:r>
              <a:rPr kumimoji="1" lang="en-US" altLang="zh-CN" b="0" baseline="0" dirty="0" err="1" smtClean="0"/>
              <a:t>au’tomaton</a:t>
            </a:r>
            <a:r>
              <a:rPr kumimoji="1" lang="en-US" altLang="zh-CN" b="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baseline="0" dirty="0" smtClean="0"/>
              <a:t>Then We find two basic complete-jump patterns.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pattern (the top one), the user jumps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back, watches the video for some time, then jumps back again, and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second one (the bottom one), the user jumps back, watches the video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jumps forward.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complete-jumps are the combinations of the two basic patterns.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kumimoji="1" lang="zh-CN" altLang="en-US" b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89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investigations on the dataset from different perspectives. Here are the observations related to videos.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is a scatter plot of all jump-backs in a video from a science course. A dot in the plot represents a jump-back in the video. Y axis represents the start position of a jump-back, and x axis represents the end position.  &lt;click&gt; clearly we can see that most jumps are close to the diagonal. Almost 90% percent of back-jumps locate in the light blue area. It means that the span of most jump-backs are not too long.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we did analysis on the relationship between video length and jump span.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length of videos vary in1000 seconds, we group the videos every 100 seconds and draw the jump-span distribution of four percentiles: 25, 50, 75and 90 percent.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figure, we draw the conclusion that jump span is positively correlated with the length of videos.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Particularly, longer jump span are more easily to be affected by video length.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86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Next is the observations related to courses.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First of all, we count jump-back frequency of each course, which are illustrated in the histogram figure.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first three bars represent three non-science courses, and the last three bars represent three science courses.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 shows that jump-back actions in science courses are much more frequent than non-science courses. This may because, in general, science courses are difficult than non-science courses,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 need to study some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multiple times in order to understand the content.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investigate on the start position of jump-backs, we can see that users in non-science courses jump back earlier than users in non-science courses.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figure illustrates jump span median of each courses.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indicates that users of science courses are likely</a:t>
            </a:r>
            <a:b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rewind farther than those of non-science courses.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64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individual users would have different jump-back patterns. To catch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differences,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categorize users into different types based on their jump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 records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k-means clustering.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show that 6.6% users prefer to jump back near 10 seconds, 9.2% near 17 seconds and 6.6% near 20 seconds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98779-CD88-4D4A-B8C1-2D5A189B15D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250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49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6190" y="6453188"/>
            <a:ext cx="12406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48839" y="-26988"/>
            <a:ext cx="1776047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8839" y="-26988"/>
            <a:ext cx="1776047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1304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9048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636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77958" y="188913"/>
            <a:ext cx="2879969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119" y="188913"/>
            <a:ext cx="8456246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9478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124" y="188913"/>
            <a:ext cx="11523786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1834" y="1196976"/>
            <a:ext cx="11248292" cy="492918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19464259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03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47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4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47064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4" y="1196976"/>
            <a:ext cx="5529386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765" y="1196976"/>
            <a:ext cx="55313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32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5" y="1535113"/>
            <a:ext cx="53867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5" y="2174875"/>
            <a:ext cx="53867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727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727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11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287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203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388" y="273100"/>
            <a:ext cx="681501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555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556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556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556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1545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49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17" y="1196976"/>
            <a:ext cx="1124829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4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109" y="188913"/>
            <a:ext cx="1152378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46190" y="6453188"/>
            <a:ext cx="12406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20.png"/><Relationship Id="rId5" Type="http://schemas.openxmlformats.org/officeDocument/2006/relationships/image" Target="../media/image230.png"/><Relationship Id="rId6" Type="http://schemas.openxmlformats.org/officeDocument/2006/relationships/image" Target="../media/image240.png"/><Relationship Id="rId7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4" Type="http://schemas.openxmlformats.org/officeDocument/2006/relationships/image" Target="../media/image260.png"/><Relationship Id="rId5" Type="http://schemas.openxmlformats.org/officeDocument/2006/relationships/image" Target="../media/image270.png"/><Relationship Id="rId6" Type="http://schemas.openxmlformats.org/officeDocument/2006/relationships/image" Target="../media/image280.png"/><Relationship Id="rId7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6400" y="3348038"/>
            <a:ext cx="8839200" cy="2011828"/>
          </a:xfrm>
        </p:spPr>
        <p:txBody>
          <a:bodyPr>
            <a:normAutofit/>
          </a:bodyPr>
          <a:lstStyle/>
          <a:p>
            <a:r>
              <a:rPr kumimoji="1" lang="en-US" altLang="zh-CN" sz="2600" b="1" dirty="0" smtClean="0">
                <a:solidFill>
                  <a:srgbClr val="0070C0"/>
                </a:solidFill>
              </a:rPr>
              <a:t>Han Zhang</a:t>
            </a:r>
            <a:r>
              <a:rPr lang="en-US" altLang="zh-CN" sz="2600" b="1" baseline="30000" dirty="0" smtClean="0">
                <a:solidFill>
                  <a:srgbClr val="0070C0"/>
                </a:solidFill>
              </a:rPr>
              <a:t>†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Maosong</a:t>
            </a:r>
            <a:r>
              <a:rPr kumimoji="1" lang="en-US" altLang="zh-CN" sz="2600" dirty="0" smtClean="0"/>
              <a:t> Sun</a:t>
            </a:r>
            <a:r>
              <a:rPr lang="en-US" altLang="zh-CN" sz="2600" baseline="30000" dirty="0" smtClean="0"/>
              <a:t>†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Xiaochen</a:t>
            </a:r>
            <a:r>
              <a:rPr kumimoji="1" lang="en-US" altLang="zh-CN" sz="2600" dirty="0" smtClean="0"/>
              <a:t> Wang</a:t>
            </a:r>
            <a:r>
              <a:rPr lang="en-US" altLang="zh-CN" sz="2600" baseline="30000" dirty="0" smtClean="0"/>
              <a:t>†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Zhengyang</a:t>
            </a:r>
            <a:r>
              <a:rPr kumimoji="1" lang="en-US" altLang="zh-CN" sz="2600" dirty="0" smtClean="0"/>
              <a:t> Song</a:t>
            </a:r>
            <a:r>
              <a:rPr lang="en-US" altLang="zh-CN" sz="2600" baseline="30000" dirty="0" smtClean="0"/>
              <a:t>†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Jie</a:t>
            </a:r>
            <a:r>
              <a:rPr kumimoji="1" lang="en-US" altLang="zh-CN" sz="2600" dirty="0" smtClean="0"/>
              <a:t> Tang</a:t>
            </a:r>
            <a:r>
              <a:rPr lang="en-US" altLang="zh-CN" sz="2600" baseline="30000" dirty="0" smtClean="0"/>
              <a:t>†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Jimeng</a:t>
            </a:r>
            <a:r>
              <a:rPr kumimoji="1" lang="en-US" altLang="zh-CN" sz="2600" dirty="0" smtClean="0"/>
              <a:t> Sun</a:t>
            </a:r>
            <a:r>
              <a:rPr lang="en-US" altLang="zh-CN" sz="2600" baseline="30000" dirty="0" smtClean="0"/>
              <a:t>‡</a:t>
            </a:r>
          </a:p>
          <a:p>
            <a:r>
              <a:rPr lang="en-US" altLang="zh-CN" sz="2600" baseline="30000" dirty="0" smtClean="0"/>
              <a:t>†</a:t>
            </a:r>
            <a:r>
              <a:rPr kumimoji="1" lang="en-US" altLang="zh-CN" sz="2600" dirty="0" smtClean="0"/>
              <a:t>Tsinghua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University</a:t>
            </a:r>
            <a:r>
              <a:rPr kumimoji="1" lang="zh-CN" altLang="en-US" sz="2600" dirty="0"/>
              <a:t> </a:t>
            </a:r>
            <a:endParaRPr kumimoji="1" lang="en-US" altLang="zh-CN" sz="2600" dirty="0" smtClean="0"/>
          </a:p>
          <a:p>
            <a:r>
              <a:rPr lang="en-US" altLang="zh-CN" sz="2600" baseline="30000" dirty="0" smtClean="0"/>
              <a:t>‡</a:t>
            </a:r>
            <a:r>
              <a:rPr lang="en-US" altLang="zh-CN" sz="2600" dirty="0" smtClean="0"/>
              <a:t>Georgia </a:t>
            </a:r>
            <a:r>
              <a:rPr lang="en-US" altLang="zh-CN" sz="2600" dirty="0"/>
              <a:t>Institute </a:t>
            </a:r>
            <a:r>
              <a:rPr lang="en-US" altLang="zh-CN" sz="2600" dirty="0" smtClean="0"/>
              <a:t>of Technology</a:t>
            </a:r>
            <a:endParaRPr lang="en-US" altLang="zh-CN" sz="2600" dirty="0"/>
          </a:p>
          <a:p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6581" y="1878013"/>
            <a:ext cx="10363200" cy="1470025"/>
          </a:xfrm>
        </p:spPr>
        <p:txBody>
          <a:bodyPr/>
          <a:lstStyle/>
          <a:p>
            <a:r>
              <a:rPr lang="en-US" altLang="zh-CN" b="1" dirty="0"/>
              <a:t>Smart Jump: Automated Navigation Suggestion for </a:t>
            </a:r>
            <a:r>
              <a:rPr lang="en-US" altLang="zh-CN" b="1" dirty="0" smtClean="0"/>
              <a:t>Videos in </a:t>
            </a:r>
            <a:r>
              <a:rPr lang="en-US" altLang="zh-CN" b="1" dirty="0"/>
              <a:t>MOOCs</a:t>
            </a:r>
            <a:endParaRPr kumimoji="1" lang="zh-CN" alt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52" y="5359865"/>
            <a:ext cx="2624418" cy="1101837"/>
          </a:xfrm>
          <a:prstGeom prst="rect">
            <a:avLst/>
          </a:prstGeom>
        </p:spPr>
      </p:pic>
      <p:pic>
        <p:nvPicPr>
          <p:cNvPr id="1032" name="Picture 8" descr="https://timgsa.baidu.com/timg?image&amp;quality=80&amp;size=b9999_10000&amp;sec=1490199600586&amp;di=e57afb586c3611fcf49bed81c56e2749&amp;imgtype=0&amp;src=http%3A%2F%2Fphotocdn.sohu.com%2F20151120%2Fmp43087537_1448001947050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59" y="5496159"/>
            <a:ext cx="2380615" cy="8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eorgia institute of technolog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63" y="5319600"/>
            <a:ext cx="1182368" cy="11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Video Segmentation</a:t>
            </a:r>
            <a:endParaRPr kumimoji="1"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35" y="2280872"/>
            <a:ext cx="3709475" cy="104775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4109" y="1404029"/>
            <a:ext cx="6544531" cy="3406606"/>
            <a:chOff x="2313433" y="859869"/>
            <a:chExt cx="5168944" cy="20890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2717074" y="982980"/>
              <a:ext cx="0" cy="196596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2722789" y="1052967"/>
              <a:ext cx="2433665" cy="194283"/>
              <a:chOff x="2717074" y="1059750"/>
              <a:chExt cx="2433665" cy="19428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717074" y="1113064"/>
                <a:ext cx="99386" cy="14096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784202" y="1059750"/>
                <a:ext cx="2366537" cy="188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In</a:t>
                </a:r>
                <a:r>
                  <a:rPr lang="en-US" altLang="zh-CN" sz="1400" baseline="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 the next ninth </a:t>
                </a:r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economic </a:t>
                </a:r>
                <a:r>
                  <a:rPr lang="en-US" altLang="zh-CN" sz="14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activity</a:t>
                </a:r>
                <a:endParaRPr lang="en-US" altLang="zh-CN" sz="1400" dirty="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722789" y="1234304"/>
              <a:ext cx="2684348" cy="189238"/>
              <a:chOff x="2717074" y="1065098"/>
              <a:chExt cx="2684348" cy="18923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717074" y="1103431"/>
                <a:ext cx="99387" cy="15090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784202" y="1065098"/>
                <a:ext cx="2617220" cy="188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The enterprise has paid 4,000,000 yuan</a:t>
                </a:r>
                <a:endParaRPr lang="en-US" altLang="zh-CN" sz="1400" dirty="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722789" y="1624477"/>
              <a:ext cx="1969122" cy="188741"/>
              <a:chOff x="2717074" y="1066039"/>
              <a:chExt cx="1969122" cy="18874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717074" y="1107723"/>
                <a:ext cx="99387" cy="14631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89370" y="1066039"/>
                <a:ext cx="1896826" cy="188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What is the money used for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722789" y="2092246"/>
              <a:ext cx="4759588" cy="211446"/>
              <a:chOff x="2725783" y="1050587"/>
              <a:chExt cx="4759588" cy="2114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725783" y="1050587"/>
                <a:ext cx="93671" cy="21144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784201" y="1050588"/>
                <a:ext cx="4701170" cy="1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Of which 2,500,000 yuan is paid for </a:t>
                </a:r>
                <a:r>
                  <a:rPr lang="en-US" altLang="zh-CN" sz="14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the </a:t>
                </a:r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expenditure of sales department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22789" y="2303692"/>
              <a:ext cx="3989817" cy="224155"/>
              <a:chOff x="2725783" y="1072754"/>
              <a:chExt cx="3989817" cy="22415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725783" y="1105219"/>
                <a:ext cx="93671" cy="19169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84201" y="1072754"/>
                <a:ext cx="3931399" cy="188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1,500,000  for </a:t>
                </a:r>
                <a:r>
                  <a:rPr lang="en-US" altLang="zh-CN" sz="14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the </a:t>
                </a:r>
                <a:r>
                  <a:rPr lang="en-US" altLang="zh-CN" sz="1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expenditure of administrative department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703268" y="2563750"/>
              <a:ext cx="316011" cy="27288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400" dirty="0" smtClean="0">
                  <a:latin typeface="Iskoola Pota" panose="020B0502040204020203" pitchFamily="34" charset="0"/>
                  <a:cs typeface="Iskoola Pota" panose="020B0502040204020203" pitchFamily="34" charset="0"/>
                </a:rPr>
                <a:t>……</a:t>
              </a:r>
              <a:endParaRPr lang="zh-CN" altLang="en-US" sz="1400" dirty="0"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659380" y="982980"/>
              <a:ext cx="103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656387" y="2604303"/>
              <a:ext cx="576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375106" y="859869"/>
              <a:ext cx="314239" cy="18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Iskoola Pota" panose="020B0502040204020203" pitchFamily="34" charset="0"/>
                  <a:cs typeface="Iskoola Pota" panose="020B0502040204020203" pitchFamily="34" charset="0"/>
                </a:rPr>
                <a:t>0 s</a:t>
              </a:r>
              <a:endParaRPr lang="zh-CN" altLang="en-US" sz="1400" dirty="0"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13433" y="2481192"/>
              <a:ext cx="387671" cy="18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3</a:t>
              </a:r>
              <a:r>
                <a:rPr lang="en-US" altLang="zh-CN" sz="1400" dirty="0" smtClean="0">
                  <a:latin typeface="Iskoola Pota" panose="020B0502040204020203" pitchFamily="34" charset="0"/>
                  <a:cs typeface="Iskoola Pota" panose="020B0502040204020203" pitchFamily="34" charset="0"/>
                </a:rPr>
                <a:t>0 s</a:t>
              </a:r>
              <a:endParaRPr lang="zh-CN" altLang="en-US" sz="1400" dirty="0"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3345560" y="4382283"/>
                <a:ext cx="8506751" cy="19505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𝑐𝑗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: rate of effective complete-jumps (start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position and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end position located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in different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segments). 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: rate of non-empty segments (contains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at least one start position or end position of some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complete-jumps). </a:t>
                </a:r>
                <a:endParaRPr lang="zh-CN" alt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560" y="4382283"/>
                <a:ext cx="8506751" cy="1950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048750" y="2200161"/>
            <a:ext cx="1047750" cy="637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260660" y="2199897"/>
            <a:ext cx="1047750" cy="637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547987" y="2393070"/>
            <a:ext cx="276370" cy="33246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547987" y="3030599"/>
            <a:ext cx="276369" cy="33246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50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/>
      <p:bldP spid="4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p:sp>
        <p:nvSpPr>
          <p:cNvPr id="6" name="弧形 5"/>
          <p:cNvSpPr/>
          <p:nvPr/>
        </p:nvSpPr>
        <p:spPr>
          <a:xfrm rot="18896200">
            <a:off x="3307155" y="1655986"/>
            <a:ext cx="7083667" cy="7083667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45" y="4104586"/>
            <a:ext cx="4075112" cy="7021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39800" y="2439270"/>
            <a:ext cx="10260713" cy="1093691"/>
            <a:chOff x="939800" y="2439270"/>
            <a:chExt cx="10260713" cy="109369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939800" y="3000956"/>
              <a:ext cx="10260713" cy="2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938338" y="2731079"/>
              <a:ext cx="1657350" cy="2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595688" y="2731658"/>
              <a:ext cx="1657350" cy="2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910388" y="2729493"/>
              <a:ext cx="1657350" cy="2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567738" y="2731079"/>
              <a:ext cx="1657350" cy="27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2347988" y="3000956"/>
                  <a:ext cx="836768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988" y="3000956"/>
                  <a:ext cx="836768" cy="5320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4200904" y="2983642"/>
                  <a:ext cx="445635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904" y="2983642"/>
                  <a:ext cx="445635" cy="5320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本框 18"/>
            <p:cNvSpPr txBox="1"/>
            <p:nvPr/>
          </p:nvSpPr>
          <p:spPr>
            <a:xfrm>
              <a:off x="5593300" y="243927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……</a:t>
              </a:r>
              <a:endParaRPr lang="zh-CN" altLang="en-US" sz="32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81651" y="289149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……</a:t>
              </a:r>
              <a:endParaRPr lang="zh-CN" alt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7577003" y="2983642"/>
                  <a:ext cx="83805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003" y="2983642"/>
                  <a:ext cx="83805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17"/>
                <p:cNvSpPr txBox="1"/>
                <p:nvPr/>
              </p:nvSpPr>
              <p:spPr>
                <a:xfrm>
                  <a:off x="9173638" y="2976863"/>
                  <a:ext cx="44691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22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638" y="2976863"/>
                  <a:ext cx="446917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215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endParaRPr kumimoji="1"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34109" y="3793968"/>
            <a:ext cx="5977928" cy="20169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CN" altLang="en-US" sz="1846" dirty="0" smtClean="0">
                <a:solidFill>
                  <a:schemeClr val="tx1"/>
                </a:solidFill>
              </a:rPr>
              <a:t> </a:t>
            </a:r>
            <a:r>
              <a:rPr lang="en-US" altLang="zh-CN" sz="1846" dirty="0">
                <a:solidFill>
                  <a:schemeClr val="tx1"/>
                </a:solidFill>
              </a:rPr>
              <a:t>Science: </a:t>
            </a:r>
            <a:r>
              <a:rPr lang="en-US" altLang="zh-CN" sz="1846" dirty="0">
                <a:solidFill>
                  <a:srgbClr val="0070C0"/>
                </a:solidFill>
              </a:rPr>
              <a:t>Financial Analysis </a:t>
            </a:r>
            <a:r>
              <a:rPr lang="en-US" altLang="zh-CN" sz="1846" dirty="0" smtClean="0">
                <a:solidFill>
                  <a:srgbClr val="0070C0"/>
                </a:solidFill>
              </a:rPr>
              <a:t>and Decision Making,          </a:t>
            </a:r>
          </a:p>
          <a:p>
            <a:r>
              <a:rPr lang="en-US" altLang="zh-CN" sz="1846" dirty="0">
                <a:solidFill>
                  <a:srgbClr val="0070C0"/>
                </a:solidFill>
              </a:rPr>
              <a:t> </a:t>
            </a:r>
            <a:r>
              <a:rPr lang="en-US" altLang="zh-CN" sz="1846" dirty="0" smtClean="0">
                <a:solidFill>
                  <a:srgbClr val="0070C0"/>
                </a:solidFill>
              </a:rPr>
              <a:t>                Data Structure</a:t>
            </a:r>
          </a:p>
          <a:p>
            <a:r>
              <a:rPr lang="en-US" altLang="zh-CN" sz="1846" dirty="0">
                <a:solidFill>
                  <a:srgbClr val="0070C0"/>
                </a:solidFill>
              </a:rPr>
              <a:t> </a:t>
            </a:r>
            <a:r>
              <a:rPr lang="en-US" altLang="zh-CN" sz="1846" dirty="0" smtClean="0">
                <a:solidFill>
                  <a:srgbClr val="0070C0"/>
                </a:solidFill>
              </a:rPr>
              <a:t>                Principle </a:t>
            </a:r>
            <a:r>
              <a:rPr lang="en-US" altLang="zh-CN" sz="1846" dirty="0">
                <a:solidFill>
                  <a:srgbClr val="0070C0"/>
                </a:solidFill>
              </a:rPr>
              <a:t>of </a:t>
            </a:r>
            <a:r>
              <a:rPr lang="en-US" altLang="zh-CN" sz="1846" dirty="0" smtClean="0">
                <a:solidFill>
                  <a:srgbClr val="0070C0"/>
                </a:solidFill>
              </a:rPr>
              <a:t>Circuits.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46" dirty="0" smtClean="0">
                <a:solidFill>
                  <a:schemeClr val="tx1"/>
                </a:solidFill>
              </a:rPr>
              <a:t> Non-science</a:t>
            </a:r>
            <a:r>
              <a:rPr lang="en-US" altLang="zh-CN" sz="1846" dirty="0">
                <a:solidFill>
                  <a:schemeClr val="tx1"/>
                </a:solidFill>
              </a:rPr>
              <a:t>: </a:t>
            </a:r>
            <a:r>
              <a:rPr lang="en-US" altLang="zh-CN" sz="1846" dirty="0">
                <a:solidFill>
                  <a:srgbClr val="0070C0"/>
                </a:solidFill>
              </a:rPr>
              <a:t>Japanese Language and </a:t>
            </a:r>
            <a:r>
              <a:rPr lang="en-US" altLang="zh-CN" sz="1846" dirty="0" smtClean="0">
                <a:solidFill>
                  <a:srgbClr val="0070C0"/>
                </a:solidFill>
              </a:rPr>
              <a:t>Culture</a:t>
            </a:r>
          </a:p>
          <a:p>
            <a:r>
              <a:rPr lang="en-US" altLang="zh-CN" sz="1846" dirty="0">
                <a:solidFill>
                  <a:srgbClr val="0070C0"/>
                </a:solidFill>
              </a:rPr>
              <a:t> </a:t>
            </a:r>
            <a:r>
              <a:rPr lang="en-US" altLang="zh-CN" sz="1846" dirty="0" smtClean="0">
                <a:solidFill>
                  <a:srgbClr val="0070C0"/>
                </a:solidFill>
              </a:rPr>
              <a:t>                the Aesthetics of </a:t>
            </a:r>
            <a:r>
              <a:rPr lang="en-US" altLang="zh-CN" sz="1846" dirty="0">
                <a:solidFill>
                  <a:srgbClr val="0070C0"/>
                </a:solidFill>
              </a:rPr>
              <a:t>Modern </a:t>
            </a:r>
            <a:r>
              <a:rPr lang="en-US" altLang="zh-CN" sz="1846" dirty="0" smtClean="0">
                <a:solidFill>
                  <a:srgbClr val="0070C0"/>
                </a:solidFill>
              </a:rPr>
              <a:t>Life, </a:t>
            </a:r>
          </a:p>
          <a:p>
            <a:r>
              <a:rPr lang="en-US" altLang="zh-CN" sz="1846" dirty="0">
                <a:solidFill>
                  <a:srgbClr val="0070C0"/>
                </a:solidFill>
              </a:rPr>
              <a:t> </a:t>
            </a:r>
            <a:r>
              <a:rPr lang="en-US" altLang="zh-CN" sz="1846" dirty="0" smtClean="0">
                <a:solidFill>
                  <a:srgbClr val="0070C0"/>
                </a:solidFill>
              </a:rPr>
              <a:t>                Chinese </a:t>
            </a:r>
            <a:r>
              <a:rPr lang="en-US" altLang="zh-CN" sz="1846" dirty="0">
                <a:solidFill>
                  <a:srgbClr val="0070C0"/>
                </a:solidFill>
              </a:rPr>
              <a:t>Ancient </a:t>
            </a:r>
            <a:r>
              <a:rPr lang="en-US" altLang="zh-CN" sz="1846" dirty="0" smtClean="0">
                <a:solidFill>
                  <a:srgbClr val="0070C0"/>
                </a:solidFill>
              </a:rPr>
              <a:t>Civilization Etiquette</a:t>
            </a:r>
            <a:endParaRPr lang="en-US" altLang="zh-CN" sz="1846" dirty="0">
              <a:solidFill>
                <a:srgbClr val="0070C0"/>
              </a:solidFill>
            </a:endParaRPr>
          </a:p>
          <a:p>
            <a:r>
              <a:rPr lang="en-US" altLang="zh-CN" sz="1846" dirty="0" smtClean="0">
                <a:solidFill>
                  <a:schemeClr val="tx1"/>
                </a:solidFill>
              </a:rPr>
              <a:t> 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27" y="1512213"/>
            <a:ext cx="4797790" cy="42987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55" y="1855650"/>
            <a:ext cx="3164635" cy="10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8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Features</a:t>
            </a:r>
            <a:endParaRPr kumimoji="1" lang="zh-CN" altLang="en-US" dirty="0"/>
          </a:p>
        </p:txBody>
      </p:sp>
      <p:graphicFrame>
        <p:nvGraphicFramePr>
          <p:cNvPr id="7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993043"/>
              </p:ext>
            </p:extLst>
          </p:nvPr>
        </p:nvGraphicFramePr>
        <p:xfrm>
          <a:off x="1638788" y="1476578"/>
          <a:ext cx="8914428" cy="43276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7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7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73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Basic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features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+mn-cs"/>
                        </a:rPr>
                        <a:t>One-hot representation of user id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Start and end position of complete-jump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43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Video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 of video in second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4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Kth percentile of jump span in the video, K = 25, 50, 75, 90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3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Start position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Number of complete-jumps start from the position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246672067"/>
                  </a:ext>
                </a:extLst>
              </a:tr>
              <a:tr h="5223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Entropy of jump span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3255586636"/>
                  </a:ext>
                </a:extLst>
              </a:tr>
              <a:tr h="5223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</a:rPr>
                        <a:t>User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complete-jumps of the user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effectLst/>
                        </a:rPr>
                        <a:t>User category generated</a:t>
                      </a:r>
                      <a:r>
                        <a:rPr lang="en-US" altLang="zh-CN" sz="1800" kern="1200" baseline="0" dirty="0" smtClean="0">
                          <a:effectLst/>
                        </a:rPr>
                        <a:t> by k-means clustering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8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set</a:t>
            </a:r>
            <a:r>
              <a:rPr lang="en-US" altLang="zh-CN" dirty="0"/>
              <a:t> </a:t>
            </a:r>
            <a:r>
              <a:rPr lang="en-US" altLang="zh-CN" dirty="0" smtClean="0"/>
              <a:t>– Negative Sample Construction</a:t>
            </a:r>
            <a:endParaRPr kumimoji="1" lang="zh-CN" altLang="en-US" sz="32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571533" y="4724878"/>
            <a:ext cx="9048938" cy="7464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846" b="1" dirty="0" smtClean="0">
                <a:solidFill>
                  <a:schemeClr val="tx1"/>
                </a:solidFill>
              </a:rPr>
              <a:t>We randomly select </a:t>
            </a:r>
            <a:r>
              <a:rPr lang="en-US" altLang="zh-CN" sz="1846" b="1" dirty="0" smtClean="0">
                <a:solidFill>
                  <a:srgbClr val="FF0000"/>
                </a:solidFill>
              </a:rPr>
              <a:t>m (tunable parameter)</a:t>
            </a:r>
            <a:r>
              <a:rPr lang="en-US" altLang="zh-CN" sz="1846" b="1" dirty="0" smtClean="0">
                <a:solidFill>
                  <a:schemeClr val="tx1"/>
                </a:solidFill>
              </a:rPr>
              <a:t> end positions as negative samples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/>
        </p:nvSpPr>
        <p:spPr>
          <a:xfrm rot="18896200">
            <a:off x="4048732" y="1693078"/>
            <a:ext cx="7083667" cy="7083667"/>
          </a:xfrm>
          <a:prstGeom prst="arc">
            <a:avLst/>
          </a:prstGeom>
          <a:ln w="38100">
            <a:solidFill>
              <a:srgbClr val="92D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 rot="18896200">
            <a:off x="8100543" y="2386751"/>
            <a:ext cx="2359494" cy="2359494"/>
          </a:xfrm>
          <a:prstGeom prst="arc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弧形 25"/>
          <p:cNvSpPr/>
          <p:nvPr/>
        </p:nvSpPr>
        <p:spPr>
          <a:xfrm rot="18896200">
            <a:off x="2238928" y="1360189"/>
            <a:ext cx="9197301" cy="9197301"/>
          </a:xfrm>
          <a:prstGeom prst="arc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9800" y="2414465"/>
            <a:ext cx="10260713" cy="1125404"/>
            <a:chOff x="939800" y="2414465"/>
            <a:chExt cx="10260713" cy="1125404"/>
          </a:xfrm>
        </p:grpSpPr>
        <p:grpSp>
          <p:nvGrpSpPr>
            <p:cNvPr id="3" name="组合 2"/>
            <p:cNvGrpSpPr/>
            <p:nvPr/>
          </p:nvGrpSpPr>
          <p:grpSpPr>
            <a:xfrm>
              <a:off x="939800" y="2729493"/>
              <a:ext cx="10260713" cy="810376"/>
              <a:chOff x="939800" y="2729493"/>
              <a:chExt cx="10260713" cy="81037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939800" y="3000956"/>
                <a:ext cx="10260713" cy="21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2767013" y="2731079"/>
                <a:ext cx="1657350" cy="2714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</a:t>
                </a:r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24363" y="2731658"/>
                <a:ext cx="1657350" cy="2714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739063" y="2729493"/>
                <a:ext cx="1657350" cy="2714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396413" y="2731079"/>
                <a:ext cx="1657350" cy="2714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/>
                  <p:cNvSpPr txBox="1"/>
                  <p:nvPr/>
                </p:nvSpPr>
                <p:spPr>
                  <a:xfrm>
                    <a:off x="1627317" y="2999240"/>
                    <a:ext cx="836768" cy="5320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15" name="文本框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317" y="2999240"/>
                    <a:ext cx="836768" cy="5320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14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3305502" y="3003699"/>
                    <a:ext cx="836768" cy="5320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16" name="文本框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5502" y="3003699"/>
                    <a:ext cx="836768" cy="5320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4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7"/>
                  <p:cNvSpPr txBox="1"/>
                  <p:nvPr/>
                </p:nvSpPr>
                <p:spPr>
                  <a:xfrm>
                    <a:off x="8249019" y="3007864"/>
                    <a:ext cx="83805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20" name="文本框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9019" y="3007864"/>
                    <a:ext cx="83805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4934319" y="3007864"/>
                    <a:ext cx="445635" cy="5320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23" name="文本框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319" y="3007864"/>
                    <a:ext cx="445635" cy="5320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矩形 26"/>
              <p:cNvSpPr/>
              <p:nvPr/>
            </p:nvSpPr>
            <p:spPr>
              <a:xfrm>
                <a:off x="1111094" y="2731079"/>
                <a:ext cx="1657350" cy="2714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S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17"/>
                  <p:cNvSpPr txBox="1"/>
                  <p:nvPr/>
                </p:nvSpPr>
                <p:spPr>
                  <a:xfrm>
                    <a:off x="9976616" y="3007864"/>
                    <a:ext cx="44691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28" name="文本框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6616" y="3007864"/>
                    <a:ext cx="446917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文本框 21"/>
            <p:cNvSpPr txBox="1"/>
            <p:nvPr/>
          </p:nvSpPr>
          <p:spPr>
            <a:xfrm>
              <a:off x="6357690" y="241446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……</a:t>
              </a:r>
              <a:endParaRPr lang="zh-CN" altLang="en-US" sz="32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46041" y="2866689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……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7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End Position Prediction</a:t>
            </a:r>
            <a:endParaRPr kumimoji="1" lang="zh-CN" altLang="en-US" sz="3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775010" y="1445807"/>
          <a:ext cx="83849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124">
                  <a:extLst>
                    <a:ext uri="{9D8B030D-6E8A-4147-A177-3AD203B41FA5}">
                      <a16:colId xmlns:a16="http://schemas.microsoft.com/office/drawing/2014/main" xmlns="" val="3739314318"/>
                    </a:ext>
                  </a:extLst>
                </a:gridCol>
                <a:gridCol w="1241442">
                  <a:extLst>
                    <a:ext uri="{9D8B030D-6E8A-4147-A177-3AD203B41FA5}">
                      <a16:colId xmlns:a16="http://schemas.microsoft.com/office/drawing/2014/main" xmlns="" val="3099111771"/>
                    </a:ext>
                  </a:extLst>
                </a:gridCol>
                <a:gridCol w="1287930">
                  <a:extLst>
                    <a:ext uri="{9D8B030D-6E8A-4147-A177-3AD203B41FA5}">
                      <a16:colId xmlns:a16="http://schemas.microsoft.com/office/drawing/2014/main" xmlns="" val="1160065219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2614988372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3937003282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1292041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Course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AUC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F1-score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756739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LRC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72.46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25.95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37.37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8251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SVM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71.92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25.45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36.42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18103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74.02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27.61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7572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Non-science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LRC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72.59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72.96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69.23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70.69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54069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SVM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73.52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79.03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692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73.57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79.82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67.56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72.88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1988384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3438134" y="1445807"/>
          <a:ext cx="672186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442">
                  <a:extLst>
                    <a:ext uri="{9D8B030D-6E8A-4147-A177-3AD203B41FA5}">
                      <a16:colId xmlns:a16="http://schemas.microsoft.com/office/drawing/2014/main" xmlns="" val="3099111771"/>
                    </a:ext>
                  </a:extLst>
                </a:gridCol>
                <a:gridCol w="1287930">
                  <a:extLst>
                    <a:ext uri="{9D8B030D-6E8A-4147-A177-3AD203B41FA5}">
                      <a16:colId xmlns:a16="http://schemas.microsoft.com/office/drawing/2014/main" xmlns="" val="1160065219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2614988372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3937003282"/>
                    </a:ext>
                  </a:extLst>
                </a:gridCol>
                <a:gridCol w="1397499">
                  <a:extLst>
                    <a:ext uri="{9D8B030D-6E8A-4147-A177-3AD203B41FA5}">
                      <a16:colId xmlns:a16="http://schemas.microsoft.com/office/drawing/2014/main" xmlns="" val="1292041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AUC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F1-score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756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LRC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72.46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25.95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37.37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82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SVM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71.92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64.06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25.45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36.42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181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74.02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68.36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27.61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39.28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757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LRC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72.59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72.96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69.23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70.69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540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SVM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73.52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79.03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73.28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69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73.57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79.82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67.56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72.88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198838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49" y="4506419"/>
            <a:ext cx="8848725" cy="13984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67400" y="4506419"/>
            <a:ext cx="4524374" cy="1398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2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End Position Ranking</a:t>
            </a:r>
            <a:endParaRPr kumimoji="1" lang="zh-CN" altLang="en-US" dirty="0"/>
          </a:p>
        </p:txBody>
      </p:sp>
      <p:sp>
        <p:nvSpPr>
          <p:cNvPr id="19" name="内容占位符 5"/>
          <p:cNvSpPr txBox="1">
            <a:spLocks/>
          </p:cNvSpPr>
          <p:nvPr/>
        </p:nvSpPr>
        <p:spPr bwMode="auto">
          <a:xfrm>
            <a:off x="2194857" y="4597546"/>
            <a:ext cx="7802289" cy="14881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kern="0" dirty="0" err="1">
                <a:solidFill>
                  <a:schemeClr val="tx1"/>
                </a:solidFill>
              </a:rPr>
              <a:t>Hits@n</a:t>
            </a:r>
            <a:r>
              <a:rPr lang="en-US" altLang="zh-CN" sz="2000" kern="0" dirty="0">
                <a:solidFill>
                  <a:schemeClr val="tx1"/>
                </a:solidFill>
              </a:rPr>
              <a:t> to evaluate the ranking </a:t>
            </a:r>
            <a:r>
              <a:rPr lang="en-US" altLang="zh-CN" sz="2000" kern="0" dirty="0" smtClean="0">
                <a:solidFill>
                  <a:schemeClr val="tx1"/>
                </a:solidFill>
              </a:rPr>
              <a:t>performance</a:t>
            </a:r>
          </a:p>
          <a:p>
            <a:r>
              <a:rPr lang="en-US" altLang="zh-CN" sz="2000" kern="0" dirty="0" smtClean="0">
                <a:solidFill>
                  <a:schemeClr val="tx1"/>
                </a:solidFill>
              </a:rPr>
              <a:t>Baseline method is based on navigation distribution of all users</a:t>
            </a:r>
          </a:p>
          <a:p>
            <a:r>
              <a:rPr lang="en-US" altLang="zh-CN" sz="2000" kern="0" dirty="0" smtClean="0">
                <a:solidFill>
                  <a:schemeClr val="tx1"/>
                </a:solidFill>
              </a:rPr>
              <a:t>Our method based on FM outperforms baseline over </a:t>
            </a:r>
            <a:r>
              <a:rPr lang="en-US" altLang="zh-CN" sz="2000" kern="0" dirty="0" smtClean="0">
                <a:solidFill>
                  <a:srgbClr val="FF0000"/>
                </a:solidFill>
              </a:rPr>
              <a:t>~10%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032002" y="1623555"/>
          <a:ext cx="7884000" cy="24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121829891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1959609504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1132868642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2128759545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391207344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89566519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Course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 =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 = 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n = 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3286563"/>
                  </a:ext>
                </a:extLst>
              </a:tr>
              <a:tr h="486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53.21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81.99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139176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37.05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60.40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76.04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89.59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6602921"/>
                  </a:ext>
                </a:extLst>
              </a:tr>
              <a:tr h="486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Non-science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39.26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62.61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76.64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7636318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42.25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72.42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88.43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96.05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782526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652002" y="1623296"/>
          <a:ext cx="6264000" cy="24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1959609504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1132868642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2128759545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391207344"/>
                    </a:ext>
                  </a:extLst>
                </a:gridCol>
                <a:gridCol w="1206000">
                  <a:extLst>
                    <a:ext uri="{9D8B030D-6E8A-4147-A177-3AD203B41FA5}">
                      <a16:colId xmlns:a16="http://schemas.microsoft.com/office/drawing/2014/main" xmlns="" val="89566519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 =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 = 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n = 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328656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53.21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81.99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139176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37.05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60.40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76.04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89.59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660292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39.26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62.61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76.64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763631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FM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42.25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72.42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88.43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96.05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78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78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 Contribution</a:t>
            </a:r>
            <a:br>
              <a:rPr kumimoji="1" lang="en-US" altLang="zh-CN" dirty="0" smtClean="0"/>
            </a:br>
            <a:r>
              <a:rPr lang="en-US" altLang="zh-CN" sz="3200" dirty="0"/>
              <a:t>I</a:t>
            </a:r>
            <a:r>
              <a:rPr lang="en-US" altLang="zh-CN" sz="3200" dirty="0" smtClean="0"/>
              <a:t>gnoring each category </a:t>
            </a:r>
            <a:r>
              <a:rPr lang="en-US" altLang="zh-CN" sz="3200" dirty="0"/>
              <a:t>of features</a:t>
            </a:r>
            <a:endParaRPr kumimoji="1"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03" y="1468172"/>
            <a:ext cx="4785197" cy="3400008"/>
          </a:xfrm>
          <a:prstGeom prst="rect">
            <a:avLst/>
          </a:prstGeom>
        </p:spPr>
      </p:pic>
      <p:sp>
        <p:nvSpPr>
          <p:cNvPr id="14" name="内容占位符 5"/>
          <p:cNvSpPr txBox="1">
            <a:spLocks/>
          </p:cNvSpPr>
          <p:nvPr/>
        </p:nvSpPr>
        <p:spPr bwMode="auto">
          <a:xfrm>
            <a:off x="1802248" y="5181108"/>
            <a:ext cx="8599052" cy="11062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</a:rPr>
              <a:t>E</a:t>
            </a:r>
            <a:r>
              <a:rPr lang="en-US" altLang="zh-CN" sz="2000" dirty="0" smtClean="0">
                <a:solidFill>
                  <a:schemeClr val="tx1"/>
                </a:solidFill>
              </a:rPr>
              <a:t>ach </a:t>
            </a:r>
            <a:r>
              <a:rPr lang="en-US" altLang="zh-CN" sz="2000" dirty="0">
                <a:solidFill>
                  <a:schemeClr val="tx1"/>
                </a:solidFill>
              </a:rPr>
              <a:t>category of features </a:t>
            </a:r>
            <a:r>
              <a:rPr lang="en-US" altLang="zh-CN" sz="2000" dirty="0" smtClean="0">
                <a:solidFill>
                  <a:schemeClr val="tx1"/>
                </a:solidFill>
              </a:rPr>
              <a:t>contributes </a:t>
            </a:r>
            <a:r>
              <a:rPr lang="en-US" altLang="zh-CN" sz="2000" dirty="0">
                <a:solidFill>
                  <a:schemeClr val="tx1"/>
                </a:solidFill>
              </a:rPr>
              <a:t>improvement in the </a:t>
            </a:r>
            <a:r>
              <a:rPr lang="en-US" altLang="zh-CN" sz="2000" dirty="0" smtClean="0">
                <a:solidFill>
                  <a:schemeClr val="tx1"/>
                </a:solidFill>
              </a:rPr>
              <a:t>performance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O</a:t>
            </a:r>
            <a:r>
              <a:rPr lang="en-US" altLang="zh-CN" sz="2000" dirty="0" smtClean="0">
                <a:solidFill>
                  <a:schemeClr val="tx1"/>
                </a:solidFill>
              </a:rPr>
              <a:t>ur </a:t>
            </a:r>
            <a:r>
              <a:rPr lang="en-US" altLang="zh-CN" sz="2000" dirty="0">
                <a:solidFill>
                  <a:schemeClr val="tx1"/>
                </a:solidFill>
              </a:rPr>
              <a:t>method works well </a:t>
            </a:r>
            <a:r>
              <a:rPr lang="en-US" altLang="zh-CN" sz="2000" dirty="0" smtClean="0">
                <a:solidFill>
                  <a:schemeClr val="tx1"/>
                </a:solidFill>
              </a:rPr>
              <a:t>by combining </a:t>
            </a:r>
            <a:r>
              <a:rPr lang="en-US" altLang="zh-CN" sz="2000" dirty="0">
                <a:solidFill>
                  <a:schemeClr val="tx1"/>
                </a:solidFill>
              </a:rPr>
              <a:t>different features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40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formally define an interesting problem of automated </a:t>
            </a:r>
            <a:r>
              <a:rPr lang="en-US" altLang="zh-CN" dirty="0" smtClean="0"/>
              <a:t>navigation suggestion </a:t>
            </a:r>
            <a:r>
              <a:rPr lang="en-US" altLang="zh-CN" dirty="0"/>
              <a:t>in MOOCs, and systematically study </a:t>
            </a:r>
            <a:r>
              <a:rPr lang="en-US" altLang="zh-CN" dirty="0" smtClean="0"/>
              <a:t>the problem </a:t>
            </a:r>
            <a:r>
              <a:rPr lang="en-US" altLang="zh-CN" dirty="0"/>
              <a:t>on a real large MOOC dataset.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zh-CN" altLang="en-US" dirty="0" smtClean="0"/>
          </a:p>
          <a:p>
            <a:r>
              <a:rPr lang="en-US" altLang="zh-CN" dirty="0"/>
              <a:t>We </a:t>
            </a:r>
            <a:r>
              <a:rPr lang="en-US" altLang="zh-CN" dirty="0" smtClean="0"/>
              <a:t>reveal several interesting phenomena about jump-back behaviors.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We propose a </a:t>
            </a:r>
            <a:r>
              <a:rPr lang="en-US" altLang="zh-CN" dirty="0" smtClean="0"/>
              <a:t>method </a:t>
            </a:r>
            <a:r>
              <a:rPr lang="en-US" altLang="zh-CN" dirty="0"/>
              <a:t>to predict users’ </a:t>
            </a:r>
            <a:r>
              <a:rPr lang="en-US" altLang="zh-CN" dirty="0" smtClean="0"/>
              <a:t>jump-back behaviors.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41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Research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Explore more factors that have influence on video navigation, like user location, </a:t>
            </a:r>
            <a:r>
              <a:rPr kumimoji="1" lang="en-US" altLang="zh-CN" dirty="0"/>
              <a:t>visual information, etc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Take </a:t>
            </a:r>
            <a:r>
              <a:rPr kumimoji="1" lang="en-US" altLang="zh-CN" dirty="0"/>
              <a:t>account </a:t>
            </a:r>
            <a:r>
              <a:rPr kumimoji="1" lang="en-US" altLang="zh-CN" dirty="0" smtClean="0"/>
              <a:t>of dynamic information, like the behaviors just before a jump-back.</a:t>
            </a:r>
          </a:p>
          <a:p>
            <a:endParaRPr kumimoji="1" lang="zh-CN" altLang="en-US" dirty="0"/>
          </a:p>
          <a:p>
            <a:r>
              <a:rPr lang="en-US" altLang="zh-CN" dirty="0"/>
              <a:t>D</a:t>
            </a:r>
            <a:r>
              <a:rPr lang="en-US" altLang="zh-CN" dirty="0" smtClean="0"/>
              <a:t>esign </a:t>
            </a:r>
            <a:r>
              <a:rPr lang="en-US" altLang="zh-CN" dirty="0"/>
              <a:t>a better predictive </a:t>
            </a:r>
            <a:r>
              <a:rPr lang="en-US" altLang="zh-CN" dirty="0" smtClean="0"/>
              <a:t>model with </a:t>
            </a:r>
            <a:r>
              <a:rPr lang="en-US" altLang="zh-CN" dirty="0"/>
              <a:t>higher accuracy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95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MOOCs</a:t>
            </a:r>
            <a:endParaRPr lang="zh-CN" altLang="en-US" dirty="0"/>
          </a:p>
        </p:txBody>
      </p:sp>
      <p:pic>
        <p:nvPicPr>
          <p:cNvPr id="3074" name="Picture 2" descr="https://timgsa.baidu.com/timg?image&amp;quality=80&amp;size=b9999_10000&amp;sec=1491248216778&amp;di=22bc9a8d880387e11fe8e520057e40bf&amp;imgtype=0&amp;src=http%3A%2F%2Fimg.edu-hb.com%2FNewsImg%2F201209%2F06%2F120906100925cfl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43" y="2735136"/>
            <a:ext cx="2112471" cy="15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imgsa.baidu.com/timg?image&amp;quality=80&amp;size=b9999_10000&amp;sec=1491248319608&amp;di=6f51102597794211b420a6de0a54142c&amp;imgtype=0&amp;src=http%3A%2F%2Fimg1.gtimg.com%2Fedu%2Fpics%2Fhv1%2F204%2F30%2F1629%2F1059335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93" y="2566181"/>
            <a:ext cx="3075617" cy="19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imgsa.baidu.com/timg?image&amp;quality=80&amp;size=b10000_10000&amp;sec=1491238356&amp;di=a3086d3c9685adfca48d5d333fce03c8&amp;src=http://pic4.zhongsou.com/img?id=52290e722dfc7267f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43" y="1057358"/>
            <a:ext cx="3693901" cy="1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imgsa.baidu.com/timg?image&amp;quality=80&amp;size=b9999_10000&amp;sec=1491248522958&amp;di=9a5708c3222dde75a8b47918169dcd01&amp;imgtype=0&amp;src=http%3A%2F%2Fwww.lagou.com%2Fi%2Fimage%2FM00%2F01%2F94%2FCgqKkVZwI4mAIcJLAAAzAltZDSw7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75" y="4559001"/>
            <a:ext cx="2646818" cy="15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中国大学MO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289" y="2726169"/>
            <a:ext cx="1832832" cy="18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80" y="1351554"/>
            <a:ext cx="3164635" cy="1063743"/>
          </a:xfrm>
          <a:prstGeom prst="rect">
            <a:avLst/>
          </a:prstGeom>
        </p:spPr>
      </p:pic>
      <p:pic>
        <p:nvPicPr>
          <p:cNvPr id="3088" name="Picture 16" descr="http://7j1xbq.com1.z0.glb.clouddn.com/mok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80" y="3995847"/>
            <a:ext cx="2697511" cy="26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558720" y="1273496"/>
            <a:ext cx="3468954" cy="1214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1"/>
          <p:cNvSpPr/>
          <p:nvPr/>
        </p:nvSpPr>
        <p:spPr>
          <a:xfrm>
            <a:off x="7528864" y="205786"/>
            <a:ext cx="3516923" cy="1013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808</a:t>
            </a:r>
            <a:r>
              <a:rPr lang="en-US" altLang="zh-CN" sz="2800" dirty="0" smtClean="0">
                <a:solidFill>
                  <a:srgbClr val="000000"/>
                </a:solidFill>
              </a:rPr>
              <a:t> courses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5,900,000</a:t>
            </a:r>
            <a:r>
              <a:rPr lang="en-US" altLang="zh-CN" sz="2800" dirty="0" smtClean="0">
                <a:solidFill>
                  <a:srgbClr val="000000"/>
                </a:solidFill>
              </a:rPr>
              <a:t> users 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2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524001" y="1981201"/>
            <a:ext cx="9144000" cy="38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dirty="0">
                <a:sym typeface="Wingdings" pitchFamily="2" charset="2"/>
              </a:rPr>
              <a:t>Thank you</a:t>
            </a:r>
            <a:r>
              <a:rPr lang="zh-CN" altLang="en-US" sz="4400" dirty="0">
                <a:sym typeface="Wingdings" pitchFamily="2" charset="2"/>
              </a:rPr>
              <a:t>！</a:t>
            </a:r>
            <a:endParaRPr lang="en-US" altLang="zh-CN" sz="4400" dirty="0">
              <a:sym typeface="Wingdings" pitchFamily="2" charset="2"/>
            </a:endParaRPr>
          </a:p>
          <a:p>
            <a:pPr algn="ctr">
              <a:spcBef>
                <a:spcPts val="960"/>
              </a:spcBef>
            </a:pPr>
            <a:endParaRPr lang="en-US" altLang="zh-CN" sz="2400" b="1" dirty="0">
              <a:sym typeface="Wingdings" pitchFamily="2" charset="2"/>
            </a:endParaRPr>
          </a:p>
          <a:p>
            <a:pPr algn="ctr">
              <a:spcBef>
                <a:spcPts val="960"/>
              </a:spcBef>
            </a:pPr>
            <a:r>
              <a:rPr lang="en-US" altLang="zh-CN" sz="2800" b="1" dirty="0" smtClean="0">
                <a:sym typeface="Wingdings" pitchFamily="2" charset="2"/>
              </a:rPr>
              <a:t>Collaborators</a:t>
            </a:r>
            <a:r>
              <a:rPr lang="en-US" altLang="zh-CN" sz="2800" b="1" dirty="0">
                <a:sym typeface="Wingdings" pitchFamily="2" charset="2"/>
              </a:rPr>
              <a:t>:</a:t>
            </a:r>
            <a:r>
              <a:rPr lang="en-US" altLang="zh-CN" sz="2800" dirty="0">
                <a:sym typeface="Wingdings" pitchFamily="2" charset="2"/>
              </a:rPr>
              <a:t> </a:t>
            </a:r>
            <a:endParaRPr lang="en-US" altLang="zh-CN" sz="2800" dirty="0" smtClean="0">
              <a:sym typeface="Wingdings" pitchFamily="2" charset="2"/>
            </a:endParaRPr>
          </a:p>
          <a:p>
            <a:pPr algn="ctr">
              <a:spcBef>
                <a:spcPts val="960"/>
              </a:spcBef>
            </a:pPr>
            <a:r>
              <a:rPr lang="en-US" altLang="zh-CN" sz="2800" dirty="0" err="1" smtClean="0">
                <a:sym typeface="Wingdings" pitchFamily="2" charset="2"/>
              </a:rPr>
              <a:t>Jie</a:t>
            </a:r>
            <a:r>
              <a:rPr lang="zh-CN" altLang="en-US" sz="2800" dirty="0" smtClean="0">
                <a:sym typeface="Wingdings" pitchFamily="2" charset="2"/>
              </a:rPr>
              <a:t> </a:t>
            </a:r>
            <a:r>
              <a:rPr lang="en-US" altLang="zh-CN" sz="2800" dirty="0" smtClean="0">
                <a:sym typeface="Wingdings" pitchFamily="2" charset="2"/>
              </a:rPr>
              <a:t>Tang</a:t>
            </a:r>
            <a:r>
              <a:rPr lang="de-DE" altLang="zh-CN" sz="2800" dirty="0" smtClean="0">
                <a:sym typeface="Wingdings" pitchFamily="2" charset="2"/>
              </a:rPr>
              <a:t>, Maosong Sun, Xiaochen Wang, Zhengyang Song (</a:t>
            </a:r>
            <a:r>
              <a:rPr lang="de-DE" altLang="zh-CN" sz="2800" b="1" dirty="0" smtClean="0">
                <a:solidFill>
                  <a:srgbClr val="660066"/>
                </a:solidFill>
                <a:sym typeface="Wingdings" pitchFamily="2" charset="2"/>
              </a:rPr>
              <a:t>THU</a:t>
            </a:r>
            <a:r>
              <a:rPr lang="de-DE" altLang="zh-CN" sz="2800" dirty="0" smtClean="0">
                <a:sym typeface="Wingdings" pitchFamily="2" charset="2"/>
              </a:rPr>
              <a:t>)</a:t>
            </a:r>
          </a:p>
          <a:p>
            <a:pPr algn="ctr">
              <a:spcBef>
                <a:spcPts val="960"/>
              </a:spcBef>
            </a:pPr>
            <a:r>
              <a:rPr lang="zh-CN" altLang="en-US" sz="2800" dirty="0" smtClean="0">
                <a:sym typeface="Wingdings" pitchFamily="2" charset="2"/>
              </a:rPr>
              <a:t> </a:t>
            </a:r>
            <a:r>
              <a:rPr lang="de-DE" altLang="zh-CN" sz="2800" dirty="0" smtClean="0"/>
              <a:t>Jimeng Sun </a:t>
            </a:r>
            <a:r>
              <a:rPr lang="en-US" altLang="zh-CN" sz="2800" dirty="0" smtClean="0"/>
              <a:t>(</a:t>
            </a:r>
            <a:r>
              <a:rPr lang="en-US" altLang="zh-CN" sz="2800" b="1" dirty="0" err="1" smtClean="0">
                <a:solidFill>
                  <a:srgbClr val="00B050"/>
                </a:solidFill>
              </a:rPr>
              <a:t>Gatech</a:t>
            </a:r>
            <a:r>
              <a:rPr lang="en-US" altLang="zh-CN" sz="2800" dirty="0" smtClean="0"/>
              <a:t>)</a:t>
            </a:r>
            <a:endParaRPr lang="de-DE" altLang="zh-CN" sz="2800" dirty="0"/>
          </a:p>
          <a:p>
            <a:pPr algn="ctr">
              <a:spcBef>
                <a:spcPts val="600"/>
              </a:spcBef>
            </a:pPr>
            <a:endParaRPr lang="de-DE" altLang="zh-CN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Jump Back: How much time, do you know?</a:t>
            </a:r>
            <a:endParaRPr kumimoji="1" lang="zh-CN" altLang="en-US" dirty="0"/>
          </a:p>
        </p:txBody>
      </p:sp>
      <p:sp>
        <p:nvSpPr>
          <p:cNvPr id="30" name="弧形 29"/>
          <p:cNvSpPr/>
          <p:nvPr/>
        </p:nvSpPr>
        <p:spPr>
          <a:xfrm rot="19019135">
            <a:off x="4186835" y="1643196"/>
            <a:ext cx="5420515" cy="5442873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406915" y="1774831"/>
            <a:ext cx="11420663" cy="4422769"/>
            <a:chOff x="406915" y="1774831"/>
            <a:chExt cx="11420663" cy="442276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225203" y="2502479"/>
              <a:ext cx="8145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153063" y="2355794"/>
              <a:ext cx="2362200" cy="29337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406915" y="2649164"/>
              <a:ext cx="3746149" cy="7732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15263" y="2649164"/>
              <a:ext cx="5312315" cy="7732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406915" y="3422424"/>
              <a:ext cx="1142066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According to what we have discussed we find that the fifth activity belongs to cash outflow of a business</a:t>
              </a:r>
              <a:r>
                <a:rPr lang="en-US" altLang="zh-CN" dirty="0"/>
                <a:t> </a:t>
              </a:r>
              <a:r>
                <a:rPr lang="en-US" altLang="zh-CN" dirty="0" smtClean="0"/>
                <a:t>activity.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5013818" y="2353198"/>
              <a:ext cx="1527707" cy="29337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3528223" y="2649286"/>
              <a:ext cx="1485595" cy="773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文本框 60"/>
                <p:cNvSpPr txBox="1"/>
                <p:nvPr/>
              </p:nvSpPr>
              <p:spPr>
                <a:xfrm>
                  <a:off x="849557" y="4594539"/>
                  <a:ext cx="10554116" cy="101566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5000000=</m:t>
                        </m:r>
                        <m:r>
                          <a:rPr lang="en-US" altLang="zh-CN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6944</m:t>
                        </m:r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h𝑜𝑢𝑟𝑠</m:t>
                        </m:r>
                      </m:oMath>
                    </m:oMathPara>
                  </a14:m>
                  <a:endParaRPr lang="zh-CN" altLang="en-US" sz="6600" dirty="0"/>
                </a:p>
              </p:txBody>
            </p:sp>
          </mc:Choice>
          <mc:Fallback>
            <p:sp>
              <p:nvSpPr>
                <p:cNvPr id="61" name="文本框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57" y="4594539"/>
                  <a:ext cx="10554116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5335671" y="2104645"/>
                  <a:ext cx="932105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>
            <p:sp>
              <p:nvSpPr>
                <p:cNvPr id="65" name="文本框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671" y="2104645"/>
                  <a:ext cx="932105" cy="738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文本框 65"/>
            <p:cNvSpPr txBox="1"/>
            <p:nvPr/>
          </p:nvSpPr>
          <p:spPr>
            <a:xfrm>
              <a:off x="849557" y="5489714"/>
              <a:ext cx="10554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                   (Users)</a:t>
              </a:r>
              <a:endParaRPr lang="zh-CN" altLang="en-US" sz="40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4003823" y="1774831"/>
              <a:ext cx="298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/>
                <a:t>t</a:t>
              </a:r>
              <a:endParaRPr lang="zh-CN" altLang="en-US" sz="3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36963" y="1780026"/>
              <a:ext cx="766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/>
                <a:t>t+8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80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"/>
          <p:cNvSpPr txBox="1"/>
          <p:nvPr/>
        </p:nvSpPr>
        <p:spPr>
          <a:xfrm>
            <a:off x="3477979" y="2782669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4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Jumping</a:t>
            </a:r>
            <a:endParaRPr kumimoji="1"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029786" y="2704627"/>
            <a:ext cx="81457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/>
          <p:cNvSpPr/>
          <p:nvPr/>
        </p:nvSpPr>
        <p:spPr>
          <a:xfrm rot="18837859">
            <a:off x="5654022" y="2143925"/>
            <a:ext cx="3914703" cy="3914703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18826741">
            <a:off x="4145473" y="2358154"/>
            <a:ext cx="2416099" cy="2416099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18826741">
            <a:off x="3278044" y="2488971"/>
            <a:ext cx="1416492" cy="1416303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8057764">
            <a:off x="3340634" y="2026004"/>
            <a:ext cx="825709" cy="825599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rot="8057764">
            <a:off x="3875112" y="1842657"/>
            <a:ext cx="1030502" cy="1030365"/>
          </a:xfrm>
          <a:prstGeom prst="arc">
            <a:avLst/>
          </a:prstGeom>
          <a:ln w="381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97083" y="1575491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53551" y="1759013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2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3741215" y="1881776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3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4137844" y="2782980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5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68634" y="4374961"/>
            <a:ext cx="6454736" cy="676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2.6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clicks on average for a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complete jumping back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3" grpId="0" animBg="1"/>
      <p:bldP spid="14" grpId="0" animBg="1"/>
      <p:bldP spid="15" grpId="0" animBg="1"/>
      <p:bldP spid="16" grpId="0" animBg="1"/>
      <p:bldP spid="4" grpId="0"/>
      <p:bldP spid="17" grpId="0"/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5598" y="981075"/>
            <a:ext cx="6233139" cy="3631027"/>
            <a:chOff x="1965598" y="981075"/>
            <a:chExt cx="6233139" cy="36310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598" y="981075"/>
              <a:ext cx="6233139" cy="3631027"/>
            </a:xfrm>
            <a:prstGeom prst="rect">
              <a:avLst/>
            </a:prstGeom>
            <a:solidFill>
              <a:srgbClr val="800080"/>
            </a:solidFill>
          </p:spPr>
        </p:pic>
        <p:sp>
          <p:nvSpPr>
            <p:cNvPr id="7" name="矩形 6"/>
            <p:cNvSpPr/>
            <p:nvPr/>
          </p:nvSpPr>
          <p:spPr>
            <a:xfrm>
              <a:off x="2009430" y="1057780"/>
              <a:ext cx="6145476" cy="315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09430" y="4264525"/>
              <a:ext cx="6145476" cy="2433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Problem: Smart Jum</a:t>
            </a:r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204328" y="5772829"/>
            <a:ext cx="5643262" cy="676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46" b="1" dirty="0" smtClean="0">
                <a:solidFill>
                  <a:schemeClr val="tx1"/>
                </a:solidFill>
              </a:rPr>
              <a:t>Automated suggestion for video navigation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24876" y="1588860"/>
            <a:ext cx="4158673" cy="2619380"/>
            <a:chOff x="2024876" y="1588860"/>
            <a:chExt cx="4158673" cy="26193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" b="1704"/>
            <a:stretch/>
          </p:blipFill>
          <p:spPr>
            <a:xfrm>
              <a:off x="2024876" y="1588860"/>
              <a:ext cx="4158673" cy="2619380"/>
            </a:xfrm>
            <a:prstGeom prst="rect">
              <a:avLst/>
            </a:prstGeom>
            <a:noFill/>
          </p:spPr>
        </p:pic>
        <p:sp>
          <p:nvSpPr>
            <p:cNvPr id="9" name="文本框 8"/>
            <p:cNvSpPr txBox="1"/>
            <p:nvPr/>
          </p:nvSpPr>
          <p:spPr>
            <a:xfrm>
              <a:off x="4762099" y="3085640"/>
              <a:ext cx="994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FF9933"/>
                  </a:solidFill>
                </a:rPr>
                <a:t>Jump-back</a:t>
              </a:r>
            </a:p>
            <a:p>
              <a:pPr algn="ctr"/>
              <a:r>
                <a:rPr lang="en-US" altLang="zh-CN" sz="1200" dirty="0" smtClean="0">
                  <a:solidFill>
                    <a:srgbClr val="FF9933"/>
                  </a:solidFill>
                </a:rPr>
                <a:t>Navigation</a:t>
              </a:r>
            </a:p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 Distribution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</p:grpSp>
      <p:pic>
        <p:nvPicPr>
          <p:cNvPr id="26" name="Picture 4" descr="http://pic.58pic.com/58pic/15/51/55/46W58PICimg_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38" y="4216662"/>
            <a:ext cx="169176" cy="2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960647" y="3830242"/>
            <a:ext cx="6492663" cy="1903554"/>
            <a:chOff x="1960647" y="3830242"/>
            <a:chExt cx="6492663" cy="1903554"/>
          </a:xfrm>
        </p:grpSpPr>
        <p:sp>
          <p:nvSpPr>
            <p:cNvPr id="10" name="文本框 9"/>
            <p:cNvSpPr txBox="1"/>
            <p:nvPr/>
          </p:nvSpPr>
          <p:spPr>
            <a:xfrm>
              <a:off x="4493184" y="4722073"/>
              <a:ext cx="471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0.11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00496" y="472905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0.26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12" name="文本框 78"/>
            <p:cNvSpPr txBox="1"/>
            <p:nvPr/>
          </p:nvSpPr>
          <p:spPr>
            <a:xfrm>
              <a:off x="3270674" y="4722073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0.35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13" name="文本框 78"/>
            <p:cNvSpPr txBox="1"/>
            <p:nvPr/>
          </p:nvSpPr>
          <p:spPr>
            <a:xfrm>
              <a:off x="2295431" y="472905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0.07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669320" y="4000964"/>
              <a:ext cx="476759" cy="477660"/>
            </a:xfrm>
            <a:prstGeom prst="ellipse">
              <a:avLst/>
            </a:prstGeom>
            <a:gradFill flip="none" rotWithShape="1">
              <a:gsLst>
                <a:gs pos="71000">
                  <a:srgbClr val="FBE5D6">
                    <a:alpha val="29804"/>
                  </a:srgbClr>
                </a:gs>
                <a:gs pos="19000">
                  <a:srgbClr val="C55A11"/>
                </a:gs>
                <a:gs pos="0">
                  <a:srgbClr val="C55A11"/>
                </a:gs>
                <a:gs pos="55000">
                  <a:srgbClr val="F4B1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907700" y="4478624"/>
              <a:ext cx="0" cy="662644"/>
            </a:xfrm>
            <a:prstGeom prst="line">
              <a:avLst/>
            </a:prstGeom>
            <a:ln w="28575">
              <a:solidFill>
                <a:srgbClr val="BF5A1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522330" y="4556236"/>
              <a:ext cx="0" cy="852158"/>
            </a:xfrm>
            <a:prstGeom prst="line">
              <a:avLst/>
            </a:prstGeom>
            <a:ln w="28575">
              <a:solidFill>
                <a:srgbClr val="BF5A1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7" idx="4"/>
              <a:endCxn id="24" idx="0"/>
            </p:cNvCxnSpPr>
            <p:nvPr/>
          </p:nvCxnSpPr>
          <p:spPr>
            <a:xfrm>
              <a:off x="3702563" y="4642397"/>
              <a:ext cx="0" cy="814400"/>
            </a:xfrm>
            <a:prstGeom prst="line">
              <a:avLst/>
            </a:prstGeom>
            <a:ln w="28575">
              <a:solidFill>
                <a:srgbClr val="BF5A1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287332" y="4405895"/>
              <a:ext cx="0" cy="743689"/>
            </a:xfrm>
            <a:prstGeom prst="line">
              <a:avLst/>
            </a:prstGeom>
            <a:ln w="28575">
              <a:solidFill>
                <a:srgbClr val="BF5A1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5205357" y="3921090"/>
              <a:ext cx="633946" cy="635145"/>
            </a:xfrm>
            <a:prstGeom prst="ellipse">
              <a:avLst/>
            </a:prstGeom>
            <a:gradFill flip="none" rotWithShape="1">
              <a:gsLst>
                <a:gs pos="71000">
                  <a:srgbClr val="FBE5D6">
                    <a:alpha val="29804"/>
                  </a:srgbClr>
                </a:gs>
                <a:gs pos="19000">
                  <a:srgbClr val="C55A11"/>
                </a:gs>
                <a:gs pos="0">
                  <a:srgbClr val="C55A11"/>
                </a:gs>
                <a:gs pos="55000">
                  <a:srgbClr val="F4B1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131686" y="4075884"/>
              <a:ext cx="322999" cy="323609"/>
            </a:xfrm>
            <a:prstGeom prst="ellipse">
              <a:avLst/>
            </a:prstGeom>
            <a:gradFill flip="none" rotWithShape="1">
              <a:gsLst>
                <a:gs pos="71000">
                  <a:srgbClr val="FBE5D6">
                    <a:alpha val="29804"/>
                  </a:srgbClr>
                </a:gs>
                <a:gs pos="19000">
                  <a:srgbClr val="C55A11"/>
                </a:gs>
                <a:gs pos="0">
                  <a:srgbClr val="C55A11"/>
                </a:gs>
                <a:gs pos="55000">
                  <a:srgbClr val="F4B1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83549" y="4876057"/>
              <a:ext cx="1879041" cy="276999"/>
            </a:xfrm>
            <a:prstGeom prst="rect">
              <a:avLst/>
            </a:prstGeom>
            <a:solidFill>
              <a:srgbClr val="BF5A1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Personalized </a:t>
              </a:r>
              <a:r>
                <a:rPr lang="en-US" altLang="zh-CN" sz="1200" dirty="0">
                  <a:solidFill>
                    <a:schemeClr val="bg1"/>
                  </a:solidFill>
                </a:rPr>
                <a:t>S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uggestion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60647" y="5143179"/>
              <a:ext cx="1435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Let’s begin with …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41590" y="5456797"/>
              <a:ext cx="1721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The example is that …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90128" y="5456797"/>
              <a:ext cx="3663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Next … </a:t>
              </a:r>
              <a:r>
                <a:rPr lang="en-US" altLang="zh-CN" sz="1200" b="1" dirty="0" smtClean="0">
                  <a:solidFill>
                    <a:srgbClr val="FF9933"/>
                  </a:solidFill>
                </a:rPr>
                <a:t>capital assets </a:t>
              </a:r>
              <a:r>
                <a:rPr lang="en-US" altLang="zh-CN" sz="1200" dirty="0" smtClean="0">
                  <a:solidFill>
                    <a:srgbClr val="FF9933"/>
                  </a:solidFill>
                </a:rPr>
                <a:t>… </a:t>
              </a:r>
              <a:r>
                <a:rPr lang="en-US" altLang="zh-CN" sz="1200" b="1" dirty="0" smtClean="0">
                  <a:solidFill>
                    <a:srgbClr val="FF9933"/>
                  </a:solidFill>
                </a:rPr>
                <a:t>investment property </a:t>
              </a:r>
              <a:r>
                <a:rPr lang="en-US" altLang="zh-CN" sz="1200" dirty="0" smtClean="0">
                  <a:solidFill>
                    <a:srgbClr val="FF9933"/>
                  </a:solidFill>
                </a:rPr>
                <a:t>…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297252" y="3830242"/>
              <a:ext cx="810621" cy="812155"/>
            </a:xfrm>
            <a:prstGeom prst="ellipse">
              <a:avLst/>
            </a:prstGeom>
            <a:gradFill flip="none" rotWithShape="1">
              <a:gsLst>
                <a:gs pos="71000">
                  <a:srgbClr val="FBE5D6">
                    <a:alpha val="29804"/>
                  </a:srgbClr>
                </a:gs>
                <a:gs pos="19000">
                  <a:srgbClr val="C55A11"/>
                </a:gs>
                <a:gs pos="0">
                  <a:srgbClr val="C55A11"/>
                </a:gs>
                <a:gs pos="55000">
                  <a:srgbClr val="F4B1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FF9933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08872" y="5143179"/>
              <a:ext cx="1636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9933"/>
                  </a:solidFill>
                </a:rPr>
                <a:t>First, we introduce …</a:t>
              </a:r>
              <a:endParaRPr lang="zh-CN" altLang="en-US" sz="1200" dirty="0">
                <a:solidFill>
                  <a:srgbClr val="FF9933"/>
                </a:solidFill>
              </a:endParaRPr>
            </a:p>
          </p:txBody>
        </p:sp>
      </p:grpSp>
      <p:sp>
        <p:nvSpPr>
          <p:cNvPr id="29" name="Cloud Callout 28"/>
          <p:cNvSpPr/>
          <p:nvPr/>
        </p:nvSpPr>
        <p:spPr>
          <a:xfrm>
            <a:off x="6695766" y="3543669"/>
            <a:ext cx="5286839" cy="1312871"/>
          </a:xfrm>
          <a:prstGeom prst="cloudCallout">
            <a:avLst>
              <a:gd name="adj1" fmla="val -44648"/>
              <a:gd name="adj2" fmla="val 115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2: </a:t>
            </a:r>
            <a:r>
              <a:rPr lang="en-US" dirty="0" smtClean="0">
                <a:solidFill>
                  <a:srgbClr val="0000CC"/>
                </a:solidFill>
              </a:rPr>
              <a:t>How to incorporate individual information for an accurate recommendation?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6695766" y="1897555"/>
            <a:ext cx="5286839" cy="1312871"/>
          </a:xfrm>
          <a:prstGeom prst="cloudCallout">
            <a:avLst>
              <a:gd name="adj1" fmla="val -44648"/>
              <a:gd name="adj2" fmla="val 115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1: </a:t>
            </a:r>
            <a:r>
              <a:rPr lang="en-US" dirty="0" smtClean="0">
                <a:solidFill>
                  <a:srgbClr val="0000CC"/>
                </a:solidFill>
              </a:rPr>
              <a:t>What are the underlying factors behind the jump?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7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Complete-jump</a:t>
            </a:r>
            <a:endParaRPr kumimoji="1"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53439"/>
              </p:ext>
            </p:extLst>
          </p:nvPr>
        </p:nvGraphicFramePr>
        <p:xfrm>
          <a:off x="1597643" y="1796184"/>
          <a:ext cx="34194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Acrobat Document" r:id="rId4" imgW="3419343" imgH="3181140" progId="AcroExch.Document.DC">
                  <p:embed/>
                </p:oleObj>
              </mc:Choice>
              <mc:Fallback>
                <p:oleObj name="Acrobat Document" r:id="rId4" imgW="3419343" imgH="31811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643" y="1796184"/>
                        <a:ext cx="3419475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02026"/>
              </p:ext>
            </p:extLst>
          </p:nvPr>
        </p:nvGraphicFramePr>
        <p:xfrm>
          <a:off x="6951229" y="2024784"/>
          <a:ext cx="34480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name="Acrobat Document" r:id="rId6" imgW="3447977" imgH="2724030" progId="AcroExch.Document.DC">
                  <p:embed/>
                </p:oleObj>
              </mc:Choice>
              <mc:Fallback>
                <p:oleObj name="Acrobat Document" r:id="rId6" imgW="3447977" imgH="272403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1229" y="2024784"/>
                        <a:ext cx="344805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975963" y="5124685"/>
            <a:ext cx="4662837" cy="820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46" dirty="0" smtClean="0">
                <a:solidFill>
                  <a:schemeClr val="tx1"/>
                </a:solidFill>
              </a:rPr>
              <a:t>Complete-jump construction base on DFA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47532" y="5124685"/>
            <a:ext cx="4055444" cy="820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</a:rPr>
              <a:t>wo basic complete-jump </a:t>
            </a:r>
            <a:r>
              <a:rPr lang="en-US" altLang="zh-CN" dirty="0">
                <a:solidFill>
                  <a:schemeClr val="tx1"/>
                </a:solidFill>
              </a:rPr>
              <a:t>patterns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99380" y="1796184"/>
            <a:ext cx="3751747" cy="1499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510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026 0.2164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Observations</a:t>
            </a:r>
            <a:r>
              <a:rPr lang="en-US" altLang="zh-CN" dirty="0"/>
              <a:t> – </a:t>
            </a:r>
            <a:r>
              <a:rPr kumimoji="1" lang="en-US" altLang="zh-CN" dirty="0"/>
              <a:t>V</a:t>
            </a:r>
            <a:r>
              <a:rPr kumimoji="1" lang="en-US" altLang="zh-CN" dirty="0" smtClean="0"/>
              <a:t>ideo </a:t>
            </a:r>
            <a:r>
              <a:rPr kumimoji="1" lang="en-US" altLang="zh-CN" dirty="0"/>
              <a:t>R</a:t>
            </a:r>
            <a:r>
              <a:rPr kumimoji="1" lang="en-US" altLang="zh-CN" dirty="0" smtClean="0"/>
              <a:t>elated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51557" y="5125285"/>
            <a:ext cx="4002437" cy="820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46" dirty="0" smtClean="0">
                <a:solidFill>
                  <a:schemeClr val="tx1"/>
                </a:solidFill>
              </a:rPr>
              <a:t>Most jumps are close to </a:t>
            </a:r>
            <a:r>
              <a:rPr lang="en-US" altLang="zh-CN" dirty="0" smtClean="0">
                <a:solidFill>
                  <a:schemeClr val="tx1"/>
                </a:solidFill>
              </a:rPr>
              <a:t>the diagonal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~90% </a:t>
            </a:r>
            <a:r>
              <a:rPr lang="en-US" altLang="zh-CN" dirty="0" smtClean="0">
                <a:solidFill>
                  <a:schemeClr val="tx1"/>
                </a:solidFill>
              </a:rPr>
              <a:t>locate in the light blue area)</a:t>
            </a:r>
          </a:p>
        </p:txBody>
      </p:sp>
      <p:sp>
        <p:nvSpPr>
          <p:cNvPr id="18" name="矩形 17"/>
          <p:cNvSpPr/>
          <p:nvPr/>
        </p:nvSpPr>
        <p:spPr>
          <a:xfrm>
            <a:off x="6154136" y="5023685"/>
            <a:ext cx="5154231" cy="1351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J</a:t>
            </a:r>
            <a:r>
              <a:rPr lang="en-US" altLang="zh-CN" dirty="0" smtClean="0">
                <a:solidFill>
                  <a:schemeClr val="tx1"/>
                </a:solidFill>
              </a:rPr>
              <a:t>ump </a:t>
            </a:r>
            <a:r>
              <a:rPr lang="en-US" altLang="zh-CN" dirty="0">
                <a:solidFill>
                  <a:schemeClr val="tx1"/>
                </a:solidFill>
              </a:rPr>
              <a:t>span is positively </a:t>
            </a:r>
            <a:r>
              <a:rPr lang="en-US" altLang="zh-CN" dirty="0" smtClean="0">
                <a:solidFill>
                  <a:schemeClr val="tx1"/>
                </a:solidFill>
              </a:rPr>
              <a:t>correlated with </a:t>
            </a:r>
            <a:r>
              <a:rPr lang="en-US" altLang="zh-CN" dirty="0">
                <a:solidFill>
                  <a:schemeClr val="tx1"/>
                </a:solidFill>
              </a:rPr>
              <a:t>the length of </a:t>
            </a:r>
            <a:r>
              <a:rPr lang="en-US" altLang="zh-CN" dirty="0" smtClean="0">
                <a:solidFill>
                  <a:schemeClr val="tx1"/>
                </a:solidFill>
              </a:rPr>
              <a:t>videos.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Complete-jumps </a:t>
            </a:r>
            <a:r>
              <a:rPr lang="en-US" altLang="zh-CN" dirty="0">
                <a:solidFill>
                  <a:schemeClr val="tx1"/>
                </a:solidFill>
              </a:rPr>
              <a:t>with longer jump span are more easily to be </a:t>
            </a:r>
            <a:r>
              <a:rPr lang="en-US" altLang="zh-CN" dirty="0" smtClean="0">
                <a:solidFill>
                  <a:schemeClr val="tx1"/>
                </a:solidFill>
              </a:rPr>
              <a:t>affected by </a:t>
            </a:r>
            <a:r>
              <a:rPr lang="en-US" altLang="zh-CN" dirty="0">
                <a:solidFill>
                  <a:schemeClr val="tx1"/>
                </a:solidFill>
              </a:rPr>
              <a:t>video length</a:t>
            </a:r>
            <a:endParaRPr lang="zh-CN" altLang="en-US" sz="1846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1" y="1281293"/>
            <a:ext cx="4341708" cy="35437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8" y="1237129"/>
            <a:ext cx="5019545" cy="37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3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Observations – </a:t>
            </a:r>
            <a:r>
              <a:rPr lang="en-US" altLang="zh-CN" dirty="0" smtClean="0"/>
              <a:t>Course Related</a:t>
            </a:r>
            <a:endParaRPr kumimoji="1"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67789" y="4921295"/>
            <a:ext cx="3361590" cy="1192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46" dirty="0" smtClean="0">
                <a:solidFill>
                  <a:schemeClr val="tx1"/>
                </a:solidFill>
              </a:rPr>
              <a:t>Science courses contain much more frequent jump-backs than non-science courses.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32047" y="4921296"/>
            <a:ext cx="3361590" cy="9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Users in non-science courses jump back earlier than users in science courses.</a:t>
            </a:r>
          </a:p>
        </p:txBody>
      </p:sp>
      <p:sp>
        <p:nvSpPr>
          <p:cNvPr id="28" name="矩形 27"/>
          <p:cNvSpPr/>
          <p:nvPr/>
        </p:nvSpPr>
        <p:spPr>
          <a:xfrm>
            <a:off x="8496305" y="4921296"/>
            <a:ext cx="3361590" cy="9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46" dirty="0">
                <a:solidFill>
                  <a:schemeClr val="tx1"/>
                </a:solidFill>
              </a:rPr>
              <a:t>Users in science courses are likely to </a:t>
            </a:r>
            <a:r>
              <a:rPr lang="en-US" altLang="zh-CN" sz="1846" dirty="0" smtClean="0">
                <a:solidFill>
                  <a:schemeClr val="tx1"/>
                </a:solidFill>
              </a:rPr>
              <a:t>rewind farther </a:t>
            </a:r>
            <a:r>
              <a:rPr lang="en-US" altLang="zh-CN" sz="1846" dirty="0">
                <a:solidFill>
                  <a:schemeClr val="tx1"/>
                </a:solidFill>
              </a:rPr>
              <a:t>than users in non-science </a:t>
            </a:r>
            <a:r>
              <a:rPr lang="en-US" altLang="zh-CN" sz="1846" dirty="0" smtClean="0">
                <a:solidFill>
                  <a:schemeClr val="tx1"/>
                </a:solidFill>
              </a:rPr>
              <a:t>courses.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310" y="1728204"/>
            <a:ext cx="3614585" cy="2811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37" y="1681898"/>
            <a:ext cx="3702133" cy="28824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96" y="1681898"/>
            <a:ext cx="3692260" cy="28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Observations – </a:t>
            </a:r>
            <a:r>
              <a:rPr lang="en-US" altLang="zh-CN" dirty="0" smtClean="0"/>
              <a:t>User </a:t>
            </a:r>
            <a:r>
              <a:rPr lang="en-US" altLang="zh-CN" dirty="0"/>
              <a:t>Related</a:t>
            </a:r>
            <a:endParaRPr kumimoji="1" lang="zh-CN" altLang="en-US" sz="36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9" y="1698625"/>
            <a:ext cx="4888766" cy="37650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033863" y="2092606"/>
            <a:ext cx="4824032" cy="2977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6.6% </a:t>
            </a:r>
            <a:r>
              <a:rPr lang="en-US" altLang="zh-CN" sz="2400" dirty="0" smtClean="0">
                <a:solidFill>
                  <a:schemeClr val="tx1"/>
                </a:solidFill>
              </a:rPr>
              <a:t>users prefer 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r>
              <a:rPr lang="en-US" altLang="zh-CN" sz="2400" dirty="0" smtClean="0">
                <a:solidFill>
                  <a:schemeClr val="tx1"/>
                </a:solidFill>
              </a:rPr>
              <a:t> seconds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9.2% </a:t>
            </a:r>
            <a:r>
              <a:rPr lang="en-US" altLang="zh-CN" sz="2400" dirty="0" smtClean="0">
                <a:solidFill>
                  <a:schemeClr val="tx1"/>
                </a:solidFill>
              </a:rPr>
              <a:t>users prefer </a:t>
            </a:r>
            <a:r>
              <a:rPr lang="en-US" altLang="zh-CN" sz="2400" dirty="0" smtClean="0">
                <a:solidFill>
                  <a:srgbClr val="FF0000"/>
                </a:solidFill>
              </a:rPr>
              <a:t>17</a:t>
            </a:r>
            <a:r>
              <a:rPr lang="en-US" altLang="zh-CN" sz="2400" dirty="0" smtClean="0">
                <a:solidFill>
                  <a:schemeClr val="tx1"/>
                </a:solidFill>
              </a:rPr>
              <a:t> seconds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6.6%</a:t>
            </a:r>
            <a:r>
              <a:rPr lang="en-US" altLang="zh-CN" sz="2400" dirty="0" smtClean="0">
                <a:solidFill>
                  <a:schemeClr val="tx1"/>
                </a:solidFill>
              </a:rPr>
              <a:t> users prefer </a:t>
            </a:r>
            <a:r>
              <a:rPr lang="en-US" altLang="zh-CN" sz="2400" dirty="0" smtClean="0">
                <a:solidFill>
                  <a:srgbClr val="FF0000"/>
                </a:solidFill>
              </a:rPr>
              <a:t>20</a:t>
            </a:r>
            <a:r>
              <a:rPr lang="en-US" altLang="zh-CN" sz="2400" dirty="0" smtClean="0">
                <a:solidFill>
                  <a:schemeClr val="tx1"/>
                </a:solidFill>
              </a:rPr>
              <a:t> seconds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59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KEG</Template>
  <TotalTime>10730</TotalTime>
  <Words>2697</Words>
  <Application>Microsoft Macintosh PowerPoint</Application>
  <PresentationFormat>Widescreen</PresentationFormat>
  <Paragraphs>442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Cambria Math</vt:lpstr>
      <vt:lpstr>Iskoola Pota</vt:lpstr>
      <vt:lpstr>MS PGothic</vt:lpstr>
      <vt:lpstr>Times New Roman</vt:lpstr>
      <vt:lpstr>Wingdings</vt:lpstr>
      <vt:lpstr>宋体</vt:lpstr>
      <vt:lpstr>Arial</vt:lpstr>
      <vt:lpstr>KEG</vt:lpstr>
      <vt:lpstr>Acrobat Document</vt:lpstr>
      <vt:lpstr>Smart Jump: Automated Navigation Suggestion for Videos in MOOCs</vt:lpstr>
      <vt:lpstr>MOOCs</vt:lpstr>
      <vt:lpstr>Jump Back: How much time, do you know?</vt:lpstr>
      <vt:lpstr>Multiple Jumping</vt:lpstr>
      <vt:lpstr>Problem: Smart Jump</vt:lpstr>
      <vt:lpstr>Complete-jump</vt:lpstr>
      <vt:lpstr>Observations – Video Related</vt:lpstr>
      <vt:lpstr>Observations – Course Related</vt:lpstr>
      <vt:lpstr>Observations – User Related</vt:lpstr>
      <vt:lpstr>Video Segmentation</vt:lpstr>
      <vt:lpstr>Problem Formulation</vt:lpstr>
      <vt:lpstr>Data Set</vt:lpstr>
      <vt:lpstr>Features</vt:lpstr>
      <vt:lpstr>Experimental set – Negative Sample Construction</vt:lpstr>
      <vt:lpstr>End Position Prediction</vt:lpstr>
      <vt:lpstr>End Position Ranking</vt:lpstr>
      <vt:lpstr>Feature Contribution Ignoring each category of features</vt:lpstr>
      <vt:lpstr>Summary</vt:lpstr>
      <vt:lpstr>Future Research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WeChat</dc:title>
  <dc:creator>Jiezhong Qiu</dc:creator>
  <cp:lastModifiedBy>jery.tang@gmail.com</cp:lastModifiedBy>
  <cp:revision>758</cp:revision>
  <dcterms:created xsi:type="dcterms:W3CDTF">2015-08-21T00:27:12Z</dcterms:created>
  <dcterms:modified xsi:type="dcterms:W3CDTF">2017-05-10T07:23:27Z</dcterms:modified>
</cp:coreProperties>
</file>