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3" r:id="rId1"/>
  </p:sldMasterIdLst>
  <p:notesMasterIdLst>
    <p:notesMasterId r:id="rId21"/>
  </p:notesMasterIdLst>
  <p:sldIdLst>
    <p:sldId id="266" r:id="rId2"/>
    <p:sldId id="305" r:id="rId3"/>
    <p:sldId id="277" r:id="rId4"/>
    <p:sldId id="283" r:id="rId5"/>
    <p:sldId id="294" r:id="rId6"/>
    <p:sldId id="289" r:id="rId7"/>
    <p:sldId id="284" r:id="rId8"/>
    <p:sldId id="315" r:id="rId9"/>
    <p:sldId id="301" r:id="rId10"/>
    <p:sldId id="313" r:id="rId11"/>
    <p:sldId id="314" r:id="rId12"/>
    <p:sldId id="312" r:id="rId13"/>
    <p:sldId id="295" r:id="rId14"/>
    <p:sldId id="296" r:id="rId15"/>
    <p:sldId id="297" r:id="rId16"/>
    <p:sldId id="298" r:id="rId17"/>
    <p:sldId id="306" r:id="rId18"/>
    <p:sldId id="271" r:id="rId19"/>
    <p:sldId id="311" r:id="rId20"/>
  </p:sldIdLst>
  <p:sldSz cx="9144000" cy="6858000" type="screen4x3"/>
  <p:notesSz cx="6813550" cy="9825038"/>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00"/>
    <a:srgbClr val="80FF00"/>
    <a:srgbClr val="CCFFFF"/>
    <a:srgbClr val="FFCCCC"/>
    <a:srgbClr val="0000CC"/>
    <a:srgbClr val="CCFF99"/>
    <a:srgbClr val="FFFF66"/>
    <a:srgbClr val="FFCCFF"/>
    <a:srgbClr val="FF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00" autoAdjust="0"/>
    <p:restoredTop sz="82041" autoAdjust="0"/>
  </p:normalViewPr>
  <p:slideViewPr>
    <p:cSldViewPr>
      <p:cViewPr varScale="1">
        <p:scale>
          <a:sx n="67" d="100"/>
          <a:sy n="67" d="100"/>
        </p:scale>
        <p:origin x="-2112" y="-96"/>
      </p:cViewPr>
      <p:guideLst>
        <p:guide orient="horz" pos="2160"/>
        <p:guide pos="2880"/>
      </p:guideLst>
    </p:cSldViewPr>
  </p:slideViewPr>
  <p:outlineViewPr>
    <p:cViewPr>
      <p:scale>
        <a:sx n="33" d="100"/>
        <a:sy n="33" d="100"/>
      </p:scale>
      <p:origin x="0" y="117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52750"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zh-CN"/>
          </a:p>
        </p:txBody>
      </p:sp>
      <p:sp>
        <p:nvSpPr>
          <p:cNvPr id="59395" name="Rectangle 3"/>
          <p:cNvSpPr>
            <a:spLocks noGrp="1" noChangeArrowheads="1"/>
          </p:cNvSpPr>
          <p:nvPr>
            <p:ph type="dt" idx="1"/>
          </p:nvPr>
        </p:nvSpPr>
        <p:spPr bwMode="auto">
          <a:xfrm>
            <a:off x="3859213" y="0"/>
            <a:ext cx="2952750"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zh-CN"/>
          </a:p>
        </p:txBody>
      </p:sp>
      <p:sp>
        <p:nvSpPr>
          <p:cNvPr id="30724" name="Rectangle 4"/>
          <p:cNvSpPr>
            <a:spLocks noGrp="1" noRot="1" noChangeAspect="1" noChangeArrowheads="1" noTextEdit="1"/>
          </p:cNvSpPr>
          <p:nvPr>
            <p:ph type="sldImg" idx="2"/>
          </p:nvPr>
        </p:nvSpPr>
        <p:spPr bwMode="auto">
          <a:xfrm>
            <a:off x="950913" y="736600"/>
            <a:ext cx="4913312" cy="3684588"/>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681038" y="4667250"/>
            <a:ext cx="5451475" cy="4421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59398" name="Rectangle 6"/>
          <p:cNvSpPr>
            <a:spLocks noGrp="1" noChangeArrowheads="1"/>
          </p:cNvSpPr>
          <p:nvPr>
            <p:ph type="ftr" sz="quarter" idx="4"/>
          </p:nvPr>
        </p:nvSpPr>
        <p:spPr bwMode="auto">
          <a:xfrm>
            <a:off x="0" y="9331325"/>
            <a:ext cx="2952750"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zh-CN"/>
          </a:p>
        </p:txBody>
      </p:sp>
      <p:sp>
        <p:nvSpPr>
          <p:cNvPr id="59399" name="Rectangle 7"/>
          <p:cNvSpPr>
            <a:spLocks noGrp="1" noChangeArrowheads="1"/>
          </p:cNvSpPr>
          <p:nvPr>
            <p:ph type="sldNum" sz="quarter" idx="5"/>
          </p:nvPr>
        </p:nvSpPr>
        <p:spPr bwMode="auto">
          <a:xfrm>
            <a:off x="3859213" y="9331325"/>
            <a:ext cx="2952750"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3804948-14D2-43DA-B3DB-CF1972FFF4B7}" type="slidenum">
              <a:rPr lang="en-US" altLang="zh-CN"/>
              <a:pPr>
                <a:defRPr/>
              </a:pPr>
              <a:t>‹#›</a:t>
            </a:fld>
            <a:endParaRPr lang="en-US" altLang="zh-CN"/>
          </a:p>
        </p:txBody>
      </p:sp>
    </p:spTree>
    <p:extLst>
      <p:ext uri="{BB962C8B-B14F-4D97-AF65-F5344CB8AC3E}">
        <p14:creationId xmlns:p14="http://schemas.microsoft.com/office/powerpoint/2010/main" val="13729866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Yang Yang from Tsinghua</a:t>
            </a:r>
            <a:r>
              <a:rPr lang="en-US" baseline="0" dirty="0" smtClean="0"/>
              <a:t> University. In this talk, I am going to talk about forecasting potential diabetes complications. This is a joint work with </a:t>
            </a:r>
            <a:r>
              <a:rPr lang="en-US" baseline="0" dirty="0" err="1" smtClean="0"/>
              <a:t>Jie</a:t>
            </a:r>
            <a:r>
              <a:rPr lang="en-US" baseline="0" dirty="0" smtClean="0"/>
              <a:t> and </a:t>
            </a:r>
            <a:r>
              <a:rPr lang="en-US" baseline="0" dirty="0" err="1" smtClean="0"/>
              <a:t>Juanzi</a:t>
            </a:r>
            <a:r>
              <a:rPr lang="en-US" baseline="0" dirty="0" smtClean="0"/>
              <a:t> from Tsinghua University, and Walter and </a:t>
            </a:r>
            <a:r>
              <a:rPr lang="en-US" baseline="0" dirty="0" err="1" smtClean="0"/>
              <a:t>Sien</a:t>
            </a:r>
            <a:r>
              <a:rPr lang="en-US" baseline="0" dirty="0" smtClean="0"/>
              <a:t> from KU Leuven, and also Lu from </a:t>
            </a:r>
            <a:r>
              <a:rPr lang="en-US" baseline="0" dirty="0" err="1" smtClean="0"/>
              <a:t>Northerwestern</a:t>
            </a:r>
            <a:r>
              <a:rPr lang="en-US" baseline="0" dirty="0" smtClean="0"/>
              <a:t> University. </a:t>
            </a:r>
          </a:p>
          <a:p>
            <a:endParaRPr lang="en-US" baseline="0" dirty="0" smtClean="0"/>
          </a:p>
          <a:p>
            <a:endParaRPr lang="en-US" baseline="0" dirty="0" smtClean="0"/>
          </a:p>
          <a:p>
            <a:r>
              <a:rPr lang="en-US" baseline="0" dirty="0" smtClean="0"/>
              <a:t>pharmacology</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a:t>
            </a:fld>
            <a:endParaRPr lang="en-US" altLang="zh-CN"/>
          </a:p>
        </p:txBody>
      </p:sp>
    </p:spTree>
    <p:extLst>
      <p:ext uri="{BB962C8B-B14F-4D97-AF65-F5344CB8AC3E}">
        <p14:creationId xmlns:p14="http://schemas.microsoft.com/office/powerpoint/2010/main" val="1006417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more details, we use an EM algorithm to update the feature reduction parameters. </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10</a:t>
            </a:fld>
            <a:endParaRPr lang="en-US" altLang="zh-CN"/>
          </a:p>
        </p:txBody>
      </p:sp>
    </p:spTree>
    <p:extLst>
      <p:ext uri="{BB962C8B-B14F-4D97-AF65-F5344CB8AC3E}">
        <p14:creationId xmlns:p14="http://schemas.microsoft.com/office/powerpoint/2010/main" val="521332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use a gradient descent algorithm to update classification parameters.</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11</a:t>
            </a:fld>
            <a:endParaRPr lang="en-US" altLang="zh-CN"/>
          </a:p>
        </p:txBody>
      </p:sp>
    </p:spTree>
    <p:extLst>
      <p:ext uri="{BB962C8B-B14F-4D97-AF65-F5344CB8AC3E}">
        <p14:creationId xmlns:p14="http://schemas.microsoft.com/office/powerpoint/2010/main" val="1363985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proof</a:t>
            </a:r>
            <a:r>
              <a:rPr lang="en-US" baseline="0" dirty="0" smtClean="0"/>
              <a:t> that when the size of latent space is no less than the number valued features each instance contains, the maximal log-likelihood of the proposed model will be no less than traditional factor graph models. </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12</a:t>
            </a:fld>
            <a:endParaRPr lang="en-US" altLang="zh-CN"/>
          </a:p>
        </p:txBody>
      </p:sp>
    </p:spTree>
    <p:extLst>
      <p:ext uri="{BB962C8B-B14F-4D97-AF65-F5344CB8AC3E}">
        <p14:creationId xmlns:p14="http://schemas.microsoft.com/office/powerpoint/2010/main" val="3824592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go to the experiment</a:t>
            </a:r>
            <a:r>
              <a:rPr lang="en-US" baseline="0" dirty="0" smtClean="0"/>
              <a:t> part. </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13</a:t>
            </a:fld>
            <a:endParaRPr lang="en-US" altLang="zh-CN"/>
          </a:p>
        </p:txBody>
      </p:sp>
    </p:spTree>
    <p:extLst>
      <p:ext uri="{BB962C8B-B14F-4D97-AF65-F5344CB8AC3E}">
        <p14:creationId xmlns:p14="http://schemas.microsoft.com/office/powerpoint/2010/main" val="2840008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introduced the </a:t>
            </a:r>
            <a:r>
              <a:rPr lang="en-US" dirty="0" smtClean="0"/>
              <a:t>data set before,</a:t>
            </a:r>
            <a:r>
              <a:rPr lang="en-US" baseline="0" dirty="0" smtClean="0"/>
              <a:t> which is a set of real clinical records from a hospital in Beijing. We compare our model with three baselines. SVM can be regarded as an example of model I, which just consider the correlations between observed lab test results and labels. Factor graph model is an example of model II, which further consider the correlations between labels. The last baseline is an alternative method to handle feature sparseness problem. It first use PCA to convert the features into a set of principal components, which is then used as the input of factor graph model. </a:t>
            </a:r>
            <a:r>
              <a:rPr lang="en-US" baseline="0" dirty="0" err="1" smtClean="0"/>
              <a:t>SparseFGM</a:t>
            </a:r>
            <a:r>
              <a:rPr lang="en-US" baseline="0" dirty="0" smtClean="0"/>
              <a:t> is our proposed model.</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14</a:t>
            </a:fld>
            <a:endParaRPr lang="en-US" altLang="zh-CN"/>
          </a:p>
        </p:txBody>
      </p:sp>
    </p:spTree>
    <p:extLst>
      <p:ext uri="{BB962C8B-B14F-4D97-AF65-F5344CB8AC3E}">
        <p14:creationId xmlns:p14="http://schemas.microsoft.com/office/powerpoint/2010/main" val="3926494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we demonstrate the classification performance of three kinds of complications: hypertensions, coronary heart disease, and hyperlipidemia. As the experimental results show, model I and II suffer from feature sparseness especially in terms of recall. PCA improve the performance by dimensional reduction. Our method outperforms others by integrating the dimensional reduction and classification into a uniform framework to better estimate the parameters. </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15</a:t>
            </a:fld>
            <a:endParaRPr lang="en-US" altLang="zh-CN"/>
          </a:p>
        </p:txBody>
      </p:sp>
    </p:spTree>
    <p:extLst>
      <p:ext uri="{BB962C8B-B14F-4D97-AF65-F5344CB8AC3E}">
        <p14:creationId xmlns:p14="http://schemas.microsoft.com/office/powerpoint/2010/main" val="928634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smtClean="0"/>
              <a:t>We</a:t>
            </a:r>
            <a:r>
              <a:rPr lang="en-US" sz="1200" baseline="0" dirty="0" smtClean="0"/>
              <a:t> then study how </a:t>
            </a:r>
            <a:r>
              <a:rPr lang="en-US" sz="1200" dirty="0" smtClean="0"/>
              <a:t>different complications associate with different lab tests. For</a:t>
            </a:r>
            <a:r>
              <a:rPr lang="en-US" sz="1200" baseline="0" dirty="0" smtClean="0"/>
              <a:t> example, we see that </a:t>
            </a:r>
            <a:r>
              <a:rPr lang="en-US" sz="1200" dirty="0" smtClean="0"/>
              <a:t>white blood cell is strongly associated with</a:t>
            </a:r>
            <a:r>
              <a:rPr lang="en-US" sz="1200" b="0" i="0" u="none" strike="noStrike" kern="1200" baseline="0" dirty="0" smtClean="0">
                <a:solidFill>
                  <a:schemeClr val="tx1"/>
                </a:solidFill>
                <a:latin typeface="Arial" charset="0"/>
                <a:ea typeface="宋体" pitchFamily="2" charset="-122"/>
                <a:cs typeface="+mn-cs"/>
              </a:rPr>
              <a:t> insomnia. This association has an interesting explanation: WBC in the urine are typically found in urinary tract infections which cause frequent voiding, so people who have to go to the toilet frequently can hardly get a good sleep at night.</a:t>
            </a:r>
            <a:endParaRPr lang="en-US" sz="1200" dirty="0" smtClean="0"/>
          </a:p>
          <a:p>
            <a:endParaRPr lang="en-US" dirty="0" smtClean="0">
              <a:latin typeface="Calibri" charset="0"/>
            </a:endParaRPr>
          </a:p>
          <a:p>
            <a:r>
              <a:rPr lang="en-US" dirty="0" smtClean="0">
                <a:latin typeface="Calibri" charset="0"/>
              </a:rPr>
              <a:t>CVD </a:t>
            </a:r>
            <a:r>
              <a:rPr lang="en-US" dirty="0">
                <a:latin typeface="Calibri" charset="0"/>
              </a:rPr>
              <a:t>脑血管疾病</a:t>
            </a:r>
          </a:p>
          <a:p>
            <a:r>
              <a:rPr lang="en-US" dirty="0">
                <a:latin typeface="Calibri" charset="0"/>
              </a:rPr>
              <a:t>Bro 支气管炎</a:t>
            </a:r>
          </a:p>
          <a:p>
            <a:r>
              <a:rPr lang="en-US" dirty="0">
                <a:latin typeface="Calibri" charset="0"/>
              </a:rPr>
              <a:t>OP </a:t>
            </a:r>
            <a:r>
              <a:rPr lang="zh-CN" altLang="en-US" dirty="0">
                <a:latin typeface="Calibri" charset="0"/>
              </a:rPr>
              <a:t>骨质疏松</a:t>
            </a:r>
            <a:endParaRPr lang="en-US" altLang="ja-JP" dirty="0">
              <a:latin typeface="Calibri" charset="0"/>
            </a:endParaRPr>
          </a:p>
          <a:p>
            <a:r>
              <a:rPr lang="en-US" dirty="0">
                <a:latin typeface="Calibri" charset="0"/>
              </a:rPr>
              <a:t>DR 糖尿病视网膜病变</a:t>
            </a:r>
            <a:endParaRPr lang="en-US" altLang="ja-JP" dirty="0">
              <a:latin typeface="Calibri" charset="0"/>
            </a:endParaRPr>
          </a:p>
          <a:p>
            <a:r>
              <a:rPr lang="en-US" dirty="0">
                <a:latin typeface="Calibri" charset="0"/>
              </a:rPr>
              <a:t>FL 脂肪肝</a:t>
            </a:r>
            <a:endParaRPr lang="en-US" altLang="ja-JP" dirty="0">
              <a:latin typeface="Calibri" charset="0"/>
            </a:endParaRPr>
          </a:p>
          <a:p>
            <a:r>
              <a:rPr lang="en-US" dirty="0">
                <a:latin typeface="Calibri" charset="0"/>
              </a:rPr>
              <a:t>Blood glucose 血糖</a:t>
            </a:r>
            <a:endParaRPr lang="en-US" altLang="ja-JP" dirty="0">
              <a:latin typeface="Calibri" charset="0"/>
            </a:endParaRPr>
          </a:p>
          <a:p>
            <a:r>
              <a:rPr lang="en-US" dirty="0">
                <a:latin typeface="Calibri" charset="0"/>
              </a:rPr>
              <a:t>WBC 白血细胞</a:t>
            </a:r>
            <a:endParaRPr lang="en-US" altLang="ja-JP" dirty="0">
              <a:latin typeface="Calibri" charset="0"/>
            </a:endParaRPr>
          </a:p>
          <a:p>
            <a:r>
              <a:rPr lang="en-US" dirty="0">
                <a:latin typeface="Calibri" charset="0"/>
              </a:rPr>
              <a:t>Protein 蛋白质</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fld id="{529BB1CC-9770-8541-9E84-B972D0143D9A}" type="slidenum">
              <a:rPr lang="en-US" altLang="zh-CN" sz="1200">
                <a:latin typeface="Calibri" charset="0"/>
                <a:ea typeface="宋体" charset="0"/>
                <a:cs typeface="宋体" charset="0"/>
              </a:rPr>
              <a:pPr eaLnBrk="1" hangingPunct="1"/>
              <a:t>16</a:t>
            </a:fld>
            <a:endParaRPr lang="en-US" altLang="zh-CN" sz="1200">
              <a:latin typeface="Calibri" charset="0"/>
              <a:ea typeface="宋体" charset="0"/>
              <a:cs typeface="宋体"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Can we forecast</a:t>
            </a:r>
            <a:r>
              <a:rPr lang="en-US" sz="1200" baseline="0" dirty="0" smtClean="0"/>
              <a:t> all kinds diabetes complications? Unfortunately we can not. This figure represents the term of recall when forecasting different types of diabetes complications. We see that </a:t>
            </a:r>
            <a:r>
              <a:rPr lang="en-US" altLang="zh-CN" sz="1200" dirty="0" smtClean="0">
                <a:solidFill>
                  <a:srgbClr val="000000"/>
                </a:solidFill>
                <a:latin typeface="Times New Roman" pitchFamily="18" charset="0"/>
                <a:cs typeface="Times New Roman" pitchFamily="18" charset="0"/>
              </a:rPr>
              <a:t>hyperlipidemia </a:t>
            </a:r>
            <a:r>
              <a:rPr lang="en-US" sz="1200" baseline="0" dirty="0" smtClean="0"/>
              <a:t>can be forecasted precisely based on </a:t>
            </a:r>
            <a:r>
              <a:rPr lang="en-US" sz="1200" dirty="0" smtClean="0"/>
              <a:t>lab test results,</a:t>
            </a:r>
            <a:r>
              <a:rPr lang="en-US" sz="1200" baseline="0" dirty="0" smtClean="0"/>
              <a:t> while </a:t>
            </a:r>
            <a:r>
              <a:rPr lang="en-US" altLang="zh-CN" sz="1200" dirty="0" smtClean="0"/>
              <a:t>depression</a:t>
            </a:r>
            <a:r>
              <a:rPr lang="en-US" sz="1200" dirty="0" smtClean="0"/>
              <a:t> is usually recognized from psychological investigation instead of physiological lab tests. </a:t>
            </a:r>
          </a:p>
          <a:p>
            <a:pPr>
              <a:defRPr/>
            </a:pPr>
            <a:endParaRPr lang="en-US" sz="1200" dirty="0"/>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fld id="{04F04216-921D-8E44-85F0-F6ADD457F2DD}" type="slidenum">
              <a:rPr lang="en-US" altLang="zh-CN" sz="1200">
                <a:latin typeface="Calibri" charset="0"/>
                <a:ea typeface="宋体" charset="0"/>
                <a:cs typeface="宋体" charset="0"/>
              </a:rPr>
              <a:pPr eaLnBrk="1" hangingPunct="1"/>
              <a:t>17</a:t>
            </a:fld>
            <a:endParaRPr lang="en-US" altLang="zh-CN" sz="1200">
              <a:latin typeface="Calibri" charset="0"/>
              <a:ea typeface="宋体" charset="0"/>
              <a:cs typeface="宋体"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Arial" charset="0"/>
                <a:ea typeface="宋体" pitchFamily="2" charset="-122"/>
                <a:cs typeface="+mn-cs"/>
              </a:rPr>
              <a:t>Diabetes is a very common chronic disease. It damages human tissues over time and leads to life-threatening complications, e.g., coronary heart disease, diabetic retinopathy, and so on. Studies show that over 4.8 million people died in 2012 due to diabetes. 68% of diabetes-related mortality is caused by complications. Also, although 471 billion US dollars were spent on healthcare for diabetes patients worldwide in 2012, still half of the people with diabetes remain undiagnosed. </a:t>
            </a:r>
          </a:p>
          <a:p>
            <a:r>
              <a:rPr lang="en-US" sz="1200" b="0" i="0" u="none" strike="noStrike" kern="1200" baseline="0" dirty="0" smtClean="0">
                <a:solidFill>
                  <a:schemeClr val="tx1"/>
                </a:solidFill>
                <a:latin typeface="Arial" charset="0"/>
                <a:ea typeface="宋体" pitchFamily="2" charset="-122"/>
                <a:cs typeface="+mn-cs"/>
              </a:rPr>
              <a:t>As the data shows, diabetes complications need to be diagnosed in time. (1min)</a:t>
            </a:r>
            <a:endParaRPr lang="en-US" dirty="0">
              <a:latin typeface="Calibri" charset="0"/>
            </a:endParaRPr>
          </a:p>
        </p:txBody>
      </p:sp>
      <p:sp>
        <p:nvSpPr>
          <p:cNvPr id="8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fld id="{3579D100-6024-2F4D-A4D8-5F05E010AF3C}" type="slidenum">
              <a:rPr lang="en-US" altLang="zh-CN" sz="1200">
                <a:latin typeface="Calibri" charset="0"/>
                <a:ea typeface="宋体" charset="0"/>
                <a:cs typeface="宋体" charset="0"/>
              </a:rPr>
              <a:pPr eaLnBrk="1" hangingPunct="1"/>
              <a:t>2</a:t>
            </a:fld>
            <a:endParaRPr lang="en-US" altLang="zh-CN" sz="1200">
              <a:latin typeface="Calibri" charset="0"/>
              <a:ea typeface="宋体" charset="0"/>
              <a:cs typeface="宋体"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In </a:t>
            </a:r>
            <a:r>
              <a:rPr lang="en-US" dirty="0" smtClean="0">
                <a:latin typeface="Calibri" charset="0"/>
              </a:rPr>
              <a:t>this work, we study the problem of automatically </a:t>
            </a:r>
            <a:r>
              <a:rPr lang="en-US" dirty="0" smtClean="0">
                <a:latin typeface="Calibri" charset="0"/>
              </a:rPr>
              <a:t>forecasting diabetes </a:t>
            </a:r>
            <a:r>
              <a:rPr lang="en-US" dirty="0" smtClean="0">
                <a:latin typeface="Calibri" charset="0"/>
              </a:rPr>
              <a:t>complications from a</a:t>
            </a:r>
            <a:r>
              <a:rPr lang="en-US" baseline="0" dirty="0" smtClean="0">
                <a:latin typeface="Calibri" charset="0"/>
              </a:rPr>
              <a:t> patient’s clinical </a:t>
            </a:r>
            <a:r>
              <a:rPr lang="en-US" baseline="0" dirty="0" smtClean="0">
                <a:latin typeface="Calibri" charset="0"/>
              </a:rPr>
              <a:t>records. </a:t>
            </a:r>
            <a:r>
              <a:rPr lang="en-US" baseline="0" dirty="0" smtClean="0">
                <a:latin typeface="Calibri" charset="0"/>
              </a:rPr>
              <a:t>More specifically, </a:t>
            </a:r>
            <a:r>
              <a:rPr lang="en-US" baseline="0" dirty="0" smtClean="0">
                <a:latin typeface="Calibri" charset="0"/>
              </a:rPr>
              <a:t>w</a:t>
            </a:r>
            <a:r>
              <a:rPr lang="en-US" dirty="0" smtClean="0">
                <a:latin typeface="Calibri" charset="0"/>
              </a:rPr>
              <a:t>hat we would like</a:t>
            </a:r>
            <a:r>
              <a:rPr lang="en-US" baseline="0" dirty="0" smtClean="0">
                <a:latin typeface="Calibri" charset="0"/>
              </a:rPr>
              <a:t> to do is as follows: given </a:t>
            </a:r>
            <a:r>
              <a:rPr lang="en-US" baseline="0" dirty="0" smtClean="0">
                <a:latin typeface="Calibri" charset="0"/>
              </a:rPr>
              <a:t>a potential diabetes patient’s clinical record, which consists of a series of lab test </a:t>
            </a:r>
            <a:r>
              <a:rPr lang="en-US" baseline="0" dirty="0" smtClean="0">
                <a:latin typeface="Calibri" charset="0"/>
              </a:rPr>
              <a:t>results, we’d like to </a:t>
            </a:r>
            <a:r>
              <a:rPr lang="en-US" baseline="0" dirty="0" smtClean="0">
                <a:latin typeface="Calibri" charset="0"/>
              </a:rPr>
              <a:t>find particular complications that patient may have. </a:t>
            </a:r>
            <a:r>
              <a:rPr lang="en-US" baseline="0" dirty="0" smtClean="0">
                <a:latin typeface="Calibri" charset="0"/>
              </a:rPr>
              <a:t>%This is a brief description of the addressed problem. We will formulate it into a machine learning problem few pages latter.</a:t>
            </a:r>
            <a:endParaRPr lang="en-US" dirty="0">
              <a:latin typeface="Calibri" charset="0"/>
            </a:endParaRPr>
          </a:p>
        </p:txBody>
      </p:sp>
      <p:sp>
        <p:nvSpPr>
          <p:cNvPr id="12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fld id="{A7620035-4ACE-B34C-907E-D3F082EA5621}" type="slidenum">
              <a:rPr lang="en-US" altLang="zh-CN" sz="1200">
                <a:latin typeface="Calibri" charset="0"/>
                <a:ea typeface="宋体" charset="0"/>
                <a:cs typeface="宋体" charset="0"/>
              </a:rPr>
              <a:pPr eaLnBrk="1" hangingPunct="1"/>
              <a:t>3</a:t>
            </a:fld>
            <a:endParaRPr lang="en-US" altLang="zh-CN" sz="1200">
              <a:latin typeface="Calibri" charset="0"/>
              <a:ea typeface="宋体" charset="0"/>
              <a:cs typeface="宋体"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zh-CN" altLang="en-US" dirty="0" smtClean="0"/>
              <a:t> </a:t>
            </a:r>
            <a:r>
              <a:rPr lang="en-US" altLang="zh-CN" dirty="0" smtClean="0"/>
              <a:t>data</a:t>
            </a:r>
            <a:r>
              <a:rPr lang="zh-CN" altLang="en-US" dirty="0" smtClean="0"/>
              <a:t> </a:t>
            </a:r>
            <a:r>
              <a:rPr lang="en-US" altLang="zh-CN" dirty="0" smtClean="0"/>
              <a:t>set</a:t>
            </a:r>
            <a:r>
              <a:rPr lang="zh-CN" altLang="en-US" dirty="0" smtClean="0"/>
              <a:t> </a:t>
            </a:r>
            <a:r>
              <a:rPr lang="en-US" altLang="zh-CN" dirty="0" smtClean="0"/>
              <a:t>we</a:t>
            </a:r>
            <a:r>
              <a:rPr lang="zh-CN" altLang="en-US" dirty="0" smtClean="0"/>
              <a:t> </a:t>
            </a:r>
            <a:r>
              <a:rPr lang="en-US" altLang="zh-CN" dirty="0" smtClean="0"/>
              <a:t>used</a:t>
            </a:r>
            <a:r>
              <a:rPr lang="zh-CN" altLang="en-US" dirty="0" smtClean="0"/>
              <a:t> </a:t>
            </a:r>
            <a:r>
              <a:rPr lang="en-US" altLang="zh-CN" dirty="0" smtClean="0"/>
              <a:t>in</a:t>
            </a:r>
            <a:r>
              <a:rPr lang="zh-CN" altLang="en-US" dirty="0" smtClean="0"/>
              <a:t> </a:t>
            </a:r>
            <a:r>
              <a:rPr lang="en-US" altLang="zh-CN" dirty="0" smtClean="0"/>
              <a:t>this</a:t>
            </a:r>
            <a:r>
              <a:rPr lang="zh-CN" altLang="en-US" dirty="0" smtClean="0"/>
              <a:t> </a:t>
            </a:r>
            <a:r>
              <a:rPr lang="en-US" altLang="zh-CN" dirty="0" smtClean="0"/>
              <a:t>work</a:t>
            </a:r>
            <a:r>
              <a:rPr lang="zh-CN" altLang="en-US" dirty="0" smtClean="0"/>
              <a:t> </a:t>
            </a:r>
            <a:r>
              <a:rPr lang="en-US" altLang="zh-CN" dirty="0" smtClean="0"/>
              <a:t>is</a:t>
            </a:r>
            <a:r>
              <a:rPr lang="zh-CN" altLang="en-US" dirty="0" smtClean="0"/>
              <a:t> </a:t>
            </a:r>
            <a:r>
              <a:rPr lang="en-US" altLang="zh-CN" dirty="0" smtClean="0"/>
              <a:t>a</a:t>
            </a:r>
            <a:r>
              <a:rPr lang="zh-CN" altLang="en-US" dirty="0" smtClean="0"/>
              <a:t> </a:t>
            </a:r>
            <a:r>
              <a:rPr lang="en-US" altLang="zh-CN" dirty="0" smtClean="0"/>
              <a:t>collection</a:t>
            </a:r>
            <a:r>
              <a:rPr lang="zh-CN" altLang="en-US" dirty="0" smtClean="0"/>
              <a:t> </a:t>
            </a:r>
            <a:r>
              <a:rPr lang="en-US" altLang="zh-CN" dirty="0" smtClean="0"/>
              <a:t>of</a:t>
            </a:r>
            <a:r>
              <a:rPr lang="zh-CN" altLang="en-US" dirty="0" smtClean="0"/>
              <a:t> </a:t>
            </a:r>
            <a:r>
              <a:rPr lang="en-US" altLang="zh-CN" dirty="0" smtClean="0"/>
              <a:t>real</a:t>
            </a:r>
            <a:r>
              <a:rPr lang="zh-CN" altLang="en-US" dirty="0" smtClean="0"/>
              <a:t> </a:t>
            </a:r>
            <a:r>
              <a:rPr lang="en-US" altLang="zh-CN" dirty="0" smtClean="0"/>
              <a:t>clinical</a:t>
            </a:r>
            <a:r>
              <a:rPr lang="zh-CN" altLang="en-US" dirty="0" smtClean="0"/>
              <a:t> </a:t>
            </a:r>
            <a:r>
              <a:rPr lang="en-US" altLang="zh-CN" dirty="0" smtClean="0"/>
              <a:t>records</a:t>
            </a:r>
            <a:r>
              <a:rPr lang="zh-CN" altLang="en-US" dirty="0" smtClean="0"/>
              <a:t> </a:t>
            </a:r>
            <a:r>
              <a:rPr lang="en-US" altLang="zh-CN" dirty="0" smtClean="0"/>
              <a:t>from</a:t>
            </a:r>
            <a:r>
              <a:rPr lang="zh-CN" altLang="en-US" dirty="0" smtClean="0"/>
              <a:t> </a:t>
            </a:r>
            <a:r>
              <a:rPr lang="en-US" altLang="zh-CN" dirty="0" smtClean="0"/>
              <a:t>a</a:t>
            </a:r>
            <a:r>
              <a:rPr lang="zh-CN" altLang="en-US" dirty="0" smtClean="0"/>
              <a:t> </a:t>
            </a:r>
            <a:r>
              <a:rPr lang="en-US" altLang="zh-CN" dirty="0" smtClean="0"/>
              <a:t>hospital</a:t>
            </a:r>
            <a:r>
              <a:rPr lang="zh-CN" altLang="en-US" dirty="0" smtClean="0"/>
              <a:t> </a:t>
            </a:r>
            <a:r>
              <a:rPr lang="en-US" altLang="zh-CN" dirty="0" smtClean="0"/>
              <a:t>in</a:t>
            </a:r>
            <a:r>
              <a:rPr lang="zh-CN" altLang="en-US" dirty="0" smtClean="0"/>
              <a:t> </a:t>
            </a:r>
            <a:r>
              <a:rPr lang="en-US" altLang="zh-CN" dirty="0" smtClean="0"/>
              <a:t>Beijing</a:t>
            </a:r>
            <a:r>
              <a:rPr lang="zh-CN" altLang="en-US" dirty="0" smtClean="0"/>
              <a:t> </a:t>
            </a:r>
            <a:r>
              <a:rPr lang="en-US" altLang="zh-CN" dirty="0" smtClean="0"/>
              <a:t>over</a:t>
            </a:r>
            <a:r>
              <a:rPr lang="zh-CN" altLang="en-US" dirty="0" smtClean="0"/>
              <a:t> </a:t>
            </a:r>
            <a:r>
              <a:rPr lang="en-US" altLang="zh-CN" dirty="0" smtClean="0"/>
              <a:t>one</a:t>
            </a:r>
            <a:r>
              <a:rPr lang="zh-CN" altLang="en-US" dirty="0" smtClean="0"/>
              <a:t> </a:t>
            </a:r>
            <a:r>
              <a:rPr lang="en-US" altLang="zh-CN" dirty="0" smtClean="0"/>
              <a:t>year.</a:t>
            </a:r>
            <a:r>
              <a:rPr lang="zh-CN" altLang="en-US" dirty="0" smtClean="0"/>
              <a:t> </a:t>
            </a:r>
            <a:r>
              <a:rPr lang="en-US" altLang="zh-CN" dirty="0" smtClean="0"/>
              <a:t>The</a:t>
            </a:r>
            <a:r>
              <a:rPr lang="zh-CN" altLang="en-US" dirty="0" smtClean="0"/>
              <a:t> </a:t>
            </a:r>
            <a:r>
              <a:rPr lang="en-US" altLang="zh-CN" dirty="0" smtClean="0"/>
              <a:t>data</a:t>
            </a:r>
            <a:r>
              <a:rPr lang="zh-CN" altLang="en-US" dirty="0" smtClean="0"/>
              <a:t> </a:t>
            </a:r>
            <a:r>
              <a:rPr lang="en-US" altLang="zh-CN" dirty="0" smtClean="0"/>
              <a:t>set</a:t>
            </a:r>
            <a:r>
              <a:rPr lang="zh-CN" altLang="en-US" dirty="0" smtClean="0"/>
              <a:t> </a:t>
            </a:r>
            <a:r>
              <a:rPr lang="en-US" altLang="zh-CN" dirty="0" smtClean="0"/>
              <a:t>consists</a:t>
            </a:r>
            <a:r>
              <a:rPr lang="zh-CN" altLang="en-US" dirty="0" smtClean="0"/>
              <a:t> </a:t>
            </a:r>
            <a:r>
              <a:rPr lang="en-US" altLang="zh-CN" dirty="0" smtClean="0"/>
              <a:t>of</a:t>
            </a:r>
            <a:r>
              <a:rPr lang="zh-CN" altLang="en-US" dirty="0" smtClean="0"/>
              <a:t> </a:t>
            </a:r>
            <a:r>
              <a:rPr lang="en-US" altLang="zh-CN" dirty="0" smtClean="0"/>
              <a:t>181,933</a:t>
            </a:r>
            <a:r>
              <a:rPr lang="zh-CN" altLang="en-US" dirty="0" smtClean="0"/>
              <a:t> </a:t>
            </a:r>
            <a:r>
              <a:rPr lang="en-US" altLang="zh-CN" dirty="0" smtClean="0"/>
              <a:t>clinical</a:t>
            </a:r>
            <a:r>
              <a:rPr lang="zh-CN" altLang="en-US" dirty="0" smtClean="0"/>
              <a:t> </a:t>
            </a:r>
            <a:r>
              <a:rPr lang="en-US" altLang="zh-CN" dirty="0" smtClean="0"/>
              <a:t>records</a:t>
            </a:r>
            <a:r>
              <a:rPr lang="zh-CN" altLang="en-US" dirty="0" smtClean="0"/>
              <a:t> </a:t>
            </a:r>
            <a:r>
              <a:rPr lang="en-US" altLang="zh-CN" dirty="0" smtClean="0"/>
              <a:t>and</a:t>
            </a:r>
            <a:r>
              <a:rPr lang="zh-CN" altLang="en-US" dirty="0" smtClean="0"/>
              <a:t> </a:t>
            </a:r>
            <a:r>
              <a:rPr lang="en-US" altLang="zh-CN" dirty="0" smtClean="0"/>
              <a:t>35,525</a:t>
            </a:r>
            <a:r>
              <a:rPr lang="zh-CN" altLang="en-US" dirty="0" smtClean="0"/>
              <a:t> </a:t>
            </a:r>
            <a:r>
              <a:rPr lang="en-US" altLang="zh-CN" dirty="0" smtClean="0"/>
              <a:t>patients.</a:t>
            </a:r>
            <a:r>
              <a:rPr lang="zh-CN" altLang="en-US" dirty="0" smtClean="0"/>
              <a:t> </a:t>
            </a:r>
            <a:r>
              <a:rPr lang="en-US" altLang="zh-CN" dirty="0" smtClean="0"/>
              <a:t>Each</a:t>
            </a:r>
            <a:r>
              <a:rPr lang="zh-CN" altLang="en-US" dirty="0" smtClean="0"/>
              <a:t> </a:t>
            </a:r>
            <a:r>
              <a:rPr lang="en-US" altLang="zh-CN" dirty="0" smtClean="0"/>
              <a:t>clinical</a:t>
            </a:r>
            <a:r>
              <a:rPr lang="zh-CN" altLang="en-US" dirty="0" smtClean="0"/>
              <a:t> </a:t>
            </a:r>
            <a:r>
              <a:rPr lang="en-US" altLang="zh-CN" dirty="0" smtClean="0"/>
              <a:t>record</a:t>
            </a:r>
            <a:r>
              <a:rPr lang="zh-CN" altLang="en-US" dirty="0" smtClean="0"/>
              <a:t> </a:t>
            </a:r>
            <a:r>
              <a:rPr lang="en-US" altLang="zh-CN" dirty="0" smtClean="0"/>
              <a:t>contains</a:t>
            </a:r>
            <a:r>
              <a:rPr lang="zh-CN" altLang="en-US" dirty="0" smtClean="0"/>
              <a:t> </a:t>
            </a:r>
            <a:r>
              <a:rPr lang="en-US" altLang="zh-CN" dirty="0" smtClean="0"/>
              <a:t>the</a:t>
            </a:r>
            <a:r>
              <a:rPr lang="zh-CN" altLang="en-US" dirty="0" smtClean="0"/>
              <a:t> </a:t>
            </a:r>
            <a:r>
              <a:rPr lang="en-US" altLang="zh-CN" dirty="0" smtClean="0"/>
              <a:t>lab</a:t>
            </a:r>
            <a:r>
              <a:rPr lang="zh-CN" altLang="en-US" dirty="0" smtClean="0"/>
              <a:t> </a:t>
            </a:r>
            <a:r>
              <a:rPr lang="en-US" altLang="zh-CN" dirty="0" smtClean="0"/>
              <a:t>test</a:t>
            </a:r>
            <a:r>
              <a:rPr lang="zh-CN" altLang="en-US" dirty="0" smtClean="0"/>
              <a:t> </a:t>
            </a:r>
            <a:r>
              <a:rPr lang="en-US" altLang="zh-CN" dirty="0" smtClean="0"/>
              <a:t>results</a:t>
            </a:r>
            <a:r>
              <a:rPr lang="zh-CN" altLang="en-US" dirty="0" smtClean="0"/>
              <a:t> </a:t>
            </a:r>
            <a:r>
              <a:rPr lang="en-US" altLang="zh-CN" dirty="0" smtClean="0"/>
              <a:t>of</a:t>
            </a:r>
            <a:r>
              <a:rPr lang="zh-CN" altLang="en-US" dirty="0" smtClean="0"/>
              <a:t> </a:t>
            </a:r>
            <a:r>
              <a:rPr lang="en-US" altLang="zh-CN" dirty="0" smtClean="0"/>
              <a:t>a</a:t>
            </a:r>
            <a:r>
              <a:rPr lang="zh-CN" altLang="en-US" dirty="0" smtClean="0"/>
              <a:t> </a:t>
            </a:r>
            <a:r>
              <a:rPr lang="en-US" altLang="zh-CN" dirty="0" smtClean="0"/>
              <a:t>particular</a:t>
            </a:r>
            <a:r>
              <a:rPr lang="zh-CN" altLang="en-US" dirty="0" smtClean="0"/>
              <a:t> </a:t>
            </a:r>
            <a:r>
              <a:rPr lang="en-US" altLang="zh-CN" dirty="0" smtClean="0"/>
              <a:t>patient.</a:t>
            </a:r>
            <a:r>
              <a:rPr lang="zh-CN" altLang="en-US" dirty="0" smtClean="0"/>
              <a:t> </a:t>
            </a:r>
            <a:r>
              <a:rPr lang="en-US" altLang="zh-CN" dirty="0" smtClean="0"/>
              <a:t>The key challenge in this work is</a:t>
            </a:r>
            <a:r>
              <a:rPr lang="zh-CN" altLang="en-US" dirty="0" smtClean="0"/>
              <a:t> </a:t>
            </a:r>
            <a:r>
              <a:rPr lang="en-US" altLang="zh-CN" dirty="0" smtClean="0"/>
              <a:t>feature</a:t>
            </a:r>
            <a:r>
              <a:rPr lang="zh-CN" altLang="en-US" dirty="0" smtClean="0"/>
              <a:t> </a:t>
            </a:r>
            <a:r>
              <a:rPr lang="en-US" altLang="zh-CN" dirty="0" smtClean="0"/>
              <a:t>sparseness</a:t>
            </a:r>
            <a:r>
              <a:rPr lang="zh-CN" altLang="en-US" dirty="0" smtClean="0"/>
              <a:t>: </a:t>
            </a:r>
            <a:r>
              <a:rPr lang="en-US" altLang="zh-CN" dirty="0" smtClean="0"/>
              <a:t>first</a:t>
            </a:r>
            <a:r>
              <a:rPr lang="zh-CN" altLang="en-US" dirty="0" smtClean="0"/>
              <a:t>, </a:t>
            </a:r>
            <a:r>
              <a:rPr lang="en-US" altLang="zh-CN" dirty="0" smtClean="0"/>
              <a:t>we</a:t>
            </a:r>
            <a:r>
              <a:rPr lang="zh-CN" altLang="en-US" dirty="0" smtClean="0"/>
              <a:t> </a:t>
            </a:r>
            <a:r>
              <a:rPr lang="en-US" altLang="zh-CN" dirty="0" smtClean="0"/>
              <a:t>have</a:t>
            </a:r>
            <a:r>
              <a:rPr lang="zh-CN" altLang="en-US" dirty="0" smtClean="0"/>
              <a:t> </a:t>
            </a:r>
            <a:r>
              <a:rPr lang="en-US" altLang="zh-CN" dirty="0" smtClean="0"/>
              <a:t>around</a:t>
            </a:r>
            <a:r>
              <a:rPr lang="zh-CN" altLang="en-US" dirty="0" smtClean="0"/>
              <a:t> </a:t>
            </a:r>
            <a:r>
              <a:rPr lang="en-US" altLang="zh-CN" dirty="0" smtClean="0"/>
              <a:t>2k</a:t>
            </a:r>
            <a:r>
              <a:rPr lang="zh-CN" altLang="en-US" dirty="0" smtClean="0"/>
              <a:t> </a:t>
            </a:r>
            <a:r>
              <a:rPr lang="en-US" altLang="zh-CN" dirty="0" smtClean="0"/>
              <a:t>lab</a:t>
            </a:r>
            <a:r>
              <a:rPr lang="zh-CN" altLang="en-US" dirty="0" smtClean="0"/>
              <a:t> </a:t>
            </a:r>
            <a:r>
              <a:rPr lang="en-US" altLang="zh-CN" dirty="0" smtClean="0"/>
              <a:t>tests</a:t>
            </a:r>
            <a:r>
              <a:rPr lang="zh-CN" altLang="en-US" dirty="0" smtClean="0"/>
              <a:t> </a:t>
            </a:r>
            <a:r>
              <a:rPr lang="en-US" altLang="zh-CN" dirty="0" smtClean="0"/>
              <a:t>in</a:t>
            </a:r>
            <a:r>
              <a:rPr lang="zh-CN" altLang="en-US" dirty="0" smtClean="0"/>
              <a:t> </a:t>
            </a:r>
            <a:r>
              <a:rPr lang="en-US" altLang="zh-CN" dirty="0" smtClean="0"/>
              <a:t>total,</a:t>
            </a:r>
            <a:r>
              <a:rPr lang="zh-CN" altLang="en-US" dirty="0" smtClean="0"/>
              <a:t> </a:t>
            </a:r>
            <a:r>
              <a:rPr lang="en-US" altLang="zh-CN" dirty="0" smtClean="0"/>
              <a:t>however,</a:t>
            </a:r>
            <a:r>
              <a:rPr lang="zh-CN" altLang="en-US" dirty="0" smtClean="0"/>
              <a:t> </a:t>
            </a:r>
            <a:r>
              <a:rPr lang="en-US" altLang="zh-CN" dirty="0" smtClean="0"/>
              <a:t>each</a:t>
            </a:r>
            <a:r>
              <a:rPr lang="zh-CN" altLang="en-US" dirty="0" smtClean="0"/>
              <a:t> </a:t>
            </a:r>
            <a:r>
              <a:rPr lang="en-US" altLang="zh-CN" dirty="0" smtClean="0"/>
              <a:t>clinical</a:t>
            </a:r>
            <a:r>
              <a:rPr lang="zh-CN" altLang="en-US" dirty="0" smtClean="0"/>
              <a:t> </a:t>
            </a:r>
            <a:r>
              <a:rPr lang="en-US" altLang="zh-CN" dirty="0" smtClean="0"/>
              <a:t>record</a:t>
            </a:r>
            <a:r>
              <a:rPr lang="zh-CN" altLang="en-US" dirty="0" smtClean="0"/>
              <a:t> </a:t>
            </a:r>
            <a:r>
              <a:rPr lang="en-US" altLang="zh-CN" dirty="0" smtClean="0"/>
              <a:t>only</a:t>
            </a:r>
            <a:r>
              <a:rPr lang="zh-CN" altLang="en-US" dirty="0" smtClean="0"/>
              <a:t> </a:t>
            </a:r>
            <a:r>
              <a:rPr lang="en-US" altLang="zh-CN" dirty="0" smtClean="0"/>
              <a:t>contains</a:t>
            </a:r>
            <a:r>
              <a:rPr lang="zh-CN" altLang="en-US" dirty="0" smtClean="0"/>
              <a:t> </a:t>
            </a:r>
            <a:r>
              <a:rPr lang="en-US" altLang="zh-CN" dirty="0" smtClean="0"/>
              <a:t>around</a:t>
            </a:r>
            <a:r>
              <a:rPr lang="zh-CN" altLang="en-US" dirty="0" smtClean="0"/>
              <a:t> </a:t>
            </a:r>
            <a:r>
              <a:rPr lang="en-US" altLang="zh-CN" dirty="0" smtClean="0"/>
              <a:t>24</a:t>
            </a:r>
            <a:r>
              <a:rPr lang="zh-CN" altLang="en-US" dirty="0" smtClean="0"/>
              <a:t> </a:t>
            </a:r>
            <a:r>
              <a:rPr lang="en-US" altLang="zh-CN" dirty="0" smtClean="0"/>
              <a:t>lab</a:t>
            </a:r>
            <a:r>
              <a:rPr lang="zh-CN" altLang="en-US" dirty="0" smtClean="0"/>
              <a:t> </a:t>
            </a:r>
            <a:r>
              <a:rPr lang="en-US" altLang="zh-CN" dirty="0" smtClean="0"/>
              <a:t>test.</a:t>
            </a:r>
            <a:r>
              <a:rPr lang="zh-CN" altLang="en-US" dirty="0" smtClean="0"/>
              <a:t> </a:t>
            </a:r>
            <a:r>
              <a:rPr lang="en-US" altLang="zh-CN" dirty="0" smtClean="0"/>
              <a:t>Secondly,</a:t>
            </a:r>
            <a:r>
              <a:rPr lang="zh-CN" altLang="en-US" dirty="0" smtClean="0"/>
              <a:t> </a:t>
            </a:r>
            <a:r>
              <a:rPr lang="en-US" altLang="zh-CN" dirty="0" smtClean="0"/>
              <a:t>65%</a:t>
            </a:r>
            <a:r>
              <a:rPr lang="zh-CN" altLang="en-US" dirty="0" smtClean="0"/>
              <a:t> </a:t>
            </a:r>
            <a:r>
              <a:rPr lang="en-US" altLang="zh-CN" dirty="0" smtClean="0"/>
              <a:t>of</a:t>
            </a:r>
            <a:r>
              <a:rPr lang="zh-CN" altLang="en-US" dirty="0" smtClean="0"/>
              <a:t> </a:t>
            </a:r>
            <a:r>
              <a:rPr lang="en-US" altLang="zh-CN" dirty="0" smtClean="0"/>
              <a:t>lab</a:t>
            </a:r>
            <a:r>
              <a:rPr lang="zh-CN" altLang="en-US" dirty="0" smtClean="0"/>
              <a:t> </a:t>
            </a:r>
            <a:r>
              <a:rPr lang="en-US" altLang="zh-CN" dirty="0" smtClean="0"/>
              <a:t>tests</a:t>
            </a:r>
            <a:r>
              <a:rPr lang="zh-CN" altLang="en-US" dirty="0" smtClean="0"/>
              <a:t> </a:t>
            </a:r>
            <a:r>
              <a:rPr lang="en-US" altLang="zh-CN" dirty="0" smtClean="0"/>
              <a:t>are</a:t>
            </a:r>
            <a:r>
              <a:rPr lang="zh-CN" altLang="en-US" dirty="0" smtClean="0"/>
              <a:t> </a:t>
            </a:r>
            <a:r>
              <a:rPr lang="en-US" altLang="zh-CN" dirty="0" smtClean="0"/>
              <a:t>recorded</a:t>
            </a:r>
            <a:r>
              <a:rPr lang="zh-CN" altLang="en-US" dirty="0" smtClean="0"/>
              <a:t> </a:t>
            </a:r>
            <a:r>
              <a:rPr lang="en-US" altLang="zh-CN" dirty="0" smtClean="0"/>
              <a:t>in</a:t>
            </a:r>
            <a:r>
              <a:rPr lang="zh-CN" altLang="en-US" dirty="0" smtClean="0"/>
              <a:t> </a:t>
            </a:r>
            <a:r>
              <a:rPr lang="en-US" altLang="zh-CN" dirty="0" smtClean="0"/>
              <a:t>less</a:t>
            </a:r>
            <a:r>
              <a:rPr lang="zh-CN" altLang="en-US" dirty="0" smtClean="0"/>
              <a:t> </a:t>
            </a:r>
            <a:r>
              <a:rPr lang="en-US" altLang="zh-CN" dirty="0" smtClean="0"/>
              <a:t>than</a:t>
            </a:r>
            <a:r>
              <a:rPr lang="zh-CN" altLang="en-US" dirty="0" smtClean="0"/>
              <a:t> </a:t>
            </a:r>
            <a:r>
              <a:rPr lang="en-US" altLang="zh-CN" dirty="0" smtClean="0"/>
              <a:t>1</a:t>
            </a:r>
            <a:r>
              <a:rPr lang="zh-CN" altLang="en-US" dirty="0" smtClean="0"/>
              <a:t>0 </a:t>
            </a:r>
            <a:r>
              <a:rPr lang="en-US" altLang="zh-CN" dirty="0" smtClean="0"/>
              <a:t>clinical</a:t>
            </a:r>
            <a:r>
              <a:rPr lang="zh-CN" altLang="en-US" dirty="0" smtClean="0"/>
              <a:t> </a:t>
            </a:r>
            <a:r>
              <a:rPr lang="en-US" altLang="zh-CN" dirty="0" smtClean="0"/>
              <a:t>records.</a:t>
            </a:r>
            <a:r>
              <a:rPr lang="zh-CN" altLang="en-US" dirty="0" smtClean="0"/>
              <a:t>  </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4</a:t>
            </a:fld>
            <a:endParaRPr lang="en-US" altLang="zh-CN"/>
          </a:p>
        </p:txBody>
      </p:sp>
    </p:spTree>
    <p:extLst>
      <p:ext uri="{BB962C8B-B14F-4D97-AF65-F5344CB8AC3E}">
        <p14:creationId xmlns:p14="http://schemas.microsoft.com/office/powerpoint/2010/main" val="2036546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I will introduce our approach.</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5</a:t>
            </a:fld>
            <a:endParaRPr lang="en-US" altLang="zh-CN"/>
          </a:p>
        </p:txBody>
      </p:sp>
    </p:spTree>
    <p:extLst>
      <p:ext uri="{BB962C8B-B14F-4D97-AF65-F5344CB8AC3E}">
        <p14:creationId xmlns:p14="http://schemas.microsoft.com/office/powerpoint/2010/main" val="4275288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We</a:t>
            </a:r>
            <a:r>
              <a:rPr lang="zh-CN" altLang="en-US" dirty="0" smtClean="0"/>
              <a:t> </a:t>
            </a:r>
            <a:r>
              <a:rPr lang="en-US" altLang="zh-CN" dirty="0" smtClean="0"/>
              <a:t>begin</a:t>
            </a:r>
            <a:r>
              <a:rPr lang="zh-CN" altLang="en-US" dirty="0" smtClean="0"/>
              <a:t> </a:t>
            </a:r>
            <a:r>
              <a:rPr lang="en-US" altLang="zh-CN" dirty="0" smtClean="0"/>
              <a:t>with</a:t>
            </a:r>
            <a:r>
              <a:rPr lang="zh-CN" altLang="en-US" dirty="0" smtClean="0"/>
              <a:t> </a:t>
            </a:r>
            <a:r>
              <a:rPr lang="en-US" altLang="zh-CN" dirty="0" smtClean="0"/>
              <a:t>a straight</a:t>
            </a:r>
            <a:r>
              <a:rPr lang="en-US" altLang="zh-CN" baseline="0" dirty="0" smtClean="0"/>
              <a:t> forward method </a:t>
            </a:r>
            <a:r>
              <a:rPr lang="en-US" altLang="zh-CN" dirty="0" smtClean="0"/>
              <a:t>to demonstrate how we formulate the</a:t>
            </a:r>
            <a:r>
              <a:rPr lang="en-US" altLang="zh-CN" baseline="0" dirty="0" smtClean="0"/>
              <a:t> addressed problem into a machine learning problem. We let x to represent each clinical record, it is represented as a feature vector, with each dimension denoting a lab test. Our task is to learn a function to map the observed x to y. Here y is a state variable which denotes a set of complications the patient may have. Traditional methods like </a:t>
            </a:r>
            <a:r>
              <a:rPr lang="en-US" altLang="zh-CN" baseline="0" dirty="0" err="1" smtClean="0"/>
              <a:t>svm</a:t>
            </a:r>
            <a:r>
              <a:rPr lang="en-US" altLang="zh-CN" baseline="0" dirty="0" smtClean="0"/>
              <a:t> and </a:t>
            </a:r>
            <a:r>
              <a:rPr lang="en-US" altLang="zh-CN" baseline="0" dirty="0" err="1" smtClean="0"/>
              <a:t>lr</a:t>
            </a:r>
            <a:r>
              <a:rPr lang="en-US" altLang="zh-CN" baseline="0" dirty="0" smtClean="0"/>
              <a:t> can be utilized here.  </a:t>
            </a:r>
            <a:endParaRPr lang="en-US" altLang="zh-CN" sz="1200" kern="1200" baseline="0" dirty="0" smtClean="0">
              <a:solidFill>
                <a:schemeClr val="tx1"/>
              </a:solidFill>
              <a:latin typeface="Arial" charset="0"/>
              <a:ea typeface="宋体" pitchFamily="2" charset="-122"/>
              <a:cs typeface="+mn-cs"/>
            </a:endParaRPr>
          </a:p>
          <a:p>
            <a:r>
              <a:rPr lang="en-US" altLang="zh-CN" sz="1200" kern="1200" baseline="0" dirty="0" smtClean="0">
                <a:solidFill>
                  <a:schemeClr val="tx1"/>
                </a:solidFill>
                <a:latin typeface="Arial" charset="0"/>
                <a:ea typeface="宋体" pitchFamily="2" charset="-122"/>
                <a:cs typeface="+mn-cs"/>
              </a:rPr>
              <a:t>However, this </a:t>
            </a:r>
            <a:r>
              <a:rPr lang="en-US" altLang="zh-CN" sz="1200" kern="1200" baseline="0" dirty="0" smtClean="0">
                <a:solidFill>
                  <a:schemeClr val="tx1"/>
                </a:solidFill>
                <a:latin typeface="Arial" charset="0"/>
                <a:ea typeface="宋体" pitchFamily="2" charset="-122"/>
                <a:cs typeface="+mn-cs"/>
              </a:rPr>
              <a:t>method suffers from the limitations that it can not model the </a:t>
            </a:r>
            <a:r>
              <a:rPr lang="en-US" altLang="zh-CN" sz="1200" kern="1200" baseline="0" dirty="0" smtClean="0">
                <a:solidFill>
                  <a:schemeClr val="tx1"/>
                </a:solidFill>
                <a:latin typeface="Arial" charset="0"/>
                <a:ea typeface="宋体" pitchFamily="2" charset="-122"/>
                <a:cs typeface="+mn-cs"/>
              </a:rPr>
              <a:t>correlations between </a:t>
            </a:r>
            <a:r>
              <a:rPr lang="en-US" altLang="zh-CN" sz="1200" kern="1200" baseline="0" dirty="0" smtClean="0">
                <a:solidFill>
                  <a:schemeClr val="tx1"/>
                </a:solidFill>
                <a:latin typeface="Arial" charset="0"/>
                <a:ea typeface="宋体" pitchFamily="2" charset="-122"/>
                <a:cs typeface="+mn-cs"/>
              </a:rPr>
              <a:t>y, and it can not handle the sparse features. </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6</a:t>
            </a:fld>
            <a:endParaRPr lang="en-US" altLang="zh-CN"/>
          </a:p>
        </p:txBody>
      </p:sp>
    </p:spTree>
    <p:extLst>
      <p:ext uri="{BB962C8B-B14F-4D97-AF65-F5344CB8AC3E}">
        <p14:creationId xmlns:p14="http://schemas.microsoft.com/office/powerpoint/2010/main" val="2784223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propose the second model</a:t>
            </a:r>
            <a:r>
              <a:rPr lang="en-US" baseline="0" dirty="0" smtClean="0"/>
              <a:t> to </a:t>
            </a:r>
            <a:r>
              <a:rPr lang="en-US" dirty="0" smtClean="0"/>
              <a:t>consider </a:t>
            </a:r>
            <a:r>
              <a:rPr lang="en-US" dirty="0" smtClean="0"/>
              <a:t>the correlations</a:t>
            </a:r>
            <a:r>
              <a:rPr lang="en-US" baseline="0" dirty="0" smtClean="0"/>
              <a:t> between </a:t>
            </a:r>
            <a:r>
              <a:rPr lang="en-US" baseline="0" dirty="0" smtClean="0"/>
              <a:t>two clinical records one patient has at adjacent time stamps. The </a:t>
            </a:r>
            <a:r>
              <a:rPr lang="en-US" baseline="0" dirty="0" smtClean="0"/>
              <a:t>intuition behind this is that the patient’s health condition will not vary </a:t>
            </a:r>
            <a:r>
              <a:rPr lang="en-US" baseline="0" dirty="0" smtClean="0"/>
              <a:t>much </a:t>
            </a:r>
            <a:r>
              <a:rPr lang="en-US" baseline="0" dirty="0" smtClean="0"/>
              <a:t>at adjacent time </a:t>
            </a:r>
            <a:r>
              <a:rPr lang="en-US" baseline="0" dirty="0" smtClean="0"/>
              <a:t>stamps. In this work, we use factor graph to implement model II. Specifically, we define two factors to represent the correlation between the observed variables and the state variable, and the correlations between two state variables, and define the objective function as the joint distribution of state variables conditioned on observed variables. However, this method still suffers from the feature sparseness problem. </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7</a:t>
            </a:fld>
            <a:endParaRPr lang="en-US" altLang="zh-CN"/>
          </a:p>
        </p:txBody>
      </p:sp>
    </p:spTree>
    <p:extLst>
      <p:ext uri="{BB962C8B-B14F-4D97-AF65-F5344CB8AC3E}">
        <p14:creationId xmlns:p14="http://schemas.microsoft.com/office/powerpoint/2010/main" val="3463094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model II, we bring in a latent space layer by projecting the original</a:t>
            </a:r>
            <a:r>
              <a:rPr lang="en-US" baseline="0" dirty="0" smtClean="0"/>
              <a:t> sparse features into a lower-dimensional latent space using a mixture of Gaussian. Then we do the classification based on the projected results. The two steps are interactive. The dimensional reduction helps to improve the classification results by handling the feature sparseness problem, and the classification results guides the dimensional reduction process. </a:t>
            </a:r>
            <a:endParaRPr lang="en-US" baseline="0" dirty="0" smtClean="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8</a:t>
            </a:fld>
            <a:endParaRPr lang="en-US" altLang="zh-CN"/>
          </a:p>
        </p:txBody>
      </p:sp>
    </p:spTree>
    <p:extLst>
      <p:ext uri="{BB962C8B-B14F-4D97-AF65-F5344CB8AC3E}">
        <p14:creationId xmlns:p14="http://schemas.microsoft.com/office/powerpoint/2010/main" val="1646887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an </a:t>
            </a:r>
            <a:r>
              <a:rPr lang="en-US" dirty="0" smtClean="0"/>
              <a:t>approximate learning </a:t>
            </a:r>
            <a:r>
              <a:rPr lang="en-US" dirty="0" smtClean="0"/>
              <a:t>algorithm</a:t>
            </a:r>
            <a:r>
              <a:rPr lang="en-US" baseline="0" dirty="0" smtClean="0"/>
              <a:t> to estimate the model parameters. </a:t>
            </a:r>
            <a:r>
              <a:rPr lang="en-US" baseline="0" dirty="0" smtClean="0"/>
              <a:t>For each iteration, we first fix all the parameters used for classification and update the parameters </a:t>
            </a:r>
            <a:r>
              <a:rPr lang="en-US" baseline="0" dirty="0" smtClean="0"/>
              <a:t>used </a:t>
            </a:r>
            <a:r>
              <a:rPr lang="en-US" baseline="0" dirty="0" smtClean="0"/>
              <a:t>for dimensional reduction, then we fix the dimensional reduction parameters and update the classification parameters.</a:t>
            </a:r>
            <a:endParaRPr lang="en-US" dirty="0"/>
          </a:p>
        </p:txBody>
      </p:sp>
      <p:sp>
        <p:nvSpPr>
          <p:cNvPr id="4" name="Slide Number Placeholder 3"/>
          <p:cNvSpPr>
            <a:spLocks noGrp="1"/>
          </p:cNvSpPr>
          <p:nvPr>
            <p:ph type="sldNum" sz="quarter" idx="10"/>
          </p:nvPr>
        </p:nvSpPr>
        <p:spPr/>
        <p:txBody>
          <a:bodyPr/>
          <a:lstStyle/>
          <a:p>
            <a:pPr>
              <a:defRPr/>
            </a:pPr>
            <a:fld id="{A3804948-14D2-43DA-B3DB-CF1972FFF4B7}" type="slidenum">
              <a:rPr lang="en-US" altLang="zh-CN" smtClean="0"/>
              <a:pPr>
                <a:defRPr/>
              </a:pPr>
              <a:t>9</a:t>
            </a:fld>
            <a:endParaRPr lang="en-US" altLang="zh-CN"/>
          </a:p>
        </p:txBody>
      </p:sp>
    </p:spTree>
    <p:extLst>
      <p:ext uri="{BB962C8B-B14F-4D97-AF65-F5344CB8AC3E}">
        <p14:creationId xmlns:p14="http://schemas.microsoft.com/office/powerpoint/2010/main" val="7128394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8" descr="Picture2"/>
          <p:cNvPicPr>
            <a:picLocks noChangeAspect="1" noChangeArrowheads="1"/>
          </p:cNvPicPr>
          <p:nvPr/>
        </p:nvPicPr>
        <p:blipFill>
          <a:blip r:embed="rId2" cstate="print"/>
          <a:srcRect/>
          <a:stretch>
            <a:fillRect/>
          </a:stretch>
        </p:blipFill>
        <p:spPr bwMode="auto">
          <a:xfrm>
            <a:off x="0" y="6499226"/>
            <a:ext cx="9144000" cy="358775"/>
          </a:xfrm>
          <a:prstGeom prst="rect">
            <a:avLst/>
          </a:prstGeom>
          <a:noFill/>
          <a:ln w="9525">
            <a:noFill/>
            <a:miter lim="800000"/>
            <a:headEnd/>
            <a:tailEnd/>
          </a:ln>
        </p:spPr>
      </p:pic>
      <p:sp>
        <p:nvSpPr>
          <p:cNvPr id="5" name="Rectangle 5"/>
          <p:cNvSpPr>
            <a:spLocks noChangeArrowheads="1"/>
          </p:cNvSpPr>
          <p:nvPr/>
        </p:nvSpPr>
        <p:spPr bwMode="auto">
          <a:xfrm>
            <a:off x="0" y="1"/>
            <a:ext cx="9144000" cy="360363"/>
          </a:xfrm>
          <a:prstGeom prst="rect">
            <a:avLst/>
          </a:prstGeom>
          <a:gradFill rotWithShape="1">
            <a:gsLst>
              <a:gs pos="0">
                <a:srgbClr val="99CCFF"/>
              </a:gs>
              <a:gs pos="100000">
                <a:srgbClr val="99CCFF">
                  <a:gamma/>
                  <a:tint val="0"/>
                  <a:invGamma/>
                </a:srgbClr>
              </a:gs>
            </a:gsLst>
            <a:lin ang="5400000" scaled="1"/>
          </a:gradFill>
          <a:ln w="9525">
            <a:noFill/>
            <a:miter lim="800000"/>
            <a:headEnd/>
            <a:tailEnd/>
          </a:ln>
          <a:effectLst/>
        </p:spPr>
        <p:txBody>
          <a:bodyPr wrap="none" anchor="ctr"/>
          <a:lstStyle/>
          <a:p>
            <a:pPr>
              <a:defRPr/>
            </a:pPr>
            <a:endParaRPr lang="zh-CN" altLang="en-US">
              <a:latin typeface="Arial" charset="0"/>
            </a:endParaRPr>
          </a:p>
        </p:txBody>
      </p:sp>
      <p:pic>
        <p:nvPicPr>
          <p:cNvPr id="6" name="Picture 27" descr="Picture1"/>
          <p:cNvPicPr>
            <a:picLocks noChangeAspect="1" noChangeArrowheads="1"/>
          </p:cNvPicPr>
          <p:nvPr/>
        </p:nvPicPr>
        <p:blipFill>
          <a:blip r:embed="rId3" cstate="print"/>
          <a:srcRect/>
          <a:stretch>
            <a:fillRect/>
          </a:stretch>
        </p:blipFill>
        <p:spPr bwMode="auto">
          <a:xfrm>
            <a:off x="0" y="0"/>
            <a:ext cx="9144000" cy="1905000"/>
          </a:xfrm>
          <a:prstGeom prst="rect">
            <a:avLst/>
          </a:prstGeom>
          <a:noFill/>
          <a:ln w="9525">
            <a:noFill/>
            <a:miter lim="800000"/>
            <a:headEnd/>
            <a:tailEnd/>
          </a:ln>
        </p:spPr>
      </p:pic>
      <p:sp>
        <p:nvSpPr>
          <p:cNvPr id="7" name="Rectangle 7"/>
          <p:cNvSpPr>
            <a:spLocks noChangeArrowheads="1"/>
          </p:cNvSpPr>
          <p:nvPr/>
        </p:nvSpPr>
        <p:spPr bwMode="auto">
          <a:xfrm>
            <a:off x="184639" y="6453188"/>
            <a:ext cx="930520" cy="457200"/>
          </a:xfrm>
          <a:prstGeom prst="rect">
            <a:avLst/>
          </a:prstGeom>
          <a:noFill/>
          <a:ln w="9525">
            <a:noFill/>
            <a:miter lim="800000"/>
            <a:headEnd/>
            <a:tailEnd/>
          </a:ln>
          <a:effectLst/>
        </p:spPr>
        <p:txBody>
          <a:bodyPr wrap="none" lIns="92075" tIns="46038" rIns="92075" bIns="46038" anchor="ctr"/>
          <a:lstStyle/>
          <a:p>
            <a:pPr defTabSz="762000">
              <a:defRPr/>
            </a:pPr>
            <a:fld id="{877019A4-F52B-4785-B83C-A974FFFB65AE}" type="slidenum">
              <a:rPr kumimoji="1" lang="en-US" altLang="ja-JP" sz="1600">
                <a:solidFill>
                  <a:schemeClr val="bg1"/>
                </a:solidFill>
                <a:latin typeface="Times New Roman" pitchFamily="18" charset="0"/>
                <a:ea typeface="MS PGothic" pitchFamily="34" charset="-128"/>
              </a:rPr>
              <a:pPr defTabSz="762000">
                <a:defRPr/>
              </a:pPr>
              <a:t>‹#›</a:t>
            </a:fld>
            <a:endParaRPr kumimoji="1" lang="en-US" altLang="ja-JP" sz="1600">
              <a:solidFill>
                <a:schemeClr val="bg1"/>
              </a:solidFill>
              <a:latin typeface="Times New Roman" pitchFamily="18" charset="0"/>
              <a:ea typeface="MS PGothic" pitchFamily="34" charset="-128"/>
            </a:endParaRPr>
          </a:p>
        </p:txBody>
      </p:sp>
      <p:grpSp>
        <p:nvGrpSpPr>
          <p:cNvPr id="2" name="Group 13"/>
          <p:cNvGrpSpPr>
            <a:grpSpLocks/>
          </p:cNvGrpSpPr>
          <p:nvPr/>
        </p:nvGrpSpPr>
        <p:grpSpPr bwMode="auto">
          <a:xfrm>
            <a:off x="-36635" y="-26988"/>
            <a:ext cx="1332035" cy="995363"/>
            <a:chOff x="0" y="0"/>
            <a:chExt cx="5557" cy="4150"/>
          </a:xfrm>
        </p:grpSpPr>
        <p:pic>
          <p:nvPicPr>
            <p:cNvPr id="9" name="Picture 14" descr="リング_2_0924"/>
            <p:cNvPicPr>
              <a:picLocks noChangeAspect="1" noChangeArrowheads="1"/>
            </p:cNvPicPr>
            <p:nvPr userDrawn="1"/>
          </p:nvPicPr>
          <p:blipFill>
            <a:blip r:embed="rId4" cstate="print"/>
            <a:srcRect t="9818"/>
            <a:stretch>
              <a:fillRect/>
            </a:stretch>
          </p:blipFill>
          <p:spPr bwMode="auto">
            <a:xfrm>
              <a:off x="249" y="0"/>
              <a:ext cx="3991" cy="3590"/>
            </a:xfrm>
            <a:prstGeom prst="rect">
              <a:avLst/>
            </a:prstGeom>
            <a:noFill/>
            <a:ln w="9525">
              <a:noFill/>
              <a:miter lim="800000"/>
              <a:headEnd/>
              <a:tailEnd/>
            </a:ln>
          </p:spPr>
        </p:pic>
        <p:pic>
          <p:nvPicPr>
            <p:cNvPr id="10" name="Picture 15" descr="リング_2_0924"/>
            <p:cNvPicPr>
              <a:picLocks noChangeAspect="1" noChangeArrowheads="1"/>
            </p:cNvPicPr>
            <p:nvPr userDrawn="1"/>
          </p:nvPicPr>
          <p:blipFill>
            <a:blip r:embed="rId4" cstate="print"/>
            <a:srcRect/>
            <a:stretch>
              <a:fillRect/>
            </a:stretch>
          </p:blipFill>
          <p:spPr bwMode="auto">
            <a:xfrm>
              <a:off x="4332" y="122"/>
              <a:ext cx="1225" cy="1222"/>
            </a:xfrm>
            <a:prstGeom prst="rect">
              <a:avLst/>
            </a:prstGeom>
            <a:noFill/>
            <a:ln w="9525">
              <a:noFill/>
              <a:miter lim="800000"/>
              <a:headEnd/>
              <a:tailEnd/>
            </a:ln>
          </p:spPr>
        </p:pic>
        <p:pic>
          <p:nvPicPr>
            <p:cNvPr id="11" name="Picture 16" descr="リング_2_0924"/>
            <p:cNvPicPr>
              <a:picLocks noChangeAspect="1" noChangeArrowheads="1"/>
            </p:cNvPicPr>
            <p:nvPr userDrawn="1"/>
          </p:nvPicPr>
          <p:blipFill>
            <a:blip r:embed="rId4" cstate="print"/>
            <a:srcRect l="15576"/>
            <a:stretch>
              <a:fillRect/>
            </a:stretch>
          </p:blipFill>
          <p:spPr bwMode="auto">
            <a:xfrm>
              <a:off x="0" y="1389"/>
              <a:ext cx="2336" cy="2761"/>
            </a:xfrm>
            <a:prstGeom prst="rect">
              <a:avLst/>
            </a:prstGeom>
            <a:noFill/>
            <a:ln w="9525">
              <a:noFill/>
              <a:miter lim="800000"/>
              <a:headEnd/>
              <a:tailEnd/>
            </a:ln>
          </p:spPr>
        </p:pic>
      </p:grpSp>
      <p:grpSp>
        <p:nvGrpSpPr>
          <p:cNvPr id="3" name="Group 20"/>
          <p:cNvGrpSpPr>
            <a:grpSpLocks/>
          </p:cNvGrpSpPr>
          <p:nvPr/>
        </p:nvGrpSpPr>
        <p:grpSpPr bwMode="auto">
          <a:xfrm>
            <a:off x="-36635" y="-26988"/>
            <a:ext cx="1332035" cy="995363"/>
            <a:chOff x="0" y="0"/>
            <a:chExt cx="5557" cy="4150"/>
          </a:xfrm>
        </p:grpSpPr>
        <p:pic>
          <p:nvPicPr>
            <p:cNvPr id="13" name="Picture 21" descr="リング_2_0924"/>
            <p:cNvPicPr>
              <a:picLocks noChangeAspect="1" noChangeArrowheads="1"/>
            </p:cNvPicPr>
            <p:nvPr userDrawn="1"/>
          </p:nvPicPr>
          <p:blipFill>
            <a:blip r:embed="rId4" cstate="print"/>
            <a:srcRect t="9818"/>
            <a:stretch>
              <a:fillRect/>
            </a:stretch>
          </p:blipFill>
          <p:spPr bwMode="auto">
            <a:xfrm>
              <a:off x="249" y="0"/>
              <a:ext cx="3991" cy="3590"/>
            </a:xfrm>
            <a:prstGeom prst="rect">
              <a:avLst/>
            </a:prstGeom>
            <a:noFill/>
            <a:ln w="9525">
              <a:noFill/>
              <a:miter lim="800000"/>
              <a:headEnd/>
              <a:tailEnd/>
            </a:ln>
          </p:spPr>
        </p:pic>
        <p:pic>
          <p:nvPicPr>
            <p:cNvPr id="14" name="Picture 22" descr="リング_2_0924"/>
            <p:cNvPicPr>
              <a:picLocks noChangeAspect="1" noChangeArrowheads="1"/>
            </p:cNvPicPr>
            <p:nvPr userDrawn="1"/>
          </p:nvPicPr>
          <p:blipFill>
            <a:blip r:embed="rId4" cstate="print"/>
            <a:srcRect/>
            <a:stretch>
              <a:fillRect/>
            </a:stretch>
          </p:blipFill>
          <p:spPr bwMode="auto">
            <a:xfrm>
              <a:off x="4332" y="122"/>
              <a:ext cx="1225" cy="1222"/>
            </a:xfrm>
            <a:prstGeom prst="rect">
              <a:avLst/>
            </a:prstGeom>
            <a:noFill/>
            <a:ln w="9525">
              <a:noFill/>
              <a:miter lim="800000"/>
              <a:headEnd/>
              <a:tailEnd/>
            </a:ln>
          </p:spPr>
        </p:pic>
        <p:pic>
          <p:nvPicPr>
            <p:cNvPr id="15" name="Picture 23" descr="リング_2_0924"/>
            <p:cNvPicPr>
              <a:picLocks noChangeAspect="1" noChangeArrowheads="1"/>
            </p:cNvPicPr>
            <p:nvPr userDrawn="1"/>
          </p:nvPicPr>
          <p:blipFill>
            <a:blip r:embed="rId4" cstate="print"/>
            <a:srcRect l="15576"/>
            <a:stretch>
              <a:fillRect/>
            </a:stretch>
          </p:blipFill>
          <p:spPr bwMode="auto">
            <a:xfrm>
              <a:off x="0" y="1389"/>
              <a:ext cx="2336" cy="2761"/>
            </a:xfrm>
            <a:prstGeom prst="rect">
              <a:avLst/>
            </a:prstGeom>
            <a:noFill/>
            <a:ln w="9525">
              <a:noFill/>
              <a:miter lim="800000"/>
              <a:headEnd/>
              <a:tailEnd/>
            </a:ln>
          </p:spPr>
        </p:pic>
      </p:grpSp>
      <p:sp>
        <p:nvSpPr>
          <p:cNvPr id="12493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CN" altLang="en-US" smtClean="0"/>
              <a:t>单击此处编辑母版副标题样式</a:t>
            </a:r>
            <a:endParaRPr lang="en-US" altLang="zh-CN"/>
          </a:p>
        </p:txBody>
      </p:sp>
      <p:sp>
        <p:nvSpPr>
          <p:cNvPr id="124934" name="Rectangle 6"/>
          <p:cNvSpPr>
            <a:spLocks noGrp="1" noChangeArrowheads="1"/>
          </p:cNvSpPr>
          <p:nvPr>
            <p:ph type="ctrTitle"/>
          </p:nvPr>
        </p:nvSpPr>
        <p:spPr>
          <a:xfrm>
            <a:off x="685800" y="2130452"/>
            <a:ext cx="7772400" cy="1470025"/>
          </a:xfrm>
        </p:spPr>
        <p:txBody>
          <a:bodyPr/>
          <a:lstStyle>
            <a:lvl1pPr>
              <a:defRPr/>
            </a:lvl1pPr>
          </a:lstStyle>
          <a:p>
            <a:r>
              <a:rPr lang="zh-CN" altLang="en-US" smtClean="0"/>
              <a:t>单击此处编辑母版标题样式</a:t>
            </a:r>
            <a:endParaRPr lang="en-US" altLang="zh-CN"/>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33456" y="188913"/>
            <a:ext cx="2159977" cy="59372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0588" y="188913"/>
            <a:ext cx="6342185" cy="59372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50587" y="188913"/>
            <a:ext cx="8642838" cy="79216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323864" y="1196975"/>
            <a:ext cx="8436219" cy="4929188"/>
          </a:xfrm>
        </p:spPr>
        <p:txBody>
          <a:bodyPr/>
          <a:lstStyle/>
          <a:p>
            <a:pPr lvl="0"/>
            <a:r>
              <a:rPr lang="zh-CN" altLang="en-US" noProof="0" smtClean="0"/>
              <a:t>单击图标添加表格</a:t>
            </a:r>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4406927"/>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23851" y="1196975"/>
            <a:ext cx="4147038"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11573" y="1196975"/>
            <a:ext cx="4148503"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283"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28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7" y="273050"/>
            <a:ext cx="3008435"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7307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Picture2"/>
          <p:cNvPicPr>
            <a:picLocks noChangeAspect="1" noChangeArrowheads="1"/>
          </p:cNvPicPr>
          <p:nvPr/>
        </p:nvPicPr>
        <p:blipFill>
          <a:blip r:embed="rId14" cstate="print"/>
          <a:srcRect/>
          <a:stretch>
            <a:fillRect/>
          </a:stretch>
        </p:blipFill>
        <p:spPr bwMode="auto">
          <a:xfrm>
            <a:off x="0" y="6499226"/>
            <a:ext cx="9144000" cy="358775"/>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323851" y="1196975"/>
            <a:ext cx="8436219"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1035" name="Rectangle 11"/>
          <p:cNvSpPr>
            <a:spLocks noChangeArrowheads="1"/>
          </p:cNvSpPr>
          <p:nvPr/>
        </p:nvSpPr>
        <p:spPr bwMode="auto">
          <a:xfrm>
            <a:off x="0" y="1"/>
            <a:ext cx="9144000" cy="360363"/>
          </a:xfrm>
          <a:prstGeom prst="rect">
            <a:avLst/>
          </a:prstGeom>
          <a:gradFill rotWithShape="1">
            <a:gsLst>
              <a:gs pos="0">
                <a:srgbClr val="99CCFF"/>
              </a:gs>
              <a:gs pos="100000">
                <a:srgbClr val="99CCFF">
                  <a:gamma/>
                  <a:tint val="0"/>
                  <a:invGamma/>
                </a:srgbClr>
              </a:gs>
            </a:gsLst>
            <a:lin ang="5400000" scaled="1"/>
          </a:gradFill>
          <a:ln w="9525">
            <a:noFill/>
            <a:miter lim="800000"/>
            <a:headEnd/>
            <a:tailEnd/>
          </a:ln>
          <a:effectLst/>
        </p:spPr>
        <p:txBody>
          <a:bodyPr wrap="none" anchor="ctr"/>
          <a:lstStyle/>
          <a:p>
            <a:pPr>
              <a:defRPr/>
            </a:pPr>
            <a:endParaRPr lang="zh-CN" altLang="en-US">
              <a:latin typeface="Arial" charset="0"/>
            </a:endParaRPr>
          </a:p>
        </p:txBody>
      </p:sp>
      <p:sp>
        <p:nvSpPr>
          <p:cNvPr id="1029" name="Rectangle 2"/>
          <p:cNvSpPr>
            <a:spLocks noGrp="1" noChangeArrowheads="1"/>
          </p:cNvSpPr>
          <p:nvPr>
            <p:ph type="title"/>
          </p:nvPr>
        </p:nvSpPr>
        <p:spPr bwMode="auto">
          <a:xfrm>
            <a:off x="250582" y="188913"/>
            <a:ext cx="8642838"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036" name="Rectangle 12"/>
          <p:cNvSpPr>
            <a:spLocks noChangeArrowheads="1"/>
          </p:cNvSpPr>
          <p:nvPr/>
        </p:nvSpPr>
        <p:spPr bwMode="auto">
          <a:xfrm>
            <a:off x="184639" y="6453188"/>
            <a:ext cx="930520" cy="457200"/>
          </a:xfrm>
          <a:prstGeom prst="rect">
            <a:avLst/>
          </a:prstGeom>
          <a:noFill/>
          <a:ln w="9525">
            <a:noFill/>
            <a:miter lim="800000"/>
            <a:headEnd/>
            <a:tailEnd/>
          </a:ln>
          <a:effectLst/>
        </p:spPr>
        <p:txBody>
          <a:bodyPr wrap="none" lIns="92075" tIns="46038" rIns="92075" bIns="46038" anchor="ctr"/>
          <a:lstStyle/>
          <a:p>
            <a:pPr defTabSz="762000">
              <a:defRPr/>
            </a:pPr>
            <a:fld id="{A668977A-3572-4392-907F-8F125AD2A05E}" type="slidenum">
              <a:rPr kumimoji="1" lang="en-US" altLang="ja-JP" sz="1600">
                <a:solidFill>
                  <a:schemeClr val="bg1"/>
                </a:solidFill>
                <a:latin typeface="Times New Roman" pitchFamily="18" charset="0"/>
                <a:ea typeface="MS PGothic" pitchFamily="34" charset="-128"/>
              </a:rPr>
              <a:pPr defTabSz="762000">
                <a:defRPr/>
              </a:pPr>
              <a:t>‹#›</a:t>
            </a:fld>
            <a:endParaRPr kumimoji="1" lang="en-US" altLang="ja-JP" sz="1600">
              <a:solidFill>
                <a:schemeClr val="bg1"/>
              </a:solidFill>
              <a:latin typeface="Times New Roman" pitchFamily="18" charset="0"/>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transition xmlns:p14="http://schemas.microsoft.com/office/powerpoint/2010/main"/>
  <p:timing>
    <p:tnLst>
      <p:par>
        <p:cTn xmlns:p14="http://schemas.microsoft.com/office/powerpoint/2010/main" id="1" dur="indefinite" restart="never" nodeType="tmRoot"/>
      </p:par>
    </p:tnLst>
  </p:timing>
  <p:hf sldNum="0" hdr="0" ftr="0" dt="0"/>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charset="0"/>
          <a:ea typeface="宋体" pitchFamily="2" charset="-122"/>
        </a:defRPr>
      </a:lvl2pPr>
      <a:lvl3pPr algn="ctr" rtl="0" eaLnBrk="1" fontAlgn="base" hangingPunct="1">
        <a:spcBef>
          <a:spcPct val="0"/>
        </a:spcBef>
        <a:spcAft>
          <a:spcPct val="0"/>
        </a:spcAft>
        <a:defRPr sz="4000">
          <a:solidFill>
            <a:schemeClr val="tx2"/>
          </a:solidFill>
          <a:latin typeface="Arial" charset="0"/>
          <a:ea typeface="宋体" pitchFamily="2" charset="-122"/>
        </a:defRPr>
      </a:lvl3pPr>
      <a:lvl4pPr algn="ctr" rtl="0" eaLnBrk="1" fontAlgn="base" hangingPunct="1">
        <a:spcBef>
          <a:spcPct val="0"/>
        </a:spcBef>
        <a:spcAft>
          <a:spcPct val="0"/>
        </a:spcAft>
        <a:defRPr sz="4000">
          <a:solidFill>
            <a:schemeClr val="tx2"/>
          </a:solidFill>
          <a:latin typeface="Arial" charset="0"/>
          <a:ea typeface="宋体" pitchFamily="2" charset="-122"/>
        </a:defRPr>
      </a:lvl4pPr>
      <a:lvl5pPr algn="ctr" rtl="0" eaLnBrk="1" fontAlgn="base" hangingPunct="1">
        <a:spcBef>
          <a:spcPct val="0"/>
        </a:spcBef>
        <a:spcAft>
          <a:spcPct val="0"/>
        </a:spcAft>
        <a:defRPr sz="4000">
          <a:solidFill>
            <a:schemeClr val="tx2"/>
          </a:solidFill>
          <a:latin typeface="Arial" charset="0"/>
          <a:ea typeface="宋体" pitchFamily="2" charset="-122"/>
        </a:defRPr>
      </a:lvl5pPr>
      <a:lvl6pPr marL="457200" algn="ctr" rtl="0" eaLnBrk="1" fontAlgn="base" hangingPunct="1">
        <a:spcBef>
          <a:spcPct val="0"/>
        </a:spcBef>
        <a:spcAft>
          <a:spcPct val="0"/>
        </a:spcAft>
        <a:defRPr sz="4000">
          <a:solidFill>
            <a:schemeClr val="tx2"/>
          </a:solidFill>
          <a:latin typeface="Arial" charset="0"/>
          <a:ea typeface="宋体" pitchFamily="2" charset="-122"/>
        </a:defRPr>
      </a:lvl6pPr>
      <a:lvl7pPr marL="914400" algn="ctr" rtl="0" eaLnBrk="1" fontAlgn="base" hangingPunct="1">
        <a:spcBef>
          <a:spcPct val="0"/>
        </a:spcBef>
        <a:spcAft>
          <a:spcPct val="0"/>
        </a:spcAft>
        <a:defRPr sz="4000">
          <a:solidFill>
            <a:schemeClr val="tx2"/>
          </a:solidFill>
          <a:latin typeface="Arial" charset="0"/>
          <a:ea typeface="宋体" pitchFamily="2" charset="-122"/>
        </a:defRPr>
      </a:lvl7pPr>
      <a:lvl8pPr marL="1371600" algn="ctr" rtl="0" eaLnBrk="1" fontAlgn="base" hangingPunct="1">
        <a:spcBef>
          <a:spcPct val="0"/>
        </a:spcBef>
        <a:spcAft>
          <a:spcPct val="0"/>
        </a:spcAft>
        <a:defRPr sz="4000">
          <a:solidFill>
            <a:schemeClr val="tx2"/>
          </a:solidFill>
          <a:latin typeface="Arial" charset="0"/>
          <a:ea typeface="宋体" pitchFamily="2" charset="-122"/>
        </a:defRPr>
      </a:lvl8pPr>
      <a:lvl9pPr marL="1828800" algn="ctr" rtl="0" eaLnBrk="1" fontAlgn="base" hangingPunct="1">
        <a:spcBef>
          <a:spcPct val="0"/>
        </a:spcBef>
        <a:spcAft>
          <a:spcPct val="0"/>
        </a:spcAft>
        <a:defRPr sz="40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 Id="rId11"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SherlockBourne@gmai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7.emf"/><Relationship Id="rId6"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3886200"/>
            <a:ext cx="9144000" cy="1752600"/>
          </a:xfrm>
        </p:spPr>
        <p:txBody>
          <a:bodyPr/>
          <a:lstStyle/>
          <a:p>
            <a:r>
              <a:rPr lang="en-US" sz="2400" dirty="0" smtClean="0">
                <a:solidFill>
                  <a:srgbClr val="0000FF"/>
                </a:solidFill>
              </a:rPr>
              <a:t>Yang </a:t>
            </a:r>
            <a:r>
              <a:rPr lang="en-US" sz="2400" dirty="0" smtClean="0">
                <a:solidFill>
                  <a:srgbClr val="0000FF"/>
                </a:solidFill>
              </a:rPr>
              <a:t>Yang, </a:t>
            </a:r>
            <a:r>
              <a:rPr lang="en-US" sz="2400" dirty="0" err="1" smtClean="0">
                <a:solidFill>
                  <a:srgbClr val="0000FF"/>
                </a:solidFill>
              </a:rPr>
              <a:t>Jie</a:t>
            </a:r>
            <a:r>
              <a:rPr lang="en-US" sz="2400" dirty="0" smtClean="0">
                <a:solidFill>
                  <a:srgbClr val="0000FF"/>
                </a:solidFill>
              </a:rPr>
              <a:t> Tang, </a:t>
            </a:r>
            <a:r>
              <a:rPr lang="en-US" sz="2400" dirty="0" err="1" smtClean="0">
                <a:solidFill>
                  <a:srgbClr val="0000FF"/>
                </a:solidFill>
              </a:rPr>
              <a:t>Juanzi</a:t>
            </a:r>
            <a:r>
              <a:rPr lang="en-US" sz="2400" dirty="0" smtClean="0">
                <a:solidFill>
                  <a:srgbClr val="0000FF"/>
                </a:solidFill>
              </a:rPr>
              <a:t> Li</a:t>
            </a:r>
          </a:p>
          <a:p>
            <a:r>
              <a:rPr lang="en-US" sz="2000" dirty="0" smtClean="0"/>
              <a:t>Tsinghua University</a:t>
            </a:r>
          </a:p>
          <a:p>
            <a:r>
              <a:rPr lang="en-US" sz="2400" dirty="0" smtClean="0">
                <a:solidFill>
                  <a:srgbClr val="0000FF"/>
                </a:solidFill>
              </a:rPr>
              <a:t>Walter </a:t>
            </a:r>
            <a:r>
              <a:rPr lang="en-US" sz="2400" dirty="0" err="1" smtClean="0">
                <a:solidFill>
                  <a:srgbClr val="0000FF"/>
                </a:solidFill>
              </a:rPr>
              <a:t>Luyten</a:t>
            </a:r>
            <a:r>
              <a:rPr lang="en-US" sz="2400" dirty="0" smtClean="0">
                <a:solidFill>
                  <a:srgbClr val="0000FF"/>
                </a:solidFill>
              </a:rPr>
              <a:t>, Marie</a:t>
            </a:r>
            <a:r>
              <a:rPr lang="en-US" sz="2400" dirty="0" smtClean="0">
                <a:solidFill>
                  <a:srgbClr val="0000FF"/>
                </a:solidFill>
              </a:rPr>
              <a:t>-Francine </a:t>
            </a:r>
            <a:r>
              <a:rPr lang="en-US" sz="2400" dirty="0" err="1" smtClean="0">
                <a:solidFill>
                  <a:srgbClr val="0000FF"/>
                </a:solidFill>
              </a:rPr>
              <a:t>Moens</a:t>
            </a:r>
            <a:endParaRPr lang="en-US" sz="2400" dirty="0" smtClean="0">
              <a:solidFill>
                <a:srgbClr val="0000FF"/>
              </a:solidFill>
            </a:endParaRPr>
          </a:p>
          <a:p>
            <a:r>
              <a:rPr lang="en-US" sz="2000" dirty="0" err="1" smtClean="0"/>
              <a:t>Katholieke</a:t>
            </a:r>
            <a:r>
              <a:rPr lang="en-US" sz="2000" dirty="0" smtClean="0"/>
              <a:t> </a:t>
            </a:r>
            <a:r>
              <a:rPr lang="en-US" sz="2000" dirty="0" err="1" smtClean="0"/>
              <a:t>Universiteit</a:t>
            </a:r>
            <a:r>
              <a:rPr lang="en-US" sz="2000" dirty="0" smtClean="0"/>
              <a:t> </a:t>
            </a:r>
            <a:r>
              <a:rPr lang="en-US" sz="2000" dirty="0" smtClean="0"/>
              <a:t>Leuven</a:t>
            </a:r>
            <a:endParaRPr lang="en-US" sz="2000" baseline="30000" dirty="0" smtClean="0"/>
          </a:p>
          <a:p>
            <a:r>
              <a:rPr lang="en-US" sz="2400" dirty="0" smtClean="0">
                <a:solidFill>
                  <a:srgbClr val="0000FF"/>
                </a:solidFill>
              </a:rPr>
              <a:t>Lu Liu</a:t>
            </a:r>
            <a:endParaRPr lang="en-US" sz="2400" dirty="0" smtClean="0">
              <a:solidFill>
                <a:srgbClr val="0000FF"/>
              </a:solidFill>
            </a:endParaRPr>
          </a:p>
          <a:p>
            <a:r>
              <a:rPr lang="en-US" sz="2000" dirty="0" smtClean="0"/>
              <a:t>Northwestern University</a:t>
            </a:r>
            <a:endParaRPr lang="en-US" sz="2000" dirty="0" smtClean="0"/>
          </a:p>
          <a:p>
            <a:endParaRPr lang="en-US" sz="2000" dirty="0"/>
          </a:p>
        </p:txBody>
      </p:sp>
      <p:sp>
        <p:nvSpPr>
          <p:cNvPr id="3" name="Title 2"/>
          <p:cNvSpPr>
            <a:spLocks noGrp="1"/>
          </p:cNvSpPr>
          <p:nvPr>
            <p:ph type="ctrTitle"/>
          </p:nvPr>
        </p:nvSpPr>
        <p:spPr/>
        <p:txBody>
          <a:bodyPr/>
          <a:lstStyle/>
          <a:p>
            <a:r>
              <a:rPr lang="en-US" dirty="0" smtClean="0"/>
              <a:t>Forecasting Potential Diabetes Complications</a:t>
            </a:r>
            <a:endParaRPr lang="en-US" dirty="0"/>
          </a:p>
        </p:txBody>
      </p:sp>
    </p:spTree>
    <p:extLst>
      <p:ext uri="{BB962C8B-B14F-4D97-AF65-F5344CB8AC3E}">
        <p14:creationId xmlns:p14="http://schemas.microsoft.com/office/powerpoint/2010/main" val="32718822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Learning </a:t>
            </a:r>
            <a:r>
              <a:rPr lang="en-US" dirty="0" smtClean="0"/>
              <a:t>Algorithm (cont</a:t>
            </a:r>
            <a:r>
              <a:rPr lang="en-US" dirty="0"/>
              <a:t>.</a:t>
            </a:r>
            <a:r>
              <a:rPr lang="en-US" dirty="0" smtClean="0"/>
              <a:t>)</a:t>
            </a:r>
            <a:endParaRPr lang="en-US" dirty="0"/>
          </a:p>
        </p:txBody>
      </p:sp>
      <p:sp>
        <p:nvSpPr>
          <p:cNvPr id="20482" name="Content Placeholder 2"/>
          <p:cNvSpPr>
            <a:spLocks noGrp="1"/>
          </p:cNvSpPr>
          <p:nvPr>
            <p:ph sz="quarter" idx="1"/>
          </p:nvPr>
        </p:nvSpPr>
        <p:spPr>
          <a:xfrm>
            <a:off x="301625" y="1066800"/>
            <a:ext cx="8504238" cy="4572000"/>
          </a:xfrm>
        </p:spPr>
        <p:txBody>
          <a:bodyPr/>
          <a:lstStyle/>
          <a:p>
            <a:r>
              <a:rPr lang="en-US" dirty="0" smtClean="0">
                <a:latin typeface="Times New Roman" charset="0"/>
                <a:ea typeface="华文楷体" charset="0"/>
                <a:cs typeface="华文楷体" charset="0"/>
              </a:rPr>
              <a:t>Update the dimensional reduction parameters</a:t>
            </a:r>
            <a:endParaRPr lang="en-US" dirty="0">
              <a:latin typeface="Times New Roman" charset="0"/>
              <a:ea typeface="华文楷体" charset="0"/>
              <a:cs typeface="华文楷体" charset="0"/>
            </a:endParaRPr>
          </a:p>
          <a:p>
            <a:pPr lvl="1"/>
            <a:r>
              <a:rPr lang="en-US" dirty="0">
                <a:solidFill>
                  <a:srgbClr val="000000"/>
                </a:solidFill>
                <a:latin typeface="Times New Roman" charset="0"/>
                <a:ea typeface="华文楷体" charset="0"/>
                <a:cs typeface="华文楷体" charset="0"/>
              </a:rPr>
              <a:t>The remaining part of </a:t>
            </a:r>
            <a:r>
              <a:rPr lang="en-US" dirty="0" err="1">
                <a:solidFill>
                  <a:srgbClr val="000000"/>
                </a:solidFill>
                <a:latin typeface="Times New Roman" charset="0"/>
                <a:ea typeface="华文楷体" charset="0"/>
                <a:cs typeface="华文楷体" charset="0"/>
              </a:rPr>
              <a:t>SparseFGM</a:t>
            </a:r>
            <a:r>
              <a:rPr lang="en-US" dirty="0">
                <a:solidFill>
                  <a:srgbClr val="000000"/>
                </a:solidFill>
                <a:latin typeface="Times New Roman" charset="0"/>
                <a:ea typeface="华文楷体" charset="0"/>
                <a:cs typeface="华文楷体" charset="0"/>
              </a:rPr>
              <a:t> could be regarded as a mixture generative model, with the log-likelihood</a:t>
            </a:r>
          </a:p>
          <a:p>
            <a:pPr lvl="1"/>
            <a:endParaRPr lang="en-US" dirty="0">
              <a:solidFill>
                <a:srgbClr val="000000"/>
              </a:solidFill>
              <a:latin typeface="Times New Roman" charset="0"/>
              <a:ea typeface="华文楷体" charset="0"/>
              <a:cs typeface="华文楷体" charset="0"/>
            </a:endParaRPr>
          </a:p>
          <a:p>
            <a:pPr marL="457200" lvl="1" indent="0">
              <a:buNone/>
            </a:pPr>
            <a:endParaRPr lang="en-US" dirty="0">
              <a:solidFill>
                <a:srgbClr val="000000"/>
              </a:solidFill>
              <a:latin typeface="Times New Roman" charset="0"/>
              <a:ea typeface="华文楷体" charset="0"/>
              <a:cs typeface="华文楷体" charset="0"/>
            </a:endParaRPr>
          </a:p>
          <a:p>
            <a:pPr lvl="1"/>
            <a:r>
              <a:rPr lang="en-US" dirty="0">
                <a:solidFill>
                  <a:srgbClr val="000000"/>
                </a:solidFill>
                <a:latin typeface="Times New Roman" charset="0"/>
                <a:ea typeface="华文楷体" charset="0"/>
                <a:cs typeface="华文楷体" charset="0"/>
              </a:rPr>
              <a:t>Jensen’s inequality tells us that</a:t>
            </a:r>
          </a:p>
          <a:p>
            <a:pPr lvl="1"/>
            <a:endParaRPr lang="en-US" dirty="0">
              <a:solidFill>
                <a:srgbClr val="000000"/>
              </a:solidFill>
              <a:latin typeface="Times New Roman" charset="0"/>
              <a:ea typeface="华文楷体" charset="0"/>
              <a:cs typeface="华文楷体" charset="0"/>
            </a:endParaRPr>
          </a:p>
          <a:p>
            <a:pPr lvl="1"/>
            <a:endParaRPr lang="en-US" dirty="0">
              <a:solidFill>
                <a:srgbClr val="000000"/>
              </a:solidFill>
              <a:latin typeface="Times New Roman" charset="0"/>
              <a:ea typeface="华文楷体" charset="0"/>
              <a:cs typeface="华文楷体" charset="0"/>
            </a:endParaRPr>
          </a:p>
          <a:p>
            <a:pPr lvl="1"/>
            <a:r>
              <a:rPr lang="en-US" dirty="0" smtClean="0">
                <a:solidFill>
                  <a:srgbClr val="000000"/>
                </a:solidFill>
                <a:latin typeface="Times New Roman" charset="0"/>
                <a:ea typeface="华文楷体" charset="0"/>
                <a:cs typeface="华文楷体" charset="0"/>
              </a:rPr>
              <a:t>Derivate </a:t>
            </a:r>
            <a:r>
              <a:rPr lang="en-US" dirty="0">
                <a:solidFill>
                  <a:srgbClr val="000000"/>
                </a:solidFill>
                <a:latin typeface="Times New Roman" charset="0"/>
                <a:ea typeface="华文楷体" charset="0"/>
                <a:cs typeface="华文楷体" charset="0"/>
              </a:rPr>
              <a:t>with respect to each parameters, set them to zero, and get the update equations.</a:t>
            </a:r>
          </a:p>
        </p:txBody>
      </p:sp>
      <p:pic>
        <p:nvPicPr>
          <p:cNvPr id="2048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971800"/>
            <a:ext cx="39624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7100" y="4495800"/>
            <a:ext cx="33655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1752600" y="3124200"/>
            <a:ext cx="381000" cy="381000"/>
          </a:xfrm>
          <a:prstGeom prst="ellipse">
            <a:avLst/>
          </a:prstGeom>
          <a:solidFill>
            <a:srgbClr val="FF6600"/>
          </a:solidFill>
          <a:ln>
            <a:solidFill>
              <a:srgbClr val="800000"/>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600" dirty="0"/>
              <a:t>1</a:t>
            </a:r>
          </a:p>
        </p:txBody>
      </p:sp>
      <p:sp>
        <p:nvSpPr>
          <p:cNvPr id="10" name="Oval 9"/>
          <p:cNvSpPr/>
          <p:nvPr/>
        </p:nvSpPr>
        <p:spPr>
          <a:xfrm>
            <a:off x="1752600" y="4495800"/>
            <a:ext cx="381000" cy="381000"/>
          </a:xfrm>
          <a:prstGeom prst="ellipse">
            <a:avLst/>
          </a:prstGeom>
          <a:solidFill>
            <a:srgbClr val="FF6600"/>
          </a:solidFill>
          <a:ln>
            <a:solidFill>
              <a:srgbClr val="800000"/>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600" dirty="0"/>
              <a:t>1</a:t>
            </a:r>
          </a:p>
        </p:txBody>
      </p:sp>
      <p:pic>
        <p:nvPicPr>
          <p:cNvPr id="20490"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500437"/>
            <a:ext cx="3175000" cy="1909763"/>
          </a:xfrm>
          <a:prstGeom prst="rect">
            <a:avLst/>
          </a:prstGeom>
          <a:solidFill>
            <a:srgbClr val="FF6600"/>
          </a:solidFill>
          <a:ln w="38100" cmpd="sng">
            <a:solidFill>
              <a:srgbClr val="0000FF"/>
            </a:solidFill>
            <a:miter lim="800000"/>
            <a:headEnd/>
            <a:tailEnd/>
          </a:ln>
        </p:spPr>
      </p:pic>
      <p:cxnSp>
        <p:nvCxnSpPr>
          <p:cNvPr id="13" name="Straight Arrow Connector 12"/>
          <p:cNvCxnSpPr/>
          <p:nvPr/>
        </p:nvCxnSpPr>
        <p:spPr>
          <a:xfrm flipV="1">
            <a:off x="6096000" y="5486400"/>
            <a:ext cx="990600" cy="909638"/>
          </a:xfrm>
          <a:prstGeom prst="straightConnector1">
            <a:avLst/>
          </a:prstGeom>
          <a:ln w="38100" cmpd="sng">
            <a:solidFill>
              <a:srgbClr val="0000FF"/>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418701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Learning </a:t>
            </a:r>
            <a:r>
              <a:rPr lang="en-US" dirty="0" smtClean="0"/>
              <a:t>Algorithm (cont.)</a:t>
            </a:r>
            <a:endParaRPr lang="en-US" dirty="0"/>
          </a:p>
        </p:txBody>
      </p:sp>
      <p:sp>
        <p:nvSpPr>
          <p:cNvPr id="21506" name="Content Placeholder 2"/>
          <p:cNvSpPr>
            <a:spLocks noGrp="1"/>
          </p:cNvSpPr>
          <p:nvPr>
            <p:ph sz="quarter" idx="1"/>
          </p:nvPr>
        </p:nvSpPr>
        <p:spPr>
          <a:xfrm>
            <a:off x="301625" y="1527175"/>
            <a:ext cx="4575175" cy="4572000"/>
          </a:xfrm>
        </p:spPr>
        <p:txBody>
          <a:bodyPr/>
          <a:lstStyle/>
          <a:p>
            <a:r>
              <a:rPr lang="en-US" dirty="0">
                <a:latin typeface="Times New Roman" charset="0"/>
                <a:ea typeface="华文楷体" charset="0"/>
                <a:cs typeface="华文楷体" charset="0"/>
              </a:rPr>
              <a:t>Update </a:t>
            </a:r>
            <a:r>
              <a:rPr lang="en-US" dirty="0" smtClean="0">
                <a:latin typeface="Times New Roman" charset="0"/>
                <a:ea typeface="华文楷体" charset="0"/>
                <a:cs typeface="华文楷体" charset="0"/>
              </a:rPr>
              <a:t>the classification parameters</a:t>
            </a:r>
            <a:endParaRPr lang="en-US" dirty="0">
              <a:latin typeface="Times New Roman" charset="0"/>
              <a:ea typeface="华文楷体" charset="0"/>
              <a:cs typeface="华文楷体" charset="0"/>
            </a:endParaRPr>
          </a:p>
          <a:p>
            <a:pPr lvl="1"/>
            <a:r>
              <a:rPr lang="en-US" dirty="0" smtClean="0">
                <a:solidFill>
                  <a:srgbClr val="000000"/>
                </a:solidFill>
                <a:latin typeface="Times New Roman" charset="0"/>
                <a:ea typeface="华文楷体" charset="0"/>
                <a:cs typeface="华文楷体" charset="0"/>
              </a:rPr>
              <a:t>New log</a:t>
            </a:r>
            <a:r>
              <a:rPr lang="en-US" dirty="0">
                <a:solidFill>
                  <a:srgbClr val="000000"/>
                </a:solidFill>
                <a:latin typeface="Times New Roman" charset="0"/>
                <a:ea typeface="华文楷体" charset="0"/>
                <a:cs typeface="华文楷体" charset="0"/>
              </a:rPr>
              <a:t>-</a:t>
            </a:r>
            <a:r>
              <a:rPr lang="en-US" dirty="0" smtClean="0">
                <a:solidFill>
                  <a:srgbClr val="000000"/>
                </a:solidFill>
                <a:latin typeface="Times New Roman" charset="0"/>
                <a:ea typeface="华文楷体" charset="0"/>
                <a:cs typeface="华文楷体" charset="0"/>
              </a:rPr>
              <a:t>likelihood</a:t>
            </a:r>
            <a:endParaRPr lang="en-US" dirty="0">
              <a:solidFill>
                <a:srgbClr val="000000"/>
              </a:solidFill>
              <a:latin typeface="Times New Roman" charset="0"/>
              <a:ea typeface="华文楷体" charset="0"/>
              <a:cs typeface="华文楷体" charset="0"/>
            </a:endParaRPr>
          </a:p>
          <a:p>
            <a:pPr marL="457200" lvl="1" indent="0">
              <a:buNone/>
            </a:pPr>
            <a:endParaRPr lang="en-US" dirty="0">
              <a:solidFill>
                <a:srgbClr val="000000"/>
              </a:solidFill>
              <a:latin typeface="Times New Roman" charset="0"/>
              <a:ea typeface="华文楷体" charset="0"/>
              <a:cs typeface="华文楷体" charset="0"/>
            </a:endParaRPr>
          </a:p>
          <a:p>
            <a:pPr lvl="1"/>
            <a:r>
              <a:rPr lang="en-US" dirty="0" smtClean="0">
                <a:solidFill>
                  <a:srgbClr val="000000"/>
                </a:solidFill>
                <a:latin typeface="Times New Roman" charset="0"/>
                <a:ea typeface="华文楷体" charset="0"/>
                <a:cs typeface="华文楷体" charset="0"/>
              </a:rPr>
              <a:t>Adopt </a:t>
            </a:r>
            <a:r>
              <a:rPr lang="en-US" dirty="0">
                <a:solidFill>
                  <a:srgbClr val="000000"/>
                </a:solidFill>
                <a:latin typeface="Times New Roman" charset="0"/>
                <a:ea typeface="华文楷体" charset="0"/>
                <a:cs typeface="华文楷体" charset="0"/>
              </a:rPr>
              <a:t>a gradient descent method to optimize </a:t>
            </a:r>
            <a:r>
              <a:rPr lang="en-US" dirty="0" smtClean="0">
                <a:solidFill>
                  <a:srgbClr val="000000"/>
                </a:solidFill>
                <a:latin typeface="Times New Roman" charset="0"/>
                <a:ea typeface="华文楷体" charset="0"/>
                <a:cs typeface="华文楷体" charset="0"/>
              </a:rPr>
              <a:t>the new </a:t>
            </a:r>
            <a:r>
              <a:rPr lang="en-US" dirty="0">
                <a:solidFill>
                  <a:srgbClr val="000000"/>
                </a:solidFill>
                <a:latin typeface="Times New Roman" charset="0"/>
                <a:ea typeface="华文楷体" charset="0"/>
                <a:cs typeface="华文楷体" charset="0"/>
              </a:rPr>
              <a:t>log-</a:t>
            </a:r>
            <a:r>
              <a:rPr lang="en-US" dirty="0" smtClean="0">
                <a:solidFill>
                  <a:srgbClr val="000000"/>
                </a:solidFill>
                <a:latin typeface="Times New Roman" charset="0"/>
                <a:ea typeface="华文楷体" charset="0"/>
                <a:cs typeface="华文楷体" charset="0"/>
              </a:rPr>
              <a:t>likelihood</a:t>
            </a:r>
            <a:endParaRPr lang="en-US" dirty="0">
              <a:solidFill>
                <a:srgbClr val="000000"/>
              </a:solidFill>
              <a:latin typeface="Times New Roman" charset="0"/>
              <a:ea typeface="华文楷体" charset="0"/>
              <a:cs typeface="华文楷体" charset="0"/>
            </a:endParaRPr>
          </a:p>
          <a:p>
            <a:pPr lvl="1"/>
            <a:endParaRPr lang="en-US" dirty="0">
              <a:solidFill>
                <a:srgbClr val="000000"/>
              </a:solidFill>
              <a:latin typeface="Times New Roman" charset="0"/>
              <a:ea typeface="华文楷体" charset="0"/>
              <a:cs typeface="华文楷体" charset="0"/>
            </a:endParaRPr>
          </a:p>
        </p:txBody>
      </p:sp>
      <p:pic>
        <p:nvPicPr>
          <p:cNvPr id="2151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200400"/>
            <a:ext cx="42799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5181600"/>
            <a:ext cx="36576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981200"/>
            <a:ext cx="419100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9143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Content Placeholder 6"/>
          <p:cNvPicPr>
            <a:picLocks noGrp="1" noChangeAspect="1"/>
          </p:cNvPicPr>
          <p:nvPr>
            <p:ph sz="quarter" idx="1"/>
          </p:nvPr>
        </p:nvPicPr>
        <p:blipFill>
          <a:blip r:embed="rId3">
            <a:extLst>
              <a:ext uri="{28A0092B-C50C-407E-A947-70E740481C1C}">
                <a14:useLocalDpi xmlns:a14="http://schemas.microsoft.com/office/drawing/2010/main" val="0"/>
              </a:ext>
            </a:extLst>
          </a:blip>
          <a:srcRect t="-10349" b="-10349"/>
          <a:stretch>
            <a:fillRect/>
          </a:stretch>
        </p:blipFill>
        <p:spPr>
          <a:xfrm>
            <a:off x="5410200" y="3886200"/>
            <a:ext cx="3190875" cy="1716088"/>
          </a:xfrm>
        </p:spPr>
      </p:pic>
      <p:pic>
        <p:nvPicPr>
          <p:cNvPr id="22530"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630488"/>
            <a:ext cx="3509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en-US" dirty="0" smtClean="0"/>
              <a:t>Theoretical Analysis</a:t>
            </a:r>
            <a:endParaRPr lang="en-US" dirty="0"/>
          </a:p>
        </p:txBody>
      </p:sp>
      <p:pic>
        <p:nvPicPr>
          <p:cNvPr id="22533"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6119813"/>
            <a:ext cx="36576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1524000"/>
            <a:ext cx="698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2057400"/>
            <a:ext cx="1752600" cy="32861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cxnSp>
        <p:nvCxnSpPr>
          <p:cNvPr id="11" name="Straight Arrow Connector 10"/>
          <p:cNvCxnSpPr>
            <a:stCxn id="22535" idx="1"/>
          </p:cNvCxnSpPr>
          <p:nvPr/>
        </p:nvCxnSpPr>
        <p:spPr>
          <a:xfrm flipH="1" flipV="1">
            <a:off x="6019800" y="2209800"/>
            <a:ext cx="838200" cy="11113"/>
          </a:xfrm>
          <a:prstGeom prst="straightConnector1">
            <a:avLst/>
          </a:prstGeom>
          <a:ln w="28575" cmpd="sng">
            <a:solidFill>
              <a:srgbClr val="0000CC"/>
            </a:solidFill>
            <a:tailEnd type="arrow"/>
          </a:ln>
        </p:spPr>
        <p:style>
          <a:lnRef idx="1">
            <a:schemeClr val="accent3"/>
          </a:lnRef>
          <a:fillRef idx="0">
            <a:schemeClr val="accent3"/>
          </a:fillRef>
          <a:effectRef idx="0">
            <a:schemeClr val="accent3"/>
          </a:effectRef>
          <a:fontRef idx="minor">
            <a:schemeClr val="tx1"/>
          </a:fontRef>
        </p:style>
      </p:cxnSp>
      <p:pic>
        <p:nvPicPr>
          <p:cNvPr id="22537" name="Picture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4800" y="2524125"/>
            <a:ext cx="4419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62000" y="3352800"/>
            <a:ext cx="3505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3962400"/>
            <a:ext cx="4414838"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5181600"/>
            <a:ext cx="27432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19"/>
          <p:cNvSpPr/>
          <p:nvPr/>
        </p:nvSpPr>
        <p:spPr>
          <a:xfrm>
            <a:off x="609600" y="5181600"/>
            <a:ext cx="381000" cy="381000"/>
          </a:xfrm>
          <a:prstGeom prst="ellipse">
            <a:avLst/>
          </a:prstGeom>
          <a:solidFill>
            <a:srgbClr val="FF6600"/>
          </a:solidFill>
          <a:ln>
            <a:solidFill>
              <a:srgbClr val="800000"/>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600" dirty="0">
                <a:solidFill>
                  <a:schemeClr val="bg1"/>
                </a:solidFill>
              </a:rPr>
              <a:t>1</a:t>
            </a:r>
          </a:p>
        </p:txBody>
      </p:sp>
      <p:sp>
        <p:nvSpPr>
          <p:cNvPr id="21" name="Oval 20"/>
          <p:cNvSpPr/>
          <p:nvPr/>
        </p:nvSpPr>
        <p:spPr>
          <a:xfrm>
            <a:off x="5029200" y="2438400"/>
            <a:ext cx="381000" cy="381000"/>
          </a:xfrm>
          <a:prstGeom prst="ellipse">
            <a:avLst/>
          </a:prstGeom>
          <a:solidFill>
            <a:srgbClr val="FF6600"/>
          </a:solidFill>
          <a:ln>
            <a:solidFill>
              <a:srgbClr val="800000"/>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600" dirty="0">
                <a:solidFill>
                  <a:schemeClr val="bg1"/>
                </a:solidFill>
              </a:rPr>
              <a:t>2</a:t>
            </a:r>
          </a:p>
        </p:txBody>
      </p:sp>
      <p:sp>
        <p:nvSpPr>
          <p:cNvPr id="23" name="Oval 22"/>
          <p:cNvSpPr/>
          <p:nvPr/>
        </p:nvSpPr>
        <p:spPr>
          <a:xfrm>
            <a:off x="5029200" y="3886200"/>
            <a:ext cx="381000" cy="381000"/>
          </a:xfrm>
          <a:prstGeom prst="ellipse">
            <a:avLst/>
          </a:prstGeom>
          <a:solidFill>
            <a:srgbClr val="FF6600"/>
          </a:solidFill>
          <a:ln>
            <a:solidFill>
              <a:srgbClr val="800000"/>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600" dirty="0">
                <a:solidFill>
                  <a:schemeClr val="bg1"/>
                </a:solidFill>
              </a:rPr>
              <a:t>3</a:t>
            </a:r>
          </a:p>
        </p:txBody>
      </p:sp>
      <p:sp>
        <p:nvSpPr>
          <p:cNvPr id="24" name="Oval 23"/>
          <p:cNvSpPr/>
          <p:nvPr/>
        </p:nvSpPr>
        <p:spPr>
          <a:xfrm>
            <a:off x="4953000" y="5562600"/>
            <a:ext cx="381000" cy="381000"/>
          </a:xfrm>
          <a:prstGeom prst="ellipse">
            <a:avLst/>
          </a:prstGeom>
          <a:solidFill>
            <a:srgbClr val="FF6600"/>
          </a:solidFill>
          <a:ln>
            <a:solidFill>
              <a:srgbClr val="800000"/>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600" dirty="0">
                <a:solidFill>
                  <a:schemeClr val="bg1"/>
                </a:solidFill>
              </a:rPr>
              <a:t>1</a:t>
            </a:r>
          </a:p>
        </p:txBody>
      </p:sp>
      <p:sp>
        <p:nvSpPr>
          <p:cNvPr id="25" name="Oval 24"/>
          <p:cNvSpPr/>
          <p:nvPr/>
        </p:nvSpPr>
        <p:spPr>
          <a:xfrm>
            <a:off x="5562600" y="5562600"/>
            <a:ext cx="381000" cy="381000"/>
          </a:xfrm>
          <a:prstGeom prst="ellipse">
            <a:avLst/>
          </a:prstGeom>
          <a:solidFill>
            <a:srgbClr val="FF6600"/>
          </a:solidFill>
          <a:ln>
            <a:solidFill>
              <a:srgbClr val="800000"/>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600" dirty="0">
                <a:solidFill>
                  <a:schemeClr val="bg1"/>
                </a:solidFill>
              </a:rPr>
              <a:t>2</a:t>
            </a:r>
          </a:p>
        </p:txBody>
      </p:sp>
      <p:sp>
        <p:nvSpPr>
          <p:cNvPr id="26" name="Oval 25"/>
          <p:cNvSpPr/>
          <p:nvPr/>
        </p:nvSpPr>
        <p:spPr>
          <a:xfrm>
            <a:off x="6172200" y="5562600"/>
            <a:ext cx="381000" cy="381000"/>
          </a:xfrm>
          <a:prstGeom prst="ellipse">
            <a:avLst/>
          </a:prstGeom>
          <a:solidFill>
            <a:srgbClr val="FF6600"/>
          </a:solidFill>
          <a:ln>
            <a:solidFill>
              <a:srgbClr val="800000"/>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1600" dirty="0">
                <a:solidFill>
                  <a:schemeClr val="bg1"/>
                </a:solidFill>
              </a:rPr>
              <a:t>3</a:t>
            </a:r>
          </a:p>
        </p:txBody>
      </p:sp>
      <p:sp>
        <p:nvSpPr>
          <p:cNvPr id="22547" name="TextBox 29"/>
          <p:cNvSpPr txBox="1">
            <a:spLocks noChangeArrowheads="1"/>
          </p:cNvSpPr>
          <p:nvPr/>
        </p:nvSpPr>
        <p:spPr bwMode="auto">
          <a:xfrm>
            <a:off x="5257800" y="5486400"/>
            <a:ext cx="388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a:t>、</a:t>
            </a:r>
          </a:p>
        </p:txBody>
      </p:sp>
      <p:sp>
        <p:nvSpPr>
          <p:cNvPr id="22548" name="TextBox 31"/>
          <p:cNvSpPr txBox="1">
            <a:spLocks noChangeArrowheads="1"/>
          </p:cNvSpPr>
          <p:nvPr/>
        </p:nvSpPr>
        <p:spPr bwMode="auto">
          <a:xfrm>
            <a:off x="5892800" y="5481638"/>
            <a:ext cx="388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zh-CN" altLang="en-US" dirty="0"/>
              <a:t>、</a:t>
            </a:r>
            <a:endParaRPr lang="en-US" dirty="0"/>
          </a:p>
        </p:txBody>
      </p:sp>
      <p:sp>
        <p:nvSpPr>
          <p:cNvPr id="22549" name="TextBox 32"/>
          <p:cNvSpPr txBox="1">
            <a:spLocks noChangeArrowheads="1"/>
          </p:cNvSpPr>
          <p:nvPr/>
        </p:nvSpPr>
        <p:spPr bwMode="auto">
          <a:xfrm>
            <a:off x="6553200" y="5562600"/>
            <a:ext cx="979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eaLnBrk="1" hangingPunct="1"/>
            <a:r>
              <a:rPr lang="en-US" altLang="zh-CN" sz="1800"/>
              <a:t>indicate</a:t>
            </a:r>
            <a:endParaRPr lang="en-US" sz="1800"/>
          </a:p>
        </p:txBody>
      </p:sp>
    </p:spTree>
    <p:extLst>
      <p:ext uri="{BB962C8B-B14F-4D97-AF65-F5344CB8AC3E}">
        <p14:creationId xmlns:p14="http://schemas.microsoft.com/office/powerpoint/2010/main" val="23146234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Experiments</a:t>
            </a:r>
            <a:endParaRPr lang="en-US" dirty="0"/>
          </a:p>
        </p:txBody>
      </p:sp>
    </p:spTree>
    <p:extLst>
      <p:ext uri="{BB962C8B-B14F-4D97-AF65-F5344CB8AC3E}">
        <p14:creationId xmlns:p14="http://schemas.microsoft.com/office/powerpoint/2010/main" val="30917383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a:t>
            </a:r>
            <a:endParaRPr lang="en-US" dirty="0"/>
          </a:p>
        </p:txBody>
      </p:sp>
      <p:sp>
        <p:nvSpPr>
          <p:cNvPr id="4" name="内容占位符 2"/>
          <p:cNvSpPr txBox="1">
            <a:spLocks noGrp="1"/>
          </p:cNvSpPr>
          <p:nvPr>
            <p:ph idx="1"/>
          </p:nvPr>
        </p:nvSpPr>
        <p:spPr bwMode="auto">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hangingPunct="0">
              <a:spcBef>
                <a:spcPts val="400"/>
              </a:spcBef>
              <a:buFont typeface="Arial"/>
              <a:buChar char="•"/>
              <a:defRPr/>
            </a:pPr>
            <a:r>
              <a:rPr lang="en-US" altLang="zh-CN" dirty="0"/>
              <a:t>Experiments</a:t>
            </a:r>
          </a:p>
          <a:p>
            <a:pPr marL="800100" lvl="1" eaLnBrk="0" hangingPunct="0">
              <a:spcBef>
                <a:spcPts val="400"/>
              </a:spcBef>
              <a:buFont typeface="Wingdings" charset="2"/>
              <a:buChar char="§"/>
              <a:defRPr/>
            </a:pPr>
            <a:r>
              <a:rPr lang="en-US" altLang="zh-CN" sz="2400" dirty="0"/>
              <a:t>Is our model effective?</a:t>
            </a:r>
          </a:p>
          <a:p>
            <a:pPr marL="800100" lvl="1" eaLnBrk="0" hangingPunct="0">
              <a:spcBef>
                <a:spcPts val="400"/>
              </a:spcBef>
              <a:buFont typeface="Wingdings" charset="2"/>
              <a:buChar char="§"/>
              <a:defRPr/>
            </a:pPr>
            <a:r>
              <a:rPr lang="en-US" altLang="zh-CN" sz="2400" dirty="0" smtClean="0"/>
              <a:t>How do different diabetes complications associate with each lab test?</a:t>
            </a:r>
            <a:endParaRPr lang="en-US" altLang="zh-CN" sz="2400" dirty="0"/>
          </a:p>
          <a:p>
            <a:pPr marL="800100" lvl="1" eaLnBrk="0" hangingPunct="0">
              <a:spcBef>
                <a:spcPts val="400"/>
              </a:spcBef>
              <a:buFont typeface="Wingdings" charset="2"/>
              <a:buChar char="§"/>
              <a:defRPr/>
            </a:pPr>
            <a:r>
              <a:rPr lang="en-US" altLang="zh-CN" sz="2400" dirty="0"/>
              <a:t>Can we forecast </a:t>
            </a:r>
            <a:r>
              <a:rPr lang="en-US" altLang="zh-CN" sz="2400" dirty="0" smtClean="0"/>
              <a:t>all diabetes </a:t>
            </a:r>
            <a:r>
              <a:rPr lang="en-US" altLang="zh-CN" sz="2400" dirty="0"/>
              <a:t>complications well</a:t>
            </a:r>
            <a:r>
              <a:rPr lang="en-US" altLang="zh-CN" sz="2400" dirty="0" smtClean="0"/>
              <a:t>?</a:t>
            </a:r>
            <a:endParaRPr kumimoji="0" lang="en-US" altLang="zh-CN" b="0" i="0" u="none" strike="noStrike" kern="0" cap="none" spc="0" normalizeH="0" baseline="0" noProof="0" dirty="0" smtClean="0">
              <a:ln>
                <a:noFill/>
              </a:ln>
              <a:solidFill>
                <a:schemeClr val="tx1"/>
              </a:solidFill>
              <a:effectLst/>
              <a:uLnTx/>
              <a:uFillTx/>
              <a:latin typeface="+mn-lt"/>
              <a:ea typeface="+mn-ea"/>
              <a:cs typeface="+mn-cs"/>
            </a:endParaRPr>
          </a:p>
          <a:p>
            <a:pPr marR="0" lvl="0" algn="l" defTabSz="914400" rtl="0" eaLnBrk="0" fontAlgn="base" latinLnBrk="0" hangingPunct="0">
              <a:lnSpc>
                <a:spcPct val="100000"/>
              </a:lnSpc>
              <a:spcBef>
                <a:spcPct val="20000"/>
              </a:spcBef>
              <a:spcAft>
                <a:spcPct val="0"/>
              </a:spcAft>
              <a:buClrTx/>
              <a:buSzTx/>
              <a:buFont typeface="Arial"/>
              <a:buChar char="•"/>
              <a:tabLst/>
              <a:defRPr/>
            </a:pPr>
            <a:r>
              <a:rPr kumimoji="0" lang="en-US" altLang="zh-CN" b="0" i="0" u="none" strike="noStrike" kern="0" cap="none" spc="0" normalizeH="0" baseline="0" noProof="0" dirty="0" smtClean="0">
                <a:ln>
                  <a:noFill/>
                </a:ln>
                <a:solidFill>
                  <a:schemeClr val="tx1"/>
                </a:solidFill>
                <a:effectLst/>
                <a:uLnTx/>
                <a:uFillTx/>
                <a:latin typeface="+mn-lt"/>
                <a:ea typeface="+mn-ea"/>
                <a:cs typeface="+mn-cs"/>
              </a:rPr>
              <a:t>Comparison Methods</a:t>
            </a:r>
            <a:endParaRPr kumimoji="0" lang="en-US" altLang="zh-CN" b="0" i="0" u="none" strike="noStrike" kern="0" cap="none" spc="0" normalizeH="0" baseline="0" noProof="0" dirty="0" smtClean="0">
              <a:ln>
                <a:noFill/>
              </a:ln>
              <a:solidFill>
                <a:schemeClr val="tx1"/>
              </a:solidFill>
              <a:effectLst/>
              <a:uLnTx/>
              <a:uFillTx/>
              <a:latin typeface="+mn-lt"/>
              <a:ea typeface="+mn-ea"/>
              <a:cs typeface="+mn-cs"/>
            </a:endParaRPr>
          </a:p>
          <a:p>
            <a:pPr marR="0" lvl="1" algn="l" defTabSz="914400" rtl="0" eaLnBrk="0" fontAlgn="base" latinLnBrk="0" hangingPunct="0">
              <a:lnSpc>
                <a:spcPct val="100000"/>
              </a:lnSpc>
              <a:spcBef>
                <a:spcPts val="400"/>
              </a:spcBef>
              <a:spcAft>
                <a:spcPct val="0"/>
              </a:spcAft>
              <a:buClrTx/>
              <a:buSzTx/>
              <a:buFont typeface="Arial"/>
              <a:buChar char="•"/>
              <a:tabLst/>
              <a:defRPr/>
            </a:pPr>
            <a:r>
              <a:rPr kumimoji="0" lang="en-US" sz="2400" b="0" u="none" strike="noStrike" kern="0" cap="none" spc="0" normalizeH="0" baseline="0" noProof="0" dirty="0" smtClean="0">
                <a:ln>
                  <a:noFill/>
                </a:ln>
                <a:solidFill>
                  <a:schemeClr val="tx1"/>
                </a:solidFill>
                <a:effectLst/>
                <a:uLnTx/>
                <a:uFillTx/>
              </a:rPr>
              <a:t>SVM (model I)</a:t>
            </a:r>
            <a:endParaRPr kumimoji="0" lang="en-US" altLang="zh-CN" sz="2400" b="0" u="none" strike="noStrike" kern="0" cap="none" spc="0" normalizeH="0" baseline="0" noProof="0" dirty="0" smtClean="0">
              <a:ln>
                <a:noFill/>
              </a:ln>
              <a:solidFill>
                <a:schemeClr val="tx1"/>
              </a:solidFill>
              <a:effectLst/>
              <a:uLnTx/>
              <a:uFillTx/>
            </a:endParaRPr>
          </a:p>
          <a:p>
            <a:pPr marR="0" lvl="1" algn="l" defTabSz="914400" rtl="0" eaLnBrk="0" fontAlgn="base" latinLnBrk="0" hangingPunct="0">
              <a:lnSpc>
                <a:spcPct val="100000"/>
              </a:lnSpc>
              <a:spcBef>
                <a:spcPts val="400"/>
              </a:spcBef>
              <a:spcAft>
                <a:spcPct val="0"/>
              </a:spcAft>
              <a:buClrTx/>
              <a:buSzTx/>
              <a:buFont typeface="Arial"/>
              <a:buChar char="•"/>
              <a:tabLst/>
              <a:defRPr/>
            </a:pPr>
            <a:r>
              <a:rPr kumimoji="0" lang="en-US" sz="2400" b="0" u="none" strike="noStrike" kern="0" cap="none" spc="0" normalizeH="0" baseline="0" noProof="0" dirty="0" smtClean="0">
                <a:ln>
                  <a:noFill/>
                </a:ln>
                <a:solidFill>
                  <a:schemeClr val="tx1"/>
                </a:solidFill>
                <a:effectLst/>
                <a:uLnTx/>
                <a:uFillTx/>
              </a:rPr>
              <a:t>FGM (model II)</a:t>
            </a:r>
            <a:endParaRPr kumimoji="0" lang="en-US" altLang="zh-CN" sz="2400" b="0" u="none" strike="noStrike" kern="0" cap="none" spc="0" normalizeH="0" baseline="0" noProof="0" dirty="0" smtClean="0">
              <a:ln>
                <a:noFill/>
              </a:ln>
              <a:solidFill>
                <a:schemeClr val="tx1"/>
              </a:solidFill>
              <a:effectLst/>
              <a:uLnTx/>
              <a:uFillTx/>
            </a:endParaRPr>
          </a:p>
          <a:p>
            <a:pPr marR="0" lvl="1" algn="l" defTabSz="914400" rtl="0" eaLnBrk="0" fontAlgn="base" latinLnBrk="0" hangingPunct="0">
              <a:lnSpc>
                <a:spcPct val="100000"/>
              </a:lnSpc>
              <a:spcBef>
                <a:spcPts val="400"/>
              </a:spcBef>
              <a:spcAft>
                <a:spcPct val="0"/>
              </a:spcAft>
              <a:buClrTx/>
              <a:buSzTx/>
              <a:buFont typeface="Arial"/>
              <a:buChar char="•"/>
              <a:tabLst/>
              <a:defRPr/>
            </a:pPr>
            <a:r>
              <a:rPr kumimoji="0" lang="en-US" altLang="zh-CN" sz="2400" b="0" u="none" strike="noStrike" kern="0" cap="none" spc="0" normalizeH="0" baseline="0" noProof="0" dirty="0" smtClean="0">
                <a:ln>
                  <a:noFill/>
                </a:ln>
                <a:solidFill>
                  <a:schemeClr val="tx1"/>
                </a:solidFill>
                <a:effectLst/>
                <a:uLnTx/>
                <a:uFillTx/>
              </a:rPr>
              <a:t>FGM+PCA (an alternative</a:t>
            </a:r>
            <a:r>
              <a:rPr kumimoji="0" lang="en-US" altLang="zh-CN" sz="2400" b="0" u="none" strike="noStrike" kern="0" cap="none" spc="0" normalizeH="0" noProof="0" dirty="0" smtClean="0">
                <a:ln>
                  <a:noFill/>
                </a:ln>
                <a:solidFill>
                  <a:schemeClr val="tx1"/>
                </a:solidFill>
                <a:effectLst/>
                <a:uLnTx/>
                <a:uFillTx/>
              </a:rPr>
              <a:t> method to handle feature sparseness</a:t>
            </a:r>
            <a:r>
              <a:rPr kumimoji="0" lang="en-US" altLang="zh-CN" sz="2400" b="0" u="none" strike="noStrike" kern="0" cap="none" spc="0" normalizeH="0" baseline="0" noProof="0" dirty="0" smtClean="0">
                <a:ln>
                  <a:noFill/>
                </a:ln>
                <a:solidFill>
                  <a:schemeClr val="tx1"/>
                </a:solidFill>
                <a:effectLst/>
                <a:uLnTx/>
                <a:uFillTx/>
              </a:rPr>
              <a:t>)</a:t>
            </a:r>
          </a:p>
          <a:p>
            <a:pPr marR="0" lvl="1" algn="l" defTabSz="914400" rtl="0" eaLnBrk="0" fontAlgn="base" latinLnBrk="0" hangingPunct="0">
              <a:lnSpc>
                <a:spcPct val="100000"/>
              </a:lnSpc>
              <a:spcBef>
                <a:spcPts val="400"/>
              </a:spcBef>
              <a:spcAft>
                <a:spcPct val="0"/>
              </a:spcAft>
              <a:buClrTx/>
              <a:buSzTx/>
              <a:buFont typeface="Arial"/>
              <a:buChar char="•"/>
              <a:tabLst/>
              <a:defRPr/>
            </a:pPr>
            <a:r>
              <a:rPr lang="en-US" altLang="zh-CN" sz="2400" dirty="0" err="1" smtClean="0"/>
              <a:t>SparseFGM</a:t>
            </a:r>
            <a:r>
              <a:rPr lang="en-US" altLang="zh-CN" sz="2400" dirty="0" smtClean="0"/>
              <a:t> (our approach</a:t>
            </a:r>
            <a:r>
              <a:rPr lang="en-US" altLang="zh-CN" sz="2400" dirty="0" smtClean="0"/>
              <a:t>)</a:t>
            </a:r>
          </a:p>
        </p:txBody>
      </p:sp>
    </p:spTree>
    <p:extLst>
      <p:ext uri="{BB962C8B-B14F-4D97-AF65-F5344CB8AC3E}">
        <p14:creationId xmlns:p14="http://schemas.microsoft.com/office/powerpoint/2010/main" val="26827908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Experimental Results</a:t>
            </a:r>
            <a:endParaRPr lang="en-US" dirty="0"/>
          </a:p>
        </p:txBody>
      </p:sp>
      <p:pic>
        <p:nvPicPr>
          <p:cNvPr id="23554" name="Content Placeholder 2"/>
          <p:cNvPicPr>
            <a:picLocks noGrp="1" noChangeAspect="1"/>
          </p:cNvPicPr>
          <p:nvPr>
            <p:ph sz="quarter" idx="1"/>
          </p:nvPr>
        </p:nvPicPr>
        <p:blipFill>
          <a:blip r:embed="rId3">
            <a:extLst>
              <a:ext uri="{28A0092B-C50C-407E-A947-70E740481C1C}">
                <a14:useLocalDpi xmlns:a14="http://schemas.microsoft.com/office/drawing/2010/main" val="0"/>
              </a:ext>
            </a:extLst>
          </a:blip>
          <a:srcRect l="-25932" r="-25932"/>
          <a:stretch>
            <a:fillRect/>
          </a:stretch>
        </p:blipFill>
        <p:spPr>
          <a:xfrm>
            <a:off x="1513114" y="1752600"/>
            <a:ext cx="7620000" cy="4097338"/>
          </a:xfrm>
        </p:spPr>
      </p:pic>
      <p:sp>
        <p:nvSpPr>
          <p:cNvPr id="4" name="TextBox 3"/>
          <p:cNvSpPr txBox="1"/>
          <p:nvPr/>
        </p:nvSpPr>
        <p:spPr>
          <a:xfrm>
            <a:off x="152400" y="990600"/>
            <a:ext cx="8610600" cy="400110"/>
          </a:xfrm>
          <a:prstGeom prst="rect">
            <a:avLst/>
          </a:prstGeom>
          <a:noFill/>
        </p:spPr>
        <p:txBody>
          <a:bodyPr wrap="square" rtlCol="0">
            <a:spAutoFit/>
          </a:bodyPr>
          <a:lstStyle/>
          <a:p>
            <a:pPr algn="ctr"/>
            <a:r>
              <a:rPr lang="en-US" altLang="zh-CN" sz="2000" b="1" dirty="0" smtClean="0">
                <a:solidFill>
                  <a:srgbClr val="0000CC"/>
                </a:solidFill>
                <a:latin typeface="Times New Roman" pitchFamily="18" charset="0"/>
                <a:cs typeface="Times New Roman" pitchFamily="18" charset="0"/>
              </a:rPr>
              <a:t>HTN:</a:t>
            </a:r>
            <a:r>
              <a:rPr lang="en-US" altLang="zh-CN" sz="2000" dirty="0" smtClean="0">
                <a:solidFill>
                  <a:srgbClr val="0000CC"/>
                </a:solidFill>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hypertension</a:t>
            </a:r>
            <a:r>
              <a:rPr lang="en-US" altLang="zh-CN" sz="2000" dirty="0" smtClean="0">
                <a:solidFill>
                  <a:srgbClr val="000000"/>
                </a:solidFill>
                <a:latin typeface="Times New Roman" pitchFamily="18" charset="0"/>
                <a:cs typeface="Times New Roman" pitchFamily="18" charset="0"/>
              </a:rPr>
              <a:t>,</a:t>
            </a:r>
            <a:r>
              <a:rPr lang="en-US" altLang="zh-CN" sz="2000" dirty="0" smtClean="0">
                <a:solidFill>
                  <a:srgbClr val="0000CC"/>
                </a:solidFill>
                <a:latin typeface="Times New Roman" pitchFamily="18" charset="0"/>
                <a:cs typeface="Times New Roman" pitchFamily="18" charset="0"/>
              </a:rPr>
              <a:t> </a:t>
            </a:r>
            <a:r>
              <a:rPr lang="en-US" altLang="zh-CN" sz="2000" b="1" dirty="0" smtClean="0">
                <a:solidFill>
                  <a:srgbClr val="0000CC"/>
                </a:solidFill>
                <a:latin typeface="Times New Roman" pitchFamily="18" charset="0"/>
                <a:cs typeface="Times New Roman" pitchFamily="18" charset="0"/>
              </a:rPr>
              <a:t>CHD:</a:t>
            </a:r>
            <a:r>
              <a:rPr lang="en-US" altLang="zh-CN" sz="2000" dirty="0" smtClean="0">
                <a:solidFill>
                  <a:srgbClr val="0000CC"/>
                </a:solidFill>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coronary heart disease,</a:t>
            </a:r>
            <a:r>
              <a:rPr lang="en-US" altLang="zh-CN" sz="2000" dirty="0" smtClean="0">
                <a:solidFill>
                  <a:srgbClr val="0000CC"/>
                </a:solidFill>
                <a:latin typeface="Times New Roman" pitchFamily="18" charset="0"/>
                <a:cs typeface="Times New Roman" pitchFamily="18" charset="0"/>
              </a:rPr>
              <a:t> </a:t>
            </a:r>
            <a:r>
              <a:rPr lang="en-US" altLang="zh-CN" sz="2000" b="1" dirty="0" smtClean="0">
                <a:solidFill>
                  <a:srgbClr val="0000CC"/>
                </a:solidFill>
                <a:latin typeface="Times New Roman" pitchFamily="18" charset="0"/>
                <a:cs typeface="Times New Roman" pitchFamily="18" charset="0"/>
              </a:rPr>
              <a:t>HPL:</a:t>
            </a:r>
            <a:r>
              <a:rPr lang="en-US" altLang="zh-CN" sz="2000" dirty="0" smtClean="0">
                <a:solidFill>
                  <a:srgbClr val="0000CC"/>
                </a:solidFill>
                <a:latin typeface="Times New Roman" pitchFamily="18" charset="0"/>
                <a:cs typeface="Times New Roman" pitchFamily="18" charset="0"/>
              </a:rPr>
              <a:t> </a:t>
            </a:r>
            <a:r>
              <a:rPr lang="en-US" altLang="zh-CN" sz="2000" dirty="0" smtClean="0">
                <a:solidFill>
                  <a:srgbClr val="000000"/>
                </a:solidFill>
                <a:latin typeface="Times New Roman" pitchFamily="18" charset="0"/>
                <a:cs typeface="Times New Roman" pitchFamily="18" charset="0"/>
              </a:rPr>
              <a:t>hyperlipidemia</a:t>
            </a:r>
            <a:endParaRPr lang="en-US" altLang="zh-CN" sz="2000" dirty="0">
              <a:solidFill>
                <a:srgbClr val="000000"/>
              </a:solidFill>
              <a:latin typeface="Times New Roman" pitchFamily="18" charset="0"/>
              <a:cs typeface="Times New Roman" pitchFamily="18" charset="0"/>
            </a:endParaRPr>
          </a:p>
        </p:txBody>
      </p:sp>
      <p:sp>
        <p:nvSpPr>
          <p:cNvPr id="5" name="矩形 3"/>
          <p:cNvSpPr/>
          <p:nvPr/>
        </p:nvSpPr>
        <p:spPr>
          <a:xfrm>
            <a:off x="228600" y="1905000"/>
            <a:ext cx="3200400" cy="914400"/>
          </a:xfrm>
          <a:prstGeom prst="rect">
            <a:avLst/>
          </a:prstGeom>
          <a:solidFill>
            <a:srgbClr val="FFFFCC"/>
          </a:solidFill>
          <a:ln>
            <a:solidFill>
              <a:srgbClr val="C00000"/>
            </a:solidFill>
          </a:ln>
        </p:spPr>
        <p:style>
          <a:lnRef idx="2">
            <a:schemeClr val="accent3"/>
          </a:lnRef>
          <a:fillRef idx="1">
            <a:schemeClr val="lt1"/>
          </a:fillRef>
          <a:effectRef idx="0">
            <a:schemeClr val="accent3"/>
          </a:effectRef>
          <a:fontRef idx="minor">
            <a:schemeClr val="dk1"/>
          </a:fontRef>
        </p:style>
        <p:txBody>
          <a:bodyPr lIns="360000" rIns="360000" anchor="ctr"/>
          <a:lstStyle/>
          <a:p>
            <a:pPr algn="ctr">
              <a:defRPr/>
            </a:pPr>
            <a:r>
              <a:rPr lang="en-US" sz="1600" dirty="0"/>
              <a:t>SVM and FGM suffer from feature sparseness. </a:t>
            </a:r>
            <a:r>
              <a:rPr lang="en-US" sz="1600" b="1" dirty="0">
                <a:solidFill>
                  <a:srgbClr val="FF0000"/>
                </a:solidFill>
              </a:rPr>
              <a:t>-59.9%</a:t>
            </a:r>
            <a:r>
              <a:rPr lang="en-US" sz="1600" dirty="0"/>
              <a:t> in recall.</a:t>
            </a:r>
          </a:p>
        </p:txBody>
      </p:sp>
      <p:sp>
        <p:nvSpPr>
          <p:cNvPr id="6" name="矩形 3"/>
          <p:cNvSpPr/>
          <p:nvPr/>
        </p:nvSpPr>
        <p:spPr>
          <a:xfrm>
            <a:off x="228600" y="3429000"/>
            <a:ext cx="3200400" cy="914400"/>
          </a:xfrm>
          <a:prstGeom prst="rect">
            <a:avLst/>
          </a:prstGeom>
          <a:solidFill>
            <a:srgbClr val="FFFFCC"/>
          </a:solidFill>
          <a:ln>
            <a:solidFill>
              <a:srgbClr val="C00000"/>
            </a:solidFill>
          </a:ln>
        </p:spPr>
        <p:style>
          <a:lnRef idx="2">
            <a:schemeClr val="accent3"/>
          </a:lnRef>
          <a:fillRef idx="1">
            <a:schemeClr val="lt1"/>
          </a:fillRef>
          <a:effectRef idx="0">
            <a:schemeClr val="accent3"/>
          </a:effectRef>
          <a:fontRef idx="minor">
            <a:schemeClr val="dk1"/>
          </a:fontRef>
        </p:style>
        <p:txBody>
          <a:bodyPr lIns="360000" rIns="360000" anchor="ctr"/>
          <a:lstStyle/>
          <a:p>
            <a:pPr algn="ctr">
              <a:defRPr/>
            </a:pPr>
            <a:r>
              <a:rPr lang="en-US" sz="1600" dirty="0"/>
              <a:t>FGM </a:t>
            </a:r>
            <a:r>
              <a:rPr lang="en-US" sz="1600" dirty="0" smtClean="0"/>
              <a:t>vs</a:t>
            </a:r>
            <a:r>
              <a:rPr lang="en-US" sz="1600" dirty="0"/>
              <a:t>. FGM + PCA</a:t>
            </a:r>
          </a:p>
          <a:p>
            <a:pPr algn="ctr">
              <a:defRPr/>
            </a:pPr>
            <a:r>
              <a:rPr lang="en-US" sz="1600" dirty="0"/>
              <a:t>(increase </a:t>
            </a:r>
            <a:r>
              <a:rPr lang="en-US" sz="1600" b="1" dirty="0">
                <a:solidFill>
                  <a:srgbClr val="FF0000"/>
                </a:solidFill>
              </a:rPr>
              <a:t>+40.3%</a:t>
            </a:r>
            <a:r>
              <a:rPr lang="en-US" sz="1600" dirty="0"/>
              <a:t> in recall)</a:t>
            </a:r>
          </a:p>
        </p:txBody>
      </p:sp>
      <p:sp>
        <p:nvSpPr>
          <p:cNvPr id="7" name="矩形 3"/>
          <p:cNvSpPr/>
          <p:nvPr/>
        </p:nvSpPr>
        <p:spPr>
          <a:xfrm>
            <a:off x="228600" y="4953000"/>
            <a:ext cx="3200400" cy="914400"/>
          </a:xfrm>
          <a:prstGeom prst="rect">
            <a:avLst/>
          </a:prstGeom>
          <a:solidFill>
            <a:srgbClr val="FFFFCC"/>
          </a:solidFill>
          <a:ln>
            <a:solidFill>
              <a:srgbClr val="C00000"/>
            </a:solidFill>
          </a:ln>
        </p:spPr>
        <p:style>
          <a:lnRef idx="2">
            <a:schemeClr val="accent3"/>
          </a:lnRef>
          <a:fillRef idx="1">
            <a:schemeClr val="lt1"/>
          </a:fillRef>
          <a:effectRef idx="0">
            <a:schemeClr val="accent3"/>
          </a:effectRef>
          <a:fontRef idx="minor">
            <a:schemeClr val="dk1"/>
          </a:fontRef>
        </p:style>
        <p:txBody>
          <a:bodyPr lIns="360000" rIns="360000" anchor="ctr"/>
          <a:lstStyle/>
          <a:p>
            <a:pPr algn="ctr">
              <a:defRPr/>
            </a:pPr>
            <a:r>
              <a:rPr lang="en-US" sz="1600" dirty="0"/>
              <a:t>PGM+PCA </a:t>
            </a:r>
            <a:r>
              <a:rPr lang="en-US" sz="1600" dirty="0" smtClean="0"/>
              <a:t>vs</a:t>
            </a:r>
            <a:r>
              <a:rPr lang="en-US" sz="1600" dirty="0"/>
              <a:t>. </a:t>
            </a:r>
            <a:r>
              <a:rPr lang="en-US" sz="1600" dirty="0" err="1" smtClean="0"/>
              <a:t>SparseFGM</a:t>
            </a:r>
            <a:endParaRPr lang="en-US" sz="1600" dirty="0"/>
          </a:p>
          <a:p>
            <a:pPr algn="ctr">
              <a:defRPr/>
            </a:pPr>
            <a:r>
              <a:rPr lang="en-US" sz="1600" dirty="0"/>
              <a:t>(increase </a:t>
            </a:r>
            <a:r>
              <a:rPr lang="en-US" sz="1600" b="1" dirty="0">
                <a:solidFill>
                  <a:srgbClr val="FF0000"/>
                </a:solidFill>
              </a:rPr>
              <a:t>+13.5%</a:t>
            </a:r>
            <a:r>
              <a:rPr lang="en-US" sz="1600" dirty="0"/>
              <a:t> in F1)</a:t>
            </a:r>
          </a:p>
        </p:txBody>
      </p:sp>
      <p:sp>
        <p:nvSpPr>
          <p:cNvPr id="8" name="矩形 6"/>
          <p:cNvSpPr/>
          <p:nvPr/>
        </p:nvSpPr>
        <p:spPr bwMode="auto">
          <a:xfrm flipV="1">
            <a:off x="4038600" y="2362200"/>
            <a:ext cx="3733800" cy="609600"/>
          </a:xfrm>
          <a:prstGeom prst="rect">
            <a:avLst/>
          </a:prstGeom>
          <a:noFill/>
          <a:ln w="28575">
            <a:solidFill>
              <a:srgbClr val="FF0000"/>
            </a:solid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latin typeface="Verdana" pitchFamily="34" charset="0"/>
              <a:ea typeface="黑体" pitchFamily="2" charset="-122"/>
            </a:endParaRPr>
          </a:p>
        </p:txBody>
      </p:sp>
      <p:sp>
        <p:nvSpPr>
          <p:cNvPr id="9" name="矩形 6"/>
          <p:cNvSpPr/>
          <p:nvPr/>
        </p:nvSpPr>
        <p:spPr bwMode="auto">
          <a:xfrm flipV="1">
            <a:off x="4038600" y="3505200"/>
            <a:ext cx="3733800" cy="609600"/>
          </a:xfrm>
          <a:prstGeom prst="rect">
            <a:avLst/>
          </a:prstGeom>
          <a:noFill/>
          <a:ln w="28575">
            <a:solidFill>
              <a:srgbClr val="FF0000"/>
            </a:solid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latin typeface="Verdana" pitchFamily="34" charset="0"/>
              <a:ea typeface="黑体" pitchFamily="2" charset="-122"/>
            </a:endParaRPr>
          </a:p>
        </p:txBody>
      </p:sp>
      <p:sp>
        <p:nvSpPr>
          <p:cNvPr id="10" name="矩形 6"/>
          <p:cNvSpPr/>
          <p:nvPr/>
        </p:nvSpPr>
        <p:spPr bwMode="auto">
          <a:xfrm flipV="1">
            <a:off x="4038600" y="4648200"/>
            <a:ext cx="3733800" cy="609600"/>
          </a:xfrm>
          <a:prstGeom prst="rect">
            <a:avLst/>
          </a:prstGeom>
          <a:noFill/>
          <a:ln w="28575">
            <a:solidFill>
              <a:srgbClr val="FF0000"/>
            </a:solid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latin typeface="Verdana" pitchFamily="34" charset="0"/>
              <a:ea typeface="黑体" pitchFamily="2" charset="-122"/>
            </a:endParaRPr>
          </a:p>
        </p:txBody>
      </p:sp>
      <p:sp>
        <p:nvSpPr>
          <p:cNvPr id="11" name="矩形 6"/>
          <p:cNvSpPr/>
          <p:nvPr/>
        </p:nvSpPr>
        <p:spPr bwMode="auto">
          <a:xfrm flipV="1">
            <a:off x="4038600" y="2971800"/>
            <a:ext cx="3733800" cy="228600"/>
          </a:xfrm>
          <a:prstGeom prst="rect">
            <a:avLst/>
          </a:prstGeom>
          <a:noFill/>
          <a:ln w="28575">
            <a:solidFill>
              <a:srgbClr val="FF0000"/>
            </a:solid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latin typeface="Verdana" pitchFamily="34" charset="0"/>
              <a:ea typeface="黑体" pitchFamily="2" charset="-122"/>
            </a:endParaRPr>
          </a:p>
        </p:txBody>
      </p:sp>
      <p:sp>
        <p:nvSpPr>
          <p:cNvPr id="12" name="矩形 6"/>
          <p:cNvSpPr/>
          <p:nvPr/>
        </p:nvSpPr>
        <p:spPr bwMode="auto">
          <a:xfrm flipV="1">
            <a:off x="4038600" y="4114800"/>
            <a:ext cx="3733800" cy="228600"/>
          </a:xfrm>
          <a:prstGeom prst="rect">
            <a:avLst/>
          </a:prstGeom>
          <a:noFill/>
          <a:ln w="28575">
            <a:solidFill>
              <a:srgbClr val="FF0000"/>
            </a:solid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latin typeface="Verdana" pitchFamily="34" charset="0"/>
              <a:ea typeface="黑体" pitchFamily="2" charset="-122"/>
            </a:endParaRPr>
          </a:p>
        </p:txBody>
      </p:sp>
      <p:sp>
        <p:nvSpPr>
          <p:cNvPr id="13" name="矩形 6"/>
          <p:cNvSpPr/>
          <p:nvPr/>
        </p:nvSpPr>
        <p:spPr bwMode="auto">
          <a:xfrm flipV="1">
            <a:off x="4038600" y="5257800"/>
            <a:ext cx="3733800" cy="228600"/>
          </a:xfrm>
          <a:prstGeom prst="rect">
            <a:avLst/>
          </a:prstGeom>
          <a:noFill/>
          <a:ln w="28575">
            <a:solidFill>
              <a:srgbClr val="FF0000"/>
            </a:solid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latin typeface="Verdana" pitchFamily="34" charset="0"/>
              <a:ea typeface="黑体" pitchFamily="2" charset="-122"/>
            </a:endParaRPr>
          </a:p>
        </p:txBody>
      </p:sp>
      <p:sp>
        <p:nvSpPr>
          <p:cNvPr id="14" name="矩形 6"/>
          <p:cNvSpPr/>
          <p:nvPr/>
        </p:nvSpPr>
        <p:spPr bwMode="auto">
          <a:xfrm flipV="1">
            <a:off x="4038600" y="3200400"/>
            <a:ext cx="3733800" cy="304800"/>
          </a:xfrm>
          <a:prstGeom prst="rect">
            <a:avLst/>
          </a:prstGeom>
          <a:noFill/>
          <a:ln w="28575">
            <a:solidFill>
              <a:srgbClr val="FF0000"/>
            </a:solid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latin typeface="Verdana" pitchFamily="34" charset="0"/>
              <a:ea typeface="黑体" pitchFamily="2" charset="-122"/>
            </a:endParaRPr>
          </a:p>
        </p:txBody>
      </p:sp>
      <p:sp>
        <p:nvSpPr>
          <p:cNvPr id="15" name="矩形 6"/>
          <p:cNvSpPr/>
          <p:nvPr/>
        </p:nvSpPr>
        <p:spPr bwMode="auto">
          <a:xfrm flipV="1">
            <a:off x="4038600" y="4343400"/>
            <a:ext cx="3733800" cy="304800"/>
          </a:xfrm>
          <a:prstGeom prst="rect">
            <a:avLst/>
          </a:prstGeom>
          <a:noFill/>
          <a:ln w="28575">
            <a:solidFill>
              <a:srgbClr val="FF0000"/>
            </a:solid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latin typeface="Verdana" pitchFamily="34" charset="0"/>
              <a:ea typeface="黑体" pitchFamily="2" charset="-122"/>
            </a:endParaRPr>
          </a:p>
        </p:txBody>
      </p:sp>
      <p:sp>
        <p:nvSpPr>
          <p:cNvPr id="16" name="矩形 6"/>
          <p:cNvSpPr/>
          <p:nvPr/>
        </p:nvSpPr>
        <p:spPr bwMode="auto">
          <a:xfrm flipV="1">
            <a:off x="4038600" y="5486400"/>
            <a:ext cx="3733800" cy="304800"/>
          </a:xfrm>
          <a:prstGeom prst="rect">
            <a:avLst/>
          </a:prstGeom>
          <a:noFill/>
          <a:ln w="28575">
            <a:solidFill>
              <a:srgbClr val="FF0000"/>
            </a:solid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latin typeface="Verdana" pitchFamily="34" charset="0"/>
              <a:ea typeface="黑体" pitchFamily="2" charset="-122"/>
            </a:endParaRPr>
          </a:p>
        </p:txBody>
      </p:sp>
    </p:spTree>
    <p:extLst>
      <p:ext uri="{BB962C8B-B14F-4D97-AF65-F5344CB8AC3E}">
        <p14:creationId xmlns:p14="http://schemas.microsoft.com/office/powerpoint/2010/main" val="42521633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par>
                                <p:cTn id="19" presetID="1" presetClass="exit" presetSubtype="0" fill="hold" grpId="1"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par>
                                <p:cTn id="36" presetID="1" presetClass="exit" presetSubtype="0" fill="hold" grpId="1" nodeType="withEffect">
                                  <p:stCondLst>
                                    <p:cond delay="0"/>
                                  </p:stCondLst>
                                  <p:childTnLst>
                                    <p:set>
                                      <p:cBhvr>
                                        <p:cTn id="37" dur="1" fill="hold">
                                          <p:stCondLst>
                                            <p:cond delay="0"/>
                                          </p:stCondLst>
                                        </p:cTn>
                                        <p:tgtEl>
                                          <p:spTgt spid="11"/>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12"/>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13"/>
                                        </p:tgtEl>
                                        <p:attrNameLst>
                                          <p:attrName>style.visibility</p:attrName>
                                        </p:attrNameLst>
                                      </p:cBhvr>
                                      <p:to>
                                        <p:strVal val="hidden"/>
                                      </p:to>
                                    </p:set>
                                  </p:childTnLst>
                                </p:cTn>
                              </p:par>
                              <p:par>
                                <p:cTn id="42" presetID="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Association Pattern Illustration</a:t>
            </a:r>
            <a:endParaRPr lang="en-US" dirty="0"/>
          </a:p>
        </p:txBody>
      </p:sp>
      <p:pic>
        <p:nvPicPr>
          <p:cNvPr id="24580" name="Picture 2" descr="association.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683" y="1295400"/>
            <a:ext cx="52197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16883" y="1143000"/>
            <a:ext cx="3657600" cy="338554"/>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endParaRPr lang="en-US" sz="1600" dirty="0"/>
          </a:p>
        </p:txBody>
      </p:sp>
      <p:sp>
        <p:nvSpPr>
          <p:cNvPr id="18" name="Oval 17"/>
          <p:cNvSpPr/>
          <p:nvPr/>
        </p:nvSpPr>
        <p:spPr>
          <a:xfrm>
            <a:off x="1007483" y="3962400"/>
            <a:ext cx="609600" cy="381000"/>
          </a:xfrm>
          <a:prstGeom prst="ellipse">
            <a:avLst/>
          </a:prstGeom>
          <a:noFill/>
          <a:ln w="57150" cmpd="sng">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Oval 20"/>
          <p:cNvSpPr/>
          <p:nvPr/>
        </p:nvSpPr>
        <p:spPr>
          <a:xfrm>
            <a:off x="3674483" y="1447800"/>
            <a:ext cx="609600" cy="381000"/>
          </a:xfrm>
          <a:prstGeom prst="ellipse">
            <a:avLst/>
          </a:prstGeom>
          <a:noFill/>
          <a:ln w="57150" cmpd="sng">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矩形 3"/>
          <p:cNvSpPr/>
          <p:nvPr/>
        </p:nvSpPr>
        <p:spPr>
          <a:xfrm>
            <a:off x="5943600" y="2133600"/>
            <a:ext cx="3031117" cy="2286000"/>
          </a:xfrm>
          <a:prstGeom prst="rect">
            <a:avLst/>
          </a:prstGeom>
          <a:solidFill>
            <a:srgbClr val="FFFFCC"/>
          </a:solidFill>
          <a:ln>
            <a:solidFill>
              <a:srgbClr val="C00000"/>
            </a:solidFill>
          </a:ln>
        </p:spPr>
        <p:style>
          <a:lnRef idx="2">
            <a:schemeClr val="accent3"/>
          </a:lnRef>
          <a:fillRef idx="1">
            <a:schemeClr val="lt1"/>
          </a:fillRef>
          <a:effectRef idx="0">
            <a:schemeClr val="accent3"/>
          </a:effectRef>
          <a:fontRef idx="minor">
            <a:schemeClr val="dk1"/>
          </a:fontRef>
        </p:style>
        <p:txBody>
          <a:bodyPr lIns="360000" rIns="360000" anchor="ctr"/>
          <a:lstStyle/>
          <a:p>
            <a:pPr>
              <a:defRPr/>
            </a:pPr>
            <a:r>
              <a:rPr lang="en-US" sz="2000" dirty="0"/>
              <a:t>WBC in the </a:t>
            </a:r>
            <a:r>
              <a:rPr lang="en-US" sz="2000" dirty="0" smtClean="0"/>
              <a:t>urine</a:t>
            </a:r>
            <a:endParaRPr lang="en-US" sz="2000" dirty="0"/>
          </a:p>
          <a:p>
            <a:pPr>
              <a:defRPr/>
            </a:pPr>
            <a:r>
              <a:rPr lang="en-US" sz="2000" dirty="0"/>
              <a:t>causes frequent voiding </a:t>
            </a:r>
            <a:r>
              <a:rPr lang="fi-FI" sz="2000" dirty="0"/>
              <a:t>-&gt; no </a:t>
            </a:r>
            <a:r>
              <a:rPr lang="fi-FI" sz="2000" dirty="0" err="1" smtClean="0"/>
              <a:t>good</a:t>
            </a:r>
            <a:r>
              <a:rPr lang="zh-CN" altLang="en-US" sz="2000" dirty="0" smtClean="0"/>
              <a:t> </a:t>
            </a:r>
            <a:r>
              <a:rPr lang="en-US" altLang="zh-CN" sz="2000" dirty="0" smtClean="0"/>
              <a:t>sleep</a:t>
            </a:r>
            <a:r>
              <a:rPr lang="fi-FI" sz="2000" dirty="0" smtClean="0"/>
              <a:t> </a:t>
            </a:r>
            <a:r>
              <a:rPr lang="fi-FI" sz="2000" dirty="0"/>
              <a:t>at </a:t>
            </a:r>
            <a:r>
              <a:rPr lang="fi-FI" sz="2000" dirty="0" err="1" smtClean="0"/>
              <a:t>night</a:t>
            </a:r>
            <a:endParaRPr lang="en-US" sz="2000" dirty="0"/>
          </a:p>
        </p:txBody>
      </p:sp>
      <p:cxnSp>
        <p:nvCxnSpPr>
          <p:cNvPr id="23" name="Straight Arrow Connector 22"/>
          <p:cNvCxnSpPr>
            <a:stCxn id="22" idx="1"/>
          </p:cNvCxnSpPr>
          <p:nvPr/>
        </p:nvCxnSpPr>
        <p:spPr>
          <a:xfrm flipH="1">
            <a:off x="3962400" y="3276600"/>
            <a:ext cx="1981200" cy="838200"/>
          </a:xfrm>
          <a:prstGeom prst="straightConnector1">
            <a:avLst/>
          </a:prstGeom>
          <a:ln>
            <a:solidFill>
              <a:srgbClr val="80FF00"/>
            </a:solidFill>
            <a:tailEnd type="arrow"/>
          </a:ln>
        </p:spPr>
        <p:style>
          <a:lnRef idx="3">
            <a:schemeClr val="dk1"/>
          </a:lnRef>
          <a:fillRef idx="0">
            <a:schemeClr val="dk1"/>
          </a:fillRef>
          <a:effectRef idx="2">
            <a:schemeClr val="dk1"/>
          </a:effectRef>
          <a:fontRef idx="minor">
            <a:schemeClr val="tx1"/>
          </a:fontRef>
        </p:style>
      </p:cxnSp>
      <p:pic>
        <p:nvPicPr>
          <p:cNvPr id="27" name="Picture 26" descr="Screen Shot 2014-07-30 at 4.01.4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5334000"/>
            <a:ext cx="2667000" cy="785745"/>
          </a:xfrm>
          <a:prstGeom prst="rect">
            <a:avLst/>
          </a:prstGeom>
        </p:spPr>
      </p:pic>
      <p:sp>
        <p:nvSpPr>
          <p:cNvPr id="28" name="TextBox 27"/>
          <p:cNvSpPr txBox="1"/>
          <p:nvPr/>
        </p:nvSpPr>
        <p:spPr>
          <a:xfrm>
            <a:off x="1600200" y="5486400"/>
            <a:ext cx="2667000" cy="400110"/>
          </a:xfrm>
          <a:prstGeom prst="rect">
            <a:avLst/>
          </a:prstGeom>
          <a:noFill/>
        </p:spPr>
        <p:txBody>
          <a:bodyPr wrap="square" rtlCol="0">
            <a:spAutoFit/>
          </a:bodyPr>
          <a:lstStyle/>
          <a:p>
            <a:r>
              <a:rPr lang="en-US" sz="2000" dirty="0" smtClean="0"/>
              <a:t>Association score:</a:t>
            </a:r>
            <a:endParaRPr lang="en-US" sz="2000" dirty="0"/>
          </a:p>
        </p:txBody>
      </p:sp>
      <p:sp>
        <p:nvSpPr>
          <p:cNvPr id="33" name="矩形 3"/>
          <p:cNvSpPr/>
          <p:nvPr/>
        </p:nvSpPr>
        <p:spPr>
          <a:xfrm>
            <a:off x="1371600" y="5943600"/>
            <a:ext cx="3962400" cy="493486"/>
          </a:xfrm>
          <a:prstGeom prst="rect">
            <a:avLst/>
          </a:prstGeom>
          <a:ln>
            <a:noFill/>
          </a:ln>
        </p:spPr>
        <p:style>
          <a:lnRef idx="2">
            <a:schemeClr val="dk1"/>
          </a:lnRef>
          <a:fillRef idx="1">
            <a:schemeClr val="lt1"/>
          </a:fillRef>
          <a:effectRef idx="0">
            <a:schemeClr val="dk1"/>
          </a:effectRef>
          <a:fontRef idx="minor">
            <a:schemeClr val="dk1"/>
          </a:fontRef>
        </p:style>
        <p:txBody>
          <a:bodyPr lIns="360000" rIns="360000" anchor="t"/>
          <a:lstStyle/>
          <a:p>
            <a:pPr>
              <a:lnSpc>
                <a:spcPct val="120000"/>
              </a:lnSpc>
              <a:defRPr/>
            </a:pPr>
            <a:r>
              <a:rPr lang="en-US" altLang="zh-CN" sz="2000" i="1" dirty="0"/>
              <a:t>c</a:t>
            </a:r>
            <a:r>
              <a:rPr lang="en-US" altLang="zh-CN" sz="2000" dirty="0" smtClean="0"/>
              <a:t>: complication, </a:t>
            </a:r>
            <a:r>
              <a:rPr lang="en-US" altLang="zh-CN" sz="2000" i="1" dirty="0" smtClean="0"/>
              <a:t>e</a:t>
            </a:r>
            <a:r>
              <a:rPr lang="en-US" altLang="zh-CN" sz="2000" dirty="0" smtClean="0"/>
              <a:t>: lab test</a:t>
            </a:r>
            <a:endParaRPr lang="en-US" altLang="zh-CN" sz="2000" dirty="0"/>
          </a:p>
        </p:txBody>
      </p:sp>
      <p:sp>
        <p:nvSpPr>
          <p:cNvPr id="34" name="矩形 3"/>
          <p:cNvSpPr/>
          <p:nvPr/>
        </p:nvSpPr>
        <p:spPr>
          <a:xfrm>
            <a:off x="3505200" y="838200"/>
            <a:ext cx="1828800" cy="762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360000" rIns="360000" anchor="ctr"/>
          <a:lstStyle/>
          <a:p>
            <a:pPr>
              <a:defRPr/>
            </a:pPr>
            <a:r>
              <a:rPr lang="en-US" sz="2000" dirty="0" smtClean="0"/>
              <a:t>insomnia</a:t>
            </a:r>
            <a:endParaRPr lang="en-US" sz="2000" dirty="0"/>
          </a:p>
        </p:txBody>
      </p:sp>
    </p:spTree>
    <p:extLst>
      <p:ext uri="{BB962C8B-B14F-4D97-AF65-F5344CB8AC3E}">
        <p14:creationId xmlns:p14="http://schemas.microsoft.com/office/powerpoint/2010/main" val="30289625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Can We Forecast All Diabetes Complications?</a:t>
            </a:r>
            <a:endParaRPr lang="en-US" dirty="0"/>
          </a:p>
        </p:txBody>
      </p:sp>
      <p:pic>
        <p:nvPicPr>
          <p:cNvPr id="26626" name="Content Placeholder 6"/>
          <p:cNvPicPr>
            <a:picLocks noGrp="1" noChangeAspect="1"/>
          </p:cNvPicPr>
          <p:nvPr>
            <p:ph sz="quarter" idx="1"/>
          </p:nvPr>
        </p:nvPicPr>
        <p:blipFill>
          <a:blip r:embed="rId3">
            <a:extLst>
              <a:ext uri="{28A0092B-C50C-407E-A947-70E740481C1C}">
                <a14:useLocalDpi xmlns:a14="http://schemas.microsoft.com/office/drawing/2010/main" val="0"/>
              </a:ext>
            </a:extLst>
          </a:blip>
          <a:srcRect l="-26147" r="-26147"/>
          <a:stretch>
            <a:fillRect/>
          </a:stretch>
        </p:blipFill>
        <p:spPr>
          <a:xfrm>
            <a:off x="228600" y="1828800"/>
            <a:ext cx="8038959" cy="4322763"/>
          </a:xfrm>
        </p:spPr>
      </p:pic>
      <p:sp>
        <p:nvSpPr>
          <p:cNvPr id="9" name="矩形 3"/>
          <p:cNvSpPr/>
          <p:nvPr/>
        </p:nvSpPr>
        <p:spPr>
          <a:xfrm>
            <a:off x="5562600" y="1371600"/>
            <a:ext cx="3276600" cy="914400"/>
          </a:xfrm>
          <a:prstGeom prst="rect">
            <a:avLst/>
          </a:prstGeom>
          <a:solidFill>
            <a:srgbClr val="FFFFCC"/>
          </a:solidFill>
          <a:ln>
            <a:solidFill>
              <a:srgbClr val="C00000"/>
            </a:solidFill>
          </a:ln>
        </p:spPr>
        <p:style>
          <a:lnRef idx="2">
            <a:schemeClr val="accent3"/>
          </a:lnRef>
          <a:fillRef idx="1">
            <a:schemeClr val="lt1"/>
          </a:fillRef>
          <a:effectRef idx="0">
            <a:schemeClr val="accent3"/>
          </a:effectRef>
          <a:fontRef idx="minor">
            <a:schemeClr val="dk1"/>
          </a:fontRef>
        </p:style>
        <p:txBody>
          <a:bodyPr lIns="360000" rIns="360000" anchor="ctr"/>
          <a:lstStyle/>
          <a:p>
            <a:pPr>
              <a:defRPr/>
            </a:pPr>
            <a:r>
              <a:rPr lang="en-US" sz="1600" dirty="0"/>
              <a:t>HPL can be forecasted precisely based on lab test results.</a:t>
            </a:r>
          </a:p>
        </p:txBody>
      </p:sp>
      <p:cxnSp>
        <p:nvCxnSpPr>
          <p:cNvPr id="10" name="Straight Arrow Connector 9"/>
          <p:cNvCxnSpPr/>
          <p:nvPr/>
        </p:nvCxnSpPr>
        <p:spPr>
          <a:xfrm flipH="1">
            <a:off x="6248400" y="2286000"/>
            <a:ext cx="533400" cy="609600"/>
          </a:xfrm>
          <a:prstGeom prst="straightConnector1">
            <a:avLst/>
          </a:prstGeom>
          <a:ln>
            <a:solidFill>
              <a:srgbClr val="800000"/>
            </a:solidFill>
            <a:tailEnd type="arrow"/>
          </a:ln>
        </p:spPr>
        <p:style>
          <a:lnRef idx="3">
            <a:schemeClr val="dk1"/>
          </a:lnRef>
          <a:fillRef idx="0">
            <a:schemeClr val="dk1"/>
          </a:fillRef>
          <a:effectRef idx="2">
            <a:schemeClr val="dk1"/>
          </a:effectRef>
          <a:fontRef idx="minor">
            <a:schemeClr val="tx1"/>
          </a:fontRef>
        </p:style>
      </p:cxnSp>
      <p:sp>
        <p:nvSpPr>
          <p:cNvPr id="6" name="Oval 5"/>
          <p:cNvSpPr/>
          <p:nvPr/>
        </p:nvSpPr>
        <p:spPr>
          <a:xfrm>
            <a:off x="1524000" y="5029200"/>
            <a:ext cx="1219200" cy="457200"/>
          </a:xfrm>
          <a:prstGeom prst="ellipse">
            <a:avLst/>
          </a:prstGeom>
          <a:noFill/>
          <a:ln w="57150" cmpd="sng">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253626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Conclusion</a:t>
            </a:r>
            <a:endParaRPr lang="en-US" dirty="0"/>
          </a:p>
        </p:txBody>
      </p:sp>
      <p:sp>
        <p:nvSpPr>
          <p:cNvPr id="28674" name="Content Placeholder 2"/>
          <p:cNvSpPr>
            <a:spLocks noGrp="1"/>
          </p:cNvSpPr>
          <p:nvPr>
            <p:ph sz="quarter" idx="1"/>
          </p:nvPr>
        </p:nvSpPr>
        <p:spPr>
          <a:xfrm>
            <a:off x="301625" y="1527175"/>
            <a:ext cx="8504238" cy="4572000"/>
          </a:xfrm>
        </p:spPr>
        <p:txBody>
          <a:bodyPr/>
          <a:lstStyle/>
          <a:p>
            <a:r>
              <a:rPr lang="en-US" sz="2800" dirty="0" smtClean="0">
                <a:latin typeface="Times New Roman" charset="0"/>
                <a:ea typeface="华文楷体" charset="0"/>
                <a:cs typeface="华文楷体" charset="0"/>
              </a:rPr>
              <a:t>We study the problem of </a:t>
            </a:r>
            <a:r>
              <a:rPr lang="en-US" sz="2800" dirty="0" smtClean="0">
                <a:latin typeface="Times New Roman" charset="0"/>
                <a:ea typeface="华文楷体" charset="0"/>
                <a:cs typeface="华文楷体" charset="0"/>
              </a:rPr>
              <a:t>forecasting diabetes complications.</a:t>
            </a:r>
          </a:p>
          <a:p>
            <a:endParaRPr lang="en-US" sz="2800" dirty="0">
              <a:latin typeface="Times New Roman" charset="0"/>
              <a:ea typeface="华文楷体" charset="0"/>
              <a:cs typeface="华文楷体" charset="0"/>
            </a:endParaRPr>
          </a:p>
          <a:p>
            <a:r>
              <a:rPr lang="en-US" sz="2800" dirty="0" smtClean="0">
                <a:latin typeface="Times New Roman" charset="0"/>
                <a:ea typeface="华文楷体" charset="0"/>
                <a:cs typeface="华文楷体" charset="0"/>
              </a:rPr>
              <a:t>We </a:t>
            </a:r>
            <a:r>
              <a:rPr lang="en-US" sz="2800" dirty="0" smtClean="0">
                <a:latin typeface="Times New Roman" charset="0"/>
                <a:ea typeface="华文楷体" charset="0"/>
                <a:cs typeface="华文楷体" charset="0"/>
              </a:rPr>
              <a:t>propose a graphical model which integrates dimensional reduction and classification into a uniform framework</a:t>
            </a:r>
            <a:r>
              <a:rPr lang="fr-FR" sz="2800" dirty="0" smtClean="0">
                <a:latin typeface="Times New Roman" charset="0"/>
                <a:ea typeface="华文楷体" charset="0"/>
                <a:cs typeface="华文楷体" charset="0"/>
              </a:rPr>
              <a:t>.</a:t>
            </a:r>
            <a:endParaRPr lang="fr-FR" sz="2800" dirty="0">
              <a:latin typeface="Times New Roman" charset="0"/>
              <a:ea typeface="华文楷体" charset="0"/>
              <a:cs typeface="华文楷体" charset="0"/>
            </a:endParaRPr>
          </a:p>
          <a:p>
            <a:endParaRPr lang="en-US" sz="2800" dirty="0" smtClean="0">
              <a:latin typeface="Times New Roman" charset="0"/>
              <a:ea typeface="华文楷体" charset="0"/>
              <a:cs typeface="华文楷体" charset="0"/>
            </a:endParaRPr>
          </a:p>
          <a:p>
            <a:r>
              <a:rPr lang="en-US" sz="2800" dirty="0" smtClean="0">
                <a:latin typeface="Times New Roman" charset="0"/>
                <a:ea typeface="华文楷体" charset="0"/>
                <a:cs typeface="华文楷体" charset="0"/>
              </a:rPr>
              <a:t>We </a:t>
            </a:r>
            <a:r>
              <a:rPr lang="en-US" sz="2800" dirty="0">
                <a:latin typeface="Times New Roman" charset="0"/>
                <a:ea typeface="华文楷体" charset="0"/>
                <a:cs typeface="华文楷体" charset="0"/>
              </a:rPr>
              <a:t>further study the underlying associations between </a:t>
            </a:r>
            <a:r>
              <a:rPr lang="en-US" sz="2800" dirty="0" smtClean="0">
                <a:latin typeface="Times New Roman" charset="0"/>
                <a:ea typeface="华文楷体" charset="0"/>
                <a:cs typeface="华文楷体" charset="0"/>
              </a:rPr>
              <a:t>different diabetes </a:t>
            </a:r>
            <a:r>
              <a:rPr lang="en-US" sz="2800" dirty="0">
                <a:latin typeface="Times New Roman" charset="0"/>
                <a:ea typeface="华文楷体" charset="0"/>
                <a:cs typeface="华文楷体" charset="0"/>
              </a:rPr>
              <a:t>complications and lab test types.</a:t>
            </a:r>
          </a:p>
        </p:txBody>
      </p:sp>
    </p:spTree>
    <p:extLst>
      <p:ext uri="{BB962C8B-B14F-4D97-AF65-F5344CB8AC3E}">
        <p14:creationId xmlns:p14="http://schemas.microsoft.com/office/powerpoint/2010/main" val="38164927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436219" cy="4929188"/>
          </a:xfrm>
        </p:spPr>
        <p:txBody>
          <a:bodyPr/>
          <a:lstStyle/>
          <a:p>
            <a:pPr marL="0" indent="0">
              <a:buNone/>
            </a:pPr>
            <a:endParaRPr lang="en-US" sz="4000" dirty="0"/>
          </a:p>
          <a:p>
            <a:pPr marL="0" indent="0" algn="ctr">
              <a:buNone/>
            </a:pPr>
            <a:r>
              <a:rPr lang="en-US" sz="4000" dirty="0" smtClean="0"/>
              <a:t>Thanks!</a:t>
            </a:r>
          </a:p>
          <a:p>
            <a:pPr marL="0" indent="0" algn="ctr">
              <a:buNone/>
            </a:pPr>
            <a:r>
              <a:rPr lang="en-US" sz="4000" dirty="0" smtClean="0"/>
              <a:t>Q&amp;A?</a:t>
            </a:r>
          </a:p>
          <a:p>
            <a:endParaRPr lang="en-US" sz="4000" dirty="0"/>
          </a:p>
          <a:p>
            <a:pPr marL="0" indent="0" algn="r">
              <a:buNone/>
            </a:pPr>
            <a:r>
              <a:rPr lang="en-US" sz="2800" dirty="0">
                <a:latin typeface="Times New Roman" charset="0"/>
                <a:ea typeface="华文楷体" charset="0"/>
                <a:cs typeface="华文楷体" charset="0"/>
              </a:rPr>
              <a:t>@ Yang Yang</a:t>
            </a:r>
          </a:p>
          <a:p>
            <a:pPr marL="0" indent="0" algn="r">
              <a:buNone/>
            </a:pPr>
            <a:r>
              <a:rPr lang="en-US" sz="2800" dirty="0">
                <a:latin typeface="Times New Roman" charset="0"/>
                <a:ea typeface="华文楷体" charset="0"/>
                <a:cs typeface="华文楷体" charset="0"/>
                <a:hlinkClick r:id="rId2"/>
              </a:rPr>
              <a:t>http://yangy.org</a:t>
            </a:r>
            <a:r>
              <a:rPr lang="en-US" sz="2800" dirty="0" smtClean="0">
                <a:latin typeface="Times New Roman" charset="0"/>
                <a:ea typeface="华文楷体" charset="0"/>
                <a:cs typeface="华文楷体" charset="0"/>
                <a:hlinkClick r:id="rId2"/>
              </a:rPr>
              <a:t>/</a:t>
            </a:r>
            <a:endParaRPr lang="en-US" sz="2800" dirty="0">
              <a:latin typeface="Times New Roman" charset="0"/>
              <a:ea typeface="华文楷体" charset="0"/>
              <a:cs typeface="华文楷体" charset="0"/>
            </a:endParaRPr>
          </a:p>
        </p:txBody>
      </p:sp>
      <p:sp>
        <p:nvSpPr>
          <p:cNvPr id="5" name="Content Placeholder 2"/>
          <p:cNvSpPr txBox="1">
            <a:spLocks/>
          </p:cNvSpPr>
          <p:nvPr/>
        </p:nvSpPr>
        <p:spPr bwMode="auto">
          <a:xfrm>
            <a:off x="6172200" y="0"/>
            <a:ext cx="2819400" cy="1673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endParaRPr lang="en-US" sz="2400" dirty="0">
              <a:latin typeface="Times New Roman" charset="0"/>
              <a:ea typeface="华文楷体" charset="0"/>
              <a:cs typeface="华文楷体" charset="0"/>
            </a:endParaRPr>
          </a:p>
        </p:txBody>
      </p:sp>
    </p:spTree>
    <p:extLst>
      <p:ext uri="{BB962C8B-B14F-4D97-AF65-F5344CB8AC3E}">
        <p14:creationId xmlns:p14="http://schemas.microsoft.com/office/powerpoint/2010/main" val="19302172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zh-CN" dirty="0" smtClean="0"/>
              <a:t>Diabetes Complications</a:t>
            </a:r>
            <a:endParaRPr lang="en-US" dirty="0"/>
          </a:p>
        </p:txBody>
      </p:sp>
      <p:sp>
        <p:nvSpPr>
          <p:cNvPr id="13" name="内容占位符 2"/>
          <p:cNvSpPr>
            <a:spLocks noGrp="1"/>
          </p:cNvSpPr>
          <p:nvPr>
            <p:ph idx="1"/>
          </p:nvPr>
        </p:nvSpPr>
        <p:spPr>
          <a:xfrm>
            <a:off x="76200" y="1143000"/>
            <a:ext cx="8909214" cy="4929188"/>
          </a:xfrm>
        </p:spPr>
        <p:txBody>
          <a:bodyPr/>
          <a:lstStyle/>
          <a:p>
            <a:r>
              <a:rPr lang="en-US" altLang="zh-CN" sz="2800" b="1" i="1" dirty="0" smtClean="0">
                <a:solidFill>
                  <a:srgbClr val="3366FF"/>
                </a:solidFill>
              </a:rPr>
              <a:t>Life-Threatening</a:t>
            </a:r>
          </a:p>
          <a:p>
            <a:pPr lvl="1"/>
            <a:r>
              <a:rPr lang="en-US" sz="2400" dirty="0"/>
              <a:t>Over </a:t>
            </a:r>
            <a:r>
              <a:rPr lang="en-US" sz="2400" b="1" dirty="0">
                <a:solidFill>
                  <a:srgbClr val="FF0000"/>
                </a:solidFill>
              </a:rPr>
              <a:t>4.8</a:t>
            </a:r>
            <a:r>
              <a:rPr lang="en-US" sz="2400" dirty="0">
                <a:solidFill>
                  <a:srgbClr val="FF0000"/>
                </a:solidFill>
              </a:rPr>
              <a:t> </a:t>
            </a:r>
            <a:r>
              <a:rPr lang="en-US" sz="2400" b="1" dirty="0">
                <a:solidFill>
                  <a:srgbClr val="FF0000"/>
                </a:solidFill>
              </a:rPr>
              <a:t>million</a:t>
            </a:r>
            <a:r>
              <a:rPr lang="en-US" sz="2400" dirty="0"/>
              <a:t> people died in 2012 due to diabetes</a:t>
            </a:r>
            <a:r>
              <a:rPr lang="en-US" sz="2400" baseline="30000" dirty="0"/>
              <a:t>[1]</a:t>
            </a:r>
            <a:r>
              <a:rPr lang="en-US" sz="2400" dirty="0" smtClean="0"/>
              <a:t>.</a:t>
            </a:r>
          </a:p>
          <a:p>
            <a:pPr lvl="1"/>
            <a:r>
              <a:rPr lang="en-US" sz="2400" dirty="0" smtClean="0"/>
              <a:t>Over </a:t>
            </a:r>
            <a:r>
              <a:rPr lang="en-US" sz="2400" b="1" dirty="0">
                <a:solidFill>
                  <a:srgbClr val="FF0000"/>
                </a:solidFill>
              </a:rPr>
              <a:t>68%</a:t>
            </a:r>
            <a:r>
              <a:rPr lang="en-US" sz="2400" dirty="0"/>
              <a:t> of diabetes-related mortality is caused by diabetes complications</a:t>
            </a:r>
            <a:r>
              <a:rPr lang="en-US" sz="2400" baseline="30000" dirty="0"/>
              <a:t>[2]</a:t>
            </a:r>
            <a:r>
              <a:rPr lang="en-US" sz="2400" dirty="0" smtClean="0"/>
              <a:t>.</a:t>
            </a:r>
          </a:p>
          <a:p>
            <a:pPr lvl="1"/>
            <a:r>
              <a:rPr lang="en-US" sz="2400" i="1" dirty="0">
                <a:solidFill>
                  <a:srgbClr val="008000"/>
                </a:solidFill>
              </a:rPr>
              <a:t> </a:t>
            </a:r>
            <a:r>
              <a:rPr lang="en-US" sz="2400" b="1" dirty="0" smtClean="0">
                <a:solidFill>
                  <a:srgbClr val="FF0000"/>
                </a:solidFill>
              </a:rPr>
              <a:t>471 </a:t>
            </a:r>
            <a:r>
              <a:rPr lang="en-US" sz="2400" b="1" dirty="0">
                <a:solidFill>
                  <a:srgbClr val="FF0000"/>
                </a:solidFill>
              </a:rPr>
              <a:t>billion</a:t>
            </a:r>
            <a:r>
              <a:rPr lang="en-US" sz="2400" dirty="0">
                <a:solidFill>
                  <a:srgbClr val="FF0000"/>
                </a:solidFill>
              </a:rPr>
              <a:t> </a:t>
            </a:r>
            <a:r>
              <a:rPr lang="en-US" sz="2400" dirty="0" smtClean="0"/>
              <a:t>USD</a:t>
            </a:r>
            <a:r>
              <a:rPr lang="en-US" sz="2400" dirty="0" smtClean="0"/>
              <a:t>, while </a:t>
            </a:r>
            <a:r>
              <a:rPr lang="en-US" sz="2400" b="1" dirty="0" smtClean="0">
                <a:solidFill>
                  <a:srgbClr val="FF0000"/>
                </a:solidFill>
              </a:rPr>
              <a:t>185 million</a:t>
            </a:r>
            <a:r>
              <a:rPr lang="en-US" sz="2400" dirty="0" smtClean="0"/>
              <a:t> patients remain undiagnosed</a:t>
            </a:r>
            <a:r>
              <a:rPr lang="en-US" sz="2400" baseline="30000" dirty="0" smtClean="0"/>
              <a:t>[</a:t>
            </a:r>
            <a:r>
              <a:rPr lang="en-US" sz="2400" baseline="30000" dirty="0"/>
              <a:t>1]</a:t>
            </a:r>
            <a:r>
              <a:rPr lang="en-US" sz="2400" dirty="0" smtClean="0"/>
              <a:t>.</a:t>
            </a:r>
            <a:endParaRPr lang="en-US" altLang="zh-CN" sz="2400" i="1" dirty="0">
              <a:solidFill>
                <a:srgbClr val="008000"/>
              </a:solidFill>
            </a:endParaRPr>
          </a:p>
          <a:p>
            <a:r>
              <a:rPr lang="en-US" altLang="zh-CN" sz="2800" b="1" i="1" dirty="0" smtClean="0">
                <a:solidFill>
                  <a:srgbClr val="008000"/>
                </a:solidFill>
              </a:rPr>
              <a:t>Need </a:t>
            </a:r>
            <a:r>
              <a:rPr lang="en-US" altLang="zh-CN" sz="2800" b="1" i="1" dirty="0">
                <a:solidFill>
                  <a:srgbClr val="008000"/>
                </a:solidFill>
              </a:rPr>
              <a:t>to be diagnosed in time</a:t>
            </a:r>
          </a:p>
          <a:p>
            <a:pPr lvl="1"/>
            <a:endParaRPr lang="en-US" sz="2400" b="1" i="1" dirty="0">
              <a:solidFill>
                <a:srgbClr val="3366FF"/>
              </a:solidFill>
            </a:endParaRPr>
          </a:p>
        </p:txBody>
      </p:sp>
      <p:sp>
        <p:nvSpPr>
          <p:cNvPr id="25" name="Rectangle 24"/>
          <p:cNvSpPr/>
          <p:nvPr/>
        </p:nvSpPr>
        <p:spPr>
          <a:xfrm>
            <a:off x="0" y="6324600"/>
            <a:ext cx="9144000" cy="533400"/>
          </a:xfrm>
          <a:prstGeom prst="rect">
            <a:avLst/>
          </a:prstGeom>
          <a:solidFill>
            <a:srgbClr val="3366FF"/>
          </a:solidFill>
          <a:ln>
            <a:solidFill>
              <a:srgbClr val="3366FF"/>
            </a:solidFill>
          </a:ln>
        </p:spPr>
        <p:style>
          <a:lnRef idx="1">
            <a:schemeClr val="accent3"/>
          </a:lnRef>
          <a:fillRef idx="3">
            <a:schemeClr val="accent3"/>
          </a:fillRef>
          <a:effectRef idx="2">
            <a:schemeClr val="accent3"/>
          </a:effectRef>
          <a:fontRef idx="minor">
            <a:schemeClr val="lt1"/>
          </a:fontRef>
        </p:style>
        <p:txBody>
          <a:bodyPr anchor="ctr"/>
          <a:lstStyle/>
          <a:p>
            <a:pPr>
              <a:defRPr/>
            </a:pPr>
            <a:r>
              <a:rPr lang="pl-PL" sz="1400" dirty="0"/>
              <a:t>[1] http://</a:t>
            </a:r>
            <a:r>
              <a:rPr lang="pl-PL" sz="1400" dirty="0" err="1"/>
              <a:t>www.diabetes.org</a:t>
            </a:r>
            <a:r>
              <a:rPr lang="pl-PL" sz="1400" dirty="0"/>
              <a:t>/</a:t>
            </a:r>
          </a:p>
          <a:p>
            <a:pPr>
              <a:defRPr/>
            </a:pPr>
            <a:r>
              <a:rPr lang="pl-PL" sz="1400" dirty="0"/>
              <a:t>[2] http://</a:t>
            </a:r>
            <a:r>
              <a:rPr lang="pl-PL" sz="1400" dirty="0" err="1"/>
              <a:t>www.idf.org</a:t>
            </a:r>
            <a:r>
              <a:rPr lang="pl-PL" sz="1400" dirty="0"/>
              <a:t>/</a:t>
            </a:r>
            <a:r>
              <a:rPr lang="pl-PL" sz="1400" dirty="0" err="1"/>
              <a:t>diabetesatlas</a:t>
            </a:r>
            <a:r>
              <a:rPr lang="pl-PL" sz="1400" dirty="0"/>
              <a:t>/</a:t>
            </a:r>
            <a:endParaRPr lang="en-US" sz="1400" dirty="0"/>
          </a:p>
        </p:txBody>
      </p:sp>
      <p:pic>
        <p:nvPicPr>
          <p:cNvPr id="26" name="Picture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191000"/>
            <a:ext cx="2895600" cy="218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838200" y="5562600"/>
            <a:ext cx="2362200" cy="381000"/>
          </a:xfrm>
          <a:prstGeom prst="rect">
            <a:avLst/>
          </a:prstGeom>
          <a:solidFill>
            <a:srgbClr val="FF0000"/>
          </a:solidFill>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1600" dirty="0"/>
              <a:t>c</a:t>
            </a:r>
            <a:r>
              <a:rPr lang="pl-PL" sz="1600" dirty="0" err="1"/>
              <a:t>oronary</a:t>
            </a:r>
            <a:r>
              <a:rPr lang="pl-PL" sz="1600" dirty="0"/>
              <a:t> </a:t>
            </a:r>
            <a:r>
              <a:rPr lang="pl-PL" sz="1600" dirty="0" err="1"/>
              <a:t>heart</a:t>
            </a:r>
            <a:r>
              <a:rPr lang="pl-PL" sz="1600" dirty="0"/>
              <a:t> </a:t>
            </a:r>
            <a:r>
              <a:rPr lang="pl-PL" sz="1600" dirty="0" err="1"/>
              <a:t>disease</a:t>
            </a:r>
            <a:endParaRPr lang="en-US" sz="1600" dirty="0"/>
          </a:p>
        </p:txBody>
      </p:sp>
      <p:cxnSp>
        <p:nvCxnSpPr>
          <p:cNvPr id="29" name="Straight Arrow Connector 28"/>
          <p:cNvCxnSpPr/>
          <p:nvPr/>
        </p:nvCxnSpPr>
        <p:spPr>
          <a:xfrm flipV="1">
            <a:off x="2438400" y="4677915"/>
            <a:ext cx="685800" cy="884685"/>
          </a:xfrm>
          <a:prstGeom prst="straightConnector1">
            <a:avLst/>
          </a:prstGeom>
          <a:ln>
            <a:solidFill>
              <a:srgbClr val="FF0000"/>
            </a:solidFill>
            <a:tailEnd type="arrow"/>
          </a:ln>
        </p:spPr>
        <p:style>
          <a:lnRef idx="2">
            <a:schemeClr val="accent5"/>
          </a:lnRef>
          <a:fillRef idx="0">
            <a:schemeClr val="accent5"/>
          </a:fillRef>
          <a:effectRef idx="1">
            <a:schemeClr val="accent5"/>
          </a:effectRef>
          <a:fontRef idx="minor">
            <a:schemeClr val="tx1"/>
          </a:fontRef>
        </p:style>
      </p:cxnSp>
      <p:sp>
        <p:nvSpPr>
          <p:cNvPr id="31" name="Rectangle 30"/>
          <p:cNvSpPr/>
          <p:nvPr/>
        </p:nvSpPr>
        <p:spPr>
          <a:xfrm>
            <a:off x="5715000" y="5867400"/>
            <a:ext cx="2362200" cy="381000"/>
          </a:xfrm>
          <a:prstGeom prst="rect">
            <a:avLst/>
          </a:prstGeom>
          <a:solidFill>
            <a:srgbClr val="3366FF"/>
          </a:solidFill>
          <a:ln>
            <a:solidFill>
              <a:srgbClr val="3366FF"/>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1600" dirty="0">
                <a:solidFill>
                  <a:schemeClr val="bg1"/>
                </a:solidFill>
              </a:rPr>
              <a:t>diabetic retinopathy</a:t>
            </a:r>
          </a:p>
        </p:txBody>
      </p:sp>
      <p:cxnSp>
        <p:nvCxnSpPr>
          <p:cNvPr id="34" name="Straight Arrow Connector 33"/>
          <p:cNvCxnSpPr/>
          <p:nvPr/>
        </p:nvCxnSpPr>
        <p:spPr>
          <a:xfrm flipH="1" flipV="1">
            <a:off x="5105400" y="5439915"/>
            <a:ext cx="685800" cy="427485"/>
          </a:xfrm>
          <a:prstGeom prst="straightConnector1">
            <a:avLst/>
          </a:prstGeom>
          <a:ln>
            <a:solidFill>
              <a:srgbClr val="3366FF"/>
            </a:solidFill>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3146076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Forecasting Diabetes Complication</a:t>
            </a:r>
            <a:endParaRPr lang="en-US" dirty="0"/>
          </a:p>
        </p:txBody>
      </p:sp>
      <p:pic>
        <p:nvPicPr>
          <p:cNvPr id="3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5306" y="3091620"/>
            <a:ext cx="1185594" cy="80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4"/>
          <p:cNvSpPr txBox="1">
            <a:spLocks noChangeArrowheads="1"/>
          </p:cNvSpPr>
          <p:nvPr/>
        </p:nvSpPr>
        <p:spPr bwMode="auto">
          <a:xfrm>
            <a:off x="1752600" y="3962400"/>
            <a:ext cx="22092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algn="ctr" eaLnBrk="1" hangingPunct="1"/>
            <a:r>
              <a:rPr lang="en-US" sz="1800" dirty="0"/>
              <a:t>Routine urine analysis</a:t>
            </a:r>
          </a:p>
        </p:txBody>
      </p:sp>
      <p:sp>
        <p:nvSpPr>
          <p:cNvPr id="35" name="TextBox 10"/>
          <p:cNvSpPr txBox="1">
            <a:spLocks noChangeArrowheads="1"/>
          </p:cNvSpPr>
          <p:nvPr/>
        </p:nvSpPr>
        <p:spPr bwMode="auto">
          <a:xfrm>
            <a:off x="228600" y="3962400"/>
            <a:ext cx="16884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mbria" charset="0"/>
                <a:ea typeface="ＭＳ Ｐゴシック" charset="0"/>
                <a:cs typeface="ＭＳ Ｐゴシック" charset="0"/>
              </a:defRPr>
            </a:lvl1pPr>
            <a:lvl2pPr marL="742950" indent="-285750" eaLnBrk="0" hangingPunct="0">
              <a:defRPr sz="2400">
                <a:solidFill>
                  <a:schemeClr val="tx1"/>
                </a:solidFill>
                <a:latin typeface="Cambria" charset="0"/>
                <a:ea typeface="ＭＳ Ｐゴシック" charset="0"/>
              </a:defRPr>
            </a:lvl2pPr>
            <a:lvl3pPr marL="1143000" indent="-228600" eaLnBrk="0" hangingPunct="0">
              <a:defRPr sz="2400">
                <a:solidFill>
                  <a:schemeClr val="tx1"/>
                </a:solidFill>
                <a:latin typeface="Cambria" charset="0"/>
                <a:ea typeface="ＭＳ Ｐゴシック" charset="0"/>
              </a:defRPr>
            </a:lvl3pPr>
            <a:lvl4pPr marL="1600200" indent="-228600" eaLnBrk="0" hangingPunct="0">
              <a:defRPr sz="2400">
                <a:solidFill>
                  <a:schemeClr val="tx1"/>
                </a:solidFill>
                <a:latin typeface="Cambria" charset="0"/>
                <a:ea typeface="ＭＳ Ｐゴシック" charset="0"/>
              </a:defRPr>
            </a:lvl4pPr>
            <a:lvl5pPr marL="2057400" indent="-228600" eaLnBrk="0" hangingPunct="0">
              <a:defRPr sz="2400">
                <a:solidFill>
                  <a:schemeClr val="tx1"/>
                </a:solidFill>
                <a:latin typeface="Cambria" charset="0"/>
                <a:ea typeface="ＭＳ Ｐゴシック" charset="0"/>
              </a:defRPr>
            </a:lvl5pPr>
            <a:lvl6pPr marL="2514600" indent="-228600" eaLnBrk="0" fontAlgn="base" hangingPunct="0">
              <a:spcBef>
                <a:spcPct val="0"/>
              </a:spcBef>
              <a:spcAft>
                <a:spcPct val="0"/>
              </a:spcAft>
              <a:defRPr sz="2400">
                <a:solidFill>
                  <a:schemeClr val="tx1"/>
                </a:solidFill>
                <a:latin typeface="Cambria" charset="0"/>
                <a:ea typeface="ＭＳ Ｐゴシック" charset="0"/>
              </a:defRPr>
            </a:lvl6pPr>
            <a:lvl7pPr marL="2971800" indent="-228600" eaLnBrk="0" fontAlgn="base" hangingPunct="0">
              <a:spcBef>
                <a:spcPct val="0"/>
              </a:spcBef>
              <a:spcAft>
                <a:spcPct val="0"/>
              </a:spcAft>
              <a:defRPr sz="2400">
                <a:solidFill>
                  <a:schemeClr val="tx1"/>
                </a:solidFill>
                <a:latin typeface="Cambria" charset="0"/>
                <a:ea typeface="ＭＳ Ｐゴシック" charset="0"/>
              </a:defRPr>
            </a:lvl7pPr>
            <a:lvl8pPr marL="3429000" indent="-228600" eaLnBrk="0" fontAlgn="base" hangingPunct="0">
              <a:spcBef>
                <a:spcPct val="0"/>
              </a:spcBef>
              <a:spcAft>
                <a:spcPct val="0"/>
              </a:spcAft>
              <a:defRPr sz="2400">
                <a:solidFill>
                  <a:schemeClr val="tx1"/>
                </a:solidFill>
                <a:latin typeface="Cambria" charset="0"/>
                <a:ea typeface="ＭＳ Ｐゴシック" charset="0"/>
              </a:defRPr>
            </a:lvl8pPr>
            <a:lvl9pPr marL="3886200" indent="-228600" eaLnBrk="0" fontAlgn="base" hangingPunct="0">
              <a:spcBef>
                <a:spcPct val="0"/>
              </a:spcBef>
              <a:spcAft>
                <a:spcPct val="0"/>
              </a:spcAft>
              <a:defRPr sz="2400">
                <a:solidFill>
                  <a:schemeClr val="tx1"/>
                </a:solidFill>
                <a:latin typeface="Cambria" charset="0"/>
                <a:ea typeface="ＭＳ Ｐゴシック" charset="0"/>
              </a:defRPr>
            </a:lvl9pPr>
          </a:lstStyle>
          <a:p>
            <a:pPr algn="ctr" eaLnBrk="1" hangingPunct="1"/>
            <a:r>
              <a:rPr lang="en-US" sz="1800" dirty="0"/>
              <a:t>Bilirubin example</a:t>
            </a:r>
          </a:p>
        </p:txBody>
      </p:sp>
      <p:pic>
        <p:nvPicPr>
          <p:cNvPr id="3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24200"/>
            <a:ext cx="1185594" cy="80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ight Arrow 40"/>
          <p:cNvSpPr/>
          <p:nvPr/>
        </p:nvSpPr>
        <p:spPr>
          <a:xfrm>
            <a:off x="4880128" y="3633697"/>
            <a:ext cx="1089477" cy="2813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2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36385" y="2362200"/>
            <a:ext cx="32893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42"/>
          <p:cNvSpPr/>
          <p:nvPr/>
        </p:nvSpPr>
        <p:spPr>
          <a:xfrm>
            <a:off x="4383985" y="5029200"/>
            <a:ext cx="2362200" cy="381000"/>
          </a:xfrm>
          <a:prstGeom prst="rect">
            <a:avLst/>
          </a:prstGeom>
          <a:solidFill>
            <a:srgbClr val="FF0000"/>
          </a:solidFill>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1600" dirty="0"/>
              <a:t>c</a:t>
            </a:r>
            <a:r>
              <a:rPr lang="pl-PL" sz="1600" dirty="0" err="1"/>
              <a:t>oronary</a:t>
            </a:r>
            <a:r>
              <a:rPr lang="pl-PL" sz="1600" dirty="0"/>
              <a:t> </a:t>
            </a:r>
            <a:r>
              <a:rPr lang="pl-PL" sz="1600" dirty="0" err="1"/>
              <a:t>heart</a:t>
            </a:r>
            <a:r>
              <a:rPr lang="pl-PL" sz="1600" dirty="0"/>
              <a:t> </a:t>
            </a:r>
            <a:r>
              <a:rPr lang="pl-PL" sz="1600" dirty="0" err="1"/>
              <a:t>disease</a:t>
            </a:r>
            <a:endParaRPr lang="en-US" sz="1600" dirty="0"/>
          </a:p>
        </p:txBody>
      </p:sp>
      <p:cxnSp>
        <p:nvCxnSpPr>
          <p:cNvPr id="44" name="Straight Arrow Connector 43"/>
          <p:cNvCxnSpPr/>
          <p:nvPr/>
        </p:nvCxnSpPr>
        <p:spPr>
          <a:xfrm flipV="1">
            <a:off x="4536385" y="3124200"/>
            <a:ext cx="685800" cy="1905000"/>
          </a:xfrm>
          <a:prstGeom prst="straightConnector1">
            <a:avLst/>
          </a:prstGeom>
          <a:ln>
            <a:solidFill>
              <a:srgbClr val="FF0000"/>
            </a:solidFill>
            <a:tailEnd type="arrow"/>
          </a:ln>
        </p:spPr>
        <p:style>
          <a:lnRef idx="2">
            <a:schemeClr val="accent5"/>
          </a:lnRef>
          <a:fillRef idx="0">
            <a:schemeClr val="accent5"/>
          </a:fillRef>
          <a:effectRef idx="1">
            <a:schemeClr val="accent5"/>
          </a:effectRef>
          <a:fontRef idx="minor">
            <a:schemeClr val="tx1"/>
          </a:fontRef>
        </p:style>
      </p:cxnSp>
      <p:sp>
        <p:nvSpPr>
          <p:cNvPr id="45" name="Rectangle 44"/>
          <p:cNvSpPr/>
          <p:nvPr/>
        </p:nvSpPr>
        <p:spPr>
          <a:xfrm>
            <a:off x="6593785" y="5562600"/>
            <a:ext cx="2362200" cy="381000"/>
          </a:xfrm>
          <a:prstGeom prst="rect">
            <a:avLst/>
          </a:prstGeom>
          <a:solidFill>
            <a:srgbClr val="3366FF"/>
          </a:solidFill>
          <a:ln>
            <a:solidFill>
              <a:srgbClr val="3366FF"/>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1600" dirty="0"/>
              <a:t>diabetic retinopathy</a:t>
            </a:r>
          </a:p>
        </p:txBody>
      </p:sp>
      <p:cxnSp>
        <p:nvCxnSpPr>
          <p:cNvPr id="46" name="Straight Arrow Connector 45"/>
          <p:cNvCxnSpPr>
            <a:stCxn id="45" idx="0"/>
          </p:cNvCxnSpPr>
          <p:nvPr/>
        </p:nvCxnSpPr>
        <p:spPr>
          <a:xfrm flipH="1" flipV="1">
            <a:off x="7050985" y="3962400"/>
            <a:ext cx="723900" cy="1600200"/>
          </a:xfrm>
          <a:prstGeom prst="straightConnector1">
            <a:avLst/>
          </a:prstGeom>
          <a:ln>
            <a:solidFill>
              <a:srgbClr val="3366FF"/>
            </a:solidFill>
            <a:tailEnd type="arrow"/>
          </a:ln>
        </p:spPr>
        <p:style>
          <a:lnRef idx="2">
            <a:schemeClr val="accent5"/>
          </a:lnRef>
          <a:fillRef idx="0">
            <a:schemeClr val="accent5"/>
          </a:fillRef>
          <a:effectRef idx="1">
            <a:schemeClr val="accent5"/>
          </a:effectRef>
          <a:fontRef idx="minor">
            <a:schemeClr val="tx1"/>
          </a:fontRef>
        </p:style>
      </p:cxnSp>
      <p:sp>
        <p:nvSpPr>
          <p:cNvPr id="48" name="Rectangle 47"/>
          <p:cNvSpPr/>
          <p:nvPr/>
        </p:nvSpPr>
        <p:spPr>
          <a:xfrm>
            <a:off x="4114800" y="1905000"/>
            <a:ext cx="4876800" cy="4191000"/>
          </a:xfrm>
          <a:prstGeom prst="rect">
            <a:avLst/>
          </a:prstGeom>
          <a:solidFill>
            <a:schemeClr val="accent1">
              <a:alpha val="11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0" name="矩形 3"/>
          <p:cNvSpPr/>
          <p:nvPr/>
        </p:nvSpPr>
        <p:spPr>
          <a:xfrm>
            <a:off x="4876800" y="1371600"/>
            <a:ext cx="3505200" cy="685800"/>
          </a:xfrm>
          <a:prstGeom prst="rect">
            <a:avLst/>
          </a:prstGeom>
          <a:solidFill>
            <a:srgbClr val="FFFFCC"/>
          </a:solidFill>
          <a:ln>
            <a:solidFill>
              <a:srgbClr val="FF0000"/>
            </a:solidFill>
          </a:ln>
        </p:spPr>
        <p:style>
          <a:lnRef idx="2">
            <a:schemeClr val="accent3"/>
          </a:lnRef>
          <a:fillRef idx="1">
            <a:schemeClr val="lt1"/>
          </a:fillRef>
          <a:effectRef idx="0">
            <a:schemeClr val="accent3"/>
          </a:effectRef>
          <a:fontRef idx="minor">
            <a:schemeClr val="dk1"/>
          </a:fontRef>
        </p:style>
        <p:txBody>
          <a:bodyPr lIns="360000" rIns="360000" anchor="ctr"/>
          <a:lstStyle/>
          <a:p>
            <a:pPr algn="ctr">
              <a:lnSpc>
                <a:spcPct val="120000"/>
              </a:lnSpc>
              <a:spcBef>
                <a:spcPts val="600"/>
              </a:spcBef>
              <a:spcAft>
                <a:spcPts val="600"/>
              </a:spcAft>
            </a:pPr>
            <a:r>
              <a:rPr lang="en-US" altLang="zh-CN" b="1" dirty="0" smtClean="0"/>
              <a:t>Output: diabetes complications</a:t>
            </a:r>
            <a:endParaRPr lang="en-US" altLang="zh-CN" b="1" dirty="0"/>
          </a:p>
        </p:txBody>
      </p:sp>
      <p:sp>
        <p:nvSpPr>
          <p:cNvPr id="37" name="Rectangle 36"/>
          <p:cNvSpPr/>
          <p:nvPr/>
        </p:nvSpPr>
        <p:spPr>
          <a:xfrm>
            <a:off x="152400" y="2743200"/>
            <a:ext cx="3733800" cy="2286000"/>
          </a:xfrm>
          <a:prstGeom prst="rect">
            <a:avLst/>
          </a:prstGeom>
          <a:solidFill>
            <a:srgbClr val="FFCCFF">
              <a:alpha val="11000"/>
            </a:srgb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8" name="矩形 3"/>
          <p:cNvSpPr/>
          <p:nvPr/>
        </p:nvSpPr>
        <p:spPr>
          <a:xfrm>
            <a:off x="456668" y="2133600"/>
            <a:ext cx="3200400" cy="685800"/>
          </a:xfrm>
          <a:prstGeom prst="rect">
            <a:avLst/>
          </a:prstGeom>
          <a:solidFill>
            <a:srgbClr val="FFFFCC"/>
          </a:solidFill>
          <a:ln>
            <a:solidFill>
              <a:srgbClr val="FF0000"/>
            </a:solidFill>
          </a:ln>
        </p:spPr>
        <p:style>
          <a:lnRef idx="2">
            <a:schemeClr val="accent3"/>
          </a:lnRef>
          <a:fillRef idx="1">
            <a:schemeClr val="lt1"/>
          </a:fillRef>
          <a:effectRef idx="0">
            <a:schemeClr val="accent3"/>
          </a:effectRef>
          <a:fontRef idx="minor">
            <a:schemeClr val="dk1"/>
          </a:fontRef>
        </p:style>
        <p:txBody>
          <a:bodyPr lIns="360000" rIns="360000" anchor="ctr"/>
          <a:lstStyle/>
          <a:p>
            <a:pPr algn="ctr">
              <a:lnSpc>
                <a:spcPct val="120000"/>
              </a:lnSpc>
              <a:spcBef>
                <a:spcPts val="600"/>
              </a:spcBef>
              <a:spcAft>
                <a:spcPts val="600"/>
              </a:spcAft>
            </a:pPr>
            <a:r>
              <a:rPr lang="en-US" altLang="zh-CN" b="1" dirty="0" smtClean="0"/>
              <a:t>Input: a patient’s lab test results</a:t>
            </a:r>
            <a:endParaRPr lang="en-US" altLang="zh-CN" b="1" dirty="0"/>
          </a:p>
        </p:txBody>
      </p:sp>
      <p:sp>
        <p:nvSpPr>
          <p:cNvPr id="47" name="Right Arrow 46"/>
          <p:cNvSpPr/>
          <p:nvPr/>
        </p:nvSpPr>
        <p:spPr>
          <a:xfrm>
            <a:off x="3581401" y="3505200"/>
            <a:ext cx="1295400" cy="568788"/>
          </a:xfrm>
          <a:prstGeom prst="rightArrow">
            <a:avLst/>
          </a:prstGeom>
          <a:solidFill>
            <a:srgbClr val="FF660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99278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Set</a:t>
            </a:r>
            <a:endParaRPr lang="en-US" dirty="0"/>
          </a:p>
        </p:txBody>
      </p:sp>
      <p:sp>
        <p:nvSpPr>
          <p:cNvPr id="3" name="Content Placeholder 2"/>
          <p:cNvSpPr>
            <a:spLocks noGrp="1"/>
          </p:cNvSpPr>
          <p:nvPr>
            <p:ph idx="1"/>
          </p:nvPr>
        </p:nvSpPr>
        <p:spPr>
          <a:xfrm>
            <a:off x="323851" y="1066800"/>
            <a:ext cx="8436219" cy="4929188"/>
          </a:xfrm>
        </p:spPr>
        <p:txBody>
          <a:bodyPr/>
          <a:lstStyle/>
          <a:p>
            <a:pPr>
              <a:buClr>
                <a:schemeClr val="accent1"/>
              </a:buClr>
              <a:buSzPct val="85000"/>
              <a:buFont typeface="Wingdings 2" charset="0"/>
              <a:buChar char=""/>
            </a:pPr>
            <a:r>
              <a:rPr lang="en-US" sz="2800" dirty="0" smtClean="0">
                <a:latin typeface="Times New Roman" charset="0"/>
                <a:ea typeface="华文楷体" charset="0"/>
                <a:cs typeface="华文楷体" charset="0"/>
              </a:rPr>
              <a:t>A </a:t>
            </a:r>
            <a:r>
              <a:rPr lang="en-US" sz="2800" dirty="0">
                <a:latin typeface="Times New Roman" charset="0"/>
                <a:ea typeface="华文楷体" charset="0"/>
                <a:cs typeface="华文楷体" charset="0"/>
              </a:rPr>
              <a:t>collection of real </a:t>
            </a:r>
            <a:r>
              <a:rPr lang="en-US" sz="2800" dirty="0" smtClean="0">
                <a:latin typeface="Times New Roman" charset="0"/>
                <a:ea typeface="华文楷体" charset="0"/>
                <a:cs typeface="华文楷体" charset="0"/>
              </a:rPr>
              <a:t>clinical</a:t>
            </a:r>
            <a:r>
              <a:rPr lang="zh-CN" altLang="en-US" sz="2800" dirty="0" smtClean="0">
                <a:latin typeface="Times New Roman" charset="0"/>
                <a:ea typeface="华文楷体" charset="0"/>
                <a:cs typeface="华文楷体" charset="0"/>
              </a:rPr>
              <a:t> </a:t>
            </a:r>
            <a:r>
              <a:rPr lang="en-US" sz="2800" dirty="0" smtClean="0">
                <a:latin typeface="Times New Roman" charset="0"/>
                <a:ea typeface="华文楷体" charset="0"/>
                <a:cs typeface="华文楷体" charset="0"/>
              </a:rPr>
              <a:t>records </a:t>
            </a:r>
            <a:r>
              <a:rPr lang="en-US" sz="2800" dirty="0">
                <a:latin typeface="Times New Roman" charset="0"/>
                <a:ea typeface="华文楷体" charset="0"/>
                <a:cs typeface="华文楷体" charset="0"/>
              </a:rPr>
              <a:t>from a hospital in Beijing, China over one year</a:t>
            </a:r>
            <a:r>
              <a:rPr lang="en-US" sz="2800" dirty="0" smtClean="0">
                <a:latin typeface="Times New Roman" charset="0"/>
                <a:ea typeface="华文楷体" charset="0"/>
                <a:cs typeface="华文楷体" charset="0"/>
              </a:rPr>
              <a:t>.</a:t>
            </a:r>
            <a:endParaRPr lang="en-US" sz="2800" dirty="0">
              <a:latin typeface="Times New Roman" charset="0"/>
              <a:ea typeface="华文楷体" charset="0"/>
              <a:cs typeface="华文楷体" charset="0"/>
            </a:endParaRPr>
          </a:p>
        </p:txBody>
      </p:sp>
      <p:pic>
        <p:nvPicPr>
          <p:cNvPr id="9" name="Picture 8"/>
          <p:cNvPicPr>
            <a:picLocks noChangeAspect="1"/>
          </p:cNvPicPr>
          <p:nvPr/>
        </p:nvPicPr>
        <p:blipFill>
          <a:blip r:embed="rId3"/>
          <a:stretch>
            <a:fillRect/>
          </a:stretch>
        </p:blipFill>
        <p:spPr>
          <a:xfrm>
            <a:off x="275303" y="4191000"/>
            <a:ext cx="2772697" cy="2286000"/>
          </a:xfrm>
          <a:prstGeom prst="rect">
            <a:avLst/>
          </a:prstGeom>
        </p:spPr>
      </p:pic>
      <p:sp>
        <p:nvSpPr>
          <p:cNvPr id="10" name="矩形 3"/>
          <p:cNvSpPr/>
          <p:nvPr/>
        </p:nvSpPr>
        <p:spPr>
          <a:xfrm>
            <a:off x="457200" y="3581400"/>
            <a:ext cx="2438400" cy="6858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360000" rIns="360000" anchor="ctr"/>
          <a:lstStyle/>
          <a:p>
            <a:pPr algn="ctr">
              <a:lnSpc>
                <a:spcPct val="120000"/>
              </a:lnSpc>
              <a:spcBef>
                <a:spcPts val="600"/>
              </a:spcBef>
              <a:spcAft>
                <a:spcPts val="600"/>
              </a:spcAft>
            </a:pPr>
            <a:r>
              <a:rPr lang="en-US" altLang="zh-CN" b="1" dirty="0" smtClean="0"/>
              <a:t>Clinical record</a:t>
            </a:r>
            <a:endParaRPr lang="en-US" altLang="zh-CN" b="1" dirty="0"/>
          </a:p>
        </p:txBody>
      </p:sp>
      <p:cxnSp>
        <p:nvCxnSpPr>
          <p:cNvPr id="12" name="Straight Connector 11"/>
          <p:cNvCxnSpPr/>
          <p:nvPr/>
        </p:nvCxnSpPr>
        <p:spPr>
          <a:xfrm>
            <a:off x="1752600" y="4495800"/>
            <a:ext cx="1295400" cy="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矩形 3"/>
          <p:cNvSpPr/>
          <p:nvPr/>
        </p:nvSpPr>
        <p:spPr>
          <a:xfrm>
            <a:off x="3519476" y="4114800"/>
            <a:ext cx="5548324" cy="2286000"/>
          </a:xfrm>
          <a:prstGeom prst="rect">
            <a:avLst/>
          </a:prstGeom>
          <a:solidFill>
            <a:srgbClr val="FFFFCC"/>
          </a:solidFill>
          <a:ln>
            <a:solidFill>
              <a:srgbClr val="C00000"/>
            </a:solidFill>
          </a:ln>
        </p:spPr>
        <p:style>
          <a:lnRef idx="2">
            <a:schemeClr val="accent3"/>
          </a:lnRef>
          <a:fillRef idx="1">
            <a:schemeClr val="lt1"/>
          </a:fillRef>
          <a:effectRef idx="0">
            <a:schemeClr val="accent3"/>
          </a:effectRef>
          <a:fontRef idx="minor">
            <a:schemeClr val="dk1"/>
          </a:fontRef>
        </p:style>
        <p:txBody>
          <a:bodyPr lIns="360000" rIns="360000" anchor="ctr"/>
          <a:lstStyle/>
          <a:p>
            <a:pPr>
              <a:lnSpc>
                <a:spcPct val="120000"/>
              </a:lnSpc>
              <a:defRPr/>
            </a:pPr>
            <a:r>
              <a:rPr lang="en-US" sz="2400" b="1" dirty="0" smtClean="0"/>
              <a:t>Challenge: feature sparseness</a:t>
            </a:r>
          </a:p>
          <a:p>
            <a:pPr marL="571500" indent="-571500">
              <a:lnSpc>
                <a:spcPct val="120000"/>
              </a:lnSpc>
              <a:spcBef>
                <a:spcPts val="600"/>
              </a:spcBef>
              <a:spcAft>
                <a:spcPts val="600"/>
              </a:spcAft>
              <a:buFont typeface="Arial"/>
              <a:buChar char="•"/>
            </a:pPr>
            <a:r>
              <a:rPr kumimoji="1" lang="en-US" altLang="zh-CN" sz="2000" dirty="0" smtClean="0"/>
              <a:t>Each </a:t>
            </a:r>
            <a:r>
              <a:rPr kumimoji="1" lang="en-US" altLang="zh-CN" sz="2000" dirty="0"/>
              <a:t>clinical record only contains </a:t>
            </a:r>
            <a:r>
              <a:rPr kumimoji="1" lang="en-US" altLang="zh-CN" sz="2000" b="1" dirty="0" smtClean="0">
                <a:solidFill>
                  <a:srgbClr val="FF0000"/>
                </a:solidFill>
              </a:rPr>
              <a:t>24.43</a:t>
            </a:r>
            <a:r>
              <a:rPr kumimoji="1" lang="zh-CN" altLang="en-US" sz="2000" dirty="0" smtClean="0"/>
              <a:t> </a:t>
            </a:r>
            <a:r>
              <a:rPr kumimoji="1" lang="en-US" altLang="zh-CN" sz="2000" dirty="0" smtClean="0"/>
              <a:t>different</a:t>
            </a:r>
            <a:r>
              <a:rPr kumimoji="1" lang="zh-CN" altLang="en-US" sz="2000" dirty="0" smtClean="0"/>
              <a:t> </a:t>
            </a:r>
            <a:r>
              <a:rPr kumimoji="1" lang="en-US" altLang="zh-CN" sz="2000" dirty="0" smtClean="0"/>
              <a:t>lab</a:t>
            </a:r>
            <a:r>
              <a:rPr kumimoji="1" lang="zh-CN" altLang="en-US" sz="2000" dirty="0" smtClean="0"/>
              <a:t> </a:t>
            </a:r>
            <a:r>
              <a:rPr kumimoji="1" lang="en-US" altLang="zh-CN" sz="2000" dirty="0" smtClean="0"/>
              <a:t>tests</a:t>
            </a:r>
            <a:endParaRPr kumimoji="1" lang="en-US" altLang="zh-CN" sz="2000" dirty="0"/>
          </a:p>
          <a:p>
            <a:pPr marL="571500" indent="-571500">
              <a:lnSpc>
                <a:spcPct val="120000"/>
              </a:lnSpc>
              <a:spcBef>
                <a:spcPts val="600"/>
              </a:spcBef>
              <a:spcAft>
                <a:spcPts val="600"/>
              </a:spcAft>
              <a:buFont typeface="Arial"/>
              <a:buChar char="•"/>
            </a:pPr>
            <a:r>
              <a:rPr kumimoji="1" lang="en-US" altLang="zh-CN" sz="2000" b="1" dirty="0">
                <a:solidFill>
                  <a:srgbClr val="FF0000"/>
                </a:solidFill>
              </a:rPr>
              <a:t>65.5%</a:t>
            </a:r>
            <a:r>
              <a:rPr kumimoji="1" lang="en-US" altLang="zh-CN" sz="2000" dirty="0"/>
              <a:t> </a:t>
            </a:r>
            <a:r>
              <a:rPr kumimoji="1" lang="en-US" altLang="zh-CN" sz="2000" dirty="0" smtClean="0"/>
              <a:t>of </a:t>
            </a:r>
            <a:r>
              <a:rPr kumimoji="1" lang="en-US" altLang="zh-CN" sz="2000" dirty="0"/>
              <a:t>lab tests </a:t>
            </a:r>
            <a:r>
              <a:rPr kumimoji="1" lang="en-US" altLang="zh-CN" sz="2000" dirty="0" smtClean="0"/>
              <a:t>exist in </a:t>
            </a:r>
            <a:r>
              <a:rPr kumimoji="1" lang="en-US" altLang="zh-CN" sz="2000" dirty="0" smtClean="0"/>
              <a:t>&lt; </a:t>
            </a:r>
            <a:r>
              <a:rPr kumimoji="1" lang="en-US" altLang="zh-CN" sz="2000" b="1" dirty="0" smtClean="0">
                <a:solidFill>
                  <a:srgbClr val="FF0000"/>
                </a:solidFill>
              </a:rPr>
              <a:t>10</a:t>
            </a:r>
            <a:r>
              <a:rPr kumimoji="1" lang="en-US" altLang="zh-CN" sz="2000" dirty="0" smtClean="0">
                <a:solidFill>
                  <a:srgbClr val="FF0000"/>
                </a:solidFill>
              </a:rPr>
              <a:t> </a:t>
            </a:r>
            <a:r>
              <a:rPr kumimoji="1" lang="en-US" altLang="zh-CN" sz="2000" dirty="0" smtClean="0"/>
              <a:t>clinical records (</a:t>
            </a:r>
            <a:r>
              <a:rPr kumimoji="1" lang="en-US" altLang="zh-CN" sz="2000" b="1" dirty="0" smtClean="0">
                <a:solidFill>
                  <a:srgbClr val="FF0000"/>
                </a:solidFill>
              </a:rPr>
              <a:t>0.00054%</a:t>
            </a:r>
            <a:r>
              <a:rPr kumimoji="1" lang="en-US" altLang="zh-CN" sz="2000" dirty="0" smtClean="0"/>
              <a:t>). </a:t>
            </a:r>
            <a:endParaRPr lang="en-US" altLang="zh-CN" sz="2000" dirty="0"/>
          </a:p>
        </p:txBody>
      </p:sp>
      <p:graphicFrame>
        <p:nvGraphicFramePr>
          <p:cNvPr id="24" name="Content Placeholder 3"/>
          <p:cNvGraphicFramePr>
            <a:graphicFrameLocks/>
          </p:cNvGraphicFramePr>
          <p:nvPr>
            <p:extLst>
              <p:ext uri="{D42A27DB-BD31-4B8C-83A1-F6EECF244321}">
                <p14:modId xmlns:p14="http://schemas.microsoft.com/office/powerpoint/2010/main" val="2565391667"/>
              </p:ext>
            </p:extLst>
          </p:nvPr>
        </p:nvGraphicFramePr>
        <p:xfrm>
          <a:off x="1828800" y="2133600"/>
          <a:ext cx="6019800" cy="1463040"/>
        </p:xfrm>
        <a:graphic>
          <a:graphicData uri="http://schemas.openxmlformats.org/drawingml/2006/table">
            <a:tbl>
              <a:tblPr firstRow="1" bandRow="1">
                <a:tableStyleId>{10A1B5D5-9B99-4C35-A422-299274C87663}</a:tableStyleId>
              </a:tblPr>
              <a:tblGrid>
                <a:gridCol w="3611880"/>
                <a:gridCol w="2407920"/>
              </a:tblGrid>
              <a:tr h="304800">
                <a:tc>
                  <a:txBody>
                    <a:bodyPr/>
                    <a:lstStyle/>
                    <a:p>
                      <a:pPr algn="ctr"/>
                      <a:r>
                        <a:rPr lang="en-US" altLang="zh-CN" dirty="0" smtClean="0"/>
                        <a:t>Item</a:t>
                      </a:r>
                      <a:endParaRPr lang="en-US" dirty="0"/>
                    </a:p>
                  </a:txBody>
                  <a:tcPr marL="101547" marR="101547"/>
                </a:tc>
                <a:tc>
                  <a:txBody>
                    <a:bodyPr/>
                    <a:lstStyle/>
                    <a:p>
                      <a:pPr algn="ctr"/>
                      <a:r>
                        <a:rPr lang="en-US" sz="1800" kern="1200" dirty="0" smtClean="0"/>
                        <a:t>Statistics</a:t>
                      </a:r>
                      <a:endParaRPr lang="en-US" sz="1800" b="1" kern="1200" dirty="0">
                        <a:solidFill>
                          <a:schemeClr val="lt1"/>
                        </a:solidFill>
                        <a:latin typeface="+mn-lt"/>
                        <a:ea typeface="+mn-ea"/>
                        <a:cs typeface="+mn-cs"/>
                      </a:endParaRPr>
                    </a:p>
                  </a:txBody>
                  <a:tcPr marL="101547" marR="101547"/>
                </a:tc>
              </a:tr>
              <a:tr h="304800">
                <a:tc>
                  <a:txBody>
                    <a:bodyPr/>
                    <a:lstStyle/>
                    <a:p>
                      <a:pPr algn="ctr"/>
                      <a:r>
                        <a:rPr lang="en-US" sz="1800" u="none" strike="noStrike" kern="1200" baseline="0" dirty="0" smtClean="0"/>
                        <a:t>Clinical records</a:t>
                      </a:r>
                      <a:endParaRPr lang="en-US" dirty="0"/>
                    </a:p>
                  </a:txBody>
                  <a:tcPr marL="101547" marR="101547"/>
                </a:tc>
                <a:tc>
                  <a:txBody>
                    <a:bodyPr/>
                    <a:lstStyle/>
                    <a:p>
                      <a:pPr algn="ctr"/>
                      <a:r>
                        <a:rPr lang="en-US" sz="1800" u="none" strike="noStrike" kern="1200" baseline="0" dirty="0" smtClean="0"/>
                        <a:t>181,933</a:t>
                      </a:r>
                      <a:endParaRPr lang="en-US" dirty="0"/>
                    </a:p>
                  </a:txBody>
                  <a:tcPr marL="101547" marR="101547"/>
                </a:tc>
              </a:tr>
              <a:tr h="304800">
                <a:tc>
                  <a:txBody>
                    <a:bodyPr/>
                    <a:lstStyle/>
                    <a:p>
                      <a:pPr algn="ctr"/>
                      <a:r>
                        <a:rPr lang="en-US" sz="1800" u="none" strike="noStrike" kern="1200" baseline="0" dirty="0" smtClean="0"/>
                        <a:t>Patient</a:t>
                      </a:r>
                      <a:endParaRPr lang="en-US" dirty="0"/>
                    </a:p>
                  </a:txBody>
                  <a:tcPr marL="101547" marR="101547"/>
                </a:tc>
                <a:tc>
                  <a:txBody>
                    <a:bodyPr/>
                    <a:lstStyle/>
                    <a:p>
                      <a:pPr algn="ctr"/>
                      <a:r>
                        <a:rPr lang="en-US" sz="1800" u="none" strike="noStrike" kern="1200" baseline="0" dirty="0" smtClean="0"/>
                        <a:t>35,525</a:t>
                      </a:r>
                      <a:endParaRPr lang="en-US" dirty="0"/>
                    </a:p>
                  </a:txBody>
                  <a:tcPr marL="101547" marR="101547"/>
                </a:tc>
              </a:tr>
              <a:tr h="304800">
                <a:tc>
                  <a:txBody>
                    <a:bodyPr/>
                    <a:lstStyle/>
                    <a:p>
                      <a:pPr algn="ctr"/>
                      <a:r>
                        <a:rPr lang="en-US" sz="1800" u="none" strike="noStrike" kern="1200" baseline="0" dirty="0" smtClean="0"/>
                        <a:t>Lab tests</a:t>
                      </a:r>
                      <a:endParaRPr lang="en-US" dirty="0"/>
                    </a:p>
                  </a:txBody>
                  <a:tcPr marL="101547" marR="101547"/>
                </a:tc>
                <a:tc>
                  <a:txBody>
                    <a:bodyPr/>
                    <a:lstStyle/>
                    <a:p>
                      <a:pPr algn="ctr"/>
                      <a:r>
                        <a:rPr lang="en-US" sz="1800" u="none" strike="noStrike" kern="1200" baseline="0" dirty="0" smtClean="0"/>
                        <a:t>1,945</a:t>
                      </a:r>
                      <a:endParaRPr lang="en-US" dirty="0"/>
                    </a:p>
                  </a:txBody>
                  <a:tcPr marL="101547" marR="101547"/>
                </a:tc>
              </a:tr>
            </a:tbl>
          </a:graphicData>
        </a:graphic>
      </p:graphicFrame>
      <p:cxnSp>
        <p:nvCxnSpPr>
          <p:cNvPr id="19" name="Straight Arrow Connector 18"/>
          <p:cNvCxnSpPr/>
          <p:nvPr/>
        </p:nvCxnSpPr>
        <p:spPr>
          <a:xfrm flipV="1">
            <a:off x="2819400" y="3657600"/>
            <a:ext cx="609600" cy="45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9404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Our Approach</a:t>
            </a:r>
            <a:endParaRPr lang="en-US" dirty="0"/>
          </a:p>
        </p:txBody>
      </p:sp>
    </p:spTree>
    <p:extLst>
      <p:ext uri="{BB962C8B-B14F-4D97-AF65-F5344CB8AC3E}">
        <p14:creationId xmlns:p14="http://schemas.microsoft.com/office/powerpoint/2010/main" val="6577217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Model </a:t>
            </a:r>
            <a:r>
              <a:rPr lang="en-US" dirty="0" smtClean="0"/>
              <a:t>I</a:t>
            </a:r>
            <a:endParaRPr lang="en-US" dirty="0"/>
          </a:p>
        </p:txBody>
      </p:sp>
      <p:sp>
        <p:nvSpPr>
          <p:cNvPr id="22" name="矩形 3"/>
          <p:cNvSpPr/>
          <p:nvPr/>
        </p:nvSpPr>
        <p:spPr>
          <a:xfrm>
            <a:off x="2133600" y="1143000"/>
            <a:ext cx="4953000" cy="685800"/>
          </a:xfrm>
          <a:prstGeom prst="rect">
            <a:avLst/>
          </a:prstGeom>
          <a:noFill/>
          <a:ln w="12700" cmpd="sng">
            <a:solidFill>
              <a:schemeClr val="tx1"/>
            </a:solidFill>
          </a:ln>
        </p:spPr>
        <p:style>
          <a:lnRef idx="2">
            <a:schemeClr val="accent3"/>
          </a:lnRef>
          <a:fillRef idx="1">
            <a:schemeClr val="lt1"/>
          </a:fillRef>
          <a:effectRef idx="0">
            <a:schemeClr val="accent3"/>
          </a:effectRef>
          <a:fontRef idx="minor">
            <a:schemeClr val="dk1"/>
          </a:fontRef>
        </p:style>
        <p:txBody>
          <a:bodyPr lIns="360000" rIns="360000" anchor="ctr"/>
          <a:lstStyle/>
          <a:p>
            <a:pPr>
              <a:lnSpc>
                <a:spcPct val="120000"/>
              </a:lnSpc>
              <a:defRPr/>
            </a:pPr>
            <a:r>
              <a:rPr lang="en-US" altLang="zh-CN" sz="2800" dirty="0" smtClean="0"/>
              <a:t>Learning</a:t>
            </a:r>
            <a:r>
              <a:rPr lang="zh-CN" altLang="en-US" sz="2800" dirty="0" smtClean="0"/>
              <a:t> </a:t>
            </a:r>
            <a:r>
              <a:rPr lang="en-US" altLang="zh-CN" sz="2800" dirty="0" smtClean="0"/>
              <a:t>task:</a:t>
            </a:r>
            <a:r>
              <a:rPr lang="zh-CN" altLang="en-US" sz="2800" dirty="0" smtClean="0"/>
              <a:t> </a:t>
            </a:r>
            <a:endParaRPr lang="en-US" altLang="zh-CN" sz="2800" dirty="0"/>
          </a:p>
        </p:txBody>
      </p:sp>
      <p:graphicFrame>
        <p:nvGraphicFramePr>
          <p:cNvPr id="24" name="Object 23"/>
          <p:cNvGraphicFramePr>
            <a:graphicFrameLocks noChangeAspect="1"/>
          </p:cNvGraphicFramePr>
          <p:nvPr>
            <p:extLst>
              <p:ext uri="{D42A27DB-BD31-4B8C-83A1-F6EECF244321}">
                <p14:modId xmlns:p14="http://schemas.microsoft.com/office/powerpoint/2010/main" val="2265126515"/>
              </p:ext>
            </p:extLst>
          </p:nvPr>
        </p:nvGraphicFramePr>
        <p:xfrm>
          <a:off x="4800600" y="1295400"/>
          <a:ext cx="1766888" cy="533400"/>
        </p:xfrm>
        <a:graphic>
          <a:graphicData uri="http://schemas.openxmlformats.org/presentationml/2006/ole">
            <mc:AlternateContent xmlns:mc="http://schemas.openxmlformats.org/markup-compatibility/2006">
              <mc:Choice xmlns:v="urn:schemas-microsoft-com:vml" Requires="v">
                <p:oleObj spid="_x0000_s11249" name="Equation" r:id="rId4" imgW="673100" imgH="203200" progId="Equation.DSMT4">
                  <p:embed/>
                </p:oleObj>
              </mc:Choice>
              <mc:Fallback>
                <p:oleObj name="Equation" r:id="rId4" imgW="673100" imgH="203200" progId="Equation.DSMT4">
                  <p:embed/>
                  <p:pic>
                    <p:nvPicPr>
                      <p:cNvPr id="0" name=""/>
                      <p:cNvPicPr/>
                      <p:nvPr/>
                    </p:nvPicPr>
                    <p:blipFill>
                      <a:blip r:embed="rId5"/>
                      <a:stretch>
                        <a:fillRect/>
                      </a:stretch>
                    </p:blipFill>
                    <p:spPr>
                      <a:xfrm>
                        <a:off x="4800600" y="1295400"/>
                        <a:ext cx="1766888" cy="533400"/>
                      </a:xfrm>
                      <a:prstGeom prst="rect">
                        <a:avLst/>
                      </a:prstGeom>
                    </p:spPr>
                  </p:pic>
                </p:oleObj>
              </mc:Fallback>
            </mc:AlternateContent>
          </a:graphicData>
        </a:graphic>
      </p:graphicFrame>
      <p:sp>
        <p:nvSpPr>
          <p:cNvPr id="9" name="Rectangle 6"/>
          <p:cNvSpPr>
            <a:spLocks noChangeArrowheads="1"/>
          </p:cNvSpPr>
          <p:nvPr/>
        </p:nvSpPr>
        <p:spPr bwMode="auto">
          <a:xfrm>
            <a:off x="5486400" y="2438400"/>
            <a:ext cx="3429000" cy="2209800"/>
          </a:xfrm>
          <a:prstGeom prst="rect">
            <a:avLst/>
          </a:prstGeom>
          <a:solidFill>
            <a:schemeClr val="bg1"/>
          </a:solidFill>
          <a:ln w="38100" cmpd="dbl" algn="ctr">
            <a:solidFill>
              <a:srgbClr val="CC0066"/>
            </a:solidFill>
            <a:miter lim="800000"/>
            <a:headEnd/>
            <a:tailEnd type="none"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000" tIns="46800" rIns="36000" bIns="46800" anchor="ctr">
            <a:noAutofit/>
          </a:bodyPr>
          <a:lstStyle/>
          <a:p>
            <a:r>
              <a:rPr lang="en-US" altLang="zh-CN" sz="2400" b="1" dirty="0" smtClean="0">
                <a:solidFill>
                  <a:srgbClr val="0000FF"/>
                </a:solidFill>
              </a:rPr>
              <a:t>Limitations:</a:t>
            </a:r>
          </a:p>
          <a:p>
            <a:pPr marL="514350" indent="-514350">
              <a:buAutoNum type="arabicPeriod"/>
            </a:pPr>
            <a:r>
              <a:rPr lang="en-US" altLang="zh-CN" sz="2000" dirty="0" smtClean="0">
                <a:solidFill>
                  <a:srgbClr val="FF0000"/>
                </a:solidFill>
              </a:rPr>
              <a:t>Cannot model </a:t>
            </a:r>
            <a:r>
              <a:rPr lang="en-US" altLang="zh-CN" sz="2000" dirty="0">
                <a:solidFill>
                  <a:srgbClr val="FF0000"/>
                </a:solidFill>
              </a:rPr>
              <a:t>c</a:t>
            </a:r>
            <a:r>
              <a:rPr lang="en-US" altLang="zh-CN" sz="2000" dirty="0" smtClean="0">
                <a:solidFill>
                  <a:srgbClr val="FF0000"/>
                </a:solidFill>
              </a:rPr>
              <a:t>orrelations </a:t>
            </a:r>
            <a:r>
              <a:rPr lang="en-US" altLang="zh-CN" sz="2000" dirty="0" smtClean="0">
                <a:solidFill>
                  <a:srgbClr val="FF0000"/>
                </a:solidFill>
              </a:rPr>
              <a:t>between </a:t>
            </a:r>
            <a:r>
              <a:rPr lang="en-US" altLang="zh-CN" sz="2000" i="1" dirty="0" smtClean="0">
                <a:solidFill>
                  <a:srgbClr val="FF0000"/>
                </a:solidFill>
              </a:rPr>
              <a:t>y</a:t>
            </a:r>
          </a:p>
          <a:p>
            <a:pPr marL="514350" indent="-514350">
              <a:buAutoNum type="arabicPeriod"/>
            </a:pPr>
            <a:r>
              <a:rPr lang="en-US" altLang="zh-CN" sz="2000" dirty="0" smtClean="0">
                <a:solidFill>
                  <a:srgbClr val="FF0000"/>
                </a:solidFill>
              </a:rPr>
              <a:t>Cannot handle sparse features</a:t>
            </a:r>
            <a:endParaRPr lang="en-US" altLang="zh-CN" sz="2400" dirty="0" smtClean="0">
              <a:solidFill>
                <a:srgbClr val="FF0000"/>
              </a:solidFill>
            </a:endParaRPr>
          </a:p>
        </p:txBody>
      </p:sp>
      <p:pic>
        <p:nvPicPr>
          <p:cNvPr id="5" name="Picture 4"/>
          <p:cNvPicPr>
            <a:picLocks noChangeAspect="1"/>
          </p:cNvPicPr>
          <p:nvPr/>
        </p:nvPicPr>
        <p:blipFill>
          <a:blip r:embed="rId6"/>
          <a:stretch>
            <a:fillRect/>
          </a:stretch>
        </p:blipFill>
        <p:spPr>
          <a:xfrm>
            <a:off x="685800" y="2057400"/>
            <a:ext cx="8024592" cy="4114800"/>
          </a:xfrm>
          <a:prstGeom prst="rect">
            <a:avLst/>
          </a:prstGeom>
        </p:spPr>
      </p:pic>
    </p:spTree>
    <p:extLst>
      <p:ext uri="{BB962C8B-B14F-4D97-AF65-F5344CB8AC3E}">
        <p14:creationId xmlns:p14="http://schemas.microsoft.com/office/powerpoint/2010/main" val="1210262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stretch>
            <a:fillRect/>
          </a:stretch>
        </p:blipFill>
        <p:spPr>
          <a:xfrm>
            <a:off x="685800" y="2070100"/>
            <a:ext cx="7899400" cy="2654300"/>
          </a:xfrm>
          <a:prstGeom prst="rect">
            <a:avLst/>
          </a:prstGeom>
        </p:spPr>
      </p:pic>
      <p:sp>
        <p:nvSpPr>
          <p:cNvPr id="2" name="Title 1"/>
          <p:cNvSpPr>
            <a:spLocks noGrp="1"/>
          </p:cNvSpPr>
          <p:nvPr>
            <p:ph type="title"/>
          </p:nvPr>
        </p:nvSpPr>
        <p:spPr/>
        <p:txBody>
          <a:bodyPr/>
          <a:lstStyle/>
          <a:p>
            <a:r>
              <a:rPr lang="en-US" dirty="0" smtClean="0"/>
              <a:t>Baseline Model </a:t>
            </a:r>
            <a:r>
              <a:rPr lang="en-US" dirty="0" smtClean="0"/>
              <a:t>II</a:t>
            </a:r>
            <a:endParaRPr lang="en-US" dirty="0"/>
          </a:p>
        </p:txBody>
      </p:sp>
      <p:cxnSp>
        <p:nvCxnSpPr>
          <p:cNvPr id="4" name="Straight Arrow Connector 3"/>
          <p:cNvCxnSpPr>
            <a:stCxn id="5" idx="2"/>
          </p:cNvCxnSpPr>
          <p:nvPr/>
        </p:nvCxnSpPr>
        <p:spPr>
          <a:xfrm>
            <a:off x="6896100" y="1905000"/>
            <a:ext cx="266700" cy="457200"/>
          </a:xfrm>
          <a:prstGeom prst="straightConnector1">
            <a:avLst/>
          </a:prstGeom>
          <a:ln w="28575" cmpd="sng">
            <a:solidFill>
              <a:srgbClr val="800000"/>
            </a:solidFill>
            <a:tailEnd type="arrow"/>
          </a:ln>
        </p:spPr>
        <p:style>
          <a:lnRef idx="1">
            <a:schemeClr val="accent1"/>
          </a:lnRef>
          <a:fillRef idx="0">
            <a:schemeClr val="accent1"/>
          </a:fillRef>
          <a:effectRef idx="0">
            <a:schemeClr val="accent1"/>
          </a:effectRef>
          <a:fontRef idx="minor">
            <a:schemeClr val="tx1"/>
          </a:fontRef>
        </p:style>
      </p:cxnSp>
      <p:pic>
        <p:nvPicPr>
          <p:cNvPr id="5" name="Picture 4" descr="Screen Shot 2014-07-30 at 1.37.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1288235"/>
            <a:ext cx="3733800" cy="616765"/>
          </a:xfrm>
          <a:prstGeom prst="rect">
            <a:avLst/>
          </a:prstGeom>
          <a:ln>
            <a:solidFill>
              <a:srgbClr val="000000"/>
            </a:solidFill>
          </a:ln>
        </p:spPr>
      </p:pic>
      <p:cxnSp>
        <p:nvCxnSpPr>
          <p:cNvPr id="22" name="Straight Arrow Connector 21"/>
          <p:cNvCxnSpPr>
            <a:stCxn id="32" idx="0"/>
          </p:cNvCxnSpPr>
          <p:nvPr/>
        </p:nvCxnSpPr>
        <p:spPr>
          <a:xfrm flipV="1">
            <a:off x="6789934" y="3200400"/>
            <a:ext cx="1287266" cy="1600200"/>
          </a:xfrm>
          <a:prstGeom prst="straightConnector1">
            <a:avLst/>
          </a:prstGeom>
          <a:ln w="28575" cmpd="sng">
            <a:solidFill>
              <a:srgbClr val="800000"/>
            </a:solidFill>
            <a:tailEnd type="arrow"/>
          </a:ln>
        </p:spPr>
        <p:style>
          <a:lnRef idx="1">
            <a:schemeClr val="accent1"/>
          </a:lnRef>
          <a:fillRef idx="0">
            <a:schemeClr val="accent1"/>
          </a:fillRef>
          <a:effectRef idx="0">
            <a:schemeClr val="accent1"/>
          </a:effectRef>
          <a:fontRef idx="minor">
            <a:schemeClr val="tx1"/>
          </a:fontRef>
        </p:style>
      </p:cxnSp>
      <p:pic>
        <p:nvPicPr>
          <p:cNvPr id="27" name="Picture 26" descr="Screen Shot 2014-07-30 at 1.43.4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6263" y="5715000"/>
            <a:ext cx="4471779" cy="725714"/>
          </a:xfrm>
          <a:prstGeom prst="rect">
            <a:avLst/>
          </a:prstGeom>
        </p:spPr>
      </p:pic>
      <p:sp>
        <p:nvSpPr>
          <p:cNvPr id="19" name="矩形 3"/>
          <p:cNvSpPr/>
          <p:nvPr/>
        </p:nvSpPr>
        <p:spPr>
          <a:xfrm>
            <a:off x="1066800" y="5754914"/>
            <a:ext cx="6858000" cy="72208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360000" rIns="360000" anchor="t"/>
          <a:lstStyle/>
          <a:p>
            <a:pPr>
              <a:lnSpc>
                <a:spcPct val="120000"/>
              </a:lnSpc>
              <a:defRPr/>
            </a:pPr>
            <a:r>
              <a:rPr lang="en-US" altLang="zh-CN" sz="2400" dirty="0" smtClean="0"/>
              <a:t>Objective function:</a:t>
            </a:r>
            <a:endParaRPr lang="en-US" altLang="zh-CN" sz="2400" dirty="0"/>
          </a:p>
        </p:txBody>
      </p:sp>
      <p:sp>
        <p:nvSpPr>
          <p:cNvPr id="31" name="Rectangle 6"/>
          <p:cNvSpPr>
            <a:spLocks noChangeArrowheads="1"/>
          </p:cNvSpPr>
          <p:nvPr/>
        </p:nvSpPr>
        <p:spPr bwMode="auto">
          <a:xfrm>
            <a:off x="228600" y="4953000"/>
            <a:ext cx="4343400" cy="762000"/>
          </a:xfrm>
          <a:prstGeom prst="rect">
            <a:avLst/>
          </a:prstGeom>
          <a:solidFill>
            <a:schemeClr val="bg1"/>
          </a:solidFill>
          <a:ln w="38100" cmpd="dbl" algn="ctr">
            <a:solidFill>
              <a:srgbClr val="CC0066"/>
            </a:solidFill>
            <a:miter lim="800000"/>
            <a:headEnd/>
            <a:tailEnd type="none" w="lg" len="lg"/>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44000" tIns="46800" rIns="36000" bIns="46800" anchor="ctr">
            <a:noAutofit/>
          </a:bodyPr>
          <a:lstStyle/>
          <a:p>
            <a:r>
              <a:rPr lang="en-US" altLang="zh-CN" sz="2000" dirty="0" smtClean="0">
                <a:solidFill>
                  <a:srgbClr val="FF0000"/>
                </a:solidFill>
              </a:rPr>
              <a:t>Still cannot handle sparse features!</a:t>
            </a:r>
            <a:endParaRPr lang="en-US" altLang="zh-CN" sz="2400" dirty="0" smtClean="0">
              <a:solidFill>
                <a:srgbClr val="FF0000"/>
              </a:solidFill>
            </a:endParaRPr>
          </a:p>
        </p:txBody>
      </p:sp>
      <p:pic>
        <p:nvPicPr>
          <p:cNvPr id="32" name="Picture 31" descr="Screen Shot 2014-07-30 at 3.12.01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4400" y="4800600"/>
            <a:ext cx="4131067" cy="635000"/>
          </a:xfrm>
          <a:prstGeom prst="rect">
            <a:avLst/>
          </a:prstGeom>
          <a:ln>
            <a:solidFill>
              <a:schemeClr val="tx1"/>
            </a:solidFill>
          </a:ln>
        </p:spPr>
      </p:pic>
    </p:spTree>
    <p:extLst>
      <p:ext uri="{BB962C8B-B14F-4D97-AF65-F5344CB8AC3E}">
        <p14:creationId xmlns:p14="http://schemas.microsoft.com/office/powerpoint/2010/main" val="40333605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linds(horizontal)">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linds(horizontal)">
                                      <p:cBhvr>
                                        <p:cTn id="21" dur="500"/>
                                        <p:tgtEl>
                                          <p:spTgt spid="19"/>
                                        </p:tgtEl>
                                      </p:cBhvr>
                                    </p:animEffect>
                                  </p:childTnLst>
                                </p:cTn>
                              </p:par>
                              <p:par>
                                <p:cTn id="22" presetID="3" presetClass="entr" presetSubtype="1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linds(horizont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6"/>
          <p:cNvSpPr/>
          <p:nvPr/>
        </p:nvSpPr>
        <p:spPr bwMode="auto">
          <a:xfrm flipV="1">
            <a:off x="838200" y="1295400"/>
            <a:ext cx="5257800" cy="2590801"/>
          </a:xfrm>
          <a:prstGeom prst="rect">
            <a:avLst/>
          </a:prstGeom>
          <a:solidFill>
            <a:srgbClr val="FF9999">
              <a:alpha val="25000"/>
            </a:srgbClr>
          </a:solidFill>
          <a:ln>
            <a:no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sp>
        <p:nvSpPr>
          <p:cNvPr id="2" name="Title 1"/>
          <p:cNvSpPr>
            <a:spLocks noGrp="1"/>
          </p:cNvSpPr>
          <p:nvPr>
            <p:ph type="title"/>
          </p:nvPr>
        </p:nvSpPr>
        <p:spPr/>
        <p:txBody>
          <a:bodyPr/>
          <a:lstStyle/>
          <a:p>
            <a:pPr>
              <a:defRPr/>
            </a:pPr>
            <a:r>
              <a:rPr lang="en-US" altLang="zh-CN" dirty="0" smtClean="0"/>
              <a:t>Proposed Model</a:t>
            </a:r>
            <a:endParaRPr lang="en-US" dirty="0"/>
          </a:p>
        </p:txBody>
      </p:sp>
      <p:sp>
        <p:nvSpPr>
          <p:cNvPr id="13" name="矩形 6"/>
          <p:cNvSpPr/>
          <p:nvPr/>
        </p:nvSpPr>
        <p:spPr bwMode="auto">
          <a:xfrm flipV="1">
            <a:off x="838201" y="3048002"/>
            <a:ext cx="5257800" cy="1905000"/>
          </a:xfrm>
          <a:prstGeom prst="rect">
            <a:avLst/>
          </a:prstGeom>
          <a:solidFill>
            <a:schemeClr val="accent5">
              <a:lumMod val="50000"/>
              <a:alpha val="25000"/>
            </a:schemeClr>
          </a:solidFill>
          <a:ln>
            <a:no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pic>
        <p:nvPicPr>
          <p:cNvPr id="5" name="Picture 4"/>
          <p:cNvPicPr>
            <a:picLocks noChangeAspect="1"/>
          </p:cNvPicPr>
          <p:nvPr/>
        </p:nvPicPr>
        <p:blipFill>
          <a:blip r:embed="rId3"/>
          <a:stretch>
            <a:fillRect/>
          </a:stretch>
        </p:blipFill>
        <p:spPr>
          <a:xfrm>
            <a:off x="838200" y="1447802"/>
            <a:ext cx="5207000" cy="3523465"/>
          </a:xfrm>
          <a:prstGeom prst="rect">
            <a:avLst/>
          </a:prstGeom>
        </p:spPr>
      </p:pic>
      <p:sp>
        <p:nvSpPr>
          <p:cNvPr id="20" name="矩形 3"/>
          <p:cNvSpPr/>
          <p:nvPr/>
        </p:nvSpPr>
        <p:spPr>
          <a:xfrm>
            <a:off x="6324600" y="4724400"/>
            <a:ext cx="2362200" cy="914400"/>
          </a:xfrm>
          <a:prstGeom prst="rect">
            <a:avLst/>
          </a:prstGeom>
          <a:solidFill>
            <a:srgbClr val="FFFFCC"/>
          </a:solidFill>
          <a:ln>
            <a:solidFill>
              <a:srgbClr val="C00000"/>
            </a:solidFill>
          </a:ln>
        </p:spPr>
        <p:style>
          <a:lnRef idx="2">
            <a:schemeClr val="accent3"/>
          </a:lnRef>
          <a:fillRef idx="1">
            <a:schemeClr val="lt1"/>
          </a:fillRef>
          <a:effectRef idx="0">
            <a:schemeClr val="accent3"/>
          </a:effectRef>
          <a:fontRef idx="minor">
            <a:schemeClr val="dk1"/>
          </a:fontRef>
        </p:style>
        <p:txBody>
          <a:bodyPr lIns="360000" rIns="360000" anchor="ctr"/>
          <a:lstStyle/>
          <a:p>
            <a:pPr algn="ctr">
              <a:lnSpc>
                <a:spcPct val="120000"/>
              </a:lnSpc>
              <a:defRPr/>
            </a:pPr>
            <a:r>
              <a:rPr lang="en-US" altLang="zh-CN" sz="2000" dirty="0"/>
              <a:t>d</a:t>
            </a:r>
            <a:r>
              <a:rPr lang="en-US" altLang="zh-CN" sz="2000" dirty="0" smtClean="0"/>
              <a:t>imensional reduction</a:t>
            </a:r>
            <a:endParaRPr lang="en-US" altLang="zh-CN" sz="2000" dirty="0"/>
          </a:p>
        </p:txBody>
      </p:sp>
      <p:sp>
        <p:nvSpPr>
          <p:cNvPr id="21" name="矩形 3"/>
          <p:cNvSpPr/>
          <p:nvPr/>
        </p:nvSpPr>
        <p:spPr>
          <a:xfrm>
            <a:off x="6324600" y="1295400"/>
            <a:ext cx="2362200" cy="609600"/>
          </a:xfrm>
          <a:prstGeom prst="rect">
            <a:avLst/>
          </a:prstGeom>
          <a:solidFill>
            <a:srgbClr val="FFFFCC"/>
          </a:solidFill>
          <a:ln>
            <a:solidFill>
              <a:srgbClr val="C00000"/>
            </a:solidFill>
          </a:ln>
        </p:spPr>
        <p:style>
          <a:lnRef idx="2">
            <a:schemeClr val="accent3"/>
          </a:lnRef>
          <a:fillRef idx="1">
            <a:schemeClr val="lt1"/>
          </a:fillRef>
          <a:effectRef idx="0">
            <a:schemeClr val="accent3"/>
          </a:effectRef>
          <a:fontRef idx="minor">
            <a:schemeClr val="dk1"/>
          </a:fontRef>
        </p:style>
        <p:txBody>
          <a:bodyPr lIns="360000" rIns="360000" anchor="ctr"/>
          <a:lstStyle/>
          <a:p>
            <a:pPr algn="ctr">
              <a:lnSpc>
                <a:spcPct val="120000"/>
              </a:lnSpc>
              <a:defRPr/>
            </a:pPr>
            <a:r>
              <a:rPr lang="en-US" altLang="zh-CN" sz="2000" dirty="0" smtClean="0"/>
              <a:t>classification</a:t>
            </a:r>
            <a:endParaRPr lang="en-US" altLang="zh-CN" sz="2000" dirty="0"/>
          </a:p>
        </p:txBody>
      </p:sp>
      <p:cxnSp>
        <p:nvCxnSpPr>
          <p:cNvPr id="6" name="Straight Arrow Connector 5"/>
          <p:cNvCxnSpPr/>
          <p:nvPr/>
        </p:nvCxnSpPr>
        <p:spPr>
          <a:xfrm flipV="1">
            <a:off x="6858000" y="1905000"/>
            <a:ext cx="0" cy="2819400"/>
          </a:xfrm>
          <a:prstGeom prst="straightConnector1">
            <a:avLst/>
          </a:prstGeom>
          <a:ln w="57150" cmpd="sng">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924800" y="1981200"/>
            <a:ext cx="0" cy="2743200"/>
          </a:xfrm>
          <a:prstGeom prst="straightConnector1">
            <a:avLst/>
          </a:prstGeom>
          <a:ln w="57150" cmpd="sng">
            <a:solidFill>
              <a:srgbClr val="0000CC"/>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16" descr="Screen Shot 2014-07-31 at 2.00.0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2524" y="5181600"/>
            <a:ext cx="3741076" cy="1386357"/>
          </a:xfrm>
          <a:prstGeom prst="rect">
            <a:avLst/>
          </a:prstGeom>
        </p:spPr>
      </p:pic>
      <p:sp>
        <p:nvSpPr>
          <p:cNvPr id="22" name="矩形 3"/>
          <p:cNvSpPr/>
          <p:nvPr/>
        </p:nvSpPr>
        <p:spPr>
          <a:xfrm>
            <a:off x="304800" y="5181600"/>
            <a:ext cx="2743200" cy="72208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360000" rIns="360000" anchor="t"/>
          <a:lstStyle/>
          <a:p>
            <a:pPr>
              <a:lnSpc>
                <a:spcPct val="120000"/>
              </a:lnSpc>
              <a:defRPr/>
            </a:pPr>
            <a:r>
              <a:rPr lang="en-US" altLang="zh-CN" sz="2000" dirty="0" smtClean="0"/>
              <a:t>Objective function:</a:t>
            </a:r>
            <a:endParaRPr lang="en-US" altLang="zh-CN" sz="2000" dirty="0"/>
          </a:p>
        </p:txBody>
      </p:sp>
    </p:spTree>
    <p:extLst>
      <p:ext uri="{BB962C8B-B14F-4D97-AF65-F5344CB8AC3E}">
        <p14:creationId xmlns:p14="http://schemas.microsoft.com/office/powerpoint/2010/main" val="395344505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500"/>
                                        <p:tgtEl>
                                          <p:spTgt spid="1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linds(horizont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3"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Algorithm</a:t>
            </a:r>
            <a:endParaRPr lang="en-US" dirty="0"/>
          </a:p>
        </p:txBody>
      </p:sp>
      <p:pic>
        <p:nvPicPr>
          <p:cNvPr id="4" name="Content Placeholder 3"/>
          <p:cNvPicPr>
            <a:picLocks noGrp="1" noChangeAspect="1"/>
          </p:cNvPicPr>
          <p:nvPr>
            <p:ph idx="1"/>
          </p:nvPr>
        </p:nvPicPr>
        <p:blipFill>
          <a:blip r:embed="rId3"/>
          <a:srcRect l="-14421" r="-14421"/>
          <a:stretch>
            <a:fillRect/>
          </a:stretch>
        </p:blipFill>
        <p:spPr>
          <a:xfrm>
            <a:off x="3276600" y="1524000"/>
            <a:ext cx="6574963" cy="3841677"/>
          </a:xfrm>
        </p:spPr>
      </p:pic>
      <p:sp>
        <p:nvSpPr>
          <p:cNvPr id="17" name="矩形 6"/>
          <p:cNvSpPr/>
          <p:nvPr/>
        </p:nvSpPr>
        <p:spPr bwMode="auto">
          <a:xfrm flipV="1">
            <a:off x="4419600" y="3200400"/>
            <a:ext cx="4267200" cy="1688236"/>
          </a:xfrm>
          <a:prstGeom prst="rect">
            <a:avLst/>
          </a:prstGeom>
          <a:solidFill>
            <a:srgbClr val="FF9999">
              <a:alpha val="25000"/>
            </a:srgbClr>
          </a:solidFill>
          <a:ln>
            <a:no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sp>
        <p:nvSpPr>
          <p:cNvPr id="18" name="矩形 6"/>
          <p:cNvSpPr/>
          <p:nvPr/>
        </p:nvSpPr>
        <p:spPr bwMode="auto">
          <a:xfrm flipV="1">
            <a:off x="4419600" y="2667000"/>
            <a:ext cx="4267200" cy="533400"/>
          </a:xfrm>
          <a:prstGeom prst="rect">
            <a:avLst/>
          </a:prstGeom>
          <a:solidFill>
            <a:schemeClr val="accent5">
              <a:lumMod val="50000"/>
              <a:alpha val="25000"/>
            </a:schemeClr>
          </a:solidFill>
          <a:ln>
            <a:no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sp>
        <p:nvSpPr>
          <p:cNvPr id="19" name="矩形 6"/>
          <p:cNvSpPr/>
          <p:nvPr/>
        </p:nvSpPr>
        <p:spPr bwMode="auto">
          <a:xfrm flipV="1">
            <a:off x="4267200" y="2057400"/>
            <a:ext cx="3429000" cy="504056"/>
          </a:xfrm>
          <a:prstGeom prst="rect">
            <a:avLst/>
          </a:prstGeom>
          <a:noFill/>
          <a:ln w="28575">
            <a:solidFill>
              <a:srgbClr val="0000FF"/>
            </a:solid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latin typeface="Verdana" pitchFamily="34" charset="0"/>
              <a:ea typeface="黑体" pitchFamily="2" charset="-122"/>
            </a:endParaRPr>
          </a:p>
        </p:txBody>
      </p:sp>
      <p:pic>
        <p:nvPicPr>
          <p:cNvPr id="5" name="Picture 4"/>
          <p:cNvPicPr>
            <a:picLocks noChangeAspect="1"/>
          </p:cNvPicPr>
          <p:nvPr/>
        </p:nvPicPr>
        <p:blipFill>
          <a:blip r:embed="rId4"/>
          <a:stretch>
            <a:fillRect/>
          </a:stretch>
        </p:blipFill>
        <p:spPr>
          <a:xfrm>
            <a:off x="91698" y="2057400"/>
            <a:ext cx="3870702" cy="2819400"/>
          </a:xfrm>
          <a:prstGeom prst="rect">
            <a:avLst/>
          </a:prstGeom>
        </p:spPr>
      </p:pic>
      <p:sp>
        <p:nvSpPr>
          <p:cNvPr id="9" name="矩形 6"/>
          <p:cNvSpPr/>
          <p:nvPr/>
        </p:nvSpPr>
        <p:spPr bwMode="auto">
          <a:xfrm flipV="1">
            <a:off x="152400" y="3505200"/>
            <a:ext cx="3733800" cy="1371600"/>
          </a:xfrm>
          <a:prstGeom prst="rect">
            <a:avLst/>
          </a:prstGeom>
          <a:solidFill>
            <a:schemeClr val="accent5">
              <a:lumMod val="50000"/>
              <a:alpha val="25000"/>
            </a:schemeClr>
          </a:solidFill>
          <a:ln>
            <a:no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sp>
        <p:nvSpPr>
          <p:cNvPr id="10" name="矩形 6"/>
          <p:cNvSpPr/>
          <p:nvPr/>
        </p:nvSpPr>
        <p:spPr bwMode="auto">
          <a:xfrm flipV="1">
            <a:off x="152400" y="2057396"/>
            <a:ext cx="3733800" cy="2057401"/>
          </a:xfrm>
          <a:prstGeom prst="rect">
            <a:avLst/>
          </a:prstGeom>
          <a:solidFill>
            <a:srgbClr val="FF9999">
              <a:alpha val="25000"/>
            </a:srgbClr>
          </a:solidFill>
          <a:ln>
            <a:noFill/>
            <a:headEnd type="none" w="med" len="med"/>
            <a:tailEnd type="triangle" w="lg" len="lg"/>
          </a:ln>
          <a:effectLst>
            <a:outerShdw blurRad="40000" dist="20000" dir="5400000" rotWithShape="0">
              <a:srgbClr val="000000">
                <a:alpha val="38000"/>
              </a:srgbClr>
            </a:outerShdw>
            <a:reflection endPos="0" dist="50800" dir="5400000" sy="-100000" algn="bl" rotWithShape="0"/>
          </a:effec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800" b="0" i="0" u="none" strike="noStrike" cap="none" normalizeH="0" baseline="0" dirty="0" smtClean="0">
              <a:ln>
                <a:noFill/>
              </a:ln>
              <a:solidFill>
                <a:srgbClr val="003399"/>
              </a:solidFill>
              <a:effectLst/>
              <a:latin typeface="Verdana" pitchFamily="34" charset="0"/>
              <a:ea typeface="黑体" pitchFamily="2" charset="-122"/>
            </a:endParaRPr>
          </a:p>
        </p:txBody>
      </p:sp>
      <p:sp>
        <p:nvSpPr>
          <p:cNvPr id="23" name="椭圆 87"/>
          <p:cNvSpPr/>
          <p:nvPr/>
        </p:nvSpPr>
        <p:spPr>
          <a:xfrm>
            <a:off x="4038600" y="2590800"/>
            <a:ext cx="360040" cy="36004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rPr>
              <a:t>1</a:t>
            </a:r>
            <a:endParaRPr lang="zh-CN" altLang="en-US" dirty="0">
              <a:solidFill>
                <a:srgbClr val="FF0000"/>
              </a:solidFill>
            </a:endParaRPr>
          </a:p>
        </p:txBody>
      </p:sp>
      <p:sp>
        <p:nvSpPr>
          <p:cNvPr id="24" name="椭圆 87"/>
          <p:cNvSpPr/>
          <p:nvPr/>
        </p:nvSpPr>
        <p:spPr>
          <a:xfrm>
            <a:off x="4038600" y="3200400"/>
            <a:ext cx="360040" cy="360040"/>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rPr>
              <a:t>2</a:t>
            </a:r>
            <a:endParaRPr lang="zh-CN" altLang="en-US" dirty="0">
              <a:solidFill>
                <a:srgbClr val="FF0000"/>
              </a:solidFill>
            </a:endParaRPr>
          </a:p>
        </p:txBody>
      </p:sp>
    </p:spTree>
    <p:extLst>
      <p:ext uri="{BB962C8B-B14F-4D97-AF65-F5344CB8AC3E}">
        <p14:creationId xmlns:p14="http://schemas.microsoft.com/office/powerpoint/2010/main" val="25800320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p:cTn id="10" dur="500" fill="hold"/>
                                        <p:tgtEl>
                                          <p:spTgt spid="23"/>
                                        </p:tgtEl>
                                        <p:attrNameLst>
                                          <p:attrName>ppt_w</p:attrName>
                                        </p:attrNameLst>
                                      </p:cBhvr>
                                      <p:tavLst>
                                        <p:tav tm="0">
                                          <p:val>
                                            <p:fltVal val="0"/>
                                          </p:val>
                                        </p:tav>
                                        <p:tav tm="100000">
                                          <p:val>
                                            <p:strVal val="#ppt_w"/>
                                          </p:val>
                                        </p:tav>
                                      </p:tavLst>
                                    </p:anim>
                                    <p:anim calcmode="lin" valueType="num">
                                      <p:cBhvr>
                                        <p:cTn id="11" dur="500" fill="hold"/>
                                        <p:tgtEl>
                                          <p:spTgt spid="23"/>
                                        </p:tgtEl>
                                        <p:attrNameLst>
                                          <p:attrName>ppt_h</p:attrName>
                                        </p:attrNameLst>
                                      </p:cBhvr>
                                      <p:tavLst>
                                        <p:tav tm="0">
                                          <p:val>
                                            <p:fltVal val="0"/>
                                          </p:val>
                                        </p:tav>
                                        <p:tav tm="100000">
                                          <p:val>
                                            <p:strVal val="#ppt_h"/>
                                          </p:val>
                                        </p:tav>
                                      </p:tavLst>
                                    </p:anim>
                                    <p:animEffect transition="in" filter="fade">
                                      <p:cBhvr>
                                        <p:cTn id="12" dur="500"/>
                                        <p:tgtEl>
                                          <p:spTgt spid="2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9" grpId="0" animBg="1"/>
      <p:bldP spid="10" grpId="0" animBg="1"/>
      <p:bldP spid="23" grpId="0" animBg="1"/>
      <p:bldP spid="24" grpId="0" animBg="1"/>
    </p:bldLst>
  </p:timing>
</p:sld>
</file>

<file path=ppt/theme/theme1.xml><?xml version="1.0" encoding="utf-8"?>
<a:theme xmlns:a="http://schemas.openxmlformats.org/drawingml/2006/main" name="ji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jie</Template>
  <TotalTime>25314</TotalTime>
  <Words>1671</Words>
  <Application>Microsoft Macintosh PowerPoint</Application>
  <PresentationFormat>On-screen Show (4:3)</PresentationFormat>
  <Paragraphs>166</Paragraphs>
  <Slides>19</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jie</vt:lpstr>
      <vt:lpstr>Equation</vt:lpstr>
      <vt:lpstr>Forecasting Potential Diabetes Complications</vt:lpstr>
      <vt:lpstr>Diabetes Complications</vt:lpstr>
      <vt:lpstr>Forecasting Diabetes Complication</vt:lpstr>
      <vt:lpstr>Data Set</vt:lpstr>
      <vt:lpstr>Our Approach</vt:lpstr>
      <vt:lpstr>Baseline Model I</vt:lpstr>
      <vt:lpstr>Baseline Model II</vt:lpstr>
      <vt:lpstr>Proposed Model</vt:lpstr>
      <vt:lpstr>Learning Algorithm</vt:lpstr>
      <vt:lpstr>Learning Algorithm (cont.)</vt:lpstr>
      <vt:lpstr>Learning Algorithm (cont.)</vt:lpstr>
      <vt:lpstr>Theoretical Analysis</vt:lpstr>
      <vt:lpstr>Experiments</vt:lpstr>
      <vt:lpstr>Setting</vt:lpstr>
      <vt:lpstr>Experimental Results</vt:lpstr>
      <vt:lpstr>Association Pattern Illustration</vt:lpstr>
      <vt:lpstr>Can We Forecast All Diabetes Complications?</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Influence Analysis and Action Prediction via Factor Graph Models</dc:title>
  <dc:creator>Jie Tang</dc:creator>
  <cp:keywords>Social Influence Analysis, social prediction, social networks</cp:keywords>
  <cp:lastModifiedBy>Yang Yang</cp:lastModifiedBy>
  <cp:revision>2989</cp:revision>
  <cp:lastPrinted>1601-01-01T00:00:00Z</cp:lastPrinted>
  <dcterms:created xsi:type="dcterms:W3CDTF">1601-01-01T00:00:00Z</dcterms:created>
  <dcterms:modified xsi:type="dcterms:W3CDTF">2014-07-31T19:03:28Z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