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11"/>
  </p:notesMasterIdLst>
  <p:sldIdLst>
    <p:sldId id="266" r:id="rId2"/>
    <p:sldId id="289" r:id="rId3"/>
    <p:sldId id="303" r:id="rId4"/>
    <p:sldId id="304" r:id="rId5"/>
    <p:sldId id="298" r:id="rId6"/>
    <p:sldId id="305" r:id="rId7"/>
    <p:sldId id="302" r:id="rId8"/>
    <p:sldId id="299" r:id="rId9"/>
    <p:sldId id="300" r:id="rId10"/>
  </p:sldIdLst>
  <p:sldSz cx="9144000" cy="6858000" type="screen4x3"/>
  <p:notesSz cx="6813550" cy="98250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  <a:srgbClr val="CCFFFF"/>
    <a:srgbClr val="FFCCCC"/>
    <a:srgbClr val="0000CC"/>
    <a:srgbClr val="CCFF99"/>
    <a:srgbClr val="FFFF66"/>
    <a:srgbClr val="FFCCFF"/>
    <a:srgbClr val="FFFFCC"/>
    <a:srgbClr val="CCE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0" autoAdjust="0"/>
    <p:restoredTop sz="82041" autoAdjust="0"/>
  </p:normalViewPr>
  <p:slideViewPr>
    <p:cSldViewPr>
      <p:cViewPr varScale="1">
        <p:scale>
          <a:sx n="70" d="100"/>
          <a:sy n="70" d="100"/>
        </p:scale>
        <p:origin x="-20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7250"/>
            <a:ext cx="5451475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331325"/>
            <a:ext cx="2952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2986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26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"/>
            <a:ext cx="9144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4639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6635" y="-26988"/>
            <a:ext cx="1332035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6635" y="-26988"/>
            <a:ext cx="1332035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3456" y="188913"/>
            <a:ext cx="2159977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588" y="188913"/>
            <a:ext cx="6342185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64" y="1196975"/>
            <a:ext cx="8436219" cy="492918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1" y="1196975"/>
            <a:ext cx="414703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573" y="1196975"/>
            <a:ext cx="414850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8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8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7307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ictur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26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196975"/>
            <a:ext cx="8436219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"/>
            <a:ext cx="9144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82" y="188913"/>
            <a:ext cx="8642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84639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sz="2800" dirty="0" smtClean="0"/>
              <a:t>Yang Yang, </a:t>
            </a:r>
            <a:r>
              <a:rPr lang="en-US" sz="2800" dirty="0" err="1" smtClean="0"/>
              <a:t>Jia</a:t>
            </a:r>
            <a:r>
              <a:rPr lang="en-US" sz="2800" dirty="0" smtClean="0"/>
              <a:t> </a:t>
            </a:r>
            <a:r>
              <a:rPr lang="en-US" sz="2800" dirty="0" err="1" smtClean="0"/>
              <a:t>Jia</a:t>
            </a:r>
            <a:r>
              <a:rPr lang="en-US" sz="2800" dirty="0" smtClean="0"/>
              <a:t>, </a:t>
            </a:r>
            <a:r>
              <a:rPr lang="en-US" sz="2800" dirty="0" err="1" smtClean="0"/>
              <a:t>Shumei</a:t>
            </a:r>
            <a:r>
              <a:rPr lang="en-US" sz="2800" dirty="0" smtClean="0"/>
              <a:t> Zhang, </a:t>
            </a:r>
            <a:r>
              <a:rPr lang="en-US" sz="2800" dirty="0" err="1" smtClean="0"/>
              <a:t>Boya</a:t>
            </a:r>
            <a:r>
              <a:rPr lang="en-US" sz="2800" dirty="0" smtClean="0"/>
              <a:t> Wu, </a:t>
            </a:r>
          </a:p>
          <a:p>
            <a:r>
              <a:rPr lang="en-US" sz="2800" dirty="0" err="1" smtClean="0"/>
              <a:t>Qicong</a:t>
            </a:r>
            <a:r>
              <a:rPr lang="en-US" sz="2800" dirty="0" smtClean="0"/>
              <a:t> Chen, </a:t>
            </a:r>
            <a:r>
              <a:rPr lang="en-US" sz="2800" dirty="0" err="1" smtClean="0"/>
              <a:t>Juanzi</a:t>
            </a:r>
            <a:r>
              <a:rPr lang="en-US" sz="2800" dirty="0" smtClean="0"/>
              <a:t> Li, </a:t>
            </a:r>
            <a:r>
              <a:rPr lang="en-US" sz="2800" dirty="0" err="1" smtClean="0"/>
              <a:t>Chunxiao</a:t>
            </a:r>
            <a:r>
              <a:rPr lang="en-US" sz="2800" dirty="0" smtClean="0"/>
              <a:t> Xing, and </a:t>
            </a:r>
            <a:r>
              <a:rPr lang="en-US" sz="2800" dirty="0" err="1" smtClean="0"/>
              <a:t>Jie</a:t>
            </a:r>
            <a:r>
              <a:rPr lang="en-US" sz="2800" dirty="0" smtClean="0"/>
              <a:t> Tang</a:t>
            </a:r>
          </a:p>
          <a:p>
            <a:r>
              <a:rPr lang="en-US" dirty="0" smtClean="0"/>
              <a:t>Tsinghua University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Your Friends on Social Media </a:t>
            </a:r>
            <a:r>
              <a:rPr lang="en-US" b="1" dirty="0" smtClean="0">
                <a:solidFill>
                  <a:srgbClr val="FF6600"/>
                </a:solidFill>
              </a:rPr>
              <a:t>Disclose</a:t>
            </a:r>
            <a:r>
              <a:rPr lang="en-US" dirty="0" smtClean="0"/>
              <a:t> Your </a:t>
            </a:r>
            <a:r>
              <a:rPr lang="en-US" b="1" dirty="0" smtClean="0">
                <a:solidFill>
                  <a:srgbClr val="0000FF"/>
                </a:solidFill>
              </a:rPr>
              <a:t>Emotions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82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smtClean="0"/>
              <a:t>Was Anna 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Happy </a:t>
            </a:r>
            <a:r>
              <a:rPr lang="en-US" altLang="zh-CN" sz="2800" b="1" dirty="0" smtClean="0"/>
              <a:t>When She Published 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>This Photo On Flickr?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4" r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0595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Was Anna Happy When She Published </a:t>
            </a:r>
            <a:br>
              <a:rPr lang="en-US" altLang="zh-CN" sz="2800" b="1" dirty="0" smtClean="0">
                <a:solidFill>
                  <a:schemeClr val="tx1"/>
                </a:solidFill>
              </a:rPr>
            </a:br>
            <a:r>
              <a:rPr lang="en-US" altLang="zh-CN" sz="2800" b="1" dirty="0" smtClean="0">
                <a:solidFill>
                  <a:schemeClr val="tx1"/>
                </a:solidFill>
              </a:rPr>
              <a:t>This Photo On Flickr?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0" y="2667000"/>
            <a:ext cx="1219200" cy="1143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0200" y="1371600"/>
            <a:ext cx="2438400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lovely </a:t>
            </a:r>
            <a:r>
              <a:rPr lang="en-US" sz="2000" b="1" dirty="0" smtClean="0">
                <a:solidFill>
                  <a:schemeClr val="bg1"/>
                </a:solidFill>
              </a:rPr>
              <a:t>doorplate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934200" y="1828800"/>
            <a:ext cx="304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19400" y="3200400"/>
            <a:ext cx="3657600" cy="1524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4400" y="1828800"/>
            <a:ext cx="1447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676400" y="2057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2133600"/>
            <a:ext cx="2438400" cy="707886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Anna: a girl who just graduated</a:t>
            </a:r>
          </a:p>
        </p:txBody>
      </p:sp>
    </p:spTree>
    <p:extLst>
      <p:ext uri="{BB962C8B-B14F-4D97-AF65-F5344CB8AC3E}">
        <p14:creationId xmlns:p14="http://schemas.microsoft.com/office/powerpoint/2010/main" val="862425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rcRect l="64" r="64"/>
          <a:stretch>
            <a:fillRect/>
          </a:stretch>
        </p:blipFill>
        <p:spPr bwMode="auto">
          <a:xfrm>
            <a:off x="323851" y="1196975"/>
            <a:ext cx="8436219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/>
              <a:t>Was Anna Happy When She Published </a:t>
            </a:r>
            <a:br>
              <a:rPr lang="en-US" altLang="zh-CN" sz="2800" b="1" dirty="0"/>
            </a:br>
            <a:r>
              <a:rPr lang="en-US" altLang="zh-CN" sz="2800" b="1" dirty="0"/>
              <a:t>This Photo On Flickr?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680" b="-2680"/>
          <a:stretch>
            <a:fillRect/>
          </a:stretch>
        </p:blipFill>
        <p:spPr>
          <a:xfrm>
            <a:off x="1981201" y="1752600"/>
            <a:ext cx="6223251" cy="3636176"/>
          </a:xfrm>
        </p:spPr>
      </p:pic>
      <p:sp>
        <p:nvSpPr>
          <p:cNvPr id="9" name="Rectangular Callout 8"/>
          <p:cNvSpPr/>
          <p:nvPr/>
        </p:nvSpPr>
        <p:spPr>
          <a:xfrm>
            <a:off x="1981200" y="1828800"/>
            <a:ext cx="6248400" cy="3505200"/>
          </a:xfrm>
          <a:prstGeom prst="wedgeRectCallout">
            <a:avLst>
              <a:gd name="adj1" fmla="val 34916"/>
              <a:gd name="adj2" fmla="val 58877"/>
            </a:avLst>
          </a:prstGeom>
          <a:noFill/>
          <a:ln w="76200" cmpd="sng"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362200"/>
            <a:ext cx="1143000" cy="304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2895600"/>
            <a:ext cx="2590800" cy="228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5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Learning Method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3462" b="-3462"/>
          <a:stretch>
            <a:fillRect/>
          </a:stretch>
        </p:blipFill>
        <p:spPr>
          <a:xfrm>
            <a:off x="202174" y="1265237"/>
            <a:ext cx="8789426" cy="5135563"/>
          </a:xfrm>
        </p:spPr>
      </p:pic>
    </p:spTree>
    <p:extLst>
      <p:ext uri="{BB962C8B-B14F-4D97-AF65-F5344CB8AC3E}">
        <p14:creationId xmlns:p14="http://schemas.microsoft.com/office/powerpoint/2010/main" val="1551715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Emotion Inference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479" b="-27479"/>
          <a:stretch>
            <a:fillRect/>
          </a:stretch>
        </p:blipFill>
        <p:spPr>
          <a:xfrm>
            <a:off x="304800" y="533400"/>
            <a:ext cx="8436219" cy="4929188"/>
          </a:xfrm>
        </p:spPr>
      </p:pic>
      <p:sp>
        <p:nvSpPr>
          <p:cNvPr id="3" name="TextBox 2"/>
          <p:cNvSpPr txBox="1"/>
          <p:nvPr/>
        </p:nvSpPr>
        <p:spPr>
          <a:xfrm>
            <a:off x="152400" y="4953000"/>
            <a:ext cx="883920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SVM:</a:t>
            </a:r>
            <a:r>
              <a:rPr lang="en-US" dirty="0"/>
              <a:t> regards the visual features of images as inputs and uses a SVM as a classifier.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PFG:</a:t>
            </a:r>
            <a:r>
              <a:rPr lang="en-US" dirty="0" smtClean="0"/>
              <a:t> considers both color features and social correlations among images.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LDA+SVM:</a:t>
            </a:r>
            <a:r>
              <a:rPr lang="en-US" dirty="0" smtClean="0"/>
              <a:t> first uses LDA to extract latent topics from comments, then uses visual features, topic distributions, and social ties as features to train a SVM.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13685">
            <a:off x="6666494" y="1015759"/>
            <a:ext cx="2438400" cy="707886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Averagely </a:t>
            </a:r>
            <a:r>
              <a:rPr lang="en-US" sz="2000" b="1" i="1" dirty="0" smtClean="0">
                <a:solidFill>
                  <a:srgbClr val="0000FF"/>
                </a:solidFill>
              </a:rPr>
              <a:t>+37.4%</a:t>
            </a:r>
            <a:r>
              <a:rPr lang="en-US" sz="2000" dirty="0" smtClean="0"/>
              <a:t> in terms of F1</a:t>
            </a:r>
          </a:p>
        </p:txBody>
      </p:sp>
    </p:spTree>
    <p:extLst>
      <p:ext uri="{BB962C8B-B14F-4D97-AF65-F5344CB8AC3E}">
        <p14:creationId xmlns:p14="http://schemas.microsoft.com/office/powerpoint/2010/main" val="4210384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What Extend Your Friends Can Disclose Your Emotions?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510" r="-14510"/>
          <a:stretch>
            <a:fillRect/>
          </a:stretch>
        </p:blipFill>
        <p:spPr>
          <a:xfrm>
            <a:off x="4419600" y="1905000"/>
            <a:ext cx="5216599" cy="3048000"/>
          </a:xfrm>
        </p:spPr>
      </p:pic>
      <p:sp>
        <p:nvSpPr>
          <p:cNvPr id="3" name="TextBox 2"/>
          <p:cNvSpPr txBox="1"/>
          <p:nvPr/>
        </p:nvSpPr>
        <p:spPr>
          <a:xfrm>
            <a:off x="228600" y="1828800"/>
            <a:ext cx="4648200" cy="1261884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-Comments</a:t>
            </a:r>
            <a:r>
              <a:rPr lang="en-US" sz="2000" dirty="0" smtClean="0"/>
              <a:t> stands for the proposed method ignoring comment information</a:t>
            </a:r>
          </a:p>
          <a:p>
            <a:endParaRPr lang="en-US" sz="1400" dirty="0" smtClean="0"/>
          </a:p>
          <a:p>
            <a:r>
              <a:rPr lang="en-US" sz="2000" b="1" dirty="0" smtClean="0"/>
              <a:t>-Tie</a:t>
            </a:r>
            <a:r>
              <a:rPr lang="en-US" sz="2000" dirty="0" smtClean="0"/>
              <a:t> ignores social tie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327737"/>
            <a:ext cx="3276600" cy="10156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Fear images have similar visual features with Sadness and Anger.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4419600" y="3733800"/>
            <a:ext cx="3352800" cy="101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772400" y="2895600"/>
            <a:ext cx="609600" cy="2057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800600"/>
            <a:ext cx="3657600" cy="1323439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Homophily</a:t>
            </a:r>
            <a:r>
              <a:rPr lang="en-US" sz="2000" dirty="0" smtClean="0"/>
              <a:t> suggests that friends with similar interests tend to have similar understanding of disgust</a:t>
            </a:r>
          </a:p>
        </p:txBody>
      </p:sp>
      <p:sp>
        <p:nvSpPr>
          <p:cNvPr id="15" name="Oval 14"/>
          <p:cNvSpPr/>
          <p:nvPr/>
        </p:nvSpPr>
        <p:spPr>
          <a:xfrm>
            <a:off x="7162800" y="2895600"/>
            <a:ext cx="609600" cy="20574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3"/>
            <a:endCxn id="15" idx="2"/>
          </p:cNvCxnSpPr>
          <p:nvPr/>
        </p:nvCxnSpPr>
        <p:spPr>
          <a:xfrm flipV="1">
            <a:off x="4343400" y="3924300"/>
            <a:ext cx="2819400" cy="153802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41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1999" b="-21999"/>
          <a:stretch>
            <a:fillRect/>
          </a:stretch>
        </p:blipFill>
        <p:spPr>
          <a:xfrm>
            <a:off x="-76200" y="310786"/>
            <a:ext cx="9220200" cy="53872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Interpretations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090517"/>
            <a:ext cx="8763000" cy="15388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Our model demonstrates how visual features distribute over different emotions. (e.g., images representing Happiness have high saturation)</a:t>
            </a: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Positive emotions attract more response (</a:t>
            </a:r>
            <a:r>
              <a:rPr lang="en-US" sz="2000" b="1" i="1" dirty="0" smtClean="0">
                <a:solidFill>
                  <a:srgbClr val="0000FF"/>
                </a:solidFill>
              </a:rPr>
              <a:t>+4.4</a:t>
            </a:r>
            <a:r>
              <a:rPr lang="en-US" sz="2000" dirty="0" smtClean="0"/>
              <a:t> times) and more easily to influence others compared with negative emotions.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40573"/>
              </p:ext>
            </p:extLst>
          </p:nvPr>
        </p:nvGraphicFramePr>
        <p:xfrm>
          <a:off x="5422900" y="2870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2900" y="2870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856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</a:p>
          <a:p>
            <a:r>
              <a:rPr lang="en-US" dirty="0" smtClean="0"/>
              <a:t>Code </a:t>
            </a:r>
            <a:r>
              <a:rPr lang="en-US" dirty="0"/>
              <a:t>&amp; Data: 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http</a:t>
            </a:r>
            <a:r>
              <a:rPr lang="en-US" i="1" dirty="0">
                <a:solidFill>
                  <a:srgbClr val="0000FF"/>
                </a:solidFill>
              </a:rPr>
              <a:t>://</a:t>
            </a:r>
            <a:r>
              <a:rPr lang="en-US" i="1" dirty="0" err="1">
                <a:solidFill>
                  <a:srgbClr val="0000FF"/>
                </a:solidFill>
              </a:rPr>
              <a:t>aminer.org</a:t>
            </a:r>
            <a:r>
              <a:rPr lang="en-US" i="1" dirty="0">
                <a:solidFill>
                  <a:srgbClr val="0000FF"/>
                </a:solidFill>
              </a:rPr>
              <a:t>/emotion</a:t>
            </a:r>
          </a:p>
        </p:txBody>
      </p:sp>
    </p:spTree>
    <p:extLst>
      <p:ext uri="{BB962C8B-B14F-4D97-AF65-F5344CB8AC3E}">
        <p14:creationId xmlns:p14="http://schemas.microsoft.com/office/powerpoint/2010/main" val="2642029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19999</TotalTime>
  <Words>249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jie</vt:lpstr>
      <vt:lpstr>Equation</vt:lpstr>
      <vt:lpstr>How Do Your Friends on Social Media Disclose Your Emotions?</vt:lpstr>
      <vt:lpstr>Was Anna Happy When She Published  This Photo On Flickr?</vt:lpstr>
      <vt:lpstr>Was Anna Happy When She Published  This Photo On Flickr?</vt:lpstr>
      <vt:lpstr>Was Anna Happy When She Published  This Photo On Flickr?</vt:lpstr>
      <vt:lpstr>Emotion Learning Method</vt:lpstr>
      <vt:lpstr>Emotion Inference</vt:lpstr>
      <vt:lpstr>To What Extend Your Friends Can Disclose Your Emotions?</vt:lpstr>
      <vt:lpstr>Image Interpretations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Yang Yang</cp:lastModifiedBy>
  <cp:revision>2234</cp:revision>
  <cp:lastPrinted>1601-01-01T00:00:00Z</cp:lastPrinted>
  <dcterms:created xsi:type="dcterms:W3CDTF">1601-01-01T00:00:00Z</dcterms:created>
  <dcterms:modified xsi:type="dcterms:W3CDTF">2014-07-18T05:42:28Z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