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0"/>
  </p:notesMasterIdLst>
  <p:sldIdLst>
    <p:sldId id="300" r:id="rId2"/>
    <p:sldId id="333" r:id="rId3"/>
    <p:sldId id="335" r:id="rId4"/>
    <p:sldId id="313" r:id="rId5"/>
    <p:sldId id="336" r:id="rId6"/>
    <p:sldId id="340" r:id="rId7"/>
    <p:sldId id="341" r:id="rId8"/>
    <p:sldId id="339" r:id="rId9"/>
    <p:sldId id="342" r:id="rId10"/>
    <p:sldId id="345" r:id="rId11"/>
    <p:sldId id="346" r:id="rId12"/>
    <p:sldId id="348" r:id="rId13"/>
    <p:sldId id="349" r:id="rId14"/>
    <p:sldId id="350" r:id="rId15"/>
    <p:sldId id="351" r:id="rId16"/>
    <p:sldId id="352" r:id="rId17"/>
    <p:sldId id="353" r:id="rId18"/>
    <p:sldId id="310" r:id="rId1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091" autoAdjust="0"/>
  </p:normalViewPr>
  <p:slideViewPr>
    <p:cSldViewPr>
      <p:cViewPr varScale="1">
        <p:scale>
          <a:sx n="59" d="100"/>
          <a:sy n="59" d="100"/>
        </p:scale>
        <p:origin x="81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33" cy="7203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7C8BDE0-960D-4EF2-92BD-934568D24A2F}" type="datetimeFigureOut">
              <a:rPr lang="en-US"/>
              <a:pPr>
                <a:defRPr/>
              </a:pPr>
              <a:t>10/26/2014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1722AE6-9111-4BAA-AE0A-E018031206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34857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en-US" dirty="0" smtClean="0"/>
          </a:p>
        </p:txBody>
      </p:sp>
      <p:sp>
        <p:nvSpPr>
          <p:cNvPr id="512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B426EE5E-7E5A-47A5-9096-4D2E3E77CACB}" type="slidenum">
              <a:rPr lang="en-US" altLang="zh-CN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33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CN" dirty="0" smtClean="0"/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00472F26-9A8A-4D6F-85E4-EE8111C1E973}" type="slidenum">
              <a:rPr lang="en-US" altLang="zh-CN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555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en-US" dirty="0" smtClean="0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E5DF9BB1-FBB2-400A-9692-B28E1FCFF421}" type="slidenum">
              <a:rPr lang="en-US" altLang="zh-CN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475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22AE6-9111-4BAA-AE0A-E018031206AA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0779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 smtClean="0"/>
          </a:p>
        </p:txBody>
      </p:sp>
      <p:sp>
        <p:nvSpPr>
          <p:cNvPr id="4403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1F96A90C-CD58-413A-B60F-A31957A4A352}" type="slidenum">
              <a:rPr lang="en-US" altLang="zh-CN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188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60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E052B4F7-14C8-4ADF-8995-9F6EF0842057}" type="slidenum">
              <a:rPr lang="en-US" altLang="zh-CN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97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5.emf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9225"/>
            <a:ext cx="91440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pic>
        <p:nvPicPr>
          <p:cNvPr id="6" name="Picture 27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84150" y="6453188"/>
            <a:ext cx="93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fld id="{C33D7707-1F81-4291-BD8C-F58AADA6FC2D}" type="slidenum">
              <a:rPr kumimoji="1" lang="en-US" altLang="ja-JP" sz="1600" smtClean="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 eaLnBrk="1" hangingPunct="1">
                <a:defRPr/>
              </a:pPr>
              <a:t>‹#›</a:t>
            </a:fld>
            <a:endParaRPr kumimoji="1" lang="en-US" altLang="ja-JP" sz="1600" smtClean="0">
              <a:solidFill>
                <a:schemeClr val="bg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pic>
        <p:nvPicPr>
          <p:cNvPr id="8" name="Picture 9" descr="index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494463"/>
            <a:ext cx="919163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-36513" y="-26988"/>
            <a:ext cx="1331913" cy="995363"/>
            <a:chOff x="0" y="0"/>
            <a:chExt cx="5557" cy="4150"/>
          </a:xfrm>
        </p:grpSpPr>
        <p:pic>
          <p:nvPicPr>
            <p:cNvPr id="10" name="Picture 14" descr="リング_2_0924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818"/>
            <a:stretch>
              <a:fillRect/>
            </a:stretch>
          </p:blipFill>
          <p:spPr bwMode="auto">
            <a:xfrm>
              <a:off x="249" y="0"/>
              <a:ext cx="3991" cy="3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5" descr="リング_2_0924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2" y="122"/>
              <a:ext cx="1225" cy="1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6" descr="リング_2_0924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76"/>
            <a:stretch>
              <a:fillRect/>
            </a:stretch>
          </p:blipFill>
          <p:spPr bwMode="auto">
            <a:xfrm>
              <a:off x="0" y="1389"/>
              <a:ext cx="2336" cy="2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Group 20"/>
          <p:cNvGrpSpPr>
            <a:grpSpLocks/>
          </p:cNvGrpSpPr>
          <p:nvPr/>
        </p:nvGrpSpPr>
        <p:grpSpPr bwMode="auto">
          <a:xfrm>
            <a:off x="-36513" y="-26988"/>
            <a:ext cx="1331913" cy="995363"/>
            <a:chOff x="0" y="0"/>
            <a:chExt cx="5557" cy="4150"/>
          </a:xfrm>
        </p:grpSpPr>
        <p:pic>
          <p:nvPicPr>
            <p:cNvPr id="14" name="Picture 21" descr="リング_2_0924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818"/>
            <a:stretch>
              <a:fillRect/>
            </a:stretch>
          </p:blipFill>
          <p:spPr bwMode="auto">
            <a:xfrm>
              <a:off x="249" y="0"/>
              <a:ext cx="3991" cy="3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2" descr="リング_2_0924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2" y="122"/>
              <a:ext cx="1225" cy="1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3" descr="リング_2_0924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76"/>
            <a:stretch>
              <a:fillRect/>
            </a:stretch>
          </p:blipFill>
          <p:spPr bwMode="auto">
            <a:xfrm>
              <a:off x="0" y="1389"/>
              <a:ext cx="2336" cy="2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" name="Picture 25" descr="index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494463"/>
            <a:ext cx="919163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6" descr="header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177800"/>
            <a:ext cx="862013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en-US" altLang="zh-CN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554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782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33443" y="188913"/>
            <a:ext cx="2159977" cy="59372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50581" y="188913"/>
            <a:ext cx="6342185" cy="59372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43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0582" y="188913"/>
            <a:ext cx="8642838" cy="79216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23851" y="1196975"/>
            <a:ext cx="4147038" cy="49291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566" y="1196975"/>
            <a:ext cx="4148503" cy="49291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1348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0582" y="188913"/>
            <a:ext cx="8642838" cy="79216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323851" y="1196975"/>
            <a:ext cx="8436219" cy="4929188"/>
          </a:xfrm>
        </p:spPr>
        <p:txBody>
          <a:bodyPr/>
          <a:lstStyle/>
          <a:p>
            <a:pPr lvl="0"/>
            <a:r>
              <a:rPr lang="zh-CN" altLang="en-US" noProof="0" smtClean="0"/>
              <a:t>单击图标添加表格</a:t>
            </a:r>
          </a:p>
        </p:txBody>
      </p:sp>
    </p:spTree>
    <p:extLst>
      <p:ext uri="{BB962C8B-B14F-4D97-AF65-F5344CB8AC3E}">
        <p14:creationId xmlns:p14="http://schemas.microsoft.com/office/powerpoint/2010/main" val="269376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 Unicode MS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Arial Unicode MS" pitchFamily="34" charset="-122"/>
              </a:defRPr>
            </a:lvl1pPr>
            <a:lvl2pPr>
              <a:defRPr baseline="0">
                <a:latin typeface="Arial Unicode MS" pitchFamily="34" charset="-122"/>
              </a:defRPr>
            </a:lvl2pPr>
            <a:lvl3pPr>
              <a:defRPr baseline="0">
                <a:latin typeface="Arial Unicode MS" pitchFamily="34" charset="-122"/>
              </a:defRPr>
            </a:lvl3pPr>
            <a:lvl4pPr>
              <a:defRPr baseline="0">
                <a:latin typeface="Arial Unicode MS" pitchFamily="34" charset="-122"/>
              </a:defRPr>
            </a:lvl4pPr>
            <a:lvl5pPr>
              <a:defRPr baseline="0">
                <a:latin typeface="Arial Unicode MS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6798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2917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23851" y="1196975"/>
            <a:ext cx="4147038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566" y="1196975"/>
            <a:ext cx="4148503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67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6305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99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7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4196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3992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Picture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9225"/>
            <a:ext cx="91440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96975"/>
            <a:ext cx="8435975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altLang="zh-CN" smtClean="0"/>
          </a:p>
        </p:txBody>
      </p:sp>
      <p:sp>
        <p:nvSpPr>
          <p:cNvPr id="1028" name="Rectangle 11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6423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zh-CN" smtClean="0"/>
          </a:p>
        </p:txBody>
      </p:sp>
      <p:sp>
        <p:nvSpPr>
          <p:cNvPr id="1030" name="Rectangle 12"/>
          <p:cNvSpPr>
            <a:spLocks noChangeArrowheads="1"/>
          </p:cNvSpPr>
          <p:nvPr/>
        </p:nvSpPr>
        <p:spPr bwMode="auto">
          <a:xfrm>
            <a:off x="184150" y="6453188"/>
            <a:ext cx="93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fld id="{B2C2D9BF-4201-41AF-94B2-A396D1A91A5D}" type="slidenum">
              <a:rPr kumimoji="1" lang="en-US" altLang="ja-JP" sz="1600" smtClean="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 eaLnBrk="1" hangingPunct="1">
                <a:defRPr/>
              </a:pPr>
              <a:t>‹#›</a:t>
            </a:fld>
            <a:endParaRPr kumimoji="1" lang="en-US" altLang="ja-JP" sz="1600" smtClean="0">
              <a:solidFill>
                <a:schemeClr val="bg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pic>
        <p:nvPicPr>
          <p:cNvPr id="1031" name="Picture 8" descr="header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338" y="188913"/>
            <a:ext cx="862012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4" descr="index_0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488" y="6494463"/>
            <a:ext cx="919162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  <p:sldLayoutId id="2147484157" r:id="rId12"/>
    <p:sldLayoutId id="2147484158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  <a:cs typeface="宋体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宋体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宋体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宋体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宋体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ctrTitle"/>
          </p:nvPr>
        </p:nvSpPr>
        <p:spPr>
          <a:xfrm>
            <a:off x="1042383" y="2132406"/>
            <a:ext cx="6910387" cy="1470025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CIKM Competition 2014 Second Place Solution</a:t>
            </a:r>
            <a:endParaRPr lang="zh-CN" altLang="en-US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4099" name="副标题 2"/>
          <p:cNvSpPr>
            <a:spLocks noGrp="1"/>
          </p:cNvSpPr>
          <p:nvPr>
            <p:ph type="subTitle" idx="1"/>
          </p:nvPr>
        </p:nvSpPr>
        <p:spPr>
          <a:xfrm>
            <a:off x="2020888" y="3836988"/>
            <a:ext cx="6873875" cy="1752600"/>
          </a:xfrm>
        </p:spPr>
        <p:txBody>
          <a:bodyPr/>
          <a:lstStyle/>
          <a:p>
            <a:pPr algn="r" eaLnBrk="1" hangingPunct="1"/>
            <a:r>
              <a:rPr lang="en-US" altLang="zh-CN" sz="240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Team: FAndy</a:t>
            </a:r>
          </a:p>
          <a:p>
            <a:pPr algn="r" eaLnBrk="1" hangingPunct="1"/>
            <a:r>
              <a:rPr lang="en-US" altLang="zh-CN" sz="2400" smtClean="0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Zhanpeng Fang</a:t>
            </a:r>
            <a:r>
              <a:rPr lang="en-US" altLang="zh-CN" sz="240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, Jie Tang</a:t>
            </a:r>
          </a:p>
          <a:p>
            <a:pPr algn="r" eaLnBrk="1" hangingPunct="1"/>
            <a:r>
              <a:rPr lang="en-US" altLang="zh-CN" sz="240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Department of Computer Science</a:t>
            </a:r>
          </a:p>
          <a:p>
            <a:pPr algn="r" eaLnBrk="1" hangingPunct="1"/>
            <a:r>
              <a:rPr lang="en-US" altLang="zh-CN" sz="240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Tsinghua University</a:t>
            </a:r>
          </a:p>
          <a:p>
            <a:pPr algn="r" eaLnBrk="1" hangingPunct="1"/>
            <a:endParaRPr lang="zh-CN" altLang="en-US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Search Behavior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Given a query Q</a:t>
            </a:r>
          </a:p>
          <a:p>
            <a:r>
              <a:rPr lang="en-US" altLang="zh-CN" dirty="0" smtClean="0"/>
              <a:t>Macro features</a:t>
            </a:r>
          </a:p>
          <a:p>
            <a:pPr lvl="1"/>
            <a:r>
              <a:rPr lang="en-US" altLang="zh-CN" dirty="0" smtClean="0"/>
              <a:t>#total search, average length of clicked titles, length of the query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0.9091 -&gt; 0.9105</a:t>
            </a:r>
          </a:p>
          <a:p>
            <a:endParaRPr lang="en-US" altLang="zh-CN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7911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Search Behavior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Given a query Q</a:t>
            </a:r>
          </a:p>
          <a:p>
            <a:r>
              <a:rPr lang="en-US" altLang="zh-CN" dirty="0" smtClean="0"/>
              <a:t>Macro features</a:t>
            </a:r>
          </a:p>
          <a:p>
            <a:pPr lvl="1"/>
            <a:r>
              <a:rPr lang="en-US" altLang="zh-CN" dirty="0" smtClean="0"/>
              <a:t>#total search, average length of clicked titles, length of the query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0.9091 -&gt; 0.9105</a:t>
            </a:r>
          </a:p>
          <a:p>
            <a:r>
              <a:rPr lang="en-US" altLang="zh-CN" smtClean="0"/>
              <a:t>Session class </a:t>
            </a:r>
            <a:r>
              <a:rPr lang="en-US" altLang="zh-CN" dirty="0" smtClean="0"/>
              <a:t>features</a:t>
            </a:r>
          </a:p>
          <a:p>
            <a:pPr lvl="1"/>
            <a:r>
              <a:rPr lang="en-US" altLang="zh-CN" dirty="0" smtClean="0"/>
              <a:t>For each potential class C, calculate:</a:t>
            </a:r>
          </a:p>
          <a:p>
            <a:pPr lvl="2"/>
            <a:r>
              <a:rPr lang="en-US" altLang="zh-CN" dirty="0" smtClean="0"/>
              <a:t>#class C queries in the same session</a:t>
            </a:r>
          </a:p>
          <a:p>
            <a:pPr lvl="2"/>
            <a:r>
              <a:rPr lang="en-US" altLang="zh-CN" dirty="0" smtClean="0"/>
              <a:t>#class C queries in the next/previous query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0.9105 -&gt; 0.9145</a:t>
            </a:r>
          </a:p>
          <a:p>
            <a:pPr lvl="1"/>
            <a:endParaRPr lang="en-US" altLang="zh-CN" dirty="0" smtClean="0"/>
          </a:p>
          <a:p>
            <a:endParaRPr lang="en-US" altLang="zh-CN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1704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Feature Extraction – Search Behavior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Same session’s queries can help but might contain noises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47961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Feature Extraction – Search Behavior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Same session’s queries can help but might contain noises</a:t>
            </a:r>
          </a:p>
          <a:p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Only use similar queries!</a:t>
            </a:r>
            <a:endParaRPr lang="en-US" altLang="zh-CN" dirty="0" smtClean="0"/>
          </a:p>
          <a:p>
            <a:r>
              <a:rPr lang="en-US" altLang="zh-CN" dirty="0" smtClean="0"/>
              <a:t>Same session’s queries feature</a:t>
            </a:r>
          </a:p>
          <a:p>
            <a:pPr lvl="1"/>
            <a:r>
              <a:rPr lang="en-US" altLang="zh-CN" dirty="0" smtClean="0"/>
              <a:t>Bag of words feature for same session’s queries that are similar to the query Q</a:t>
            </a:r>
          </a:p>
          <a:p>
            <a:pPr lvl="1"/>
            <a:r>
              <a:rPr lang="en-US" altLang="zh-CN" dirty="0" smtClean="0"/>
              <a:t>Use </a:t>
            </a:r>
            <a:r>
              <a:rPr lang="en-US" altLang="zh-CN" dirty="0" err="1" smtClean="0"/>
              <a:t>Jaccard</a:t>
            </a:r>
            <a:r>
              <a:rPr lang="en-US" altLang="zh-CN" dirty="0" smtClean="0"/>
              <a:t> to measure similarity between queries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0.9145 -&gt; 0.9182, utilizing </a:t>
            </a:r>
            <a:r>
              <a:rPr lang="en-US" altLang="zh-CN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the large scale unlabeled </a:t>
            </a:r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data!</a:t>
            </a:r>
            <a:endParaRPr lang="en-US" altLang="zh-CN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1"/>
            <a:endParaRPr lang="zh-CN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646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Search Behavior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</a:t>
            </a:r>
            <a:r>
              <a:rPr lang="en-US" altLang="zh-CN" dirty="0" smtClean="0"/>
              <a:t>urther add clicked titles of same session’s similar queries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P</a:t>
            </a:r>
            <a:r>
              <a:rPr lang="en-US" altLang="zh-CN" dirty="0" smtClean="0">
                <a:solidFill>
                  <a:srgbClr val="FF0000"/>
                </a:solidFill>
              </a:rPr>
              <a:t>erformance decrease, 0.9182 -&gt; 0.9176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940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Learning Models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Logistic regression</a:t>
            </a:r>
          </a:p>
          <a:p>
            <a:pPr lvl="1"/>
            <a:r>
              <a:rPr lang="en-US" altLang="zh-CN" dirty="0" smtClean="0"/>
              <a:t>Use the implementation of </a:t>
            </a:r>
            <a:r>
              <a:rPr lang="en-US" altLang="zh-CN" dirty="0" err="1" smtClean="0"/>
              <a:t>Liblinear</a:t>
            </a:r>
            <a:endParaRPr lang="en-US" altLang="zh-CN" dirty="0" smtClean="0"/>
          </a:p>
          <a:p>
            <a:r>
              <a:rPr lang="en-US" altLang="zh-CN" dirty="0" smtClean="0"/>
              <a:t>Factorization machine</a:t>
            </a:r>
          </a:p>
          <a:p>
            <a:pPr lvl="1"/>
            <a:r>
              <a:rPr lang="en-US" altLang="zh-CN" dirty="0" smtClean="0"/>
              <a:t>Use the implementation of </a:t>
            </a:r>
            <a:r>
              <a:rPr lang="en-US" altLang="zh-CN" dirty="0" err="1" smtClean="0"/>
              <a:t>LibFM</a:t>
            </a:r>
            <a:endParaRPr lang="en-US" altLang="zh-CN" dirty="0" smtClean="0"/>
          </a:p>
          <a:p>
            <a:r>
              <a:rPr lang="en-US" altLang="zh-CN" dirty="0" smtClean="0"/>
              <a:t>Gradient boosted decision trees</a:t>
            </a:r>
          </a:p>
          <a:p>
            <a:pPr lvl="1"/>
            <a:r>
              <a:rPr lang="en-US" altLang="zh-CN" dirty="0" smtClean="0"/>
              <a:t>Use the implementation of </a:t>
            </a:r>
            <a:r>
              <a:rPr lang="en-US" altLang="zh-CN" dirty="0" err="1" smtClean="0"/>
              <a:t>XGBoost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352643"/>
              </p:ext>
            </p:extLst>
          </p:nvPr>
        </p:nvGraphicFramePr>
        <p:xfrm>
          <a:off x="355349" y="4653561"/>
          <a:ext cx="7962367" cy="16819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1534"/>
                <a:gridCol w="2162541"/>
                <a:gridCol w="2958292"/>
              </a:tblGrid>
              <a:tr h="49321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Method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Implementation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Score</a:t>
                      </a:r>
                      <a:r>
                        <a:rPr lang="en-US" altLang="zh-CN" sz="200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</a:t>
                      </a:r>
                      <a:r>
                        <a:rPr lang="en-US" altLang="zh-CN" sz="200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 leaderboard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2704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Logistic</a:t>
                      </a:r>
                      <a:r>
                        <a:rPr lang="en-US" altLang="zh-CN" sz="200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Regression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Liblinear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0.9182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3824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Factorization Machine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LibFM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0.9151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2704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GBDT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XGBoost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0.9225</a:t>
                      </a:r>
                      <a:endParaRPr lang="zh-CN" altLang="en-US" sz="200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139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Ensemble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Ensemble prediction results from different models by logistic regression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Ensemble can significantly improves the performance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741580"/>
              </p:ext>
            </p:extLst>
          </p:nvPr>
        </p:nvGraphicFramePr>
        <p:xfrm>
          <a:off x="610185" y="2636637"/>
          <a:ext cx="7962367" cy="2139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1534"/>
                <a:gridCol w="2162541"/>
                <a:gridCol w="2958292"/>
              </a:tblGrid>
              <a:tr h="49321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Method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Implementation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Score</a:t>
                      </a:r>
                      <a:r>
                        <a:rPr lang="en-US" altLang="zh-CN" sz="210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on Validation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2704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Logistic</a:t>
                      </a:r>
                      <a:r>
                        <a:rPr lang="en-US" altLang="zh-CN" sz="210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Regression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Liblinear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0.9182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3824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Factorization Machine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LibFM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0.9151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2704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GBDT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XGBoost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0.9225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  <a:tr h="2704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Ensemble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err="1" smtClean="0">
                          <a:solidFill>
                            <a:schemeClr val="tx1"/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Liblinear</a:t>
                      </a:r>
                      <a:endParaRPr lang="zh-CN" altLang="en-US" sz="2100" dirty="0">
                        <a:solidFill>
                          <a:schemeClr val="tx1"/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100" dirty="0" smtClean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0.9245</a:t>
                      </a:r>
                      <a:endParaRPr lang="zh-CN" altLang="en-US" sz="210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688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Summary</a:t>
            </a:r>
            <a:endParaRPr lang="zh-CN" altLang="en-US" smtClean="0"/>
          </a:p>
        </p:txBody>
      </p:sp>
      <p:sp>
        <p:nvSpPr>
          <p:cNvPr id="43011" name="内容占位符 2"/>
          <p:cNvSpPr>
            <a:spLocks noGrp="1"/>
          </p:cNvSpPr>
          <p:nvPr>
            <p:ph idx="1"/>
          </p:nvPr>
        </p:nvSpPr>
        <p:spPr>
          <a:xfrm>
            <a:off x="323850" y="1525588"/>
            <a:ext cx="8435975" cy="4929187"/>
          </a:xfrm>
        </p:spPr>
        <p:txBody>
          <a:bodyPr/>
          <a:lstStyle/>
          <a:p>
            <a:r>
              <a:rPr lang="en-US" altLang="zh-CN" sz="4000" dirty="0" smtClean="0"/>
              <a:t>“Tricks” on how to win 2</a:t>
            </a:r>
            <a:r>
              <a:rPr lang="en-US" altLang="zh-CN" sz="4000" baseline="30000" dirty="0" smtClean="0"/>
              <a:t>nd</a:t>
            </a:r>
            <a:r>
              <a:rPr lang="en-US" altLang="zh-CN" sz="4000" dirty="0" smtClean="0"/>
              <a:t> place</a:t>
            </a:r>
            <a:endParaRPr lang="en-US" altLang="zh-CN" sz="4000" baseline="30000" dirty="0" smtClean="0"/>
          </a:p>
          <a:p>
            <a:pPr lvl="1"/>
            <a:r>
              <a:rPr lang="en-US" altLang="zh-CN" sz="3600" dirty="0" smtClean="0">
                <a:solidFill>
                  <a:srgbClr val="00B050"/>
                </a:solidFill>
              </a:rPr>
              <a:t>Use unlabeled data </a:t>
            </a:r>
          </a:p>
          <a:p>
            <a:pPr lvl="1"/>
            <a:r>
              <a:rPr lang="en-US" altLang="zh-CN" sz="3600" dirty="0" smtClean="0">
                <a:solidFill>
                  <a:srgbClr val="0070C0"/>
                </a:solidFill>
              </a:rPr>
              <a:t>Train multiple models</a:t>
            </a:r>
          </a:p>
          <a:p>
            <a:pPr lvl="1"/>
            <a:r>
              <a:rPr lang="en-US" altLang="zh-CN" sz="3600" dirty="0" smtClean="0">
                <a:solidFill>
                  <a:srgbClr val="C00000"/>
                </a:solidFill>
              </a:rPr>
              <a:t>Ensemble different results</a:t>
            </a:r>
            <a:endParaRPr lang="zh-CN" altLang="en-US" sz="36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74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标题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zh-CN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Thank you!</a:t>
            </a:r>
            <a:br>
              <a:rPr lang="en-US" altLang="zh-CN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</a:br>
            <a:r>
              <a:rPr lang="en-US" altLang="zh-CN" sz="280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Questions</a:t>
            </a:r>
            <a:r>
              <a:rPr lang="zh-CN" altLang="en-US" sz="280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Task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Given a sequence of query sessions</a:t>
            </a:r>
          </a:p>
          <a:p>
            <a:pPr lvl="1"/>
            <a:r>
              <a:rPr lang="en-US" altLang="zh-CN" dirty="0" smtClean="0"/>
              <a:t>Example</a:t>
            </a:r>
          </a:p>
          <a:p>
            <a:pPr marL="457200" lvl="1" indent="0">
              <a:buNone/>
            </a:pPr>
            <a:r>
              <a:rPr lang="en-US" altLang="zh-CN" dirty="0" smtClean="0"/>
              <a:t>   Class1 Query1 –</a:t>
            </a:r>
          </a:p>
          <a:p>
            <a:pPr marL="457200" lvl="1" indent="0">
              <a:buNone/>
            </a:pPr>
            <a:r>
              <a:rPr lang="en-US" altLang="zh-CN" dirty="0" smtClean="0"/>
              <a:t>   Class1 Query1 Title1</a:t>
            </a:r>
          </a:p>
          <a:p>
            <a:pPr marL="457200" lvl="1" indent="0">
              <a:buNone/>
            </a:pPr>
            <a:r>
              <a:rPr lang="en-US" altLang="zh-CN" dirty="0" smtClean="0"/>
              <a:t>   Class2 Query2 –</a:t>
            </a:r>
          </a:p>
          <a:p>
            <a:pPr marL="457200" lvl="1" indent="0">
              <a:buNone/>
            </a:pPr>
            <a:r>
              <a:rPr lang="en-US" altLang="zh-CN" dirty="0" smtClean="0"/>
              <a:t>   Class2 Query2 Title2</a:t>
            </a:r>
          </a:p>
          <a:p>
            <a:pPr marL="457200" lvl="1" indent="0">
              <a:buNone/>
            </a:pPr>
            <a:r>
              <a:rPr lang="en-US" altLang="zh-CN" dirty="0" smtClean="0"/>
              <a:t>   Class2 Query2 Title3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Classify </a:t>
            </a:r>
            <a:r>
              <a:rPr lang="en-US" altLang="zh-CN" dirty="0" smtClean="0"/>
              <a:t>the class label of test queries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9339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Challenges</a:t>
            </a:r>
            <a:endParaRPr lang="zh-CN" altLang="en-US" smtClean="0"/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character</a:t>
            </a:r>
          </a:p>
          <a:p>
            <a:pPr lvl="1"/>
            <a:r>
              <a:rPr lang="en-US" altLang="zh-CN" dirty="0" smtClean="0"/>
              <a:t>Only little prior knowledge can be used</a:t>
            </a:r>
          </a:p>
          <a:p>
            <a:pPr lvl="1"/>
            <a:endParaRPr lang="en-US" altLang="zh-CN" sz="1000" dirty="0" smtClean="0"/>
          </a:p>
          <a:p>
            <a:r>
              <a:rPr lang="en-US" altLang="zh-CN" dirty="0" smtClean="0"/>
              <a:t>Heterogeneous data</a:t>
            </a:r>
          </a:p>
          <a:p>
            <a:pPr lvl="1"/>
            <a:r>
              <a:rPr lang="en-US" altLang="zh-CN" dirty="0" smtClean="0"/>
              <a:t>Query, title, session information</a:t>
            </a:r>
          </a:p>
          <a:p>
            <a:pPr lvl="1"/>
            <a:endParaRPr lang="en-US" altLang="zh-CN" sz="1000" dirty="0" smtClean="0"/>
          </a:p>
          <a:p>
            <a:r>
              <a:rPr lang="en-US" altLang="zh-CN" dirty="0"/>
              <a:t>U</a:t>
            </a:r>
            <a:r>
              <a:rPr lang="en-US" altLang="zh-CN" dirty="0" smtClean="0"/>
              <a:t>ser search behavior</a:t>
            </a:r>
          </a:p>
          <a:p>
            <a:pPr lvl="1"/>
            <a:r>
              <a:rPr lang="en-US" altLang="zh-CN" dirty="0" smtClean="0"/>
              <a:t>How to incorporate user search behavior to help the classification task?</a:t>
            </a:r>
          </a:p>
          <a:p>
            <a:endParaRPr lang="en-US" altLang="zh-CN" sz="1000" dirty="0"/>
          </a:p>
          <a:p>
            <a:r>
              <a:rPr lang="en-US" altLang="zh-CN" dirty="0"/>
              <a:t>U</a:t>
            </a:r>
            <a:r>
              <a:rPr lang="en-US" altLang="zh-CN" dirty="0" smtClean="0"/>
              <a:t>nlabeled data</a:t>
            </a:r>
          </a:p>
          <a:p>
            <a:pPr lvl="1"/>
            <a:r>
              <a:rPr lang="en-US" altLang="zh-CN" dirty="0" smtClean="0"/>
              <a:t>How to utilize the large scale unlabeled data?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3449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71" y="3140075"/>
            <a:ext cx="8791575" cy="3038475"/>
          </a:xfrm>
          <a:prstGeom prst="rect">
            <a:avLst/>
          </a:prstGeom>
        </p:spPr>
      </p:pic>
      <p:sp>
        <p:nvSpPr>
          <p:cNvPr id="12291" name="日期占位符 3"/>
          <p:cNvSpPr txBox="1">
            <a:spLocks noGrp="1" noChangeArrowheads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62A5389-1F77-4B88-BCBB-E61A89CA9BBE}" type="datetime1">
              <a:rPr lang="zh-CN" altLang="en-US" sz="1200">
                <a:solidFill>
                  <a:srgbClr val="89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2014/10/26</a:t>
            </a:fld>
            <a:endParaRPr lang="zh-CN" altLang="en-US" sz="18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Arial Unicode MS" panose="020B0604020202020204" pitchFamily="34" charset="-122"/>
              </a:rPr>
              <a:t>Result</a:t>
            </a:r>
            <a:endParaRPr lang="zh-CN" altLang="en-US" smtClean="0">
              <a:latin typeface="Arial Unicode MS" panose="020B0604020202020204" pitchFamily="34" charset="-122"/>
            </a:endParaRP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246471" y="4702091"/>
            <a:ext cx="8791575" cy="527734"/>
          </a:xfrm>
          <a:prstGeom prst="rect">
            <a:avLst/>
          </a:prstGeom>
          <a:noFill/>
          <a:ln w="31750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2294" name="内容占位符 2"/>
          <p:cNvSpPr txBox="1">
            <a:spLocks/>
          </p:cNvSpPr>
          <p:nvPr/>
        </p:nvSpPr>
        <p:spPr bwMode="auto">
          <a:xfrm>
            <a:off x="0" y="1196975"/>
            <a:ext cx="91440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0.9245</a:t>
            </a:r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(public </a:t>
            </a:r>
            <a:r>
              <a:rPr lang="en-US" altLang="zh-CN" sz="30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score)/</a:t>
            </a:r>
            <a:r>
              <a:rPr lang="en-US" altLang="zh-CN" sz="3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0.9245</a:t>
            </a:r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(private </a:t>
            </a:r>
            <a:r>
              <a:rPr lang="en-US" altLang="zh-CN" sz="30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score)</a:t>
            </a:r>
          </a:p>
          <a:p>
            <a:r>
              <a:rPr lang="en-US" altLang="zh-CN" sz="3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2</a:t>
            </a:r>
            <a:r>
              <a:rPr lang="en-US" altLang="zh-CN" sz="3000" b="1" baseline="30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nd</a:t>
            </a:r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</a:t>
            </a:r>
            <a:r>
              <a:rPr lang="en-US" altLang="zh-CN" sz="30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place </a:t>
            </a:r>
            <a:r>
              <a:rPr lang="en-US" altLang="zh-CN" sz="30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Wingdings" panose="05000000000000000000" pitchFamily="2" charset="2"/>
              </a:rPr>
              <a:t>winner </a:t>
            </a:r>
            <a:endParaRPr lang="en-US" altLang="zh-CN" sz="3000" dirty="0" smtClean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Wingdings" panose="05000000000000000000" pitchFamily="2" charset="2"/>
            </a:endParaRPr>
          </a:p>
          <a:p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Achieve in </a:t>
            </a:r>
            <a:r>
              <a:rPr lang="en-US" altLang="zh-CN" sz="3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4</a:t>
            </a:r>
            <a:r>
              <a:rPr lang="en-US" altLang="zh-CN" sz="3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days</a:t>
            </a:r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, from Sep. 27</a:t>
            </a:r>
            <a:r>
              <a:rPr lang="en-US" altLang="zh-CN" sz="3000" baseline="30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</a:t>
            </a:r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to Sep. 30</a:t>
            </a:r>
            <a:r>
              <a:rPr lang="en-US" altLang="zh-CN" sz="3000" baseline="30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</a:t>
            </a:r>
            <a:r>
              <a:rPr lang="en-US" altLang="zh-CN" sz="3000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EST</a:t>
            </a:r>
            <a:endParaRPr lang="zh-CN" altLang="en-US" sz="3000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Approach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Feature extraction</a:t>
            </a:r>
          </a:p>
          <a:p>
            <a:pPr lvl="1"/>
            <a:r>
              <a:rPr lang="en-US" altLang="zh-CN" dirty="0" smtClean="0"/>
              <a:t>Bag of words</a:t>
            </a:r>
          </a:p>
          <a:p>
            <a:pPr lvl="1"/>
            <a:r>
              <a:rPr lang="en-US" altLang="zh-CN" dirty="0" smtClean="0"/>
              <a:t>User search behavior</a:t>
            </a:r>
          </a:p>
          <a:p>
            <a:r>
              <a:rPr lang="en-US" altLang="zh-CN" dirty="0" smtClean="0"/>
              <a:t>Learning models</a:t>
            </a:r>
          </a:p>
          <a:p>
            <a:pPr lvl="1"/>
            <a:r>
              <a:rPr lang="en-US" altLang="zh-CN" dirty="0" smtClean="0"/>
              <a:t>Logistic regression</a:t>
            </a:r>
          </a:p>
          <a:p>
            <a:pPr lvl="1"/>
            <a:r>
              <a:rPr lang="en-US" altLang="zh-CN" dirty="0"/>
              <a:t>Gradient boosted decision </a:t>
            </a:r>
            <a:r>
              <a:rPr lang="en-US" altLang="zh-CN" dirty="0" smtClean="0"/>
              <a:t>trees</a:t>
            </a:r>
          </a:p>
          <a:p>
            <a:pPr lvl="1"/>
            <a:r>
              <a:rPr lang="en-US" altLang="zh-CN" dirty="0" smtClean="0"/>
              <a:t>Factorization machines</a:t>
            </a:r>
          </a:p>
          <a:p>
            <a:r>
              <a:rPr lang="en-US" altLang="zh-CN" dirty="0" smtClean="0"/>
              <a:t>Ensemble</a:t>
            </a:r>
          </a:p>
          <a:p>
            <a:pPr lvl="1"/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239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Bag of Words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96975"/>
            <a:ext cx="8820150" cy="4929188"/>
          </a:xfrm>
        </p:spPr>
        <p:txBody>
          <a:bodyPr/>
          <a:lstStyle/>
          <a:p>
            <a:r>
              <a:rPr lang="en-US" altLang="zh-CN" dirty="0" smtClean="0"/>
              <a:t>Given a query Q</a:t>
            </a:r>
          </a:p>
          <a:p>
            <a:r>
              <a:rPr lang="en-US" altLang="zh-CN" dirty="0" smtClean="0"/>
              <a:t>One gram, two grams, last gram of Q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0 -&gt; 0.8452</a:t>
            </a:r>
          </a:p>
          <a:p>
            <a:endParaRPr lang="zh-CN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50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Bag of Words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96975"/>
            <a:ext cx="8820150" cy="4929188"/>
          </a:xfrm>
        </p:spPr>
        <p:txBody>
          <a:bodyPr/>
          <a:lstStyle/>
          <a:p>
            <a:r>
              <a:rPr lang="en-US" altLang="zh-CN" dirty="0" smtClean="0"/>
              <a:t>Given a query Q</a:t>
            </a:r>
          </a:p>
          <a:p>
            <a:r>
              <a:rPr lang="en-US" altLang="zh-CN" dirty="0" smtClean="0"/>
              <a:t>One gram, two grams, last gram of Q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0 -&gt; 0.8452</a:t>
            </a:r>
          </a:p>
          <a:p>
            <a:r>
              <a:rPr lang="en-US" altLang="zh-CN" dirty="0" smtClean="0"/>
              <a:t>One gram, two grams of the clicked titles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0.8452 -&gt; 0.9091, </a:t>
            </a:r>
            <a:r>
              <a:rPr lang="en-US" altLang="zh-CN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</a:t>
            </a:r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op 12 in the leaderboard!</a:t>
            </a:r>
          </a:p>
          <a:p>
            <a:endParaRPr lang="zh-CN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076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Bag of Words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96975"/>
            <a:ext cx="8820150" cy="4929188"/>
          </a:xfrm>
        </p:spPr>
        <p:txBody>
          <a:bodyPr/>
          <a:lstStyle/>
          <a:p>
            <a:r>
              <a:rPr lang="en-US" altLang="zh-CN" dirty="0" smtClean="0"/>
              <a:t>Given a query Q</a:t>
            </a:r>
          </a:p>
          <a:p>
            <a:r>
              <a:rPr lang="en-US" altLang="zh-CN" dirty="0" smtClean="0"/>
              <a:t>One gram, two grams, last gram of Q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0 -&gt; 0.8452</a:t>
            </a:r>
          </a:p>
          <a:p>
            <a:r>
              <a:rPr lang="en-US" altLang="zh-CN" dirty="0" smtClean="0"/>
              <a:t>One gram, two grams of the clicked titles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0.8452 -&gt; 0.9091, </a:t>
            </a:r>
            <a:r>
              <a:rPr lang="en-US" altLang="zh-CN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</a:t>
            </a:r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op 12 in the leaderboard!</a:t>
            </a:r>
          </a:p>
          <a:p>
            <a:r>
              <a:rPr lang="en-US" altLang="zh-CN" dirty="0" smtClean="0"/>
              <a:t>More bag of words features?</a:t>
            </a:r>
          </a:p>
          <a:p>
            <a:pPr lvl="1"/>
            <a:r>
              <a:rPr lang="en-US" altLang="zh-CN" dirty="0" smtClean="0"/>
              <a:t>Queries in the same session of Q?</a:t>
            </a:r>
          </a:p>
          <a:p>
            <a:pPr lvl="1"/>
            <a:r>
              <a:rPr lang="en-US" altLang="zh-CN" dirty="0" smtClean="0"/>
              <a:t>Titles in the same session of Q?</a:t>
            </a:r>
          </a:p>
          <a:p>
            <a:endParaRPr lang="zh-CN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6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Extraction – Bag of Words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96975"/>
            <a:ext cx="8820150" cy="4929188"/>
          </a:xfrm>
        </p:spPr>
        <p:txBody>
          <a:bodyPr/>
          <a:lstStyle/>
          <a:p>
            <a:r>
              <a:rPr lang="en-US" altLang="zh-CN" dirty="0" smtClean="0"/>
              <a:t>Given a query Q</a:t>
            </a:r>
          </a:p>
          <a:p>
            <a:r>
              <a:rPr lang="en-US" altLang="zh-CN" dirty="0" smtClean="0"/>
              <a:t>One gram, two grams, last gram of Q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0 -&gt; 0.8452</a:t>
            </a:r>
          </a:p>
          <a:p>
            <a:r>
              <a:rPr lang="en-US" altLang="zh-CN" dirty="0" smtClean="0"/>
              <a:t>One gram, two grams of the clicked titles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0.8452 -&gt; 0.9091, </a:t>
            </a:r>
            <a:r>
              <a:rPr lang="en-US" altLang="zh-CN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</a:t>
            </a:r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op 12 in the leaderboard!</a:t>
            </a:r>
          </a:p>
          <a:p>
            <a:r>
              <a:rPr lang="en-US" altLang="zh-CN" dirty="0" smtClean="0"/>
              <a:t>More bag of words features?</a:t>
            </a:r>
          </a:p>
          <a:p>
            <a:pPr lvl="1"/>
            <a:r>
              <a:rPr lang="en-US" altLang="zh-CN" dirty="0" smtClean="0"/>
              <a:t>Queries in the same session of Q?</a:t>
            </a:r>
          </a:p>
          <a:p>
            <a:pPr lvl="1"/>
            <a:r>
              <a:rPr lang="en-US" altLang="zh-CN" dirty="0" smtClean="0"/>
              <a:t>Titles in the same session of Q?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Performance decreases, 0.9091 -&gt; 0.89x</a:t>
            </a:r>
          </a:p>
          <a:p>
            <a:pPr lvl="1"/>
            <a:r>
              <a:rPr lang="en-US" altLang="zh-CN" dirty="0" smtClean="0"/>
              <a:t>How to use the session information?</a:t>
            </a:r>
          </a:p>
          <a:p>
            <a:endParaRPr lang="zh-CN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213452"/>
      </p:ext>
    </p:extLst>
  </p:cSld>
  <p:clrMapOvr>
    <a:masterClrMapping/>
  </p:clrMapOvr>
</p:sld>
</file>

<file path=ppt/theme/theme1.xml><?xml version="1.0" encoding="utf-8"?>
<a:theme xmlns:a="http://schemas.openxmlformats.org/drawingml/2006/main" name="keg_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157258127</TotalTime>
  <Pages>0</Pages>
  <Words>631</Words>
  <Characters>0</Characters>
  <Application>Microsoft Office PowerPoint</Application>
  <DocSecurity>0</DocSecurity>
  <PresentationFormat>全屏显示(4:3)</PresentationFormat>
  <Lines>0</Lines>
  <Paragraphs>154</Paragraphs>
  <Slides>18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 Unicode MS</vt:lpstr>
      <vt:lpstr>MS PGothic</vt:lpstr>
      <vt:lpstr>宋体</vt:lpstr>
      <vt:lpstr>Arial</vt:lpstr>
      <vt:lpstr>Calibri</vt:lpstr>
      <vt:lpstr>Times New Roman</vt:lpstr>
      <vt:lpstr>Wingdings</vt:lpstr>
      <vt:lpstr>keg_theme</vt:lpstr>
      <vt:lpstr>CIKM Competition 2014 Second Place Solution</vt:lpstr>
      <vt:lpstr>Task</vt:lpstr>
      <vt:lpstr>Challenges</vt:lpstr>
      <vt:lpstr>Result</vt:lpstr>
      <vt:lpstr>Our Approach</vt:lpstr>
      <vt:lpstr>Feature Extraction – Bag of Words </vt:lpstr>
      <vt:lpstr>Feature Extraction – Bag of Words </vt:lpstr>
      <vt:lpstr>Feature Extraction – Bag of Words </vt:lpstr>
      <vt:lpstr>Feature Extraction – Bag of Words </vt:lpstr>
      <vt:lpstr>Feature Extraction – Search Behavior </vt:lpstr>
      <vt:lpstr>Feature Extraction – Search Behavior </vt:lpstr>
      <vt:lpstr>Feature Extraction – Search Behavior </vt:lpstr>
      <vt:lpstr>Feature Extraction – Search Behavior </vt:lpstr>
      <vt:lpstr>Feature Extraction – Search Behavior</vt:lpstr>
      <vt:lpstr>Learning Models</vt:lpstr>
      <vt:lpstr>Ensemble</vt:lpstr>
      <vt:lpstr>Summary</vt:lpstr>
      <vt:lpstr>Thank you! Questions？</vt:lpstr>
    </vt:vector>
  </TitlesOfParts>
  <Manager/>
  <Company>Tsinghua University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 1</dc:title>
  <dc:subject/>
  <dc:creator>Honglei Zhuang</dc:creator>
  <cp:keywords/>
  <dc:description/>
  <cp:lastModifiedBy>FAndy</cp:lastModifiedBy>
  <cp:revision>364</cp:revision>
  <cp:lastPrinted>1899-12-30T00:00:00Z</cp:lastPrinted>
  <dcterms:created xsi:type="dcterms:W3CDTF">2012-04-05T17:52:00Z</dcterms:created>
  <dcterms:modified xsi:type="dcterms:W3CDTF">2014-10-27T02:49:07Z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2052-8.1.0.2998</vt:lpwstr>
  </property>
</Properties>
</file>