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3.jpg" ContentType="image/pn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92.jpg" ContentType="image/png"/>
  <Override PartName="/ppt/notesSlides/notesSlide19.xml" ContentType="application/vnd.openxmlformats-officedocument.presentationml.notesSlide+xml"/>
  <Override PartName="/ppt/tags/tag4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6.xml" ContentType="application/vnd.openxmlformats-officedocument.presentationml.notesSlide+xml"/>
  <Override PartName="/ppt/tags/tag115.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86" r:id="rId2"/>
    <p:sldMasterId id="2147484304" r:id="rId3"/>
  </p:sldMasterIdLst>
  <p:notesMasterIdLst>
    <p:notesMasterId r:id="rId63"/>
  </p:notesMasterIdLst>
  <p:handoutMasterIdLst>
    <p:handoutMasterId r:id="rId64"/>
  </p:handoutMasterIdLst>
  <p:sldIdLst>
    <p:sldId id="2147375628" r:id="rId4"/>
    <p:sldId id="2147375629" r:id="rId5"/>
    <p:sldId id="2147475832" r:id="rId6"/>
    <p:sldId id="2147475833" r:id="rId7"/>
    <p:sldId id="2147475834" r:id="rId8"/>
    <p:sldId id="2147475835" r:id="rId9"/>
    <p:sldId id="2147375784" r:id="rId10"/>
    <p:sldId id="2147375783" r:id="rId11"/>
    <p:sldId id="2147375786" r:id="rId12"/>
    <p:sldId id="2147375817" r:id="rId13"/>
    <p:sldId id="2147475836" r:id="rId14"/>
    <p:sldId id="2147475837" r:id="rId15"/>
    <p:sldId id="2147475839" r:id="rId16"/>
    <p:sldId id="2147475838" r:id="rId17"/>
    <p:sldId id="2147475826" r:id="rId18"/>
    <p:sldId id="2147475840" r:id="rId19"/>
    <p:sldId id="2147475827" r:id="rId20"/>
    <p:sldId id="2147475841" r:id="rId21"/>
    <p:sldId id="2147475828" r:id="rId22"/>
    <p:sldId id="2147475842" r:id="rId23"/>
    <p:sldId id="2147475829" r:id="rId24"/>
    <p:sldId id="2147475843" r:id="rId25"/>
    <p:sldId id="2147475830" r:id="rId26"/>
    <p:sldId id="2147475844" r:id="rId27"/>
    <p:sldId id="2147475831" r:id="rId28"/>
    <p:sldId id="2147475848" r:id="rId29"/>
    <p:sldId id="2147475849" r:id="rId30"/>
    <p:sldId id="11090200" r:id="rId31"/>
    <p:sldId id="2147475852" r:id="rId32"/>
    <p:sldId id="2147475853" r:id="rId33"/>
    <p:sldId id="2147475854" r:id="rId34"/>
    <p:sldId id="2147475855" r:id="rId35"/>
    <p:sldId id="2147475856" r:id="rId36"/>
    <p:sldId id="2147475857" r:id="rId37"/>
    <p:sldId id="2147475858" r:id="rId38"/>
    <p:sldId id="2147475859" r:id="rId39"/>
    <p:sldId id="2147475860" r:id="rId40"/>
    <p:sldId id="2147475861" r:id="rId41"/>
    <p:sldId id="2147475863" r:id="rId42"/>
    <p:sldId id="2147475864" r:id="rId43"/>
    <p:sldId id="2147475865" r:id="rId44"/>
    <p:sldId id="2147475866" r:id="rId45"/>
    <p:sldId id="2147475868" r:id="rId46"/>
    <p:sldId id="2147475867" r:id="rId47"/>
    <p:sldId id="2147375633" r:id="rId48"/>
    <p:sldId id="2147375697" r:id="rId49"/>
    <p:sldId id="2147375698" r:id="rId50"/>
    <p:sldId id="2147375731" r:id="rId51"/>
    <p:sldId id="2147475879" r:id="rId52"/>
    <p:sldId id="2147475869" r:id="rId53"/>
    <p:sldId id="2147475870" r:id="rId54"/>
    <p:sldId id="2147475871" r:id="rId55"/>
    <p:sldId id="2147475872" r:id="rId56"/>
    <p:sldId id="2147475873" r:id="rId57"/>
    <p:sldId id="2147475874" r:id="rId58"/>
    <p:sldId id="2147475875" r:id="rId59"/>
    <p:sldId id="2147475876" r:id="rId60"/>
    <p:sldId id="2147475877" r:id="rId61"/>
    <p:sldId id="2147475878" r:id="rId6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iezhong" initials="Q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2E1"/>
    <a:srgbClr val="009AFF"/>
    <a:srgbClr val="FFD400"/>
    <a:srgbClr val="FFD579"/>
    <a:srgbClr val="FF9300"/>
    <a:srgbClr val="2B00CC"/>
    <a:srgbClr val="C9D7ED"/>
    <a:srgbClr val="424242"/>
    <a:srgbClr val="42A2D2"/>
    <a:srgbClr val="399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9" autoAdjust="0"/>
    <p:restoredTop sz="94297" autoAdjust="0"/>
  </p:normalViewPr>
  <p:slideViewPr>
    <p:cSldViewPr>
      <p:cViewPr varScale="1">
        <p:scale>
          <a:sx n="92" d="100"/>
          <a:sy n="92" d="100"/>
        </p:scale>
        <p:origin x="136" y="432"/>
      </p:cViewPr>
      <p:guideLst>
        <p:guide pos="3840"/>
        <p:guide orient="horz" pos="2160"/>
      </p:guideLst>
    </p:cSldViewPr>
  </p:slideViewPr>
  <p:outlineViewPr>
    <p:cViewPr>
      <p:scale>
        <a:sx n="33" d="100"/>
        <a:sy n="33" d="100"/>
      </p:scale>
      <p:origin x="0" y="-3000"/>
    </p:cViewPr>
  </p:outlineViewPr>
  <p:notesTextViewPr>
    <p:cViewPr>
      <p:scale>
        <a:sx n="95" d="100"/>
        <a:sy n="95" d="100"/>
      </p:scale>
      <p:origin x="0" y="0"/>
    </p:cViewPr>
  </p:notesTextViewPr>
  <p:sorterViewPr>
    <p:cViewPr>
      <p:scale>
        <a:sx n="60" d="100"/>
        <a:sy n="60" d="100"/>
      </p:scale>
      <p:origin x="0" y="0"/>
    </p:cViewPr>
  </p:sorterViewPr>
  <p:notesViewPr>
    <p:cSldViewPr showGuides="1">
      <p:cViewPr varScale="1">
        <p:scale>
          <a:sx n="122" d="100"/>
          <a:sy n="122" d="100"/>
        </p:scale>
        <p:origin x="3216"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kumimoji="1" sz="1200">
                <a:ea typeface="宋体" charset="0"/>
                <a:cs typeface="宋体"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1" sz="1200">
                <a:ea typeface="宋体" charset="0"/>
              </a:defRPr>
            </a:lvl1pPr>
          </a:lstStyle>
          <a:p>
            <a:pPr>
              <a:defRPr/>
            </a:pPr>
            <a:fld id="{DFB29DEB-A172-CC41-B065-4231C17208F1}" type="datetimeFigureOut">
              <a:rPr lang="zh-CN" altLang="en-US"/>
              <a:pPr>
                <a:defRPr/>
              </a:pPr>
              <a:t>2024/8/16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kumimoji="1" sz="1200">
                <a:ea typeface="宋体" charset="0"/>
                <a:cs typeface="宋体" charset="0"/>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ea typeface="宋体" charset="0"/>
              </a:defRPr>
            </a:lvl1pPr>
          </a:lstStyle>
          <a:p>
            <a:pPr>
              <a:defRPr/>
            </a:pPr>
            <a:fld id="{2F4CBABB-A084-0E4E-B3DE-17E8C11BFA3B}" type="slidenum">
              <a:rPr lang="zh-CN" altLang="en-US"/>
              <a:pPr>
                <a:defRPr/>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cs typeface="+mn-cs"/>
              </a:defRPr>
            </a:lvl1pPr>
          </a:lstStyle>
          <a:p>
            <a:pPr>
              <a:defRPr/>
            </a:pPr>
            <a:endParaRPr lang="en-US" altLang="zh-CN"/>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宋体" charset="0"/>
              </a:defRPr>
            </a:lvl1pPr>
          </a:lstStyle>
          <a:p>
            <a:pPr>
              <a:defRPr/>
            </a:pPr>
            <a:fld id="{8D0EB22F-76D4-DA4E-B375-AE891F67E33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a:t>
            </a:fld>
            <a:endParaRPr lang="en-US" altLang="zh-CN"/>
          </a:p>
        </p:txBody>
      </p:sp>
    </p:spTree>
    <p:extLst>
      <p:ext uri="{BB962C8B-B14F-4D97-AF65-F5344CB8AC3E}">
        <p14:creationId xmlns:p14="http://schemas.microsoft.com/office/powerpoint/2010/main" val="191960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28</a:t>
            </a:fld>
            <a:endParaRPr lang="en-US" altLang="zh-CN"/>
          </a:p>
        </p:txBody>
      </p:sp>
    </p:spTree>
    <p:extLst>
      <p:ext uri="{BB962C8B-B14F-4D97-AF65-F5344CB8AC3E}">
        <p14:creationId xmlns:p14="http://schemas.microsoft.com/office/powerpoint/2010/main" val="580978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29</a:t>
            </a:fld>
            <a:endParaRPr lang="en-US" altLang="zh-CN"/>
          </a:p>
        </p:txBody>
      </p:sp>
    </p:spTree>
    <p:extLst>
      <p:ext uri="{BB962C8B-B14F-4D97-AF65-F5344CB8AC3E}">
        <p14:creationId xmlns:p14="http://schemas.microsoft.com/office/powerpoint/2010/main" val="150465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30</a:t>
            </a:fld>
            <a:endParaRPr lang="en-US" altLang="zh-CN"/>
          </a:p>
        </p:txBody>
      </p:sp>
    </p:spTree>
    <p:extLst>
      <p:ext uri="{BB962C8B-B14F-4D97-AF65-F5344CB8AC3E}">
        <p14:creationId xmlns:p14="http://schemas.microsoft.com/office/powerpoint/2010/main" val="2128562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31</a:t>
            </a:fld>
            <a:endParaRPr lang="en-US" altLang="zh-CN"/>
          </a:p>
        </p:txBody>
      </p:sp>
    </p:spTree>
    <p:extLst>
      <p:ext uri="{BB962C8B-B14F-4D97-AF65-F5344CB8AC3E}">
        <p14:creationId xmlns:p14="http://schemas.microsoft.com/office/powerpoint/2010/main" val="1760042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32</a:t>
            </a:fld>
            <a:endParaRPr lang="en-US" altLang="zh-CN"/>
          </a:p>
        </p:txBody>
      </p:sp>
    </p:spTree>
    <p:extLst>
      <p:ext uri="{BB962C8B-B14F-4D97-AF65-F5344CB8AC3E}">
        <p14:creationId xmlns:p14="http://schemas.microsoft.com/office/powerpoint/2010/main" val="72576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33</a:t>
            </a:fld>
            <a:endParaRPr lang="en-US" altLang="zh-CN"/>
          </a:p>
        </p:txBody>
      </p:sp>
    </p:spTree>
    <p:extLst>
      <p:ext uri="{BB962C8B-B14F-4D97-AF65-F5344CB8AC3E}">
        <p14:creationId xmlns:p14="http://schemas.microsoft.com/office/powerpoint/2010/main" val="4014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34</a:t>
            </a:fld>
            <a:endParaRPr lang="en-US" altLang="zh-CN"/>
          </a:p>
        </p:txBody>
      </p:sp>
    </p:spTree>
    <p:extLst>
      <p:ext uri="{BB962C8B-B14F-4D97-AF65-F5344CB8AC3E}">
        <p14:creationId xmlns:p14="http://schemas.microsoft.com/office/powerpoint/2010/main" val="2715157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t>
            </a:r>
            <a:r>
              <a:rPr lang="en-US" dirty="0" err="1"/>
              <a:t>github</a:t>
            </a:r>
            <a:r>
              <a:rPr lang="en-US" dirty="0"/>
              <a:t>, we have one hundred LLM-related repositories, including </a:t>
            </a:r>
            <a:r>
              <a:rPr lang="en-US" dirty="0" err="1"/>
              <a:t>ChatGLM</a:t>
            </a:r>
            <a:r>
              <a:rPr lang="en-US" dirty="0"/>
              <a:t>, the base model, text to image model, code generation model, and image understanding model.</a:t>
            </a:r>
          </a:p>
          <a:p>
            <a:endParaRPr lang="en-US" dirty="0"/>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39</a:t>
            </a:fld>
            <a:endParaRPr lang="zh-CN" altLang="en-US"/>
          </a:p>
        </p:txBody>
      </p:sp>
    </p:spTree>
    <p:extLst>
      <p:ext uri="{BB962C8B-B14F-4D97-AF65-F5344CB8AC3E}">
        <p14:creationId xmlns:p14="http://schemas.microsoft.com/office/powerpoint/2010/main" val="130252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The open-source ChatGLM model has attracted over 60,000 stars on Github, comparable to the total star number of the three versions of llama, and surpasses Grok and all the other models.</a:t>
            </a:r>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40</a:t>
            </a:fld>
            <a:endParaRPr lang="zh-CN" altLang="en-US"/>
          </a:p>
        </p:txBody>
      </p:sp>
    </p:spTree>
    <p:extLst>
      <p:ext uri="{BB962C8B-B14F-4D97-AF65-F5344CB8AC3E}">
        <p14:creationId xmlns:p14="http://schemas.microsoft.com/office/powerpoint/2010/main" val="3909033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This is a rank  of top 20 github accounts with at least 4 generative AI repositories with at least 500 stars. </a:t>
            </a:r>
          </a:p>
          <a:p>
            <a:r>
              <a:rPr lang="en-CN" dirty="0"/>
              <a:t>We are ranked no. 5 and the other top 4 are open ai, microsoft, huggingface, and google research.</a:t>
            </a:r>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41</a:t>
            </a:fld>
            <a:endParaRPr lang="zh-CN" altLang="en-US"/>
          </a:p>
        </p:txBody>
      </p:sp>
    </p:spTree>
    <p:extLst>
      <p:ext uri="{BB962C8B-B14F-4D97-AF65-F5344CB8AC3E}">
        <p14:creationId xmlns:p14="http://schemas.microsoft.com/office/powerpoint/2010/main" val="40434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2</a:t>
            </a:fld>
            <a:endParaRPr lang="en-US" altLang="zh-CN"/>
          </a:p>
        </p:txBody>
      </p:sp>
    </p:spTree>
    <p:extLst>
      <p:ext uri="{BB962C8B-B14F-4D97-AF65-F5344CB8AC3E}">
        <p14:creationId xmlns:p14="http://schemas.microsoft.com/office/powerpoint/2010/main" val="1265316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8D0EB22F-76D4-DA4E-B375-AE891F67E33C}" type="slidenum">
              <a:rPr lang="en-US" altLang="zh-CN" smtClean="0"/>
              <a:pPr>
                <a:defRPr/>
              </a:pPr>
              <a:t>45</a:t>
            </a:fld>
            <a:endParaRPr lang="en-US" altLang="zh-CN"/>
          </a:p>
        </p:txBody>
      </p:sp>
    </p:spTree>
    <p:extLst>
      <p:ext uri="{BB962C8B-B14F-4D97-AF65-F5344CB8AC3E}">
        <p14:creationId xmlns:p14="http://schemas.microsoft.com/office/powerpoint/2010/main" val="3099623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100" b="0" i="0" dirty="0">
                <a:solidFill>
                  <a:srgbClr val="191B1F"/>
                </a:solidFill>
                <a:effectLst/>
                <a:latin typeface="-apple-system"/>
              </a:rPr>
              <a:t>1981</a:t>
            </a:r>
            <a:r>
              <a:rPr lang="zh-CN" altLang="en-US" sz="1100" b="0" i="0" dirty="0">
                <a:solidFill>
                  <a:srgbClr val="191B1F"/>
                </a:solidFill>
                <a:effectLst/>
                <a:latin typeface="-apple-system"/>
              </a:rPr>
              <a:t>年希拉里</a:t>
            </a:r>
            <a:r>
              <a:rPr lang="en-US" altLang="zh-CN" sz="1100" b="0" i="0" dirty="0">
                <a:solidFill>
                  <a:srgbClr val="191B1F"/>
                </a:solidFill>
                <a:effectLst/>
                <a:latin typeface="-apple-system"/>
              </a:rPr>
              <a:t>·</a:t>
            </a:r>
            <a:r>
              <a:rPr lang="zh-CN" altLang="en-US" sz="1100" b="0" i="0" dirty="0">
                <a:solidFill>
                  <a:srgbClr val="191B1F"/>
                </a:solidFill>
                <a:effectLst/>
                <a:latin typeface="-apple-system"/>
              </a:rPr>
              <a:t>普特南在</a:t>
            </a:r>
            <a:r>
              <a:rPr lang="en-US" altLang="zh-CN" sz="1100" b="0" i="0" dirty="0">
                <a:solidFill>
                  <a:srgbClr val="191B1F"/>
                </a:solidFill>
                <a:effectLst/>
                <a:latin typeface="-apple-system"/>
              </a:rPr>
              <a:t>《</a:t>
            </a:r>
            <a:r>
              <a:rPr lang="zh-CN" altLang="en-US" sz="1100" b="0" i="0" dirty="0">
                <a:solidFill>
                  <a:srgbClr val="191B1F"/>
                </a:solidFill>
                <a:effectLst/>
                <a:latin typeface="-apple-system"/>
              </a:rPr>
              <a:t>理性，真理与历史</a:t>
            </a:r>
            <a:r>
              <a:rPr lang="en-US" altLang="zh-CN" sz="1100" b="0" i="0" dirty="0">
                <a:solidFill>
                  <a:srgbClr val="191B1F"/>
                </a:solidFill>
                <a:effectLst/>
                <a:latin typeface="-apple-system"/>
              </a:rPr>
              <a:t>》</a:t>
            </a:r>
            <a:r>
              <a:rPr lang="zh-CN" altLang="en-US" sz="1100" b="0" i="0" dirty="0">
                <a:solidFill>
                  <a:srgbClr val="191B1F"/>
                </a:solidFill>
                <a:effectLst/>
                <a:latin typeface="-apple-system"/>
              </a:rPr>
              <a:t>一书中提出假想，“缸中之脑”：</a:t>
            </a:r>
          </a:p>
          <a:p>
            <a:pPr algn="l">
              <a:buFont typeface="Arial" panose="020B0604020202020204" pitchFamily="34" charset="0"/>
              <a:buChar char="•"/>
            </a:pPr>
            <a:r>
              <a:rPr lang="zh-CN" altLang="en-US" sz="1100" b="0" i="0" dirty="0">
                <a:solidFill>
                  <a:srgbClr val="191B1F"/>
                </a:solidFill>
                <a:effectLst/>
                <a:latin typeface="-apple-system"/>
              </a:rPr>
              <a:t>一个科学家实施了这样一个手术</a:t>
            </a:r>
            <a:r>
              <a:rPr lang="en-US" altLang="zh-CN" sz="1100" b="0" i="0" dirty="0">
                <a:solidFill>
                  <a:srgbClr val="191B1F"/>
                </a:solidFill>
                <a:effectLst/>
                <a:latin typeface="-apple-system"/>
              </a:rPr>
              <a:t>: </a:t>
            </a:r>
            <a:r>
              <a:rPr lang="zh-CN" altLang="en-US" sz="1100" b="0" i="0" dirty="0">
                <a:solidFill>
                  <a:srgbClr val="191B1F"/>
                </a:solidFill>
                <a:effectLst/>
                <a:latin typeface="-apple-system"/>
              </a:rPr>
              <a:t>把大脑切下来，放进一个充满营养液的缸中，可以维持大脑正常运转。</a:t>
            </a:r>
          </a:p>
          <a:p>
            <a:pPr algn="l">
              <a:buFont typeface="Arial" panose="020B0604020202020204" pitchFamily="34" charset="0"/>
              <a:buChar char="•"/>
            </a:pPr>
            <a:r>
              <a:rPr lang="zh-CN" altLang="en-US" sz="1100" b="0" i="0" dirty="0">
                <a:solidFill>
                  <a:srgbClr val="191B1F"/>
                </a:solidFill>
                <a:effectLst/>
                <a:latin typeface="-apple-system"/>
              </a:rPr>
              <a:t>大脑的神经末梢连接在了电线上，电线的另一边是一台计算机。</a:t>
            </a:r>
          </a:p>
          <a:p>
            <a:pPr algn="l">
              <a:buFont typeface="Arial" panose="020B0604020202020204" pitchFamily="34" charset="0"/>
              <a:buChar char="•"/>
            </a:pPr>
            <a:r>
              <a:rPr lang="zh-CN" altLang="en-US" sz="1100" b="0" i="0" dirty="0">
                <a:solidFill>
                  <a:srgbClr val="191B1F"/>
                </a:solidFill>
                <a:effectLst/>
                <a:latin typeface="-apple-system"/>
              </a:rPr>
              <a:t>这台计算机模拟真实世界的参数，通过电线给大脑传送信息，让大脑保持一切完全正常的感觉。</a:t>
            </a:r>
          </a:p>
          <a:p>
            <a:pPr algn="l">
              <a:buFont typeface="Arial" panose="020B0604020202020204" pitchFamily="34" charset="0"/>
              <a:buChar char="•"/>
            </a:pPr>
            <a:r>
              <a:rPr lang="zh-CN" altLang="en-US" sz="1100" b="0" i="0" dirty="0">
                <a:solidFill>
                  <a:srgbClr val="191B1F"/>
                </a:solidFill>
                <a:effectLst/>
                <a:latin typeface="-apple-system"/>
              </a:rPr>
              <a:t>对于大脑来说，似乎人、物体、天空还都存在。</a:t>
            </a:r>
          </a:p>
          <a:p>
            <a:pPr algn="l"/>
            <a:br>
              <a:rPr lang="zh-CN" altLang="en-US" sz="1100" b="0" i="0" dirty="0">
                <a:solidFill>
                  <a:srgbClr val="191B1F"/>
                </a:solidFill>
                <a:effectLst/>
                <a:latin typeface="-apple-system"/>
              </a:rPr>
            </a:br>
            <a:endParaRPr lang="zh-CN" altLang="en-US" sz="1100" b="0" i="0" dirty="0">
              <a:solidFill>
                <a:srgbClr val="191B1F"/>
              </a:solidFill>
              <a:effectLst/>
              <a:latin typeface="-apple-system"/>
            </a:endParaRPr>
          </a:p>
          <a:p>
            <a:pPr algn="l"/>
            <a:r>
              <a:rPr lang="zh-CN" altLang="en-US" sz="1100" b="0" i="0" dirty="0">
                <a:solidFill>
                  <a:srgbClr val="191B1F"/>
                </a:solidFill>
                <a:effectLst/>
                <a:latin typeface="-apple-system"/>
              </a:rPr>
              <a:t>大模型便是这样的缸中之脑，海量</a:t>
            </a:r>
            <a:r>
              <a:rPr lang="en-US" sz="1100" b="0" i="0" dirty="0">
                <a:solidFill>
                  <a:srgbClr val="191B1F"/>
                </a:solidFill>
                <a:effectLst/>
                <a:latin typeface="-apple-system"/>
              </a:rPr>
              <a:t>GPU、</a:t>
            </a:r>
            <a:r>
              <a:rPr lang="zh-CN" altLang="en-US" sz="1100" b="0" i="0" dirty="0">
                <a:solidFill>
                  <a:srgbClr val="191B1F"/>
                </a:solidFill>
                <a:effectLst/>
                <a:latin typeface="-apple-system"/>
              </a:rPr>
              <a:t>电力维护一个近似</a:t>
            </a:r>
            <a:r>
              <a:rPr lang="en-US" sz="1100" b="0" i="0" dirty="0">
                <a:solidFill>
                  <a:srgbClr val="191B1F"/>
                </a:solidFill>
                <a:effectLst/>
                <a:latin typeface="-apple-system"/>
              </a:rPr>
              <a:t>AGI</a:t>
            </a:r>
            <a:r>
              <a:rPr lang="zh-CN" altLang="en-US" sz="1100" b="0" i="0" dirty="0">
                <a:solidFill>
                  <a:srgbClr val="191B1F"/>
                </a:solidFill>
                <a:effectLst/>
                <a:latin typeface="-apple-system"/>
              </a:rPr>
              <a:t>的</a:t>
            </a:r>
            <a:r>
              <a:rPr lang="en-US" sz="1100" b="0" i="0" dirty="0">
                <a:solidFill>
                  <a:srgbClr val="191B1F"/>
                </a:solidFill>
                <a:effectLst/>
                <a:latin typeface="-apple-system"/>
              </a:rPr>
              <a:t>GPT</a:t>
            </a:r>
            <a:r>
              <a:rPr lang="zh-CN" altLang="en-US" sz="1100" b="0" i="0" dirty="0">
                <a:solidFill>
                  <a:srgbClr val="191B1F"/>
                </a:solidFill>
                <a:effectLst/>
                <a:latin typeface="-apple-system"/>
              </a:rPr>
              <a:t>大模型。</a:t>
            </a:r>
          </a:p>
          <a:p>
            <a:endParaRPr lang="en-CN" sz="1100" dirty="0"/>
          </a:p>
          <a:p>
            <a:pPr algn="l"/>
            <a:r>
              <a:rPr lang="zh-CN" altLang="en-US" sz="1100" b="0" i="0" dirty="0">
                <a:solidFill>
                  <a:srgbClr val="191B1F"/>
                </a:solidFill>
                <a:effectLst/>
                <a:latin typeface="-apple-system"/>
              </a:rPr>
              <a:t>当前的</a:t>
            </a:r>
            <a:r>
              <a:rPr lang="en-US" sz="1100" b="0" i="0" dirty="0">
                <a:solidFill>
                  <a:srgbClr val="191B1F"/>
                </a:solidFill>
                <a:effectLst/>
                <a:latin typeface="-apple-system"/>
              </a:rPr>
              <a:t>LLM</a:t>
            </a:r>
            <a:r>
              <a:rPr lang="zh-CN" altLang="en-US" sz="1100" b="0" i="0" dirty="0">
                <a:solidFill>
                  <a:srgbClr val="191B1F"/>
                </a:solidFill>
                <a:effectLst/>
                <a:latin typeface="-apple-system"/>
              </a:rPr>
              <a:t>有一定智力并且拥有大量知识，但除了内容生成这类通用能力，在别的领域还不清楚能干什么</a:t>
            </a:r>
          </a:p>
          <a:p>
            <a:pPr algn="l"/>
            <a:r>
              <a:rPr lang="zh-CN" altLang="en-US" sz="1100" b="0" i="0" dirty="0">
                <a:solidFill>
                  <a:srgbClr val="191B1F"/>
                </a:solidFill>
                <a:effectLst/>
                <a:latin typeface="-apple-system"/>
              </a:rPr>
              <a:t>人类日常要处理的任务场景有几类：</a:t>
            </a:r>
          </a:p>
          <a:p>
            <a:pPr algn="l">
              <a:buFont typeface="Arial" panose="020B0604020202020204" pitchFamily="34" charset="0"/>
              <a:buChar char="•"/>
            </a:pPr>
            <a:r>
              <a:rPr lang="zh-CN" altLang="en-US" sz="1100" b="1" i="0" dirty="0">
                <a:solidFill>
                  <a:srgbClr val="191B1F"/>
                </a:solidFill>
                <a:effectLst/>
                <a:latin typeface="-apple-system"/>
              </a:rPr>
              <a:t>离散、孤立</a:t>
            </a:r>
            <a:r>
              <a:rPr lang="zh-CN" altLang="en-US" sz="1100" b="0" i="0" dirty="0">
                <a:solidFill>
                  <a:srgbClr val="191B1F"/>
                </a:solidFill>
                <a:effectLst/>
                <a:latin typeface="-apple-system"/>
              </a:rPr>
              <a:t>（环境无关）</a:t>
            </a:r>
            <a:r>
              <a:rPr lang="en-US" altLang="zh-CN" sz="1100" b="0" i="0" dirty="0">
                <a:solidFill>
                  <a:srgbClr val="191B1F"/>
                </a:solidFill>
                <a:effectLst/>
                <a:latin typeface="-apple-system"/>
              </a:rPr>
              <a:t>: </a:t>
            </a:r>
            <a:r>
              <a:rPr lang="zh-CN" altLang="en-US" sz="1100" b="0" i="0" dirty="0">
                <a:solidFill>
                  <a:srgbClr val="191B1F"/>
                </a:solidFill>
                <a:effectLst/>
                <a:latin typeface="-apple-system"/>
              </a:rPr>
              <a:t>无时空依赖，如：编程、下围棋、内容生成</a:t>
            </a:r>
          </a:p>
          <a:p>
            <a:pPr algn="l">
              <a:buFont typeface="Arial" panose="020B0604020202020204" pitchFamily="34" charset="0"/>
              <a:buChar char="•"/>
            </a:pPr>
            <a:r>
              <a:rPr lang="zh-CN" altLang="en-US" sz="1100" b="1" i="0" dirty="0">
                <a:solidFill>
                  <a:srgbClr val="191B1F"/>
                </a:solidFill>
                <a:effectLst/>
                <a:latin typeface="-apple-system"/>
              </a:rPr>
              <a:t>连续、与环境捆绑</a:t>
            </a:r>
            <a:r>
              <a:rPr lang="en-US" altLang="zh-CN" sz="1100" b="0" i="0" dirty="0">
                <a:solidFill>
                  <a:srgbClr val="191B1F"/>
                </a:solidFill>
                <a:effectLst/>
                <a:latin typeface="-apple-system"/>
              </a:rPr>
              <a:t>: </a:t>
            </a:r>
            <a:r>
              <a:rPr lang="zh-CN" altLang="en-US" sz="1100" b="0" i="0" dirty="0">
                <a:solidFill>
                  <a:srgbClr val="191B1F"/>
                </a:solidFill>
                <a:effectLst/>
                <a:latin typeface="-apple-system"/>
              </a:rPr>
              <a:t>环境相关，如：外卖、打车、经营企业</a:t>
            </a:r>
          </a:p>
          <a:p>
            <a:pPr algn="l"/>
            <a:r>
              <a:rPr lang="zh-CN" altLang="en-US" sz="1100" b="0" i="0" dirty="0">
                <a:solidFill>
                  <a:srgbClr val="191B1F"/>
                </a:solidFill>
                <a:effectLst/>
                <a:latin typeface="-apple-system"/>
              </a:rPr>
              <a:t>缸中之脑只能解决前者，而绝大多数场景都是后者，解决的关键在于</a:t>
            </a:r>
            <a:r>
              <a:rPr lang="en-US" sz="1100" b="0" i="0" dirty="0">
                <a:solidFill>
                  <a:srgbClr val="191B1F"/>
                </a:solidFill>
                <a:effectLst/>
                <a:latin typeface="-apple-system"/>
              </a:rPr>
              <a:t>AI Agent，</a:t>
            </a:r>
            <a:r>
              <a:rPr lang="zh-CN" altLang="en-US" sz="1100" b="0" i="0" dirty="0">
                <a:solidFill>
                  <a:srgbClr val="191B1F"/>
                </a:solidFill>
                <a:effectLst/>
                <a:latin typeface="-apple-system"/>
              </a:rPr>
              <a:t>所以，</a:t>
            </a:r>
            <a:r>
              <a:rPr lang="en-US" sz="1100" b="0" i="0" dirty="0">
                <a:solidFill>
                  <a:srgbClr val="191B1F"/>
                </a:solidFill>
                <a:effectLst/>
                <a:latin typeface="-apple-system"/>
              </a:rPr>
              <a:t>AI Agent</a:t>
            </a:r>
            <a:r>
              <a:rPr lang="zh-CN" altLang="en-US" sz="1100" b="0" i="0" dirty="0">
                <a:solidFill>
                  <a:srgbClr val="191B1F"/>
                </a:solidFill>
                <a:effectLst/>
                <a:latin typeface="-apple-system"/>
              </a:rPr>
              <a:t>是大模型与场景间价值传递桥梁</a:t>
            </a:r>
          </a:p>
          <a:p>
            <a:br>
              <a:rPr lang="zh-CN" altLang="en-US" sz="1100" dirty="0"/>
            </a:br>
            <a:endParaRPr lang="en-CN" sz="1100" dirty="0"/>
          </a:p>
          <a:p>
            <a:endParaRPr lang="en-CN" sz="1100" dirty="0"/>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46</a:t>
            </a:fld>
            <a:endParaRPr lang="zh-CN" altLang="en-US"/>
          </a:p>
        </p:txBody>
      </p:sp>
    </p:spTree>
    <p:extLst>
      <p:ext uri="{BB962C8B-B14F-4D97-AF65-F5344CB8AC3E}">
        <p14:creationId xmlns:p14="http://schemas.microsoft.com/office/powerpoint/2010/main" val="4087107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dirty="0">
                <a:effectLst/>
                <a:latin typeface="NimbusRomNo9L"/>
              </a:rPr>
              <a:t>the brain</a:t>
            </a:r>
            <a:r>
              <a:rPr lang="zh-CN" altLang="en-US" sz="1200" dirty="0">
                <a:effectLst/>
                <a:latin typeface="NimbusRomNo9L"/>
              </a:rPr>
              <a:t>：</a:t>
            </a:r>
            <a:r>
              <a:rPr lang="zh-CN" altLang="en-US" sz="1800" b="0" i="0" u="none" strike="noStrike" dirty="0">
                <a:solidFill>
                  <a:srgbClr val="2A2B2E"/>
                </a:solidFill>
                <a:effectLst/>
                <a:latin typeface="PingFang SC" panose="020B0400000000000000" pitchFamily="34" charset="-122"/>
                <a:ea typeface="PingFang SC" panose="020B0400000000000000" pitchFamily="34" charset="-122"/>
              </a:rPr>
              <a:t>承担记忆、思考和决策等基本任务 </a:t>
            </a:r>
            <a:endParaRPr lang="en" altLang="zh-CN" sz="12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dirty="0">
                <a:effectLst/>
                <a:latin typeface="NimbusRomNo9L"/>
              </a:rPr>
              <a:t>the perception module</a:t>
            </a:r>
            <a:r>
              <a:rPr lang="zh-CN" altLang="en-US" sz="1200" dirty="0">
                <a:effectLst/>
                <a:latin typeface="NimbusRomNo9L"/>
              </a:rPr>
              <a:t>：</a:t>
            </a:r>
            <a:r>
              <a:rPr lang="zh-CN" altLang="en-US" sz="1800" b="0" i="0" u="none" strike="noStrike" dirty="0">
                <a:solidFill>
                  <a:srgbClr val="2A2B2E"/>
                </a:solidFill>
                <a:effectLst/>
                <a:latin typeface="PingFang SC" panose="020B0400000000000000" pitchFamily="34" charset="-122"/>
                <a:ea typeface="PingFang SC" panose="020B0400000000000000" pitchFamily="34" charset="-122"/>
              </a:rPr>
              <a:t>感知和处理来自外部环境的多模态信息 </a:t>
            </a:r>
            <a:endParaRPr lang="en" altLang="zh-CN" sz="12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dirty="0">
                <a:effectLst/>
                <a:latin typeface="NimbusRomNo9L"/>
              </a:rPr>
              <a:t>the action module</a:t>
            </a:r>
            <a:r>
              <a:rPr lang="zh-CN" altLang="en-US" sz="1200" dirty="0">
                <a:effectLst/>
                <a:latin typeface="NimbusRomNo9L"/>
              </a:rPr>
              <a:t>：</a:t>
            </a:r>
            <a:r>
              <a:rPr lang="zh-CN" altLang="en-US" sz="1800" b="0" i="0" u="none" strike="noStrike" dirty="0">
                <a:solidFill>
                  <a:srgbClr val="2A2B2E"/>
                </a:solidFill>
                <a:effectLst/>
                <a:latin typeface="PingFang SC" panose="020B0400000000000000" pitchFamily="34" charset="-122"/>
                <a:ea typeface="PingFang SC" panose="020B0400000000000000" pitchFamily="34" charset="-122"/>
              </a:rPr>
              <a:t>使用工具执行任务并影响周围环境。</a:t>
            </a:r>
            <a:endParaRPr kumimoji="1" lang="zh-CN" altLang="en-US" dirty="0"/>
          </a:p>
          <a:p>
            <a:endParaRPr lang="en-CN" dirty="0"/>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47</a:t>
            </a:fld>
            <a:endParaRPr lang="zh-CN" altLang="en-US"/>
          </a:p>
        </p:txBody>
      </p:sp>
    </p:spTree>
    <p:extLst>
      <p:ext uri="{BB962C8B-B14F-4D97-AF65-F5344CB8AC3E}">
        <p14:creationId xmlns:p14="http://schemas.microsoft.com/office/powerpoint/2010/main" val="379073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50</a:t>
            </a:fld>
            <a:endParaRPr lang="en-US" altLang="zh-CN"/>
          </a:p>
        </p:txBody>
      </p:sp>
    </p:spTree>
    <p:extLst>
      <p:ext uri="{BB962C8B-B14F-4D97-AF65-F5344CB8AC3E}">
        <p14:creationId xmlns:p14="http://schemas.microsoft.com/office/powerpoint/2010/main" val="2559917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8D0EB22F-76D4-DA4E-B375-AE891F67E33C}" type="slidenum">
              <a:rPr lang="en-US" altLang="zh-CN" smtClean="0"/>
              <a:pPr>
                <a:defRPr/>
              </a:pPr>
              <a:t>51</a:t>
            </a:fld>
            <a:endParaRPr lang="en-US" altLang="zh-CN"/>
          </a:p>
        </p:txBody>
      </p:sp>
    </p:spTree>
    <p:extLst>
      <p:ext uri="{BB962C8B-B14F-4D97-AF65-F5344CB8AC3E}">
        <p14:creationId xmlns:p14="http://schemas.microsoft.com/office/powerpoint/2010/main" val="2389356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69921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8D0EB22F-76D4-DA4E-B375-AE891F67E33C}" type="slidenum">
              <a:rPr lang="en-US" altLang="zh-CN" smtClean="0"/>
              <a:pPr>
                <a:defRPr/>
              </a:pPr>
              <a:t>57</a:t>
            </a:fld>
            <a:endParaRPr lang="en-US" altLang="zh-CN"/>
          </a:p>
        </p:txBody>
      </p:sp>
    </p:spTree>
    <p:extLst>
      <p:ext uri="{BB962C8B-B14F-4D97-AF65-F5344CB8AC3E}">
        <p14:creationId xmlns:p14="http://schemas.microsoft.com/office/powerpoint/2010/main" val="344090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Boosts</a:t>
            </a:r>
            <a:r>
              <a:rPr lang="zh-CN" altLang="en-US" dirty="0"/>
              <a:t> </a:t>
            </a:r>
            <a:r>
              <a:rPr lang="en-US" altLang="zh-CN" dirty="0"/>
              <a:t>the</a:t>
            </a:r>
            <a:r>
              <a:rPr lang="zh-CN" altLang="en-US" dirty="0"/>
              <a:t> </a:t>
            </a:r>
            <a:r>
              <a:rPr lang="en-US" altLang="zh-CN" dirty="0"/>
              <a:t>public</a:t>
            </a:r>
            <a:r>
              <a:rPr lang="zh-CN" altLang="en-US" dirty="0"/>
              <a:t> </a:t>
            </a:r>
            <a:r>
              <a:rPr lang="en-US" altLang="zh-CN" dirty="0"/>
              <a:t>and</a:t>
            </a:r>
            <a:r>
              <a:rPr lang="zh-CN" altLang="en-US" dirty="0"/>
              <a:t> </a:t>
            </a:r>
            <a:r>
              <a:rPr lang="en-US" altLang="zh-CN" dirty="0"/>
              <a:t>government’s</a:t>
            </a:r>
            <a:r>
              <a:rPr lang="zh-CN" altLang="en-US" dirty="0"/>
              <a:t> </a:t>
            </a:r>
            <a:r>
              <a:rPr lang="en-US" altLang="zh-CN" dirty="0"/>
              <a:t>interest</a:t>
            </a:r>
            <a:r>
              <a:rPr lang="zh-CN" altLang="en-US" dirty="0"/>
              <a:t> </a:t>
            </a:r>
            <a:r>
              <a:rPr lang="en-US" altLang="zh-CN" dirty="0"/>
              <a:t>in</a:t>
            </a:r>
            <a:r>
              <a:rPr lang="zh-CN" altLang="en-US" dirty="0"/>
              <a:t> </a:t>
            </a:r>
            <a:r>
              <a:rPr lang="en-US" altLang="zh-CN" dirty="0"/>
              <a:t>AGI.</a:t>
            </a:r>
            <a:r>
              <a:rPr lang="zh-CN" altLang="en-US" dirty="0"/>
              <a:t> </a:t>
            </a:r>
            <a:endParaRPr lang="en-US" altLang="zh-CN" dirty="0"/>
          </a:p>
          <a:p>
            <a:r>
              <a:rPr lang="en-US" altLang="zh-CN" dirty="0"/>
              <a:t>Give</a:t>
            </a:r>
            <a:r>
              <a:rPr lang="zh-CN" altLang="en-US" dirty="0"/>
              <a:t> </a:t>
            </a:r>
            <a:r>
              <a:rPr lang="en-US" altLang="zh-CN" dirty="0"/>
              <a:t>us</a:t>
            </a:r>
            <a:r>
              <a:rPr lang="zh-CN" altLang="en-US" dirty="0"/>
              <a:t> </a:t>
            </a:r>
            <a:r>
              <a:rPr lang="en-US" altLang="zh-CN" dirty="0"/>
              <a:t>the</a:t>
            </a:r>
            <a:r>
              <a:rPr lang="zh-CN" altLang="en-US" dirty="0"/>
              <a:t> </a:t>
            </a:r>
            <a:r>
              <a:rPr lang="en-US" altLang="zh-CN" dirty="0"/>
              <a:t>hope</a:t>
            </a:r>
            <a:r>
              <a:rPr lang="zh-CN" altLang="en-US" dirty="0"/>
              <a:t> </a:t>
            </a:r>
            <a:r>
              <a:rPr lang="en-US" altLang="zh-CN" dirty="0"/>
              <a:t>to</a:t>
            </a:r>
            <a:r>
              <a:rPr lang="zh-CN" altLang="en-US" dirty="0"/>
              <a:t> </a:t>
            </a:r>
            <a:r>
              <a:rPr lang="en-US" altLang="zh-CN" dirty="0"/>
              <a:t>see</a:t>
            </a:r>
            <a:r>
              <a:rPr lang="zh-CN" altLang="en-US" dirty="0"/>
              <a:t> </a:t>
            </a:r>
            <a:r>
              <a:rPr lang="en-US" altLang="zh-CN" dirty="0"/>
              <a:t>the</a:t>
            </a:r>
            <a:r>
              <a:rPr lang="zh-CN" altLang="en-US" dirty="0"/>
              <a:t> </a:t>
            </a:r>
            <a:r>
              <a:rPr lang="en-US" altLang="zh-CN" dirty="0"/>
              <a:t>possibility</a:t>
            </a:r>
            <a:r>
              <a:rPr lang="zh-CN" altLang="en-US" dirty="0"/>
              <a:t> </a:t>
            </a:r>
            <a:r>
              <a:rPr lang="en-US" altLang="zh-CN" dirty="0"/>
              <a:t>of</a:t>
            </a:r>
            <a:r>
              <a:rPr lang="zh-CN" altLang="en-US" dirty="0"/>
              <a:t> </a:t>
            </a:r>
            <a:r>
              <a:rPr lang="en-US" altLang="zh-CN" dirty="0"/>
              <a:t>AGI</a:t>
            </a:r>
            <a:r>
              <a:rPr lang="zh-CN" altLang="en-US" dirty="0"/>
              <a:t> </a:t>
            </a:r>
            <a:r>
              <a:rPr lang="en-US" altLang="zh-CN" dirty="0"/>
              <a:t>in</a:t>
            </a:r>
            <a:r>
              <a:rPr lang="zh-CN" altLang="en-US" dirty="0"/>
              <a:t> </a:t>
            </a:r>
            <a:r>
              <a:rPr lang="en-US" altLang="zh-CN" dirty="0"/>
              <a:t>our</a:t>
            </a:r>
            <a:r>
              <a:rPr lang="zh-CN" altLang="en-US" dirty="0"/>
              <a:t> </a:t>
            </a:r>
            <a:r>
              <a:rPr lang="en-US" altLang="zh-CN" dirty="0"/>
              <a:t>lifetime</a:t>
            </a:r>
          </a:p>
          <a:p>
            <a:r>
              <a:rPr lang="en-US" altLang="zh-CN" dirty="0"/>
              <a:t>This</a:t>
            </a:r>
            <a:r>
              <a:rPr lang="zh-CN" altLang="en-US" dirty="0"/>
              <a:t> </a:t>
            </a:r>
            <a:r>
              <a:rPr lang="en-US" altLang="zh-CN" dirty="0"/>
              <a:t>result</a:t>
            </a:r>
            <a:r>
              <a:rPr lang="zh-CN" altLang="en-US" dirty="0"/>
              <a:t> </a:t>
            </a:r>
            <a:r>
              <a:rPr lang="en-US" altLang="zh-CN" dirty="0"/>
              <a:t>resonate</a:t>
            </a:r>
            <a:r>
              <a:rPr lang="zh-CN" altLang="en-US" dirty="0"/>
              <a:t> </a:t>
            </a:r>
            <a:r>
              <a:rPr lang="en-US" altLang="zh-CN" dirty="0"/>
              <a:t>with</a:t>
            </a:r>
            <a:r>
              <a:rPr lang="zh-CN" altLang="en-US" dirty="0"/>
              <a:t> </a:t>
            </a:r>
            <a:r>
              <a:rPr lang="en-US" altLang="zh-CN" dirty="0"/>
              <a:t>me</a:t>
            </a:r>
            <a:r>
              <a:rPr lang="zh-CN" altLang="en-US" dirty="0"/>
              <a:t> </a:t>
            </a:r>
            <a:r>
              <a:rPr lang="en-US" altLang="zh-CN" dirty="0"/>
              <a:t>because</a:t>
            </a:r>
            <a:r>
              <a:rPr lang="zh-CN" altLang="en-US" dirty="0"/>
              <a:t> </a:t>
            </a:r>
            <a:r>
              <a:rPr lang="en-US" altLang="zh-CN" dirty="0"/>
              <a:t>I</a:t>
            </a:r>
            <a:r>
              <a:rPr lang="zh-CN" altLang="en-US" dirty="0"/>
              <a:t> </a:t>
            </a:r>
            <a:r>
              <a:rPr lang="en-US" altLang="zh-CN" dirty="0"/>
              <a:t>spent</a:t>
            </a:r>
            <a:r>
              <a:rPr lang="zh-CN" altLang="en-US" dirty="0"/>
              <a:t> </a:t>
            </a:r>
            <a:r>
              <a:rPr lang="en-US" altLang="zh-CN" dirty="0"/>
              <a:t>lots</a:t>
            </a:r>
            <a:r>
              <a:rPr lang="zh-CN" altLang="en-US" dirty="0"/>
              <a:t> </a:t>
            </a:r>
            <a:r>
              <a:rPr lang="en-US" altLang="zh-CN" dirty="0"/>
              <a:t>of</a:t>
            </a:r>
            <a:r>
              <a:rPr lang="zh-CN" altLang="en-US" dirty="0"/>
              <a:t> </a:t>
            </a:r>
            <a:r>
              <a:rPr lang="en-US" altLang="zh-CN" dirty="0"/>
              <a:t>time</a:t>
            </a:r>
            <a:r>
              <a:rPr lang="zh-CN" altLang="en-US" dirty="0"/>
              <a:t> </a:t>
            </a:r>
            <a:r>
              <a:rPr lang="en-US" altLang="zh-CN" dirty="0"/>
              <a:t>in</a:t>
            </a:r>
            <a:r>
              <a:rPr lang="zh-CN" altLang="en-US" dirty="0"/>
              <a:t> </a:t>
            </a:r>
            <a:r>
              <a:rPr lang="en-US" altLang="zh-CN" dirty="0"/>
              <a:t>preparing</a:t>
            </a:r>
            <a:r>
              <a:rPr lang="zh-CN" altLang="en-US" dirty="0"/>
              <a:t> </a:t>
            </a:r>
            <a:r>
              <a:rPr lang="en-US" altLang="zh-CN" dirty="0"/>
              <a:t>for</a:t>
            </a:r>
            <a:r>
              <a:rPr lang="zh-CN" altLang="en-US" dirty="0"/>
              <a:t> </a:t>
            </a:r>
            <a:r>
              <a:rPr lang="en-US" altLang="zh-CN" dirty="0"/>
              <a:t>GRE.</a:t>
            </a:r>
            <a:r>
              <a:rPr lang="zh-CN" altLang="en-US" dirty="0"/>
              <a:t> </a:t>
            </a:r>
            <a:endParaRPr lang="en-US" altLang="zh-CN" dirty="0"/>
          </a:p>
          <a:p>
            <a:r>
              <a:rPr lang="en-US" altLang="zh-CN" dirty="0"/>
              <a:t>It</a:t>
            </a:r>
            <a:r>
              <a:rPr lang="zh-CN" altLang="en-US" dirty="0"/>
              <a:t> </a:t>
            </a:r>
            <a:r>
              <a:rPr lang="en-US" altLang="zh-CN" dirty="0"/>
              <a:t>turns</a:t>
            </a:r>
            <a:r>
              <a:rPr lang="zh-CN" altLang="en-US" dirty="0"/>
              <a:t> </a:t>
            </a:r>
            <a:r>
              <a:rPr lang="en-US" altLang="zh-CN" dirty="0"/>
              <a:t>out</a:t>
            </a:r>
            <a:r>
              <a:rPr lang="zh-CN" altLang="en-US" dirty="0"/>
              <a:t> </a:t>
            </a:r>
            <a:r>
              <a:rPr lang="en-US" altLang="zh-CN" dirty="0"/>
              <a:t>that</a:t>
            </a:r>
            <a:r>
              <a:rPr lang="zh-CN" altLang="en-US" dirty="0"/>
              <a:t> </a:t>
            </a:r>
            <a:r>
              <a:rPr lang="en-US" altLang="zh-CN" dirty="0"/>
              <a:t>GPT-4</a:t>
            </a:r>
            <a:r>
              <a:rPr lang="zh-CN" altLang="en-US" dirty="0"/>
              <a:t> </a:t>
            </a:r>
            <a:r>
              <a:rPr lang="en-US" altLang="zh-CN" dirty="0"/>
              <a:t>can</a:t>
            </a:r>
            <a:r>
              <a:rPr lang="zh-CN" altLang="en-US" dirty="0"/>
              <a:t> </a:t>
            </a:r>
            <a:r>
              <a:rPr lang="en-US" altLang="zh-CN" dirty="0"/>
              <a:t>do</a:t>
            </a:r>
            <a:r>
              <a:rPr lang="zh-CN" altLang="en-US" dirty="0"/>
              <a:t> </a:t>
            </a:r>
            <a:r>
              <a:rPr lang="en-US" altLang="zh-CN" dirty="0"/>
              <a:t>a</a:t>
            </a:r>
            <a:r>
              <a:rPr lang="zh-CN" altLang="en-US" dirty="0"/>
              <a:t> </a:t>
            </a:r>
            <a:r>
              <a:rPr lang="en-US" altLang="zh-CN" dirty="0"/>
              <a:t>much</a:t>
            </a:r>
            <a:r>
              <a:rPr lang="zh-CN" altLang="en-US" dirty="0"/>
              <a:t> </a:t>
            </a:r>
            <a:r>
              <a:rPr lang="en-US" altLang="zh-CN" dirty="0"/>
              <a:t>better</a:t>
            </a:r>
            <a:r>
              <a:rPr lang="zh-CN" altLang="en-US" dirty="0"/>
              <a:t> </a:t>
            </a:r>
            <a:r>
              <a:rPr lang="en-US" altLang="zh-CN" dirty="0"/>
              <a:t>job</a:t>
            </a:r>
            <a:r>
              <a:rPr lang="zh-CN" altLang="en-US" dirty="0"/>
              <a:t> </a:t>
            </a:r>
            <a:r>
              <a:rPr lang="en-US" altLang="zh-CN" dirty="0"/>
              <a:t>than</a:t>
            </a:r>
            <a:r>
              <a:rPr lang="zh-CN" altLang="en-US" dirty="0"/>
              <a:t> </a:t>
            </a:r>
            <a:r>
              <a:rPr lang="en-US" altLang="zh-CN" dirty="0"/>
              <a:t>me</a:t>
            </a:r>
            <a:r>
              <a:rPr lang="zh-CN" altLang="en-US" dirty="0"/>
              <a:t> </a:t>
            </a:r>
            <a:r>
              <a:rPr lang="en-US" altLang="zh-CN" dirty="0"/>
              <a:t>for</a:t>
            </a:r>
            <a:r>
              <a:rPr lang="zh-CN" altLang="en-US" dirty="0"/>
              <a:t> </a:t>
            </a:r>
            <a:r>
              <a:rPr lang="en-US" altLang="zh-CN" dirty="0"/>
              <a:t>GRE</a:t>
            </a:r>
            <a:r>
              <a:rPr lang="zh-CN" altLang="en-US" dirty="0"/>
              <a:t> </a:t>
            </a:r>
            <a:r>
              <a:rPr lang="en-US" altLang="zh-CN" dirty="0"/>
              <a:t>verbal</a:t>
            </a:r>
            <a:r>
              <a:rPr lang="zh-CN" altLang="en-US" dirty="0"/>
              <a:t> </a:t>
            </a:r>
            <a:r>
              <a:rPr lang="en-US" altLang="zh-CN" dirty="0"/>
              <a:t>part</a:t>
            </a:r>
            <a:r>
              <a:rPr lang="zh-CN" altLang="en-US" dirty="0"/>
              <a:t> </a:t>
            </a:r>
            <a:r>
              <a:rPr lang="en-US" altLang="zh-CN" dirty="0"/>
              <a:t>…</a:t>
            </a:r>
            <a:r>
              <a:rPr lang="zh-CN" altLang="en-US" dirty="0"/>
              <a:t> </a:t>
            </a:r>
            <a:endParaRPr lang="en-US" altLang="zh-CN" dirty="0"/>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3</a:t>
            </a:fld>
            <a:endParaRPr lang="zh-CN" altLang="en-US"/>
          </a:p>
        </p:txBody>
      </p:sp>
    </p:spTree>
    <p:extLst>
      <p:ext uri="{BB962C8B-B14F-4D97-AF65-F5344CB8AC3E}">
        <p14:creationId xmlns:p14="http://schemas.microsoft.com/office/powerpoint/2010/main" val="162995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Following the two lines of research, for text model, we have developed GLM-130B, </a:t>
            </a:r>
            <a:r>
              <a:rPr lang="en-US" altLang="zh-CN" dirty="0" err="1">
                <a:effectLst/>
              </a:rPr>
              <a:t>CodeGeex</a:t>
            </a:r>
            <a:r>
              <a:rPr lang="en-US" altLang="zh-CN" dirty="0">
                <a:effectLst/>
              </a:rPr>
              <a:t>, </a:t>
            </a:r>
            <a:r>
              <a:rPr lang="en-US" altLang="zh-CN" dirty="0" err="1">
                <a:effectLst/>
              </a:rPr>
              <a:t>ChatGLM</a:t>
            </a:r>
            <a:r>
              <a:rPr lang="en-US" altLang="zh-CN" dirty="0">
                <a:effectLst/>
              </a:rPr>
              <a:t>, and GLM-4;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For multimodal model, we have developed CogView2, </a:t>
            </a:r>
            <a:r>
              <a:rPr lang="en-US" altLang="zh-CN" dirty="0" err="1">
                <a:effectLst/>
              </a:rPr>
              <a:t>CogVideo</a:t>
            </a:r>
            <a:r>
              <a:rPr lang="en-US" altLang="zh-CN" dirty="0">
                <a:effectLst/>
              </a:rPr>
              <a:t>, </a:t>
            </a:r>
            <a:r>
              <a:rPr lang="en-US" altLang="zh-CN" dirty="0" err="1">
                <a:effectLst/>
              </a:rPr>
              <a:t>CogVLM</a:t>
            </a:r>
            <a:r>
              <a:rPr lang="en-US" altLang="zh-CN" dirty="0">
                <a:effectLst/>
              </a:rPr>
              <a:t>, </a:t>
            </a:r>
            <a:r>
              <a:rPr lang="en-US" altLang="zh-CN" dirty="0" err="1">
                <a:effectLst/>
              </a:rPr>
              <a:t>CogAgent</a:t>
            </a:r>
            <a:r>
              <a:rPr lang="en-US" altLang="zh-CN" dirty="0">
                <a:effectLst/>
              </a:rPr>
              <a:t>, and GLM-4V.</a:t>
            </a:r>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5</a:t>
            </a:fld>
            <a:endParaRPr lang="zh-CN" altLang="en-US"/>
          </a:p>
        </p:txBody>
      </p:sp>
    </p:spTree>
    <p:extLst>
      <p:ext uri="{BB962C8B-B14F-4D97-AF65-F5344CB8AC3E}">
        <p14:creationId xmlns:p14="http://schemas.microsoft.com/office/powerpoint/2010/main" val="35075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The most important thing is that we make them public. We have most of the techniques published on various conferences, ICLR, </a:t>
            </a:r>
            <a:r>
              <a:rPr lang="en-US" altLang="zh-CN" dirty="0" err="1">
                <a:effectLst/>
              </a:rPr>
              <a:t>NeurIPS</a:t>
            </a:r>
            <a:r>
              <a:rPr lang="en-US" altLang="zh-CN" dirty="0">
                <a:effectLst/>
              </a:rPr>
              <a:t>, ACL, and CVPR. Most of the basic models, we made them open-source.</a:t>
            </a:r>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6</a:t>
            </a:fld>
            <a:endParaRPr lang="zh-CN" altLang="en-US"/>
          </a:p>
        </p:txBody>
      </p:sp>
    </p:spTree>
    <p:extLst>
      <p:ext uri="{BB962C8B-B14F-4D97-AF65-F5344CB8AC3E}">
        <p14:creationId xmlns:p14="http://schemas.microsoft.com/office/powerpoint/2010/main" val="54593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What</a:t>
            </a:r>
            <a:r>
              <a:rPr lang="zh-CN" altLang="en-US" dirty="0"/>
              <a:t> </a:t>
            </a:r>
            <a:r>
              <a:rPr lang="en-US" altLang="zh-CN" dirty="0"/>
              <a:t>is</a:t>
            </a:r>
            <a:r>
              <a:rPr lang="zh-CN" altLang="en-US" dirty="0"/>
              <a:t> </a:t>
            </a:r>
            <a:r>
              <a:rPr lang="en-US" altLang="zh-CN" dirty="0"/>
              <a:t>the</a:t>
            </a:r>
            <a:r>
              <a:rPr lang="zh-CN" altLang="en-US" dirty="0"/>
              <a:t> </a:t>
            </a:r>
            <a:r>
              <a:rPr lang="en-US" altLang="zh-CN" dirty="0" err="1"/>
              <a:t>glm</a:t>
            </a:r>
            <a:r>
              <a:rPr lang="zh-CN" altLang="en-US" dirty="0"/>
              <a:t> </a:t>
            </a:r>
            <a:r>
              <a:rPr lang="en-US" altLang="zh-CN" dirty="0"/>
              <a:t>and</a:t>
            </a:r>
            <a:r>
              <a:rPr lang="zh-CN" altLang="en-US" dirty="0"/>
              <a:t> </a:t>
            </a:r>
            <a:r>
              <a:rPr lang="en-US" altLang="zh-CN" dirty="0"/>
              <a:t>what</a:t>
            </a:r>
            <a:r>
              <a:rPr lang="zh-CN" altLang="en-US" dirty="0"/>
              <a:t> </a:t>
            </a:r>
            <a:r>
              <a:rPr lang="en-US" altLang="zh-CN" dirty="0"/>
              <a:t>are</a:t>
            </a:r>
            <a:r>
              <a:rPr lang="zh-CN" altLang="en-US" dirty="0"/>
              <a:t> </a:t>
            </a:r>
            <a:r>
              <a:rPr lang="en-US" altLang="zh-CN" dirty="0"/>
              <a:t>the</a:t>
            </a:r>
            <a:r>
              <a:rPr lang="zh-CN" altLang="en-US" dirty="0"/>
              <a:t> </a:t>
            </a:r>
            <a:r>
              <a:rPr lang="en-US" altLang="zh-CN" dirty="0"/>
              <a:t>difference</a:t>
            </a:r>
            <a:r>
              <a:rPr lang="zh-CN" altLang="en-US" dirty="0"/>
              <a:t> </a:t>
            </a:r>
            <a:r>
              <a:rPr lang="en-US" altLang="zh-CN" dirty="0"/>
              <a:t>between</a:t>
            </a:r>
            <a:r>
              <a:rPr lang="zh-CN" altLang="en-US" dirty="0"/>
              <a:t> </a:t>
            </a:r>
            <a:r>
              <a:rPr lang="en-US" altLang="zh-CN" dirty="0" err="1"/>
              <a:t>glm</a:t>
            </a:r>
            <a:r>
              <a:rPr lang="zh-CN" altLang="en-US" dirty="0"/>
              <a:t> </a:t>
            </a:r>
            <a:r>
              <a:rPr lang="en-US" altLang="zh-CN" dirty="0"/>
              <a:t>and</a:t>
            </a:r>
            <a:r>
              <a:rPr lang="zh-CN" altLang="en-US" dirty="0"/>
              <a:t> </a:t>
            </a:r>
            <a:r>
              <a:rPr lang="en-US" altLang="zh-CN" dirty="0" err="1"/>
              <a:t>gpt</a:t>
            </a:r>
            <a:r>
              <a:rPr lang="en-US" altLang="zh-CN" dirty="0"/>
              <a:t>,</a:t>
            </a:r>
            <a:r>
              <a:rPr lang="zh-CN" altLang="en-US" dirty="0"/>
              <a:t> </a:t>
            </a:r>
            <a:r>
              <a:rPr lang="en-US" altLang="zh-CN" dirty="0" err="1"/>
              <a:t>bert</a:t>
            </a:r>
            <a:r>
              <a:rPr lang="en-US" altLang="zh-CN" dirty="0"/>
              <a:t>,</a:t>
            </a:r>
            <a:r>
              <a:rPr lang="zh-CN" altLang="en-US" dirty="0"/>
              <a:t> </a:t>
            </a:r>
            <a:r>
              <a:rPr lang="en-US" altLang="zh-CN" dirty="0"/>
              <a:t>t5.</a:t>
            </a:r>
            <a:r>
              <a:rPr lang="zh-CN" altLang="en-US" dirty="0"/>
              <a:t> </a:t>
            </a:r>
            <a:endParaRPr lang="en-US" altLang="zh-CN" dirty="0"/>
          </a:p>
          <a:p>
            <a:endParaRPr lang="en-US" dirty="0"/>
          </a:p>
          <a:p>
            <a:r>
              <a:rPr lang="en-US" altLang="zh-CN" dirty="0"/>
              <a:t>Here</a:t>
            </a:r>
            <a:r>
              <a:rPr lang="zh-CN" altLang="en-US" dirty="0"/>
              <a:t> </a:t>
            </a:r>
            <a:r>
              <a:rPr lang="en-US" altLang="zh-CN" dirty="0"/>
              <a:t>is</a:t>
            </a:r>
            <a:r>
              <a:rPr lang="zh-CN" altLang="en-US" dirty="0"/>
              <a:t> </a:t>
            </a:r>
            <a:r>
              <a:rPr lang="en-US" altLang="zh-CN" dirty="0"/>
              <a:t>a</a:t>
            </a:r>
            <a:r>
              <a:rPr lang="zh-CN" altLang="en-US" dirty="0"/>
              <a:t> </a:t>
            </a:r>
            <a:r>
              <a:rPr lang="en-US" altLang="zh-CN" dirty="0"/>
              <a:t>brief</a:t>
            </a:r>
            <a:r>
              <a:rPr lang="zh-CN" altLang="en-US" dirty="0"/>
              <a:t> </a:t>
            </a:r>
            <a:r>
              <a:rPr lang="en-US" altLang="zh-CN" dirty="0" err="1"/>
              <a:t>summay</a:t>
            </a:r>
            <a:r>
              <a:rPr lang="en-US" altLang="zh-CN" dirty="0"/>
              <a:t>.</a:t>
            </a:r>
            <a:r>
              <a:rPr lang="zh-CN" altLang="en-US" dirty="0"/>
              <a:t> </a:t>
            </a:r>
            <a:endParaRPr lang="en-US" altLang="zh-CN" dirty="0"/>
          </a:p>
          <a:p>
            <a:r>
              <a:rPr lang="en-US" altLang="zh-CN" dirty="0" err="1"/>
              <a:t>Gpt</a:t>
            </a:r>
            <a:r>
              <a:rPr lang="en-US" altLang="zh-CN" dirty="0"/>
              <a:t>,</a:t>
            </a:r>
            <a:r>
              <a:rPr lang="zh-CN" altLang="en-US" dirty="0"/>
              <a:t> </a:t>
            </a:r>
            <a:endParaRPr lang="en-US" altLang="zh-CN" dirty="0"/>
          </a:p>
          <a:p>
            <a:r>
              <a:rPr lang="en-US" altLang="zh-CN" dirty="0"/>
              <a:t>Bert,</a:t>
            </a:r>
            <a:r>
              <a:rPr lang="zh-CN" altLang="en-US" dirty="0"/>
              <a:t> </a:t>
            </a:r>
            <a:endParaRPr lang="en-US" altLang="zh-CN" dirty="0"/>
          </a:p>
          <a:p>
            <a:r>
              <a:rPr lang="en-US" altLang="zh-CN" dirty="0"/>
              <a:t>T5.</a:t>
            </a:r>
            <a:r>
              <a:rPr lang="zh-CN" altLang="en-US" dirty="0"/>
              <a:t> </a:t>
            </a:r>
            <a:endParaRPr lang="en-US" altLang="zh-CN" dirty="0"/>
          </a:p>
          <a:p>
            <a:endParaRPr lang="en-US" dirty="0"/>
          </a:p>
          <a:p>
            <a:r>
              <a:rPr lang="en-US" altLang="zh-CN" dirty="0"/>
              <a:t>We</a:t>
            </a:r>
            <a:r>
              <a:rPr lang="zh-CN" altLang="en-US" dirty="0"/>
              <a:t> </a:t>
            </a:r>
            <a:r>
              <a:rPr lang="en-US" altLang="zh-CN" dirty="0"/>
              <a:t>would</a:t>
            </a:r>
            <a:r>
              <a:rPr lang="zh-CN" altLang="en-US" dirty="0"/>
              <a:t> </a:t>
            </a:r>
            <a:r>
              <a:rPr lang="en-US" altLang="zh-CN" dirty="0"/>
              <a:t>like</a:t>
            </a:r>
            <a:r>
              <a:rPr lang="zh-CN" altLang="en-US" dirty="0"/>
              <a:t> </a:t>
            </a:r>
            <a:r>
              <a:rPr lang="en-US" altLang="zh-CN" dirty="0"/>
              <a:t>to</a:t>
            </a:r>
            <a:r>
              <a:rPr lang="zh-CN" altLang="en-US" dirty="0"/>
              <a:t> </a:t>
            </a:r>
            <a:r>
              <a:rPr lang="en-US" altLang="zh-CN" dirty="0"/>
              <a:t>have</a:t>
            </a:r>
            <a:r>
              <a:rPr lang="zh-CN" altLang="en-US" dirty="0"/>
              <a:t> </a:t>
            </a:r>
            <a:r>
              <a:rPr lang="en-US" altLang="zh-CN" dirty="0"/>
              <a:t>the</a:t>
            </a:r>
            <a:r>
              <a:rPr lang="zh-CN" altLang="en-US" dirty="0"/>
              <a:t> </a:t>
            </a:r>
            <a:r>
              <a:rPr lang="en-US" altLang="zh-CN" dirty="0"/>
              <a:t>arch</a:t>
            </a:r>
            <a:r>
              <a:rPr lang="zh-CN" altLang="en-US" dirty="0"/>
              <a:t> </a:t>
            </a:r>
            <a:r>
              <a:rPr lang="en-US" altLang="zh-CN" dirty="0"/>
              <a:t>to</a:t>
            </a:r>
            <a:r>
              <a:rPr lang="zh-CN" altLang="en-US" dirty="0"/>
              <a:t> </a:t>
            </a:r>
            <a:r>
              <a:rPr lang="en-US" altLang="zh-CN" dirty="0"/>
              <a:t>be</a:t>
            </a:r>
            <a:r>
              <a:rPr lang="zh-CN" altLang="en-US" dirty="0"/>
              <a:t> </a:t>
            </a:r>
            <a:r>
              <a:rPr lang="en-US" altLang="zh-CN" dirty="0"/>
              <a:t>good</a:t>
            </a:r>
            <a:r>
              <a:rPr lang="zh-CN" altLang="en-US" dirty="0"/>
              <a:t> </a:t>
            </a:r>
            <a:r>
              <a:rPr lang="en-US" altLang="zh-CN" dirty="0"/>
              <a:t>all</a:t>
            </a:r>
            <a:r>
              <a:rPr lang="zh-CN" altLang="en-US" dirty="0"/>
              <a:t> </a:t>
            </a:r>
            <a:r>
              <a:rPr lang="en-US" altLang="zh-CN" dirty="0"/>
              <a:t>three</a:t>
            </a:r>
            <a:r>
              <a:rPr lang="zh-CN" altLang="en-US" dirty="0"/>
              <a:t> </a:t>
            </a:r>
            <a:r>
              <a:rPr lang="en-US" altLang="zh-CN" dirty="0"/>
              <a:t>things</a:t>
            </a:r>
            <a:r>
              <a:rPr lang="zh-CN" altLang="en-US" dirty="0"/>
              <a:t> </a:t>
            </a:r>
            <a:r>
              <a:rPr lang="en-US" altLang="zh-CN" dirty="0"/>
              <a:t>at</a:t>
            </a:r>
            <a:r>
              <a:rPr lang="zh-CN" altLang="en-US" dirty="0"/>
              <a:t> </a:t>
            </a:r>
            <a:r>
              <a:rPr lang="en-US" altLang="zh-CN" dirty="0"/>
              <a:t>the</a:t>
            </a:r>
            <a:r>
              <a:rPr lang="zh-CN" altLang="en-US" dirty="0"/>
              <a:t> </a:t>
            </a:r>
            <a:r>
              <a:rPr lang="en-US" altLang="zh-CN" dirty="0"/>
              <a:t>same</a:t>
            </a:r>
            <a:r>
              <a:rPr lang="zh-CN" altLang="en-US" dirty="0"/>
              <a:t> </a:t>
            </a:r>
            <a:r>
              <a:rPr lang="en-US" altLang="zh-CN" dirty="0"/>
              <a:t>time.</a:t>
            </a:r>
            <a:r>
              <a:rPr lang="zh-CN" altLang="en-US" dirty="0"/>
              <a:t> </a:t>
            </a:r>
            <a:endParaRPr lang="en-US" altLang="zh-CN" dirty="0"/>
          </a:p>
          <a:p>
            <a:r>
              <a:rPr lang="en-US" altLang="zh-CN" dirty="0"/>
              <a:t>The</a:t>
            </a:r>
            <a:r>
              <a:rPr lang="zh-CN" altLang="en-US" dirty="0"/>
              <a:t> </a:t>
            </a:r>
            <a:r>
              <a:rPr lang="en-US" altLang="zh-CN" dirty="0"/>
              <a:t>idea</a:t>
            </a:r>
            <a:r>
              <a:rPr lang="zh-CN" altLang="en-US" dirty="0"/>
              <a:t> </a:t>
            </a:r>
            <a:r>
              <a:rPr lang="en-US" altLang="zh-CN" dirty="0"/>
              <a:t>is</a:t>
            </a:r>
            <a:r>
              <a:rPr lang="zh-CN" altLang="en-US" dirty="0"/>
              <a:t> </a:t>
            </a:r>
            <a:r>
              <a:rPr lang="en-US" altLang="zh-CN" dirty="0"/>
              <a:t>autoregressive</a:t>
            </a:r>
            <a:r>
              <a:rPr lang="zh-CN" altLang="en-US" dirty="0"/>
              <a:t> </a:t>
            </a:r>
            <a:r>
              <a:rPr lang="en-US" altLang="zh-CN" dirty="0"/>
              <a:t>blank</a:t>
            </a:r>
            <a:r>
              <a:rPr lang="zh-CN" altLang="en-US" dirty="0"/>
              <a:t> </a:t>
            </a:r>
            <a:r>
              <a:rPr lang="en-US" altLang="zh-CN" dirty="0"/>
              <a:t>infilling.</a:t>
            </a:r>
            <a:r>
              <a:rPr lang="zh-CN" altLang="en-US" dirty="0"/>
              <a:t> </a:t>
            </a:r>
            <a:endParaRPr lang="en-US" altLang="zh-CN"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7</a:t>
            </a:fld>
            <a:endParaRPr lang="zh-CN" altLang="en-US"/>
          </a:p>
        </p:txBody>
      </p:sp>
    </p:spTree>
    <p:extLst>
      <p:ext uri="{BB962C8B-B14F-4D97-AF65-F5344CB8AC3E}">
        <p14:creationId xmlns:p14="http://schemas.microsoft.com/office/powerpoint/2010/main" val="31916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What</a:t>
            </a:r>
            <a:r>
              <a:rPr lang="zh-CN" altLang="en-US" dirty="0"/>
              <a:t> </a:t>
            </a:r>
            <a:r>
              <a:rPr lang="en-US" altLang="zh-CN" dirty="0"/>
              <a:t>is</a:t>
            </a:r>
            <a:r>
              <a:rPr lang="zh-CN" altLang="en-US" dirty="0"/>
              <a:t> </a:t>
            </a:r>
            <a:r>
              <a:rPr lang="en-US" altLang="zh-CN" dirty="0"/>
              <a:t>the</a:t>
            </a:r>
            <a:r>
              <a:rPr lang="zh-CN" altLang="en-US" dirty="0"/>
              <a:t> </a:t>
            </a:r>
            <a:r>
              <a:rPr lang="en-US" altLang="zh-CN" dirty="0" err="1"/>
              <a:t>glm</a:t>
            </a:r>
            <a:r>
              <a:rPr lang="zh-CN" altLang="en-US" dirty="0"/>
              <a:t> </a:t>
            </a:r>
            <a:r>
              <a:rPr lang="en-US" altLang="zh-CN" dirty="0"/>
              <a:t>and</a:t>
            </a:r>
            <a:r>
              <a:rPr lang="zh-CN" altLang="en-US" dirty="0"/>
              <a:t> </a:t>
            </a:r>
            <a:r>
              <a:rPr lang="en-US" altLang="zh-CN" dirty="0"/>
              <a:t>what</a:t>
            </a:r>
            <a:r>
              <a:rPr lang="zh-CN" altLang="en-US" dirty="0"/>
              <a:t> </a:t>
            </a:r>
            <a:r>
              <a:rPr lang="en-US" altLang="zh-CN" dirty="0"/>
              <a:t>are</a:t>
            </a:r>
            <a:r>
              <a:rPr lang="zh-CN" altLang="en-US" dirty="0"/>
              <a:t> </a:t>
            </a:r>
            <a:r>
              <a:rPr lang="en-US" altLang="zh-CN" dirty="0"/>
              <a:t>the</a:t>
            </a:r>
            <a:r>
              <a:rPr lang="zh-CN" altLang="en-US" dirty="0"/>
              <a:t> </a:t>
            </a:r>
            <a:r>
              <a:rPr lang="en-US" altLang="zh-CN" dirty="0"/>
              <a:t>difference</a:t>
            </a:r>
            <a:r>
              <a:rPr lang="zh-CN" altLang="en-US" dirty="0"/>
              <a:t> </a:t>
            </a:r>
            <a:r>
              <a:rPr lang="en-US" altLang="zh-CN" dirty="0"/>
              <a:t>between</a:t>
            </a:r>
            <a:r>
              <a:rPr lang="zh-CN" altLang="en-US" dirty="0"/>
              <a:t> </a:t>
            </a:r>
            <a:r>
              <a:rPr lang="en-US" altLang="zh-CN" dirty="0" err="1"/>
              <a:t>glm</a:t>
            </a:r>
            <a:r>
              <a:rPr lang="zh-CN" altLang="en-US" dirty="0"/>
              <a:t> </a:t>
            </a:r>
            <a:r>
              <a:rPr lang="en-US" altLang="zh-CN" dirty="0"/>
              <a:t>and</a:t>
            </a:r>
            <a:r>
              <a:rPr lang="zh-CN" altLang="en-US" dirty="0"/>
              <a:t> </a:t>
            </a:r>
            <a:r>
              <a:rPr lang="en-US" altLang="zh-CN" dirty="0" err="1"/>
              <a:t>gpt</a:t>
            </a:r>
            <a:r>
              <a:rPr lang="en-US" altLang="zh-CN" dirty="0"/>
              <a:t>,</a:t>
            </a:r>
            <a:r>
              <a:rPr lang="zh-CN" altLang="en-US" dirty="0"/>
              <a:t> </a:t>
            </a:r>
            <a:r>
              <a:rPr lang="en-US" altLang="zh-CN" dirty="0" err="1"/>
              <a:t>bert</a:t>
            </a:r>
            <a:r>
              <a:rPr lang="en-US" altLang="zh-CN" dirty="0"/>
              <a:t>,</a:t>
            </a:r>
            <a:r>
              <a:rPr lang="zh-CN" altLang="en-US" dirty="0"/>
              <a:t> </a:t>
            </a:r>
            <a:r>
              <a:rPr lang="en-US" altLang="zh-CN" dirty="0"/>
              <a:t>t5.</a:t>
            </a:r>
            <a:r>
              <a:rPr lang="zh-CN" altLang="en-US" dirty="0"/>
              <a:t> </a:t>
            </a:r>
            <a:endParaRPr lang="en-US" altLang="zh-CN" dirty="0"/>
          </a:p>
          <a:p>
            <a:endParaRPr lang="en-US" dirty="0"/>
          </a:p>
          <a:p>
            <a:r>
              <a:rPr lang="en-US" altLang="zh-CN" dirty="0"/>
              <a:t>Here</a:t>
            </a:r>
            <a:r>
              <a:rPr lang="zh-CN" altLang="en-US" dirty="0"/>
              <a:t> </a:t>
            </a:r>
            <a:r>
              <a:rPr lang="en-US" altLang="zh-CN" dirty="0"/>
              <a:t>is</a:t>
            </a:r>
            <a:r>
              <a:rPr lang="zh-CN" altLang="en-US" dirty="0"/>
              <a:t> </a:t>
            </a:r>
            <a:r>
              <a:rPr lang="en-US" altLang="zh-CN" dirty="0"/>
              <a:t>a</a:t>
            </a:r>
            <a:r>
              <a:rPr lang="zh-CN" altLang="en-US" dirty="0"/>
              <a:t> </a:t>
            </a:r>
            <a:r>
              <a:rPr lang="en-US" altLang="zh-CN" dirty="0"/>
              <a:t>brief</a:t>
            </a:r>
            <a:r>
              <a:rPr lang="zh-CN" altLang="en-US" dirty="0"/>
              <a:t> </a:t>
            </a:r>
            <a:r>
              <a:rPr lang="en-US" altLang="zh-CN" dirty="0" err="1"/>
              <a:t>summay</a:t>
            </a:r>
            <a:r>
              <a:rPr lang="en-US" altLang="zh-CN" dirty="0"/>
              <a:t>.</a:t>
            </a:r>
            <a:r>
              <a:rPr lang="zh-CN" altLang="en-US" dirty="0"/>
              <a:t> </a:t>
            </a:r>
            <a:endParaRPr lang="en-US" altLang="zh-CN" dirty="0"/>
          </a:p>
          <a:p>
            <a:r>
              <a:rPr lang="en-US" altLang="zh-CN" dirty="0" err="1"/>
              <a:t>Gpt</a:t>
            </a:r>
            <a:r>
              <a:rPr lang="en-US" altLang="zh-CN" dirty="0"/>
              <a:t>,</a:t>
            </a:r>
            <a:r>
              <a:rPr lang="zh-CN" altLang="en-US" dirty="0"/>
              <a:t> </a:t>
            </a:r>
            <a:endParaRPr lang="en-US" altLang="zh-CN" dirty="0"/>
          </a:p>
          <a:p>
            <a:r>
              <a:rPr lang="en-US" altLang="zh-CN" dirty="0"/>
              <a:t>Bert,</a:t>
            </a:r>
            <a:r>
              <a:rPr lang="zh-CN" altLang="en-US" dirty="0"/>
              <a:t> </a:t>
            </a:r>
            <a:endParaRPr lang="en-US" altLang="zh-CN" dirty="0"/>
          </a:p>
          <a:p>
            <a:r>
              <a:rPr lang="en-US" altLang="zh-CN" dirty="0"/>
              <a:t>T5.</a:t>
            </a:r>
            <a:r>
              <a:rPr lang="zh-CN" altLang="en-US" dirty="0"/>
              <a:t> </a:t>
            </a:r>
            <a:endParaRPr lang="en-US" altLang="zh-CN" dirty="0"/>
          </a:p>
          <a:p>
            <a:endParaRPr lang="en-US" dirty="0"/>
          </a:p>
          <a:p>
            <a:r>
              <a:rPr lang="en-US" altLang="zh-CN" dirty="0"/>
              <a:t>We</a:t>
            </a:r>
            <a:r>
              <a:rPr lang="zh-CN" altLang="en-US" dirty="0"/>
              <a:t> </a:t>
            </a:r>
            <a:r>
              <a:rPr lang="en-US" altLang="zh-CN" dirty="0"/>
              <a:t>would</a:t>
            </a:r>
            <a:r>
              <a:rPr lang="zh-CN" altLang="en-US" dirty="0"/>
              <a:t> </a:t>
            </a:r>
            <a:r>
              <a:rPr lang="en-US" altLang="zh-CN" dirty="0"/>
              <a:t>like</a:t>
            </a:r>
            <a:r>
              <a:rPr lang="zh-CN" altLang="en-US" dirty="0"/>
              <a:t> </a:t>
            </a:r>
            <a:r>
              <a:rPr lang="en-US" altLang="zh-CN" dirty="0"/>
              <a:t>to</a:t>
            </a:r>
            <a:r>
              <a:rPr lang="zh-CN" altLang="en-US" dirty="0"/>
              <a:t> </a:t>
            </a:r>
            <a:r>
              <a:rPr lang="en-US" altLang="zh-CN" dirty="0"/>
              <a:t>have</a:t>
            </a:r>
            <a:r>
              <a:rPr lang="zh-CN" altLang="en-US" dirty="0"/>
              <a:t> </a:t>
            </a:r>
            <a:r>
              <a:rPr lang="en-US" altLang="zh-CN" dirty="0"/>
              <a:t>the</a:t>
            </a:r>
            <a:r>
              <a:rPr lang="zh-CN" altLang="en-US" dirty="0"/>
              <a:t> </a:t>
            </a:r>
            <a:r>
              <a:rPr lang="en-US" altLang="zh-CN" dirty="0"/>
              <a:t>arch</a:t>
            </a:r>
            <a:r>
              <a:rPr lang="zh-CN" altLang="en-US" dirty="0"/>
              <a:t> </a:t>
            </a:r>
            <a:r>
              <a:rPr lang="en-US" altLang="zh-CN" dirty="0"/>
              <a:t>to</a:t>
            </a:r>
            <a:r>
              <a:rPr lang="zh-CN" altLang="en-US" dirty="0"/>
              <a:t> </a:t>
            </a:r>
            <a:r>
              <a:rPr lang="en-US" altLang="zh-CN" dirty="0"/>
              <a:t>be</a:t>
            </a:r>
            <a:r>
              <a:rPr lang="zh-CN" altLang="en-US" dirty="0"/>
              <a:t> </a:t>
            </a:r>
            <a:r>
              <a:rPr lang="en-US" altLang="zh-CN" dirty="0"/>
              <a:t>good</a:t>
            </a:r>
            <a:r>
              <a:rPr lang="zh-CN" altLang="en-US" dirty="0"/>
              <a:t> </a:t>
            </a:r>
            <a:r>
              <a:rPr lang="en-US" altLang="zh-CN" dirty="0"/>
              <a:t>all</a:t>
            </a:r>
            <a:r>
              <a:rPr lang="zh-CN" altLang="en-US" dirty="0"/>
              <a:t> </a:t>
            </a:r>
            <a:r>
              <a:rPr lang="en-US" altLang="zh-CN" dirty="0"/>
              <a:t>three</a:t>
            </a:r>
            <a:r>
              <a:rPr lang="zh-CN" altLang="en-US" dirty="0"/>
              <a:t> </a:t>
            </a:r>
            <a:r>
              <a:rPr lang="en-US" altLang="zh-CN" dirty="0"/>
              <a:t>things</a:t>
            </a:r>
            <a:r>
              <a:rPr lang="zh-CN" altLang="en-US" dirty="0"/>
              <a:t> </a:t>
            </a:r>
            <a:r>
              <a:rPr lang="en-US" altLang="zh-CN" dirty="0"/>
              <a:t>at</a:t>
            </a:r>
            <a:r>
              <a:rPr lang="zh-CN" altLang="en-US" dirty="0"/>
              <a:t> </a:t>
            </a:r>
            <a:r>
              <a:rPr lang="en-US" altLang="zh-CN" dirty="0"/>
              <a:t>the</a:t>
            </a:r>
            <a:r>
              <a:rPr lang="zh-CN" altLang="en-US" dirty="0"/>
              <a:t> </a:t>
            </a:r>
            <a:r>
              <a:rPr lang="en-US" altLang="zh-CN" dirty="0"/>
              <a:t>same</a:t>
            </a:r>
            <a:r>
              <a:rPr lang="zh-CN" altLang="en-US" dirty="0"/>
              <a:t> </a:t>
            </a:r>
            <a:r>
              <a:rPr lang="en-US" altLang="zh-CN" dirty="0"/>
              <a:t>time.</a:t>
            </a:r>
            <a:r>
              <a:rPr lang="zh-CN" altLang="en-US" dirty="0"/>
              <a:t> </a:t>
            </a:r>
            <a:endParaRPr lang="en-US" altLang="zh-CN" dirty="0"/>
          </a:p>
          <a:p>
            <a:r>
              <a:rPr lang="en-US" altLang="zh-CN" dirty="0"/>
              <a:t>The</a:t>
            </a:r>
            <a:r>
              <a:rPr lang="zh-CN" altLang="en-US" dirty="0"/>
              <a:t> </a:t>
            </a:r>
            <a:r>
              <a:rPr lang="en-US" altLang="zh-CN" dirty="0"/>
              <a:t>idea</a:t>
            </a:r>
            <a:r>
              <a:rPr lang="zh-CN" altLang="en-US" dirty="0"/>
              <a:t> </a:t>
            </a:r>
            <a:r>
              <a:rPr lang="en-US" altLang="zh-CN" dirty="0"/>
              <a:t>is</a:t>
            </a:r>
            <a:r>
              <a:rPr lang="zh-CN" altLang="en-US" dirty="0"/>
              <a:t> </a:t>
            </a:r>
            <a:r>
              <a:rPr lang="en-US" altLang="zh-CN" dirty="0"/>
              <a:t>autoregressive</a:t>
            </a:r>
            <a:r>
              <a:rPr lang="zh-CN" altLang="en-US" dirty="0"/>
              <a:t> </a:t>
            </a:r>
            <a:r>
              <a:rPr lang="en-US" altLang="zh-CN" dirty="0"/>
              <a:t>blank</a:t>
            </a:r>
            <a:r>
              <a:rPr lang="zh-CN" altLang="en-US" dirty="0"/>
              <a:t> </a:t>
            </a:r>
            <a:r>
              <a:rPr lang="en-US" altLang="zh-CN" dirty="0"/>
              <a:t>infilling.</a:t>
            </a:r>
            <a:r>
              <a:rPr lang="zh-CN" altLang="en-US" dirty="0"/>
              <a:t> </a:t>
            </a:r>
            <a:endParaRPr lang="en-US" altLang="zh-CN"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8</a:t>
            </a:fld>
            <a:endParaRPr lang="zh-CN" altLang="en-US"/>
          </a:p>
        </p:txBody>
      </p:sp>
    </p:spTree>
    <p:extLst>
      <p:ext uri="{BB962C8B-B14F-4D97-AF65-F5344CB8AC3E}">
        <p14:creationId xmlns:p14="http://schemas.microsoft.com/office/powerpoint/2010/main" val="377221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This is the online system. Similar to </a:t>
            </a:r>
            <a:r>
              <a:rPr lang="en-US" altLang="zh-CN" dirty="0" err="1">
                <a:effectLst/>
              </a:rPr>
              <a:t>ChatGPT</a:t>
            </a:r>
            <a:r>
              <a:rPr lang="en-US" altLang="zh-CN" dirty="0">
                <a:effectLst/>
              </a:rPr>
              <a:t>, but please also keep in mind that we did quite a lot optimizations for Chinese, so its performance on Chinese tasks would be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It can answer any questions.</a:t>
            </a:r>
          </a:p>
          <a:p>
            <a:endParaRPr lang="en-CN"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10</a:t>
            </a:fld>
            <a:endParaRPr lang="en-US" altLang="zh-CN"/>
          </a:p>
        </p:txBody>
      </p:sp>
    </p:spTree>
    <p:extLst>
      <p:ext uri="{BB962C8B-B14F-4D97-AF65-F5344CB8AC3E}">
        <p14:creationId xmlns:p14="http://schemas.microsoft.com/office/powerpoint/2010/main" val="2753290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rPr>
              <a:t>The most important thing is that we make them public. We have most of the techniques published on various conferences, ICLR, </a:t>
            </a:r>
            <a:r>
              <a:rPr lang="en-US" altLang="zh-CN" dirty="0" err="1">
                <a:effectLst/>
              </a:rPr>
              <a:t>NeurIPS</a:t>
            </a:r>
            <a:r>
              <a:rPr lang="en-US" altLang="zh-CN" dirty="0">
                <a:effectLst/>
              </a:rPr>
              <a:t>, ACL, and CVPR. Most of the basic models, we made them open-source.</a:t>
            </a:r>
          </a:p>
        </p:txBody>
      </p:sp>
      <p:sp>
        <p:nvSpPr>
          <p:cNvPr id="4" name="Slide Number Placeholder 3"/>
          <p:cNvSpPr>
            <a:spLocks noGrp="1"/>
          </p:cNvSpPr>
          <p:nvPr>
            <p:ph type="sldNum" sz="quarter" idx="5"/>
          </p:nvPr>
        </p:nvSpPr>
        <p:spPr/>
        <p:txBody>
          <a:bodyPr/>
          <a:lstStyle/>
          <a:p>
            <a:fld id="{88BCE248-109E-436B-A262-4E8C27C83FD3}" type="slidenum">
              <a:rPr lang="zh-CN" altLang="en-US" smtClean="0"/>
              <a:t>13</a:t>
            </a:fld>
            <a:endParaRPr lang="zh-CN" altLang="en-US"/>
          </a:p>
        </p:txBody>
      </p:sp>
    </p:spTree>
    <p:extLst>
      <p:ext uri="{BB962C8B-B14F-4D97-AF65-F5344CB8AC3E}">
        <p14:creationId xmlns:p14="http://schemas.microsoft.com/office/powerpoint/2010/main" val="3652637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
            <a:ext cx="12192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2215"/>
          </a:p>
        </p:txBody>
      </p:sp>
      <p:pic>
        <p:nvPicPr>
          <p:cNvPr id="5" name="Picture 27" descr="Picture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
          <p:cNvGrpSpPr>
            <a:grpSpLocks/>
          </p:cNvGrpSpPr>
          <p:nvPr userDrawn="1"/>
        </p:nvGrpSpPr>
        <p:grpSpPr bwMode="auto">
          <a:xfrm>
            <a:off x="-48847" y="-26988"/>
            <a:ext cx="1776047" cy="995363"/>
            <a:chOff x="0" y="0"/>
            <a:chExt cx="5557" cy="4150"/>
          </a:xfrm>
        </p:grpSpPr>
        <p:pic>
          <p:nvPicPr>
            <p:cNvPr id="8" name="Picture 14"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0"/>
          <p:cNvGrpSpPr>
            <a:grpSpLocks/>
          </p:cNvGrpSpPr>
          <p:nvPr userDrawn="1"/>
        </p:nvGrpSpPr>
        <p:grpSpPr bwMode="auto">
          <a:xfrm>
            <a:off x="-48847" y="-26988"/>
            <a:ext cx="1776047" cy="995363"/>
            <a:chOff x="0" y="0"/>
            <a:chExt cx="5557" cy="4150"/>
          </a:xfrm>
        </p:grpSpPr>
        <p:pic>
          <p:nvPicPr>
            <p:cNvPr id="12" name="Picture 21"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2"/>
          <p:cNvSpPr>
            <a:spLocks noChangeArrowheads="1"/>
          </p:cNvSpPr>
          <p:nvPr userDrawn="1"/>
        </p:nvSpPr>
        <p:spPr bwMode="auto">
          <a:xfrm>
            <a:off x="11590765" y="6453188"/>
            <a:ext cx="97442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323" tIns="56662" rIns="113323" bIns="56662"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8344503F-D229-3844-AEC4-511EF6A9AF1D}" type="slidenum">
              <a:rPr lang="en-US" altLang="ja-JP" sz="1477" smtClean="0">
                <a:solidFill>
                  <a:schemeClr val="bg1">
                    <a:lumMod val="50000"/>
                  </a:schemeClr>
                </a:solidFill>
                <a:latin typeface="Times New Roman" charset="0"/>
                <a:ea typeface="MS PGothic" charset="-128"/>
              </a:rPr>
              <a:pPr eaLnBrk="1" hangingPunct="1">
                <a:defRPr/>
              </a:pPr>
              <a:t>‹#›</a:t>
            </a:fld>
            <a:endParaRPr lang="en-US" altLang="ja-JP" sz="1477" dirty="0">
              <a:solidFill>
                <a:schemeClr val="bg1">
                  <a:lumMod val="50000"/>
                </a:schemeClr>
              </a:solidFill>
              <a:latin typeface="Times New Roman" charset="0"/>
              <a:ea typeface="MS PGothic" charset="-128"/>
            </a:endParaRPr>
          </a:p>
        </p:txBody>
      </p:sp>
      <p:sp>
        <p:nvSpPr>
          <p:cNvPr id="124931"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914400" y="2130434"/>
            <a:ext cx="10363200" cy="1470025"/>
          </a:xfrm>
        </p:spPr>
        <p:txBody>
          <a:bodyPr/>
          <a:lstStyle>
            <a:lvl1pPr>
              <a:defRPr/>
            </a:lvl1pPr>
          </a:lstStyle>
          <a:p>
            <a:r>
              <a:rPr lang="en-US" altLang="zh-CN"/>
              <a:t>Click to edit Master title style</a:t>
            </a:r>
          </a:p>
        </p:txBody>
      </p:sp>
      <p:pic>
        <p:nvPicPr>
          <p:cNvPr id="3" name="Picture 2">
            <a:extLst>
              <a:ext uri="{FF2B5EF4-FFF2-40B4-BE49-F238E27FC236}">
                <a16:creationId xmlns:a16="http://schemas.microsoft.com/office/drawing/2014/main" id="{93B8EF3F-C6C6-974A-9BE9-C35B2A4173CB}"/>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0985183" y="201600"/>
            <a:ext cx="929154" cy="861049"/>
          </a:xfrm>
          <a:prstGeom prst="ellipse">
            <a:avLst/>
          </a:prstGeom>
        </p:spPr>
      </p:pic>
    </p:spTree>
    <p:extLst>
      <p:ext uri="{BB962C8B-B14F-4D97-AF65-F5344CB8AC3E}">
        <p14:creationId xmlns:p14="http://schemas.microsoft.com/office/powerpoint/2010/main" val="44921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523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77929" y="188913"/>
            <a:ext cx="2879969"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34113" y="188913"/>
            <a:ext cx="8456246"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6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34114" y="188913"/>
            <a:ext cx="11523785" cy="792162"/>
          </a:xfrm>
        </p:spPr>
        <p:txBody>
          <a:bodyPr/>
          <a:lstStyle/>
          <a:p>
            <a:r>
              <a:rPr lang="zh-CN" altLang="en-US"/>
              <a:t>单击此处编辑母版标题样式</a:t>
            </a:r>
          </a:p>
        </p:txBody>
      </p:sp>
      <p:sp>
        <p:nvSpPr>
          <p:cNvPr id="3" name="表格占位符 2"/>
          <p:cNvSpPr>
            <a:spLocks noGrp="1"/>
          </p:cNvSpPr>
          <p:nvPr>
            <p:ph type="tbl" idx="1"/>
          </p:nvPr>
        </p:nvSpPr>
        <p:spPr>
          <a:xfrm>
            <a:off x="431807" y="1196975"/>
            <a:ext cx="11248292" cy="4929188"/>
          </a:xfrm>
        </p:spPr>
        <p:txBody>
          <a:bodyPr/>
          <a:lstStyle/>
          <a:p>
            <a:pPr lvl="0"/>
            <a:endParaRPr lang="zh-CN" altLang="en-US" noProof="0"/>
          </a:p>
        </p:txBody>
      </p:sp>
    </p:spTree>
    <p:extLst>
      <p:ext uri="{BB962C8B-B14F-4D97-AF65-F5344CB8AC3E}">
        <p14:creationId xmlns:p14="http://schemas.microsoft.com/office/powerpoint/2010/main" val="207196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34114" y="188913"/>
            <a:ext cx="11523785" cy="5937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8367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34114" y="188913"/>
            <a:ext cx="11523785" cy="792162"/>
          </a:xfrm>
        </p:spPr>
        <p:txBody>
          <a:bodyPr/>
          <a:lstStyle/>
          <a:p>
            <a:r>
              <a:rPr lang="zh-CN" altLang="en-US"/>
              <a:t>单击此处编辑母版标题样式</a:t>
            </a:r>
          </a:p>
        </p:txBody>
      </p:sp>
      <p:sp>
        <p:nvSpPr>
          <p:cNvPr id="3" name="内容占位符 2"/>
          <p:cNvSpPr>
            <a:spLocks noGrp="1"/>
          </p:cNvSpPr>
          <p:nvPr>
            <p:ph sz="quarter" idx="1"/>
          </p:nvPr>
        </p:nvSpPr>
        <p:spPr>
          <a:xfrm>
            <a:off x="431801" y="1196975"/>
            <a:ext cx="5529385"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48759" y="1196975"/>
            <a:ext cx="5531338"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31801" y="3736975"/>
            <a:ext cx="5529385"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6148759" y="3736975"/>
            <a:ext cx="5531338"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338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半闭框 7"/>
          <p:cNvSpPr>
            <a:spLocks/>
          </p:cNvSpPr>
          <p:nvPr userDrawn="1"/>
        </p:nvSpPr>
        <p:spPr bwMode="auto">
          <a:xfrm>
            <a:off x="1524000" y="1571626"/>
            <a:ext cx="439616" cy="1863725"/>
          </a:xfrm>
          <a:custGeom>
            <a:avLst/>
            <a:gdLst>
              <a:gd name="T0" fmla="*/ 0 w 357717"/>
              <a:gd name="T1" fmla="*/ 0 h 1862667"/>
              <a:gd name="T2" fmla="*/ 354031 w 357717"/>
              <a:gd name="T3" fmla="*/ 0 h 1862667"/>
              <a:gd name="T4" fmla="*/ 331368 w 357717"/>
              <a:gd name="T5" fmla="*/ 119714 h 1862667"/>
              <a:gd name="T6" fmla="*/ 118009 w 357717"/>
              <a:gd name="T7" fmla="*/ 119714 h 1862667"/>
              <a:gd name="T8" fmla="*/ 118009 w 357717"/>
              <a:gd name="T9" fmla="*/ 1246730 h 1862667"/>
              <a:gd name="T10" fmla="*/ 0 w 357717"/>
              <a:gd name="T11" fmla="*/ 1870086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4" name="半闭框 8"/>
          <p:cNvSpPr>
            <a:spLocks/>
          </p:cNvSpPr>
          <p:nvPr userDrawn="1"/>
        </p:nvSpPr>
        <p:spPr bwMode="auto">
          <a:xfrm rot="10800000">
            <a:off x="10228386" y="1643064"/>
            <a:ext cx="439615" cy="1862137"/>
          </a:xfrm>
          <a:custGeom>
            <a:avLst/>
            <a:gdLst>
              <a:gd name="T0" fmla="*/ 0 w 357717"/>
              <a:gd name="T1" fmla="*/ 0 h 1862667"/>
              <a:gd name="T2" fmla="*/ 354024 w 357717"/>
              <a:gd name="T3" fmla="*/ 0 h 1862667"/>
              <a:gd name="T4" fmla="*/ 331361 w 357717"/>
              <a:gd name="T5" fmla="*/ 119000 h 1862667"/>
              <a:gd name="T6" fmla="*/ 118007 w 357717"/>
              <a:gd name="T7" fmla="*/ 119000 h 1862667"/>
              <a:gd name="T8" fmla="*/ 118007 w 357717"/>
              <a:gd name="T9" fmla="*/ 1239313 h 1862667"/>
              <a:gd name="T10" fmla="*/ 0 w 357717"/>
              <a:gd name="T11" fmla="*/ 1858960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cxnSp>
        <p:nvCxnSpPr>
          <p:cNvPr id="5" name="直线连接符 12"/>
          <p:cNvCxnSpPr/>
          <p:nvPr userDrawn="1"/>
        </p:nvCxnSpPr>
        <p:spPr>
          <a:xfrm>
            <a:off x="6096000" y="4953000"/>
            <a:ext cx="457200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文本框 15"/>
          <p:cNvSpPr txBox="1"/>
          <p:nvPr userDrawn="1"/>
        </p:nvSpPr>
        <p:spPr>
          <a:xfrm>
            <a:off x="6088185" y="4076701"/>
            <a:ext cx="5836139" cy="830997"/>
          </a:xfrm>
          <a:prstGeom prst="rect">
            <a:avLst/>
          </a:prstGeom>
          <a:noFill/>
        </p:spPr>
        <p:txBody>
          <a:bodyPr>
            <a:spAutoFit/>
          </a:bodyPr>
          <a:lstStyle/>
          <a:p>
            <a:pPr>
              <a:defRPr/>
            </a:pPr>
            <a:r>
              <a:rPr kumimoji="1" lang="zh-CN" altLang="en-US" sz="2400" dirty="0"/>
              <a:t>清华大学计算机系 丁铭、陈齐斌、唐杰</a:t>
            </a:r>
            <a:endParaRPr kumimoji="1" lang="en-US" altLang="zh-CN" sz="2400" dirty="0"/>
          </a:p>
          <a:p>
            <a:pPr>
              <a:defRPr/>
            </a:pPr>
            <a:r>
              <a:rPr kumimoji="1" lang="zh-CN" altLang="en-US" sz="2400" dirty="0"/>
              <a:t>阿里巴巴达摩院      周畅、杨红霞</a:t>
            </a:r>
            <a:endParaRPr kumimoji="1" lang="en-US" altLang="zh-CN" sz="2400" dirty="0"/>
          </a:p>
        </p:txBody>
      </p:sp>
      <p:sp>
        <p:nvSpPr>
          <p:cNvPr id="2" name="标题 1"/>
          <p:cNvSpPr>
            <a:spLocks noGrp="1"/>
          </p:cNvSpPr>
          <p:nvPr>
            <p:ph type="ctrTitle"/>
          </p:nvPr>
        </p:nvSpPr>
        <p:spPr>
          <a:xfrm>
            <a:off x="1794934" y="1642534"/>
            <a:ext cx="8585200" cy="1659466"/>
          </a:xfrm>
        </p:spPr>
        <p:txBody>
          <a:bodyPr tIns="180000"/>
          <a:lstStyle>
            <a:lvl1pPr algn="ctr">
              <a:defRPr sz="6000"/>
            </a:lvl1pPr>
          </a:lstStyle>
          <a:p>
            <a:endParaRPr lang="zh-CN" altLang="en-US" dirty="0"/>
          </a:p>
        </p:txBody>
      </p:sp>
      <p:sp>
        <p:nvSpPr>
          <p:cNvPr id="7" name="日期占位符 3"/>
          <p:cNvSpPr>
            <a:spLocks noGrp="1"/>
          </p:cNvSpPr>
          <p:nvPr>
            <p:ph type="dt" sz="half" idx="10"/>
          </p:nvPr>
        </p:nvSpPr>
        <p:spPr>
          <a:xfrm>
            <a:off x="838201" y="6356351"/>
            <a:ext cx="2743200" cy="365125"/>
          </a:xfrm>
          <a:prstGeom prst="rect">
            <a:avLst/>
          </a:prstGeom>
        </p:spPr>
        <p:txBody>
          <a:bodyPr/>
          <a:lstStyle>
            <a:lvl1pPr>
              <a:defRPr kumimoji="1"/>
            </a:lvl1pPr>
          </a:lstStyle>
          <a:p>
            <a:pPr>
              <a:defRPr/>
            </a:pPr>
            <a:fld id="{13539B15-33E9-BF46-9D5C-4EC216ED7B13}" type="datetimeFigureOut">
              <a:rPr lang="zh-CN" altLang="en-US"/>
              <a:pPr>
                <a:defRPr/>
              </a:pPr>
              <a:t>2024/8/16</a:t>
            </a:fld>
            <a:endParaRPr lang="zh-CN" altLang="en-US" dirty="0"/>
          </a:p>
        </p:txBody>
      </p:sp>
      <p:sp>
        <p:nvSpPr>
          <p:cNvPr id="8" name="页脚占位符 4"/>
          <p:cNvSpPr>
            <a:spLocks noGrp="1"/>
          </p:cNvSpPr>
          <p:nvPr>
            <p:ph type="ftr" sz="quarter" idx="11"/>
          </p:nvPr>
        </p:nvSpPr>
        <p:spPr>
          <a:xfrm>
            <a:off x="4038601" y="6356351"/>
            <a:ext cx="4114800" cy="365125"/>
          </a:xfrm>
          <a:prstGeom prst="rect">
            <a:avLst/>
          </a:prstGeom>
        </p:spPr>
        <p:txBody>
          <a:bodyPr/>
          <a:lstStyle>
            <a:lvl1pPr>
              <a:defRPr kumimoji="1"/>
            </a:lvl1pPr>
          </a:lstStyle>
          <a:p>
            <a:pPr>
              <a:defRPr/>
            </a:pPr>
            <a:endParaRPr lang="zh-CN" altLang="en-US"/>
          </a:p>
        </p:txBody>
      </p:sp>
      <p:sp>
        <p:nvSpPr>
          <p:cNvPr id="9" name="幻灯片编号占位符 5"/>
          <p:cNvSpPr>
            <a:spLocks noGrp="1"/>
          </p:cNvSpPr>
          <p:nvPr>
            <p:ph type="sldNum" sz="quarter" idx="12"/>
          </p:nvPr>
        </p:nvSpPr>
        <p:spPr>
          <a:xfrm>
            <a:off x="8610601" y="6356351"/>
            <a:ext cx="2743200" cy="365125"/>
          </a:xfrm>
          <a:prstGeom prst="rect">
            <a:avLst/>
          </a:prstGeom>
        </p:spPr>
        <p:txBody>
          <a:bodyPr/>
          <a:lstStyle>
            <a:lvl1pPr>
              <a:defRPr kumimoji="1"/>
            </a:lvl1pPr>
          </a:lstStyle>
          <a:p>
            <a:pPr>
              <a:defRPr/>
            </a:pPr>
            <a:fld id="{B47BF8E0-B908-AE40-B81C-100AFD5B52B3}" type="slidenum">
              <a:rPr lang="zh-CN" altLang="en-US"/>
              <a:pPr>
                <a:defRPr/>
              </a:pPr>
              <a:t>‹#›</a:t>
            </a:fld>
            <a:endParaRPr lang="zh-CN" altLang="en-US"/>
          </a:p>
        </p:txBody>
      </p:sp>
    </p:spTree>
    <p:extLst>
      <p:ext uri="{BB962C8B-B14F-4D97-AF65-F5344CB8AC3E}">
        <p14:creationId xmlns:p14="http://schemas.microsoft.com/office/powerpoint/2010/main" val="156911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794934" y="1642534"/>
            <a:ext cx="8585200" cy="1659466"/>
          </a:xfrm>
        </p:spPr>
        <p:txBody>
          <a:bodyPr tIns="180000" anchor="ctr" anchorCtr="0"/>
          <a:lstStyle>
            <a:lvl1pPr algn="ctr">
              <a:defRPr sz="6000"/>
            </a:lvl1pPr>
          </a:lstStyle>
          <a:p>
            <a:endParaRPr kumimoji="1" lang="zh-CN" altLang="en-US" dirty="0"/>
          </a:p>
        </p:txBody>
      </p:sp>
      <p:sp>
        <p:nvSpPr>
          <p:cNvPr id="4" name="日期占位符 3"/>
          <p:cNvSpPr>
            <a:spLocks noGrp="1"/>
          </p:cNvSpPr>
          <p:nvPr>
            <p:ph type="dt" sz="half" idx="10"/>
          </p:nvPr>
        </p:nvSpPr>
        <p:spPr>
          <a:xfrm>
            <a:off x="838201" y="6356352"/>
            <a:ext cx="2743200" cy="365125"/>
          </a:xfrm>
          <a:prstGeom prst="rect">
            <a:avLst/>
          </a:prstGeom>
        </p:spPr>
        <p:txBody>
          <a:bodyPr/>
          <a:lstStyle/>
          <a:p>
            <a:fld id="{DF4F500C-5B42-4B48-AF51-9CF4E0BB039F}" type="datetimeFigureOut">
              <a:rPr kumimoji="1" lang="zh-CN" altLang="en-US" smtClean="0"/>
              <a:t>2024/8/16</a:t>
            </a:fld>
            <a:endParaRPr kumimoji="1" lang="zh-CN" altLang="en-US" dirty="0"/>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kumimoji="1" lang="zh-CN" altLang="en-US" dirty="0"/>
          </a:p>
        </p:txBody>
      </p:sp>
      <p:sp>
        <p:nvSpPr>
          <p:cNvPr id="6" name="幻灯片编号占位符 5"/>
          <p:cNvSpPr>
            <a:spLocks noGrp="1"/>
          </p:cNvSpPr>
          <p:nvPr>
            <p:ph type="sldNum" sz="quarter" idx="12"/>
          </p:nvPr>
        </p:nvSpPr>
        <p:spPr>
          <a:xfrm>
            <a:off x="8610601" y="6356352"/>
            <a:ext cx="2743200" cy="365125"/>
          </a:xfrm>
          <a:prstGeom prst="rect">
            <a:avLst/>
          </a:prstGeom>
        </p:spPr>
        <p:txBody>
          <a:bodyPr/>
          <a:lstStyle/>
          <a:p>
            <a:fld id="{BE098251-C56B-694C-A4E8-67BD1E70D9B8}" type="slidenum">
              <a:rPr kumimoji="1" lang="zh-CN" altLang="en-US" smtClean="0"/>
              <a:t>‹#›</a:t>
            </a:fld>
            <a:endParaRPr kumimoji="1" lang="zh-CN" altLang="en-US"/>
          </a:p>
        </p:txBody>
      </p:sp>
      <p:sp>
        <p:nvSpPr>
          <p:cNvPr id="8" name="半闭框 7"/>
          <p:cNvSpPr/>
          <p:nvPr userDrawn="1"/>
        </p:nvSpPr>
        <p:spPr>
          <a:xfrm>
            <a:off x="1524001" y="1572156"/>
            <a:ext cx="44026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半闭框 8"/>
          <p:cNvSpPr/>
          <p:nvPr userDrawn="1"/>
        </p:nvSpPr>
        <p:spPr>
          <a:xfrm rot="10800000">
            <a:off x="10227734" y="1642537"/>
            <a:ext cx="44026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3" name="直线连接符 12"/>
          <p:cNvCxnSpPr/>
          <p:nvPr userDrawn="1"/>
        </p:nvCxnSpPr>
        <p:spPr>
          <a:xfrm>
            <a:off x="6096000" y="4953093"/>
            <a:ext cx="457200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5988141" y="4121290"/>
            <a:ext cx="5837423" cy="1169679"/>
          </a:xfrm>
          <a:prstGeom prst="rect">
            <a:avLst/>
          </a:prstGeom>
          <a:noFill/>
        </p:spPr>
        <p:txBody>
          <a:bodyPr wrap="square" rtlCol="0">
            <a:spAutoFit/>
          </a:bodyPr>
          <a:lstStyle/>
          <a:p>
            <a:r>
              <a:rPr kumimoji="1" lang="en-US" altLang="zh-CN" sz="2400" baseline="0" dirty="0"/>
              <a:t>Tsinghua KEG  &amp;  Alibaba DAMO Academy</a:t>
            </a:r>
          </a:p>
          <a:p>
            <a:endParaRPr kumimoji="1" lang="en-US" altLang="zh-CN" sz="601" baseline="0" dirty="0"/>
          </a:p>
          <a:p>
            <a:r>
              <a:rPr kumimoji="1" lang="en-US" altLang="zh-CN" sz="1600" baseline="0" dirty="0"/>
              <a:t>Ming Ding, Chang Zhou, </a:t>
            </a:r>
            <a:r>
              <a:rPr kumimoji="1" lang="en-US" altLang="zh-CN" sz="1600" baseline="0" dirty="0" err="1"/>
              <a:t>Qiben</a:t>
            </a:r>
            <a:r>
              <a:rPr kumimoji="1" lang="en-US" altLang="zh-CN" sz="1600" baseline="0" dirty="0"/>
              <a:t> Chen, </a:t>
            </a:r>
            <a:r>
              <a:rPr kumimoji="1" lang="en-US" altLang="zh-CN" sz="1600" baseline="0" dirty="0" err="1"/>
              <a:t>Hongxia</a:t>
            </a:r>
            <a:r>
              <a:rPr kumimoji="1" lang="en-US" altLang="zh-CN" sz="1600" baseline="0" dirty="0"/>
              <a:t> Yang, </a:t>
            </a:r>
            <a:r>
              <a:rPr kumimoji="1" lang="en-US" altLang="zh-CN" sz="1600" baseline="0" dirty="0" err="1"/>
              <a:t>Jie</a:t>
            </a:r>
            <a:r>
              <a:rPr kumimoji="1" lang="en-US" altLang="zh-CN" sz="1600" baseline="0" dirty="0"/>
              <a:t> Tang</a:t>
            </a:r>
          </a:p>
        </p:txBody>
      </p:sp>
    </p:spTree>
    <p:extLst>
      <p:ext uri="{BB962C8B-B14F-4D97-AF65-F5344CB8AC3E}">
        <p14:creationId xmlns:p14="http://schemas.microsoft.com/office/powerpoint/2010/main" val="468291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封面背景">
    <p:spTree>
      <p:nvGrpSpPr>
        <p:cNvPr id="1" name=""/>
        <p:cNvGrpSpPr/>
        <p:nvPr/>
      </p:nvGrpSpPr>
      <p:grpSpPr>
        <a:xfrm>
          <a:off x="0" y="0"/>
          <a:ext cx="0" cy="0"/>
          <a:chOff x="0" y="0"/>
          <a:chExt cx="0" cy="0"/>
        </a:xfrm>
      </p:grpSpPr>
      <p:pic>
        <p:nvPicPr>
          <p:cNvPr id="2" name="图片 1" descr="组 9"/>
          <p:cNvPicPr>
            <a:picLocks noChangeAspect="1"/>
          </p:cNvPicPr>
          <p:nvPr userDrawn="1"/>
        </p:nvPicPr>
        <p:blipFill>
          <a:blip r:embed="rId2"/>
          <a:stretch>
            <a:fillRect/>
          </a:stretch>
        </p:blipFill>
        <p:spPr>
          <a:xfrm>
            <a:off x="0" y="0"/>
            <a:ext cx="12192000" cy="6883400"/>
          </a:xfrm>
          <a:prstGeom prst="rect">
            <a:avLst/>
          </a:prstGeom>
        </p:spPr>
      </p:pic>
      <p:pic>
        <p:nvPicPr>
          <p:cNvPr id="4" name="图片 3"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1472513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背景">
    <p:spTree>
      <p:nvGrpSpPr>
        <p:cNvPr id="1" name=""/>
        <p:cNvGrpSpPr/>
        <p:nvPr/>
      </p:nvGrpSpPr>
      <p:grpSpPr>
        <a:xfrm>
          <a:off x="0" y="0"/>
          <a:ext cx="0" cy="0"/>
          <a:chOff x="0" y="0"/>
          <a:chExt cx="0" cy="0"/>
        </a:xfrm>
      </p:grpSpPr>
      <p:pic>
        <p:nvPicPr>
          <p:cNvPr id="2" name="图片 1" descr="组 12"/>
          <p:cNvPicPr>
            <a:picLocks noChangeAspect="1"/>
          </p:cNvPicPr>
          <p:nvPr userDrawn="1"/>
        </p:nvPicPr>
        <p:blipFill>
          <a:blip r:embed="rId2"/>
          <a:stretch>
            <a:fillRect/>
          </a:stretch>
        </p:blipFill>
        <p:spPr>
          <a:xfrm>
            <a:off x="1" y="1"/>
            <a:ext cx="12191153" cy="6882553"/>
          </a:xfrm>
          <a:prstGeom prst="rect">
            <a:avLst/>
          </a:prstGeom>
        </p:spPr>
      </p:pic>
      <p:pic>
        <p:nvPicPr>
          <p:cNvPr id="3" name="图片 2"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47466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人物介绍页">
    <p:spTree>
      <p:nvGrpSpPr>
        <p:cNvPr id="1" name=""/>
        <p:cNvGrpSpPr/>
        <p:nvPr/>
      </p:nvGrpSpPr>
      <p:grpSpPr>
        <a:xfrm>
          <a:off x="0" y="0"/>
          <a:ext cx="0" cy="0"/>
          <a:chOff x="0" y="0"/>
          <a:chExt cx="0" cy="0"/>
        </a:xfrm>
      </p:grpSpPr>
      <p:pic>
        <p:nvPicPr>
          <p:cNvPr id="2" name="图片 1" descr="02"/>
          <p:cNvPicPr>
            <a:picLocks noChangeAspect="1"/>
          </p:cNvPicPr>
          <p:nvPr userDrawn="1"/>
        </p:nvPicPr>
        <p:blipFill>
          <a:blip r:embed="rId2"/>
          <a:stretch>
            <a:fillRect/>
          </a:stretch>
        </p:blipFill>
        <p:spPr>
          <a:xfrm>
            <a:off x="1" y="1"/>
            <a:ext cx="12191153" cy="6857153"/>
          </a:xfrm>
          <a:prstGeom prst="rect">
            <a:avLst/>
          </a:prstGeom>
        </p:spPr>
      </p:pic>
    </p:spTree>
    <p:extLst>
      <p:ext uri="{BB962C8B-B14F-4D97-AF65-F5344CB8AC3E}">
        <p14:creationId xmlns:p14="http://schemas.microsoft.com/office/powerpoint/2010/main" val="221161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a:latin typeface="Microsoft YaHei" panose="020B0503020204020204" pitchFamily="34" charset="-122"/>
                <a:ea typeface="Microsoft YaHei" panose="020B0503020204020204" pitchFamily="34" charset="-122"/>
              </a:defRPr>
            </a:lvl1pPr>
            <a:lvl2pPr>
              <a:defRPr>
                <a:latin typeface="Microsoft YaHei" panose="020B0503020204020204" pitchFamily="34" charset="-122"/>
                <a:ea typeface="Microsoft YaHei" panose="020B0503020204020204" pitchFamily="34" charset="-122"/>
              </a:defRPr>
            </a:lvl2pPr>
            <a:lvl3pPr>
              <a:defRPr>
                <a:latin typeface="Microsoft YaHei" panose="020B0503020204020204" pitchFamily="34" charset="-122"/>
                <a:ea typeface="Microsoft YaHei" panose="020B0503020204020204" pitchFamily="34" charset="-122"/>
              </a:defRPr>
            </a:lvl3pPr>
            <a:lvl4pPr>
              <a:defRPr>
                <a:latin typeface="Microsoft YaHei" panose="020B0503020204020204" pitchFamily="34" charset="-122"/>
                <a:ea typeface="Microsoft YaHei" panose="020B0503020204020204" pitchFamily="34" charset="-122"/>
              </a:defRPr>
            </a:lvl4pPr>
            <a:lvl5pPr>
              <a:defRPr>
                <a:latin typeface="Microsoft YaHei" panose="020B0503020204020204" pitchFamily="34" charset="-122"/>
                <a:ea typeface="Microsoft YaHei"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664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底页">
    <p:spTree>
      <p:nvGrpSpPr>
        <p:cNvPr id="1" name=""/>
        <p:cNvGrpSpPr/>
        <p:nvPr/>
      </p:nvGrpSpPr>
      <p:grpSpPr>
        <a:xfrm>
          <a:off x="0" y="0"/>
          <a:ext cx="0" cy="0"/>
          <a:chOff x="0" y="0"/>
          <a:chExt cx="0" cy="0"/>
        </a:xfrm>
      </p:grpSpPr>
      <p:pic>
        <p:nvPicPr>
          <p:cNvPr id="2" name="图片 1" descr="02 拷贝"/>
          <p:cNvPicPr>
            <a:picLocks noChangeAspect="1"/>
          </p:cNvPicPr>
          <p:nvPr userDrawn="1"/>
        </p:nvPicPr>
        <p:blipFill>
          <a:blip r:embed="rId2"/>
          <a:stretch>
            <a:fillRect/>
          </a:stretch>
        </p:blipFill>
        <p:spPr>
          <a:xfrm>
            <a:off x="0" y="1"/>
            <a:ext cx="12192000" cy="6884247"/>
          </a:xfrm>
          <a:prstGeom prst="rect">
            <a:avLst/>
          </a:prstGeom>
        </p:spPr>
      </p:pic>
      <p:pic>
        <p:nvPicPr>
          <p:cNvPr id="3" name="图片 2"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394398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人物介绍页02">
    <p:spTree>
      <p:nvGrpSpPr>
        <p:cNvPr id="1" name=""/>
        <p:cNvGrpSpPr/>
        <p:nvPr/>
      </p:nvGrpSpPr>
      <p:grpSpPr>
        <a:xfrm>
          <a:off x="0" y="0"/>
          <a:ext cx="0" cy="0"/>
          <a:chOff x="0" y="0"/>
          <a:chExt cx="0" cy="0"/>
        </a:xfrm>
      </p:grpSpPr>
      <p:pic>
        <p:nvPicPr>
          <p:cNvPr id="3" name="图片 2" descr="02"/>
          <p:cNvPicPr>
            <a:picLocks noChangeAspect="1"/>
          </p:cNvPicPr>
          <p:nvPr userDrawn="1"/>
        </p:nvPicPr>
        <p:blipFill>
          <a:blip r:embed="rId2"/>
          <a:stretch>
            <a:fillRect/>
          </a:stretch>
        </p:blipFill>
        <p:spPr>
          <a:xfrm>
            <a:off x="1" y="1"/>
            <a:ext cx="12191153" cy="6857153"/>
          </a:xfrm>
          <a:prstGeom prst="rect">
            <a:avLst/>
          </a:prstGeom>
        </p:spPr>
      </p:pic>
      <p:sp>
        <p:nvSpPr>
          <p:cNvPr id="8" name="文本框 7"/>
          <p:cNvSpPr txBox="1"/>
          <p:nvPr userDrawn="1"/>
        </p:nvSpPr>
        <p:spPr>
          <a:xfrm>
            <a:off x="5305213" y="2004907"/>
            <a:ext cx="6096000" cy="1200329"/>
          </a:xfrm>
          <a:prstGeom prst="rect">
            <a:avLst/>
          </a:prstGeom>
          <a:noFill/>
        </p:spPr>
        <p:txBody>
          <a:bodyPr wrap="square" rtlCol="0" anchor="t">
            <a:spAutoFit/>
          </a:bodyPr>
          <a:lstStyle/>
          <a:p>
            <a:pPr>
              <a:lnSpc>
                <a:spcPct val="100000"/>
              </a:lnSpc>
            </a:pPr>
            <a:r>
              <a:rPr lang="en-GB" altLang="zh-CN" sz="7200" b="1">
                <a:latin typeface="PingFang SC Semibold" panose="020B0400000000000000" charset="-122"/>
                <a:ea typeface="PingFang SC Semibold" panose="020B0400000000000000" charset="-122"/>
                <a:sym typeface="+mn-ea"/>
              </a:rPr>
              <a:t>文继荣</a:t>
            </a:r>
          </a:p>
        </p:txBody>
      </p:sp>
      <p:sp>
        <p:nvSpPr>
          <p:cNvPr id="9" name="文本框 8"/>
          <p:cNvSpPr txBox="1"/>
          <p:nvPr userDrawn="1"/>
        </p:nvSpPr>
        <p:spPr>
          <a:xfrm>
            <a:off x="5322147" y="3475567"/>
            <a:ext cx="5384800" cy="1033745"/>
          </a:xfrm>
          <a:prstGeom prst="rect">
            <a:avLst/>
          </a:prstGeom>
          <a:noFill/>
        </p:spPr>
        <p:txBody>
          <a:bodyPr wrap="square" rtlCol="0">
            <a:spAutoFit/>
          </a:bodyPr>
          <a:lstStyle/>
          <a:p>
            <a:pPr algn="l">
              <a:lnSpc>
                <a:spcPct val="150000"/>
              </a:lnSpc>
            </a:pPr>
            <a:r>
              <a:rPr lang="zh-CN" altLang="en-US" sz="2133">
                <a:latin typeface="PingFang SC Regular" panose="020B0400000000000000" charset="-122"/>
                <a:ea typeface="PingFang SC Regular" panose="020B0400000000000000" charset="-122"/>
              </a:rPr>
              <a:t>中国人民大学高瓴人工智能学院执行院长</a:t>
            </a:r>
          </a:p>
          <a:p>
            <a:pPr algn="l">
              <a:lnSpc>
                <a:spcPct val="150000"/>
              </a:lnSpc>
            </a:pPr>
            <a:r>
              <a:rPr lang="zh-CN" altLang="en-US" sz="2133">
                <a:latin typeface="PingFang SC Regular" panose="020B0400000000000000" charset="-122"/>
                <a:ea typeface="PingFang SC Regular" panose="020B0400000000000000" charset="-122"/>
              </a:rPr>
              <a:t>北京智源人工智能研究院首席科学家</a:t>
            </a:r>
          </a:p>
        </p:txBody>
      </p:sp>
      <p:sp>
        <p:nvSpPr>
          <p:cNvPr id="10" name="椭圆 9"/>
          <p:cNvSpPr/>
          <p:nvPr userDrawn="1"/>
        </p:nvSpPr>
        <p:spPr>
          <a:xfrm>
            <a:off x="4975013" y="3301153"/>
            <a:ext cx="192000" cy="192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10800927" y="3329093"/>
            <a:ext cx="144000" cy="144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5167208" y="3388360"/>
            <a:ext cx="5663353" cy="9600"/>
          </a:xfrm>
          <a:prstGeom prst="rect">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椭圆 1"/>
          <p:cNvPicPr>
            <a:picLocks noChangeAspect="1"/>
          </p:cNvPicPr>
          <p:nvPr userDrawn="1"/>
        </p:nvPicPr>
        <p:blipFill>
          <a:blip r:embed="rId3"/>
          <a:stretch>
            <a:fillRect/>
          </a:stretch>
        </p:blipFill>
        <p:spPr>
          <a:xfrm>
            <a:off x="1331807" y="1520613"/>
            <a:ext cx="3738277" cy="3744000"/>
          </a:xfrm>
          <a:prstGeom prst="rect">
            <a:avLst/>
          </a:prstGeom>
        </p:spPr>
      </p:pic>
      <p:pic>
        <p:nvPicPr>
          <p:cNvPr id="6" name="图片 5" descr="图层 17"/>
          <p:cNvPicPr>
            <a:picLocks noChangeAspect="1"/>
          </p:cNvPicPr>
          <p:nvPr userDrawn="1"/>
        </p:nvPicPr>
        <p:blipFill>
          <a:blip r:embed="rId4"/>
          <a:stretch>
            <a:fillRect/>
          </a:stretch>
        </p:blipFill>
        <p:spPr>
          <a:xfrm>
            <a:off x="1560407" y="1752600"/>
            <a:ext cx="3279987" cy="3279987"/>
          </a:xfrm>
          <a:prstGeom prst="rect">
            <a:avLst/>
          </a:prstGeom>
        </p:spPr>
      </p:pic>
      <p:pic>
        <p:nvPicPr>
          <p:cNvPr id="4" name="图片 3" descr="中英文全称-白色"/>
          <p:cNvPicPr>
            <a:picLocks noChangeAspect="1"/>
          </p:cNvPicPr>
          <p:nvPr userDrawn="1"/>
        </p:nvPicPr>
        <p:blipFill>
          <a:blip r:embed="rId5"/>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2235225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pic>
        <p:nvPicPr>
          <p:cNvPr id="5" name="图片 4" descr="组 12"/>
          <p:cNvPicPr>
            <a:picLocks noChangeAspect="1"/>
          </p:cNvPicPr>
          <p:nvPr userDrawn="1"/>
        </p:nvPicPr>
        <p:blipFill>
          <a:blip r:embed="rId2"/>
          <a:stretch>
            <a:fillRect/>
          </a:stretch>
        </p:blipFill>
        <p:spPr>
          <a:xfrm>
            <a:off x="1" y="1"/>
            <a:ext cx="12191153" cy="6882553"/>
          </a:xfrm>
          <a:prstGeom prst="rect">
            <a:avLst/>
          </a:prstGeom>
        </p:spPr>
      </p:pic>
      <p:sp>
        <p:nvSpPr>
          <p:cNvPr id="2" name="Title 1"/>
          <p:cNvSpPr>
            <a:spLocks noGrp="1"/>
          </p:cNvSpPr>
          <p:nvPr>
            <p:ph type="title" hasCustomPrompt="1"/>
          </p:nvPr>
        </p:nvSpPr>
        <p:spPr>
          <a:xfrm>
            <a:off x="1455145" y="666443"/>
            <a:ext cx="9715500" cy="1028700"/>
          </a:xfrm>
        </p:spPr>
        <p:txBody>
          <a:bodyPr/>
          <a:lstStyle/>
          <a:p>
            <a:r>
              <a:rPr kumimoji="1" lang="zh-CN" altLang="en-US" spc="0" dirty="0">
                <a:latin typeface="Source Han Sans CN Medium" panose="020B0200000000000000" pitchFamily="34" charset="-128"/>
                <a:ea typeface="Source Han Sans CN Medium" panose="020B0200000000000000" pitchFamily="34" charset="-128"/>
              </a:rPr>
              <a:t>标题</a:t>
            </a:r>
          </a:p>
        </p:txBody>
      </p:sp>
      <p:sp>
        <p:nvSpPr>
          <p:cNvPr id="4" name="Oval 4"/>
          <p:cNvSpPr/>
          <p:nvPr userDrawn="1"/>
        </p:nvSpPr>
        <p:spPr>
          <a:xfrm>
            <a:off x="1067418" y="66620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Tree>
    <p:extLst>
      <p:ext uri="{BB962C8B-B14F-4D97-AF65-F5344CB8AC3E}">
        <p14:creationId xmlns:p14="http://schemas.microsoft.com/office/powerpoint/2010/main" val="37875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j+副标题">
    <p:spTree>
      <p:nvGrpSpPr>
        <p:cNvPr id="1" name=""/>
        <p:cNvGrpSpPr/>
        <p:nvPr/>
      </p:nvGrpSpPr>
      <p:grpSpPr>
        <a:xfrm>
          <a:off x="0" y="0"/>
          <a:ext cx="0" cy="0"/>
          <a:chOff x="0" y="0"/>
          <a:chExt cx="0" cy="0"/>
        </a:xfrm>
      </p:grpSpPr>
      <p:pic>
        <p:nvPicPr>
          <p:cNvPr id="7" name="图片 6" descr="组 12"/>
          <p:cNvPicPr>
            <a:picLocks noChangeAspect="1"/>
          </p:cNvPicPr>
          <p:nvPr userDrawn="1"/>
        </p:nvPicPr>
        <p:blipFill>
          <a:blip r:embed="rId2"/>
          <a:stretch>
            <a:fillRect/>
          </a:stretch>
        </p:blipFill>
        <p:spPr>
          <a:xfrm>
            <a:off x="1" y="1"/>
            <a:ext cx="12191153" cy="6882553"/>
          </a:xfrm>
          <a:prstGeom prst="rect">
            <a:avLst/>
          </a:prstGeom>
        </p:spPr>
      </p:pic>
      <p:sp>
        <p:nvSpPr>
          <p:cNvPr id="2" name="TextBox 3"/>
          <p:cNvSpPr txBox="1"/>
          <p:nvPr userDrawn="1"/>
        </p:nvSpPr>
        <p:spPr>
          <a:xfrm>
            <a:off x="1455144" y="1772519"/>
            <a:ext cx="5352725" cy="379656"/>
          </a:xfrm>
          <a:prstGeom prst="rect">
            <a:avLst/>
          </a:prstGeom>
          <a:noFill/>
        </p:spPr>
        <p:txBody>
          <a:bodyPr wrap="square" lIns="0" rIns="0" rtlCol="0">
            <a:spAutoFit/>
          </a:bodyPr>
          <a:lstStyle/>
          <a:p>
            <a:r>
              <a:rPr lang="zh-CN" altLang="en-US" sz="1867" b="0" i="0" dirty="0">
                <a:latin typeface="Microsoft YaHei" panose="020B0503020204020204" pitchFamily="34" charset="-122"/>
                <a:ea typeface="Microsoft YaHei" panose="020B0503020204020204" pitchFamily="34" charset="-122"/>
              </a:rPr>
              <a:t>副标题</a:t>
            </a:r>
            <a:endParaRPr kumimoji="1" lang="zh-CN" altLang="en-US" sz="1867" b="0" i="0" dirty="0">
              <a:latin typeface="Microsoft YaHei" panose="020B0503020204020204" pitchFamily="34" charset="-122"/>
              <a:ea typeface="Microsoft YaHei" panose="020B0503020204020204" pitchFamily="34" charset="-122"/>
            </a:endParaRPr>
          </a:p>
        </p:txBody>
      </p:sp>
      <p:sp>
        <p:nvSpPr>
          <p:cNvPr id="5" name="Title 1"/>
          <p:cNvSpPr>
            <a:spLocks noGrp="1"/>
          </p:cNvSpPr>
          <p:nvPr>
            <p:ph type="title" hasCustomPrompt="1"/>
          </p:nvPr>
        </p:nvSpPr>
        <p:spPr>
          <a:xfrm>
            <a:off x="1455421" y="968587"/>
            <a:ext cx="9715500" cy="751840"/>
          </a:xfrm>
        </p:spPr>
        <p:txBody>
          <a:bodyPr/>
          <a:lstStyle/>
          <a:p>
            <a:r>
              <a:rPr kumimoji="1" lang="zh-CN" altLang="en-US" spc="0" dirty="0">
                <a:latin typeface="Source Han Sans CN Medium" panose="020B0200000000000000" pitchFamily="34" charset="-128"/>
                <a:ea typeface="Source Han Sans CN Medium" panose="020B0200000000000000" pitchFamily="34" charset="-128"/>
              </a:rPr>
              <a:t>标题</a:t>
            </a:r>
          </a:p>
        </p:txBody>
      </p:sp>
      <p:sp>
        <p:nvSpPr>
          <p:cNvPr id="21" name="Oval 4"/>
          <p:cNvSpPr/>
          <p:nvPr userDrawn="1"/>
        </p:nvSpPr>
        <p:spPr>
          <a:xfrm>
            <a:off x="1215584" y="96846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pic>
        <p:nvPicPr>
          <p:cNvPr id="11" name="图片 10"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828518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8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文">
    <p:spTree>
      <p:nvGrpSpPr>
        <p:cNvPr id="1" name=""/>
        <p:cNvGrpSpPr/>
        <p:nvPr/>
      </p:nvGrpSpPr>
      <p:grpSpPr>
        <a:xfrm>
          <a:off x="0" y="0"/>
          <a:ext cx="0" cy="0"/>
          <a:chOff x="0" y="0"/>
          <a:chExt cx="0" cy="0"/>
        </a:xfrm>
      </p:grpSpPr>
      <p:pic>
        <p:nvPicPr>
          <p:cNvPr id="16" name="图片 15" descr="组 12"/>
          <p:cNvPicPr>
            <a:picLocks noChangeAspect="1"/>
          </p:cNvPicPr>
          <p:nvPr userDrawn="1"/>
        </p:nvPicPr>
        <p:blipFill>
          <a:blip r:embed="rId2"/>
          <a:stretch>
            <a:fillRect/>
          </a:stretch>
        </p:blipFill>
        <p:spPr>
          <a:xfrm>
            <a:off x="1" y="1"/>
            <a:ext cx="12191153" cy="6882553"/>
          </a:xfrm>
          <a:prstGeom prst="rect">
            <a:avLst/>
          </a:prstGeom>
        </p:spPr>
      </p:pic>
      <p:sp>
        <p:nvSpPr>
          <p:cNvPr id="2" name="Title 1"/>
          <p:cNvSpPr>
            <a:spLocks noGrp="1"/>
          </p:cNvSpPr>
          <p:nvPr>
            <p:ph type="title" hasCustomPrompt="1"/>
          </p:nvPr>
        </p:nvSpPr>
        <p:spPr>
          <a:xfrm>
            <a:off x="1394460" y="1212427"/>
            <a:ext cx="10715413" cy="1028700"/>
          </a:xfrm>
        </p:spPr>
        <p:txBody>
          <a:bodyPr/>
          <a:lstStyle/>
          <a:p>
            <a:r>
              <a:rPr kumimoji="1" lang="zh-CN" altLang="en-US" spc="0" dirty="0">
                <a:latin typeface="Source Han Sans CN Medium" panose="020B0200000000000000" pitchFamily="34" charset="-128"/>
                <a:ea typeface="Source Han Sans CN Medium" panose="020B0200000000000000" pitchFamily="34" charset="-128"/>
              </a:rPr>
              <a:t>首个公开的中文超大规模多模态预训练</a:t>
            </a:r>
          </a:p>
        </p:txBody>
      </p:sp>
      <p:sp>
        <p:nvSpPr>
          <p:cNvPr id="352" name="矩形 21"/>
          <p:cNvSpPr/>
          <p:nvPr userDrawn="1"/>
        </p:nvSpPr>
        <p:spPr>
          <a:xfrm>
            <a:off x="3871806" y="2163234"/>
            <a:ext cx="8319347" cy="1515533"/>
          </a:xfrm>
          <a:prstGeom prst="rect">
            <a:avLst/>
          </a:prstGeom>
          <a:solidFill>
            <a:srgbClr val="253A70">
              <a:alpha val="85000"/>
            </a:srgbClr>
          </a:solidFill>
          <a:ln w="12700">
            <a:miter lim="400000"/>
          </a:ln>
          <a:effectLst/>
        </p:spPr>
        <p:txBody>
          <a:bodyPr lIns="158749" tIns="158749" rIns="158749" bIns="158749" anchor="ctr"/>
          <a:lstStyle/>
          <a:p>
            <a:pPr>
              <a:defRPr sz="17300">
                <a:solidFill>
                  <a:srgbClr val="FFFFFF"/>
                </a:solidFill>
              </a:defRPr>
            </a:pPr>
            <a:endParaRPr sz="23066"/>
          </a:p>
        </p:txBody>
      </p:sp>
      <p:pic>
        <p:nvPicPr>
          <p:cNvPr id="361" name="图片 9" descr="图片 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475741" y="2163234"/>
            <a:ext cx="2164927" cy="1515533"/>
          </a:xfrm>
          <a:prstGeom prst="rect">
            <a:avLst/>
          </a:prstGeom>
          <a:ln w="12700">
            <a:miter lim="400000"/>
            <a:headEnd/>
            <a:tailEnd/>
          </a:ln>
        </p:spPr>
      </p:pic>
      <p:sp>
        <p:nvSpPr>
          <p:cNvPr id="22" name="TextBox 21"/>
          <p:cNvSpPr txBox="1"/>
          <p:nvPr userDrawn="1"/>
        </p:nvSpPr>
        <p:spPr>
          <a:xfrm>
            <a:off x="4278959" y="2285022"/>
            <a:ext cx="5131405" cy="1510991"/>
          </a:xfrm>
          <a:prstGeom prst="rect">
            <a:avLst/>
          </a:prstGeom>
          <a:noFill/>
        </p:spPr>
        <p:txBody>
          <a:bodyPr wrap="square" lIns="0" rtlCol="0">
            <a:spAutoFit/>
          </a:bodyPr>
          <a:lstStyle/>
          <a:p>
            <a:pPr lvl="0">
              <a:lnSpc>
                <a:spcPct val="150000"/>
              </a:lnSpc>
              <a:spcAft>
                <a:spcPts val="0"/>
              </a:spcAft>
            </a:pPr>
            <a:r>
              <a:rPr sz="1867" dirty="0">
                <a:latin typeface="PingFang SC Regular" panose="020B0400000000000000" charset="-122"/>
                <a:ea typeface="PingFang SC Regular" panose="020B0400000000000000" charset="-122"/>
                <a:cs typeface="PingFang SC Regular" panose="020B0400000000000000" charset="-122"/>
              </a:rPr>
              <a:t>点击添加相关标题文字点击添加相关标题文字点击添加相关标题文字点击添加相关标题文字</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sp>
        <p:nvSpPr>
          <p:cNvPr id="4" name="矩形 21"/>
          <p:cNvSpPr/>
          <p:nvPr userDrawn="1"/>
        </p:nvSpPr>
        <p:spPr>
          <a:xfrm>
            <a:off x="3851487" y="4089400"/>
            <a:ext cx="8319347" cy="1515533"/>
          </a:xfrm>
          <a:prstGeom prst="rect">
            <a:avLst/>
          </a:prstGeom>
          <a:solidFill>
            <a:srgbClr val="253A70">
              <a:alpha val="85000"/>
            </a:srgbClr>
          </a:solidFill>
          <a:ln w="12700">
            <a:miter lim="400000"/>
          </a:ln>
          <a:effectLst/>
        </p:spPr>
        <p:txBody>
          <a:bodyPr lIns="158749" tIns="158749" rIns="158749" bIns="158749" anchor="ctr"/>
          <a:lstStyle/>
          <a:p>
            <a:pPr>
              <a:defRPr sz="17300">
                <a:solidFill>
                  <a:srgbClr val="FFFFFF"/>
                </a:solidFill>
              </a:defRPr>
            </a:pPr>
            <a:endParaRPr sz="23066"/>
          </a:p>
        </p:txBody>
      </p:sp>
      <p:pic>
        <p:nvPicPr>
          <p:cNvPr id="6" name="图片 9" descr="图片 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455421" y="4089400"/>
            <a:ext cx="2164927" cy="1515533"/>
          </a:xfrm>
          <a:prstGeom prst="rect">
            <a:avLst/>
          </a:prstGeom>
          <a:ln w="12700">
            <a:miter lim="400000"/>
            <a:headEnd/>
            <a:tailEnd/>
          </a:ln>
        </p:spPr>
      </p:pic>
      <p:sp>
        <p:nvSpPr>
          <p:cNvPr id="12" name="Oval 4"/>
          <p:cNvSpPr/>
          <p:nvPr userDrawn="1"/>
        </p:nvSpPr>
        <p:spPr>
          <a:xfrm>
            <a:off x="1215584" y="121230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
        <p:nvSpPr>
          <p:cNvPr id="15" name="TextBox 21"/>
          <p:cNvSpPr txBox="1"/>
          <p:nvPr userDrawn="1"/>
        </p:nvSpPr>
        <p:spPr>
          <a:xfrm>
            <a:off x="4278959" y="4179862"/>
            <a:ext cx="5131405" cy="1510991"/>
          </a:xfrm>
          <a:prstGeom prst="rect">
            <a:avLst/>
          </a:prstGeom>
          <a:noFill/>
        </p:spPr>
        <p:txBody>
          <a:bodyPr wrap="square" lIns="0" rtlCol="0">
            <a:spAutoFit/>
          </a:bodyPr>
          <a:lstStyle/>
          <a:p>
            <a:pPr lvl="0">
              <a:lnSpc>
                <a:spcPct val="150000"/>
              </a:lnSpc>
              <a:spcAft>
                <a:spcPts val="0"/>
              </a:spcAft>
            </a:pPr>
            <a:r>
              <a:rPr sz="1867" dirty="0">
                <a:latin typeface="PingFang SC Regular" panose="020B0400000000000000" charset="-122"/>
                <a:ea typeface="PingFang SC Regular" panose="020B0400000000000000" charset="-122"/>
                <a:cs typeface="PingFang SC Regular" panose="020B0400000000000000" charset="-122"/>
              </a:rPr>
              <a:t>点击添加相关标题文字点击添加相关标题文字点击添加相关标题文字点击添加相关标题文字</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pic>
        <p:nvPicPr>
          <p:cNvPr id="17" name="图片 16" descr="中英文全称-白色"/>
          <p:cNvPicPr>
            <a:picLocks noChangeAspect="1"/>
          </p:cNvPicPr>
          <p:nvPr userDrawn="1"/>
        </p:nvPicPr>
        <p:blipFill>
          <a:blip r:embed="rId4"/>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1160838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文02">
    <p:spTree>
      <p:nvGrpSpPr>
        <p:cNvPr id="1" name=""/>
        <p:cNvGrpSpPr/>
        <p:nvPr/>
      </p:nvGrpSpPr>
      <p:grpSpPr>
        <a:xfrm>
          <a:off x="0" y="0"/>
          <a:ext cx="0" cy="0"/>
          <a:chOff x="0" y="0"/>
          <a:chExt cx="0" cy="0"/>
        </a:xfrm>
      </p:grpSpPr>
      <p:pic>
        <p:nvPicPr>
          <p:cNvPr id="2" name="图片 1" descr="组 12"/>
          <p:cNvPicPr>
            <a:picLocks noChangeAspect="1"/>
          </p:cNvPicPr>
          <p:nvPr userDrawn="1"/>
        </p:nvPicPr>
        <p:blipFill>
          <a:blip r:embed="rId2"/>
          <a:stretch>
            <a:fillRect/>
          </a:stretch>
        </p:blipFill>
        <p:spPr>
          <a:xfrm>
            <a:off x="1" y="1"/>
            <a:ext cx="12191153" cy="6882553"/>
          </a:xfrm>
          <a:prstGeom prst="rect">
            <a:avLst/>
          </a:prstGeom>
        </p:spPr>
      </p:pic>
      <p:sp>
        <p:nvSpPr>
          <p:cNvPr id="22" name="TextBox 21"/>
          <p:cNvSpPr txBox="1"/>
          <p:nvPr userDrawn="1"/>
        </p:nvSpPr>
        <p:spPr>
          <a:xfrm>
            <a:off x="1479127" y="4699847"/>
            <a:ext cx="2954867" cy="1791003"/>
          </a:xfrm>
          <a:prstGeom prst="rect">
            <a:avLst/>
          </a:prstGeom>
          <a:noFill/>
        </p:spPr>
        <p:txBody>
          <a:bodyPr wrap="square" lIns="0" rtlCol="0">
            <a:spAutoFit/>
          </a:bodyPr>
          <a:lstStyle/>
          <a:p>
            <a:pPr lvl="0">
              <a:lnSpc>
                <a:spcPct val="70000"/>
              </a:lnSpc>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sp>
        <p:nvSpPr>
          <p:cNvPr id="17" name="TextBox 21"/>
          <p:cNvSpPr txBox="1"/>
          <p:nvPr userDrawn="1"/>
        </p:nvSpPr>
        <p:spPr>
          <a:xfrm>
            <a:off x="4616027" y="4699847"/>
            <a:ext cx="2954867" cy="1791003"/>
          </a:xfrm>
          <a:prstGeom prst="rect">
            <a:avLst/>
          </a:prstGeom>
          <a:noFill/>
        </p:spPr>
        <p:txBody>
          <a:bodyPr wrap="square" lIns="0" rtlCol="0">
            <a:spAutoFit/>
          </a:bodyPr>
          <a:lstStyle/>
          <a:p>
            <a:pPr lvl="0">
              <a:lnSpc>
                <a:spcPct val="70000"/>
              </a:lnSpc>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sp>
        <p:nvSpPr>
          <p:cNvPr id="20" name="TextBox 21"/>
          <p:cNvSpPr txBox="1"/>
          <p:nvPr userDrawn="1"/>
        </p:nvSpPr>
        <p:spPr>
          <a:xfrm>
            <a:off x="7784253" y="4699847"/>
            <a:ext cx="2954867" cy="1791003"/>
          </a:xfrm>
          <a:prstGeom prst="rect">
            <a:avLst/>
          </a:prstGeom>
          <a:noFill/>
        </p:spPr>
        <p:txBody>
          <a:bodyPr wrap="square" lIns="0" rtlCol="0">
            <a:spAutoFit/>
          </a:bodyPr>
          <a:lstStyle/>
          <a:p>
            <a:pPr lvl="0">
              <a:lnSpc>
                <a:spcPct val="70000"/>
              </a:lnSpc>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pic>
        <p:nvPicPr>
          <p:cNvPr id="23" name="图片 22" descr="VCG211279701682"/>
          <p:cNvPicPr>
            <a:picLocks noChangeAspect="1"/>
          </p:cNvPicPr>
          <p:nvPr userDrawn="1"/>
        </p:nvPicPr>
        <p:blipFill>
          <a:blip r:embed="rId3"/>
          <a:stretch>
            <a:fillRect/>
          </a:stretch>
        </p:blipFill>
        <p:spPr>
          <a:xfrm>
            <a:off x="1487594" y="2418504"/>
            <a:ext cx="2974340" cy="1859280"/>
          </a:xfrm>
          <a:prstGeom prst="rect">
            <a:avLst/>
          </a:prstGeom>
        </p:spPr>
      </p:pic>
      <p:pic>
        <p:nvPicPr>
          <p:cNvPr id="25" name="图片 24" descr="VCG211279701704"/>
          <p:cNvPicPr>
            <a:picLocks noChangeAspect="1"/>
          </p:cNvPicPr>
          <p:nvPr userDrawn="1"/>
        </p:nvPicPr>
        <p:blipFill>
          <a:blip r:embed="rId4"/>
          <a:stretch>
            <a:fillRect/>
          </a:stretch>
        </p:blipFill>
        <p:spPr>
          <a:xfrm>
            <a:off x="7776633" y="2417233"/>
            <a:ext cx="2980267" cy="1862667"/>
          </a:xfrm>
          <a:prstGeom prst="rect">
            <a:avLst/>
          </a:prstGeom>
        </p:spPr>
      </p:pic>
      <p:pic>
        <p:nvPicPr>
          <p:cNvPr id="26" name="图片 25" descr="VCG211287007534"/>
          <p:cNvPicPr>
            <a:picLocks noChangeAspect="1"/>
          </p:cNvPicPr>
          <p:nvPr userDrawn="1"/>
        </p:nvPicPr>
        <p:blipFill>
          <a:blip r:embed="rId5"/>
          <a:stretch>
            <a:fillRect/>
          </a:stretch>
        </p:blipFill>
        <p:spPr>
          <a:xfrm>
            <a:off x="4632114" y="2418927"/>
            <a:ext cx="2974340" cy="1859280"/>
          </a:xfrm>
          <a:prstGeom prst="rect">
            <a:avLst/>
          </a:prstGeom>
        </p:spPr>
      </p:pic>
      <p:pic>
        <p:nvPicPr>
          <p:cNvPr id="4" name="图片 3" descr="中英文全称-白色"/>
          <p:cNvPicPr>
            <a:picLocks noChangeAspect="1"/>
          </p:cNvPicPr>
          <p:nvPr userDrawn="1"/>
        </p:nvPicPr>
        <p:blipFill>
          <a:blip r:embed="rId6"/>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998119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文字03">
    <p:spTree>
      <p:nvGrpSpPr>
        <p:cNvPr id="1" name=""/>
        <p:cNvGrpSpPr/>
        <p:nvPr/>
      </p:nvGrpSpPr>
      <p:grpSpPr>
        <a:xfrm>
          <a:off x="0" y="0"/>
          <a:ext cx="0" cy="0"/>
          <a:chOff x="0" y="0"/>
          <a:chExt cx="0" cy="0"/>
        </a:xfrm>
      </p:grpSpPr>
      <p:pic>
        <p:nvPicPr>
          <p:cNvPr id="15" name="图片 14" descr="组 12"/>
          <p:cNvPicPr>
            <a:picLocks noChangeAspect="1"/>
          </p:cNvPicPr>
          <p:nvPr userDrawn="1"/>
        </p:nvPicPr>
        <p:blipFill>
          <a:blip r:embed="rId2"/>
          <a:stretch>
            <a:fillRect/>
          </a:stretch>
        </p:blipFill>
        <p:spPr>
          <a:xfrm>
            <a:off x="1" y="1"/>
            <a:ext cx="12191153" cy="6882553"/>
          </a:xfrm>
          <a:prstGeom prst="rect">
            <a:avLst/>
          </a:prstGeom>
        </p:spPr>
      </p:pic>
      <p:sp>
        <p:nvSpPr>
          <p:cNvPr id="4" name="TextBox 21"/>
          <p:cNvSpPr txBox="1"/>
          <p:nvPr userDrawn="1"/>
        </p:nvSpPr>
        <p:spPr>
          <a:xfrm>
            <a:off x="5814812" y="2167334"/>
            <a:ext cx="5131405" cy="2606163"/>
          </a:xfrm>
          <a:prstGeom prst="rect">
            <a:avLst/>
          </a:prstGeom>
          <a:noFill/>
        </p:spPr>
        <p:txBody>
          <a:bodyPr wrap="square" lIns="0" rtlCol="0">
            <a:spAutoFit/>
          </a:bodyPr>
          <a:lstStyle/>
          <a:p>
            <a:pPr lvl="0"/>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spcBef>
                <a:spcPts val="2133"/>
              </a:spcBef>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spcBef>
                <a:spcPts val="2133"/>
              </a:spcBef>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r>
              <a:rPr lang="zh-CN" altLang="en-US" sz="1867" dirty="0">
                <a:latin typeface="PingFang SC Regular" panose="020B0400000000000000" charset="-122"/>
                <a:ea typeface="PingFang SC Regular" panose="020B0400000000000000" charset="-122"/>
                <a:cs typeface="PingFang SC Regular" panose="020B0400000000000000" charset="-122"/>
              </a:rPr>
              <a:t>更快的计算</a:t>
            </a:r>
          </a:p>
          <a:p>
            <a:pPr lvl="0">
              <a:spcBef>
                <a:spcPts val="2133"/>
              </a:spcBef>
              <a:spcAft>
                <a:spcPts val="2133"/>
              </a:spcAft>
            </a:pPr>
            <a:r>
              <a:rPr lang="zh-CN" altLang="en-US" sz="1867" dirty="0">
                <a:latin typeface="PingFang SC Regular" panose="020B0400000000000000" charset="-122"/>
                <a:ea typeface="PingFang SC Regular" panose="020B0400000000000000" charset="-122"/>
                <a:cs typeface="PingFang SC Regular" panose="020B0400000000000000" charset="-122"/>
              </a:rPr>
              <a:t>欢迎在 </a:t>
            </a:r>
            <a:r>
              <a:rPr lang="en-US" altLang="zh-CN" sz="1867" dirty="0" err="1">
                <a:latin typeface="PingFang SC Regular" panose="020B0400000000000000" charset="-122"/>
                <a:ea typeface="PingFang SC Regular" panose="020B0400000000000000" charset="-122"/>
                <a:cs typeface="PingFang SC Regular" panose="020B0400000000000000" charset="-122"/>
              </a:rPr>
              <a:t>github</a:t>
            </a:r>
            <a:r>
              <a:rPr lang="en-US" altLang="zh-CN" sz="1867" dirty="0">
                <a:latin typeface="PingFang SC Regular" panose="020B0400000000000000" charset="-122"/>
                <a:ea typeface="PingFang SC Regular" panose="020B0400000000000000" charset="-122"/>
                <a:cs typeface="PingFang SC Regular" panose="020B0400000000000000" charset="-122"/>
              </a:rPr>
              <a:t> issue </a:t>
            </a:r>
            <a:r>
              <a:rPr lang="zh-CN" altLang="en-US" sz="1867" dirty="0">
                <a:latin typeface="PingFang SC Regular" panose="020B0400000000000000" charset="-122"/>
                <a:ea typeface="PingFang SC Regular" panose="020B0400000000000000" charset="-122"/>
                <a:cs typeface="PingFang SC Regular" panose="020B0400000000000000" charset="-122"/>
              </a:rPr>
              <a:t>页面提出您的想法和需求</a:t>
            </a:r>
          </a:p>
        </p:txBody>
      </p:sp>
      <p:sp>
        <p:nvSpPr>
          <p:cNvPr id="28" name="文本框 27"/>
          <p:cNvSpPr txBox="1"/>
          <p:nvPr userDrawn="1"/>
        </p:nvSpPr>
        <p:spPr>
          <a:xfrm>
            <a:off x="2096868" y="2332385"/>
            <a:ext cx="2339102" cy="1323439"/>
          </a:xfrm>
          <a:prstGeom prst="rect">
            <a:avLst/>
          </a:prstGeom>
          <a:noFill/>
        </p:spPr>
        <p:txBody>
          <a:bodyPr wrap="none" rtlCol="0">
            <a:spAutoFit/>
          </a:bodyPr>
          <a:lstStyle/>
          <a:p>
            <a:r>
              <a:rPr lang="en-GB" altLang="zh-CN" sz="8000" spc="400" dirty="0" err="1">
                <a:latin typeface="Source Han Sans CN Medium" panose="020B0200000000000000" pitchFamily="34" charset="-128"/>
                <a:ea typeface="Source Han Sans CN Medium" panose="020B0200000000000000" pitchFamily="34" charset="-128"/>
              </a:rPr>
              <a:t>未来</a:t>
            </a:r>
            <a:endParaRPr kumimoji="1" lang="zh-CN" altLang="en-US" sz="8000" spc="400" dirty="0">
              <a:latin typeface="Source Han Sans CN Medium" panose="020B0200000000000000" pitchFamily="34" charset="-128"/>
              <a:ea typeface="Source Han Sans CN Medium" panose="020B0200000000000000" pitchFamily="34" charset="-128"/>
            </a:endParaRPr>
          </a:p>
        </p:txBody>
      </p:sp>
      <p:sp>
        <p:nvSpPr>
          <p:cNvPr id="29" name="文本框 28"/>
          <p:cNvSpPr txBox="1"/>
          <p:nvPr userDrawn="1"/>
        </p:nvSpPr>
        <p:spPr>
          <a:xfrm>
            <a:off x="1983468" y="3620727"/>
            <a:ext cx="2529801" cy="1208344"/>
          </a:xfrm>
          <a:prstGeom prst="rect">
            <a:avLst/>
          </a:prstGeom>
          <a:noFill/>
        </p:spPr>
        <p:txBody>
          <a:bodyPr wrap="square" rtlCol="0">
            <a:spAutoFit/>
          </a:bodyPr>
          <a:lstStyle/>
          <a:p>
            <a:pPr lvl="0" algn="ctr">
              <a:lnSpc>
                <a:spcPct val="120000"/>
              </a:lnSpc>
              <a:spcBef>
                <a:spcPts val="0"/>
              </a:spcBef>
              <a:spcAft>
                <a:spcPts val="0"/>
              </a:spcAft>
            </a:pPr>
            <a:r>
              <a:rPr lang="en-US" altLang="zh-CN" sz="2133" dirty="0" err="1">
                <a:latin typeface="PingFang SC Regular" panose="020B0400000000000000" charset="-122"/>
                <a:ea typeface="PingFang SC Regular" panose="020B0400000000000000" charset="-122"/>
                <a:cs typeface="PingFang SC Regular" panose="020B0400000000000000" charset="-122"/>
              </a:rPr>
              <a:t>FastMoE</a:t>
            </a:r>
            <a:r>
              <a:rPr lang="en-US" altLang="zh-CN" sz="2133" dirty="0">
                <a:latin typeface="PingFang SC Regular" panose="020B0400000000000000" charset="-122"/>
                <a:ea typeface="PingFang SC Regular" panose="020B0400000000000000" charset="-122"/>
                <a:cs typeface="PingFang SC Regular" panose="020B0400000000000000" charset="-122"/>
              </a:rPr>
              <a:t> v0.2.0</a:t>
            </a:r>
          </a:p>
          <a:p>
            <a:pPr lvl="0" algn="ctr">
              <a:lnSpc>
                <a:spcPct val="120000"/>
              </a:lnSpc>
              <a:spcBef>
                <a:spcPts val="0"/>
              </a:spcBef>
              <a:spcAft>
                <a:spcPts val="0"/>
              </a:spcAft>
              <a:buClr>
                <a:schemeClr val="dk2"/>
              </a:buClr>
              <a:buSzPts val="1100"/>
            </a:pPr>
            <a:r>
              <a:rPr lang="zh-CN" altLang="en-US" sz="2133" dirty="0">
                <a:latin typeface="PingFang SC Regular" panose="020B0400000000000000" charset="-122"/>
                <a:ea typeface="PingFang SC Regular" panose="020B0400000000000000" charset="-122"/>
                <a:cs typeface="PingFang SC Regular" panose="020B0400000000000000" charset="-122"/>
              </a:rPr>
              <a:t> 计划中的新功能</a:t>
            </a:r>
          </a:p>
          <a:p>
            <a:endParaRPr kumimoji="1" lang="zh-CN" altLang="en-US" sz="2133" dirty="0">
              <a:latin typeface="PingFang SC Regular" panose="020B0400000000000000" charset="-122"/>
              <a:ea typeface="PingFang SC Regular" panose="020B0400000000000000" charset="-122"/>
              <a:cs typeface="PingFang SC Regular" panose="020B0400000000000000" charset="-122"/>
            </a:endParaRPr>
          </a:p>
        </p:txBody>
      </p:sp>
      <p:sp>
        <p:nvSpPr>
          <p:cNvPr id="12" name="Oval 4"/>
          <p:cNvSpPr/>
          <p:nvPr userDrawn="1"/>
        </p:nvSpPr>
        <p:spPr>
          <a:xfrm>
            <a:off x="2096964" y="233244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
        <p:nvSpPr>
          <p:cNvPr id="5" name="椭圆 4"/>
          <p:cNvSpPr/>
          <p:nvPr userDrawn="1"/>
        </p:nvSpPr>
        <p:spPr>
          <a:xfrm>
            <a:off x="5411893" y="2303780"/>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userDrawn="1"/>
        </p:nvSpPr>
        <p:spPr>
          <a:xfrm>
            <a:off x="5411893" y="2848187"/>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5411893" y="3379047"/>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a:off x="5411893" y="3941233"/>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5411893" y="4503420"/>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054283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bg1"/>
        </a:solidFill>
        <a:effectLst/>
      </p:bgPr>
    </p:bg>
    <p:spTree>
      <p:nvGrpSpPr>
        <p:cNvPr id="1" name=""/>
        <p:cNvGrpSpPr/>
        <p:nvPr/>
      </p:nvGrpSpPr>
      <p:grpSpPr>
        <a:xfrm>
          <a:off x="0" y="0"/>
          <a:ext cx="0" cy="0"/>
          <a:chOff x="0" y="0"/>
          <a:chExt cx="0" cy="0"/>
        </a:xfrm>
      </p:grpSpPr>
      <p:pic>
        <p:nvPicPr>
          <p:cNvPr id="11" name="图片 10" descr="02 拷贝"/>
          <p:cNvPicPr>
            <a:picLocks noChangeAspect="1"/>
          </p:cNvPicPr>
          <p:nvPr userDrawn="1"/>
        </p:nvPicPr>
        <p:blipFill>
          <a:blip r:embed="rId2"/>
          <a:stretch>
            <a:fillRect/>
          </a:stretch>
        </p:blipFill>
        <p:spPr>
          <a:xfrm>
            <a:off x="1" y="15240"/>
            <a:ext cx="12192847" cy="6883400"/>
          </a:xfrm>
          <a:prstGeom prst="rect">
            <a:avLst/>
          </a:prstGeom>
        </p:spPr>
      </p:pic>
      <p:sp>
        <p:nvSpPr>
          <p:cNvPr id="13" name="文本框 12"/>
          <p:cNvSpPr txBox="1"/>
          <p:nvPr userDrawn="1"/>
        </p:nvSpPr>
        <p:spPr>
          <a:xfrm>
            <a:off x="3864187" y="1809328"/>
            <a:ext cx="5415280" cy="995209"/>
          </a:xfrm>
          <a:prstGeom prst="rect">
            <a:avLst/>
          </a:prstGeom>
          <a:noFill/>
        </p:spPr>
        <p:txBody>
          <a:bodyPr wrap="square" rtlCol="0" anchor="t">
            <a:spAutoFit/>
          </a:bodyPr>
          <a:lstStyle/>
          <a:p>
            <a:pPr>
              <a:lnSpc>
                <a:spcPct val="100000"/>
              </a:lnSpc>
            </a:pPr>
            <a:r>
              <a:rPr lang="en-GB" altLang="zh-CN" sz="5867">
                <a:latin typeface="Acumin Variable C..." charset="0"/>
                <a:ea typeface="PingFang SC Medium" panose="020B0400000000000000" charset="-122"/>
                <a:cs typeface="Acumin Variable C..." charset="0"/>
                <a:sym typeface="+mn-ea"/>
              </a:rPr>
              <a:t>Faster  MoE</a:t>
            </a:r>
          </a:p>
        </p:txBody>
      </p:sp>
      <p:sp>
        <p:nvSpPr>
          <p:cNvPr id="14" name="文本框 13"/>
          <p:cNvSpPr txBox="1"/>
          <p:nvPr userDrawn="1"/>
        </p:nvSpPr>
        <p:spPr>
          <a:xfrm>
            <a:off x="3056760" y="3129281"/>
            <a:ext cx="6587067" cy="625877"/>
          </a:xfrm>
          <a:prstGeom prst="rect">
            <a:avLst/>
          </a:prstGeom>
          <a:noFill/>
        </p:spPr>
        <p:txBody>
          <a:bodyPr wrap="square" lIns="0" rtlCol="0" anchor="t">
            <a:spAutoFit/>
          </a:bodyPr>
          <a:lstStyle/>
          <a:p>
            <a:pPr algn="dist"/>
            <a:r>
              <a:rPr lang="zh-CN" altLang="en-US" sz="3467">
                <a:latin typeface="PingFang SC Medium" panose="020B0400000000000000" charset="-122"/>
                <a:ea typeface="PingFang SC Medium" panose="020B0400000000000000" charset="-122"/>
              </a:rPr>
              <a:t>期待您的加入</a:t>
            </a:r>
          </a:p>
        </p:txBody>
      </p:sp>
      <p:sp>
        <p:nvSpPr>
          <p:cNvPr id="15" name="椭圆 14"/>
          <p:cNvSpPr/>
          <p:nvPr userDrawn="1"/>
        </p:nvSpPr>
        <p:spPr>
          <a:xfrm>
            <a:off x="9410700" y="2833793"/>
            <a:ext cx="144000" cy="144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3114887" y="2900680"/>
            <a:ext cx="6336000" cy="9600"/>
          </a:xfrm>
          <a:prstGeom prst="rect">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3056467" y="2833793"/>
            <a:ext cx="144000" cy="144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401168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封面背景">
    <p:spTree>
      <p:nvGrpSpPr>
        <p:cNvPr id="1" name=""/>
        <p:cNvGrpSpPr/>
        <p:nvPr/>
      </p:nvGrpSpPr>
      <p:grpSpPr>
        <a:xfrm>
          <a:off x="0" y="0"/>
          <a:ext cx="0" cy="0"/>
          <a:chOff x="0" y="0"/>
          <a:chExt cx="0" cy="0"/>
        </a:xfrm>
      </p:grpSpPr>
      <p:pic>
        <p:nvPicPr>
          <p:cNvPr id="2" name="图片 1" descr="组 9"/>
          <p:cNvPicPr>
            <a:picLocks noChangeAspect="1"/>
          </p:cNvPicPr>
          <p:nvPr userDrawn="1"/>
        </p:nvPicPr>
        <p:blipFill>
          <a:blip r:embed="rId2"/>
          <a:stretch>
            <a:fillRect/>
          </a:stretch>
        </p:blipFill>
        <p:spPr>
          <a:xfrm>
            <a:off x="0" y="0"/>
            <a:ext cx="12192000" cy="6883400"/>
          </a:xfrm>
          <a:prstGeom prst="rect">
            <a:avLst/>
          </a:prstGeom>
        </p:spPr>
      </p:pic>
      <p:sp>
        <p:nvSpPr>
          <p:cNvPr id="5" name="Text Placeholder 4">
            <a:extLst>
              <a:ext uri="{FF2B5EF4-FFF2-40B4-BE49-F238E27FC236}">
                <a16:creationId xmlns:a16="http://schemas.microsoft.com/office/drawing/2014/main" id="{A6F53A3E-8221-1F48-B53C-074D43E83576}"/>
              </a:ext>
            </a:extLst>
          </p:cNvPr>
          <p:cNvSpPr>
            <a:spLocks noGrp="1"/>
          </p:cNvSpPr>
          <p:nvPr>
            <p:ph type="body" sz="quarter" idx="10"/>
          </p:nvPr>
        </p:nvSpPr>
        <p:spPr>
          <a:xfrm>
            <a:off x="3983568" y="2103967"/>
            <a:ext cx="7090833" cy="2051051"/>
          </a:xfrm>
          <a:prstGeom prst="rect">
            <a:avLst/>
          </a:prstGeom>
        </p:spPr>
        <p:txBody>
          <a:bodyPr anchor="ctr"/>
          <a:lstStyle>
            <a:lvl1pPr algn="ctr">
              <a:defRPr sz="5333" b="1">
                <a:latin typeface="PingFang HK" panose="020B0400000000000000" pitchFamily="34" charset="-120"/>
                <a:ea typeface="PingFang HK" panose="020B0400000000000000" pitchFamily="34" charset="-120"/>
              </a:defRPr>
            </a:lvl1pPr>
          </a:lstStyle>
          <a:p>
            <a:pPr lvl="0"/>
            <a:r>
              <a:rPr lang="en-US" dirty="0"/>
              <a:t>Click to edit Master text styles</a:t>
            </a:r>
            <a:endParaRPr lang="en-CN" dirty="0"/>
          </a:p>
        </p:txBody>
      </p:sp>
      <p:sp>
        <p:nvSpPr>
          <p:cNvPr id="6" name="Text Placeholder 4">
            <a:extLst>
              <a:ext uri="{FF2B5EF4-FFF2-40B4-BE49-F238E27FC236}">
                <a16:creationId xmlns:a16="http://schemas.microsoft.com/office/drawing/2014/main" id="{D55D9B6D-698D-394D-ACA4-C21A49172FB8}"/>
              </a:ext>
            </a:extLst>
          </p:cNvPr>
          <p:cNvSpPr>
            <a:spLocks noGrp="1"/>
          </p:cNvSpPr>
          <p:nvPr>
            <p:ph type="body" sz="quarter" idx="11"/>
          </p:nvPr>
        </p:nvSpPr>
        <p:spPr>
          <a:xfrm>
            <a:off x="3983566" y="4493683"/>
            <a:ext cx="7090833" cy="2051051"/>
          </a:xfrm>
          <a:prstGeom prst="rect">
            <a:avLst/>
          </a:prstGeom>
        </p:spPr>
        <p:txBody>
          <a:bodyPr anchor="ctr"/>
          <a:lstStyle>
            <a:lvl1pPr algn="ctr">
              <a:defRPr sz="3200" b="1">
                <a:latin typeface="PingFang HK" panose="020B0400000000000000" pitchFamily="34" charset="-120"/>
                <a:ea typeface="PingFang HK" panose="020B0400000000000000" pitchFamily="34" charset="-120"/>
              </a:defRPr>
            </a:lvl1pPr>
          </a:lstStyle>
          <a:p>
            <a:pPr lvl="0"/>
            <a:r>
              <a:rPr lang="en-US" dirty="0"/>
              <a:t>Click to edit Master text styles</a:t>
            </a:r>
            <a:endParaRPr lang="en-CN" dirty="0"/>
          </a:p>
        </p:txBody>
      </p:sp>
    </p:spTree>
    <p:extLst>
      <p:ext uri="{BB962C8B-B14F-4D97-AF65-F5344CB8AC3E}">
        <p14:creationId xmlns:p14="http://schemas.microsoft.com/office/powerpoint/2010/main" val="1143545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47" y="4406909"/>
            <a:ext cx="10363200" cy="1362075"/>
          </a:xfrm>
        </p:spPr>
        <p:txBody>
          <a:bodyPr anchor="t"/>
          <a:lstStyle>
            <a:lvl1pPr algn="l">
              <a:defRPr sz="4923" b="1" cap="all"/>
            </a:lvl1pPr>
          </a:lstStyle>
          <a:p>
            <a:r>
              <a:rPr lang="zh-CN" altLang="en-US"/>
              <a:t>单击此处编辑母版标题样式</a:t>
            </a:r>
          </a:p>
        </p:txBody>
      </p:sp>
      <p:sp>
        <p:nvSpPr>
          <p:cNvPr id="3" name="文本占位符 2"/>
          <p:cNvSpPr>
            <a:spLocks noGrp="1"/>
          </p:cNvSpPr>
          <p:nvPr>
            <p:ph type="body" idx="1"/>
          </p:nvPr>
        </p:nvSpPr>
        <p:spPr>
          <a:xfrm>
            <a:off x="963247" y="2906713"/>
            <a:ext cx="10363200" cy="1500187"/>
          </a:xfrm>
        </p:spPr>
        <p:txBody>
          <a:bodyPr anchor="b"/>
          <a:lstStyle>
            <a:lvl1pPr marL="0" indent="0">
              <a:buNone/>
              <a:defRPr sz="2462"/>
            </a:lvl1pPr>
            <a:lvl2pPr marL="562722" indent="0">
              <a:buNone/>
              <a:defRPr sz="2215"/>
            </a:lvl2pPr>
            <a:lvl3pPr marL="1125444" indent="0">
              <a:buNone/>
              <a:defRPr sz="1969"/>
            </a:lvl3pPr>
            <a:lvl4pPr marL="1688165" indent="0">
              <a:buNone/>
              <a:defRPr sz="1723"/>
            </a:lvl4pPr>
            <a:lvl5pPr marL="2250887" indent="0">
              <a:buNone/>
              <a:defRPr sz="1723"/>
            </a:lvl5pPr>
            <a:lvl6pPr marL="2813609" indent="0">
              <a:buNone/>
              <a:defRPr sz="1723"/>
            </a:lvl6pPr>
            <a:lvl7pPr marL="3376331" indent="0">
              <a:buNone/>
              <a:defRPr sz="1723"/>
            </a:lvl7pPr>
            <a:lvl8pPr marL="3939052" indent="0">
              <a:buNone/>
              <a:defRPr sz="1723"/>
            </a:lvl8pPr>
            <a:lvl9pPr marL="4501774" indent="0">
              <a:buNone/>
              <a:defRPr sz="1723"/>
            </a:lvl9pPr>
          </a:lstStyle>
          <a:p>
            <a:pPr lvl="0"/>
            <a:r>
              <a:rPr lang="zh-CN" altLang="en-US"/>
              <a:t>单击此处编辑母版文本样式</a:t>
            </a:r>
          </a:p>
        </p:txBody>
      </p:sp>
    </p:spTree>
    <p:extLst>
      <p:ext uri="{BB962C8B-B14F-4D97-AF65-F5344CB8AC3E}">
        <p14:creationId xmlns:p14="http://schemas.microsoft.com/office/powerpoint/2010/main" val="725225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91" b="1" i="0">
                <a:solidFill>
                  <a:srgbClr val="8DF4FF"/>
                </a:solidFill>
                <a:latin typeface="Times New Roman" panose="02020603050405020304" charset="0"/>
                <a:cs typeface="Arial" panose="020B0604020202020204" pitchFamily="34" charset="0"/>
              </a:defRPr>
            </a:lvl1pPr>
          </a:lstStyle>
          <a:p>
            <a:endParaRPr/>
          </a:p>
        </p:txBody>
      </p:sp>
      <p:sp>
        <p:nvSpPr>
          <p:cNvPr id="3" name="Holder 3"/>
          <p:cNvSpPr>
            <a:spLocks noGrp="1"/>
          </p:cNvSpPr>
          <p:nvPr>
            <p:ph type="body" idx="1"/>
          </p:nvPr>
        </p:nvSpPr>
        <p:spPr/>
        <p:txBody>
          <a:bodyPr lIns="0" tIns="0" rIns="0" bIns="0"/>
          <a:lstStyle>
            <a:lvl1pPr>
              <a:defRPr sz="1849" b="0" i="0">
                <a:solidFill>
                  <a:srgbClr val="FEFFFE"/>
                </a:solidFill>
                <a:latin typeface="Times New Roman" panose="02020603050405020304" charset="0"/>
                <a:cs typeface="Arial" panose="020B0604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8/16/24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29170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D08B-CAC4-B945-BB07-50BA2119663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5BDAD1-E178-994E-A822-847F80C1498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01F554C-E305-374B-BD35-D7731F2D68B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C951A0-E0A4-B942-ACC1-0606A494A87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FA3E2E-7B64-FF46-804B-FFA3D53427B5}"/>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791CF55-0699-DF4C-91A0-8D69A33CA606}"/>
              </a:ext>
            </a:extLst>
          </p:cNvPr>
          <p:cNvSpPr>
            <a:spLocks noGrp="1"/>
          </p:cNvSpPr>
          <p:nvPr>
            <p:ph type="dt" sz="half" idx="10"/>
          </p:nvPr>
        </p:nvSpPr>
        <p:spPr/>
        <p:txBody>
          <a:bodyPr/>
          <a:lstStyle/>
          <a:p>
            <a:fld id="{FA72DC8D-B784-254F-9BAB-0243D0627A95}" type="datetime1">
              <a:rPr lang="fr-FR" smtClean="0"/>
              <a:t>16/08/2024</a:t>
            </a:fld>
            <a:endParaRPr lang="en-US"/>
          </a:p>
        </p:txBody>
      </p:sp>
      <p:sp>
        <p:nvSpPr>
          <p:cNvPr id="8" name="Footer Placeholder 7">
            <a:extLst>
              <a:ext uri="{FF2B5EF4-FFF2-40B4-BE49-F238E27FC236}">
                <a16:creationId xmlns:a16="http://schemas.microsoft.com/office/drawing/2014/main" id="{AF30A8E5-EABB-7248-8F7E-B22053946796}"/>
              </a:ext>
            </a:extLst>
          </p:cNvPr>
          <p:cNvSpPr>
            <a:spLocks noGrp="1"/>
          </p:cNvSpPr>
          <p:nvPr>
            <p:ph type="ftr" sz="quarter" idx="11"/>
          </p:nvPr>
        </p:nvSpPr>
        <p:spPr/>
        <p:txBody>
          <a:bodyPr/>
          <a:lstStyle/>
          <a:p>
            <a:r>
              <a:rPr lang="en-US"/>
              <a:t>Graph Robustness Benchmark: Benchmarking the Adversarial Robustness of Graph Machine Learning</a:t>
            </a:r>
          </a:p>
        </p:txBody>
      </p:sp>
      <p:sp>
        <p:nvSpPr>
          <p:cNvPr id="9" name="Slide Number Placeholder 8">
            <a:extLst>
              <a:ext uri="{FF2B5EF4-FFF2-40B4-BE49-F238E27FC236}">
                <a16:creationId xmlns:a16="http://schemas.microsoft.com/office/drawing/2014/main" id="{8710386C-4DA1-024F-AFE0-5A7AC5F1981D}"/>
              </a:ext>
            </a:extLst>
          </p:cNvPr>
          <p:cNvSpPr>
            <a:spLocks noGrp="1"/>
          </p:cNvSpPr>
          <p:nvPr>
            <p:ph type="sldNum" sz="quarter" idx="12"/>
          </p:nvPr>
        </p:nvSpPr>
        <p:spPr/>
        <p:txBody>
          <a:bodyPr/>
          <a:lstStyle/>
          <a:p>
            <a:fld id="{C640784E-7143-9840-B3E1-CE9445F3CA5C}" type="slidenum">
              <a:rPr lang="en-US" smtClean="0"/>
              <a:t>‹#›</a:t>
            </a:fld>
            <a:endParaRPr lang="en-US"/>
          </a:p>
        </p:txBody>
      </p:sp>
    </p:spTree>
    <p:extLst>
      <p:ext uri="{BB962C8B-B14F-4D97-AF65-F5344CB8AC3E}">
        <p14:creationId xmlns:p14="http://schemas.microsoft.com/office/powerpoint/2010/main" val="3698359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D62B3-7FC4-2942-8E49-5B1E6EBEB34C}"/>
              </a:ext>
            </a:extLst>
          </p:cNvPr>
          <p:cNvSpPr>
            <a:spLocks noGrp="1"/>
          </p:cNvSpPr>
          <p:nvPr>
            <p:ph type="title"/>
          </p:nvPr>
        </p:nvSpPr>
        <p:spPr/>
        <p:txBody>
          <a:bodyPr/>
          <a:lstStyle>
            <a:lvl1pPr>
              <a:defRPr sz="3200"/>
            </a:lvl1pPr>
          </a:lstStyle>
          <a:p>
            <a:r>
              <a:rPr lang="en-US" dirty="0"/>
              <a:t>Click to edit Master title style</a:t>
            </a:r>
          </a:p>
        </p:txBody>
      </p:sp>
      <p:sp>
        <p:nvSpPr>
          <p:cNvPr id="4" name="Slide Number Placeholder 2">
            <a:extLst>
              <a:ext uri="{FF2B5EF4-FFF2-40B4-BE49-F238E27FC236}">
                <a16:creationId xmlns:a16="http://schemas.microsoft.com/office/drawing/2014/main" id="{94F10C2E-1A94-8744-87D0-F492A49DA7FB}"/>
              </a:ext>
            </a:extLst>
          </p:cNvPr>
          <p:cNvSpPr>
            <a:spLocks noGrp="1"/>
          </p:cNvSpPr>
          <p:nvPr>
            <p:ph type="sldNum" sz="quarter" idx="4"/>
          </p:nvPr>
        </p:nvSpPr>
        <p:spPr>
          <a:xfrm>
            <a:off x="11582400" y="6492876"/>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ADDE8-D7EC-D54F-9C99-75B835782ABC}" type="slidenum">
              <a:rPr lang="en-US" smtClean="0"/>
              <a:t>‹#›</a:t>
            </a:fld>
            <a:endParaRPr lang="en-US"/>
          </a:p>
        </p:txBody>
      </p:sp>
      <p:sp>
        <p:nvSpPr>
          <p:cNvPr id="5" name="Rectangle 11">
            <a:extLst>
              <a:ext uri="{FF2B5EF4-FFF2-40B4-BE49-F238E27FC236}">
                <a16:creationId xmlns:a16="http://schemas.microsoft.com/office/drawing/2014/main" id="{D629BA40-E1EE-0C48-8EC5-7CB001C4A6D2}"/>
              </a:ext>
            </a:extLst>
          </p:cNvPr>
          <p:cNvSpPr>
            <a:spLocks noChangeArrowheads="1"/>
          </p:cNvSpPr>
          <p:nvPr userDrawn="1"/>
        </p:nvSpPr>
        <p:spPr bwMode="auto">
          <a:xfrm>
            <a:off x="0" y="3"/>
            <a:ext cx="12192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sz="1351">
              <a:latin typeface="Arial" charset="0"/>
            </a:endParaRPr>
          </a:p>
        </p:txBody>
      </p:sp>
      <p:sp>
        <p:nvSpPr>
          <p:cNvPr id="8" name="内容占位符 2">
            <a:extLst>
              <a:ext uri="{FF2B5EF4-FFF2-40B4-BE49-F238E27FC236}">
                <a16:creationId xmlns:a16="http://schemas.microsoft.com/office/drawing/2014/main" id="{215B2718-FEBB-BF1E-4BC1-215FB51C335F}"/>
              </a:ext>
            </a:extLst>
          </p:cNvPr>
          <p:cNvSpPr>
            <a:spLocks noGrp="1"/>
          </p:cNvSpPr>
          <p:nvPr>
            <p:ph idx="1"/>
          </p:nvPr>
        </p:nvSpPr>
        <p:spPr>
          <a:xfrm>
            <a:off x="431803" y="1196975"/>
            <a:ext cx="11248292" cy="4929188"/>
          </a:xfrm>
        </p:spPr>
        <p:txBody>
          <a:bodyPr/>
          <a:lstStyle>
            <a:lvl1pPr>
              <a:defRPr sz="2800">
                <a:latin typeface="Microsoft YaHei UI" panose="020B0503020204020204" pitchFamily="34" charset="-122"/>
                <a:ea typeface="Microsoft YaHei UI" panose="020B0503020204020204" pitchFamily="34" charset="-122"/>
              </a:defRPr>
            </a:lvl1pPr>
            <a:lvl2pPr>
              <a:defRPr sz="2400">
                <a:latin typeface="Microsoft YaHei UI" panose="020B0503020204020204" pitchFamily="34" charset="-122"/>
                <a:ea typeface="Microsoft YaHei UI" panose="020B0503020204020204" pitchFamily="34" charset="-122"/>
              </a:defRPr>
            </a:lvl2pPr>
            <a:lvl3pPr>
              <a:defRPr sz="2000">
                <a:latin typeface="Microsoft YaHei UI" panose="020B0503020204020204" pitchFamily="34" charset="-122"/>
                <a:ea typeface="Microsoft YaHei UI" panose="020B0503020204020204" pitchFamily="34" charset="-122"/>
              </a:defRPr>
            </a:lvl3pPr>
            <a:lvl4pPr>
              <a:defRPr sz="1800">
                <a:latin typeface="Microsoft YaHei UI" panose="020B0503020204020204" pitchFamily="34" charset="-122"/>
                <a:ea typeface="Microsoft YaHei UI" panose="020B0503020204020204" pitchFamily="34" charset="-122"/>
              </a:defRPr>
            </a:lvl4pPr>
            <a:lvl5pPr>
              <a:defRPr sz="1800">
                <a:latin typeface="Microsoft YaHei UI" panose="020B0503020204020204" pitchFamily="34" charset="-122"/>
                <a:ea typeface="Microsoft YaHei UI" panose="020B0503020204020204" pitchFamily="34" charset="-122"/>
              </a:defRPr>
            </a:lvl5pPr>
          </a:lstStyle>
          <a:p>
            <a:pPr lvl="0"/>
            <a:r>
              <a:rPr lang="en-US" altLang="zh-CN" dirty="0"/>
              <a:t>Click</a:t>
            </a:r>
            <a:r>
              <a:rPr lang="zh-CN" altLang="en-US" dirty="0"/>
              <a:t> </a:t>
            </a:r>
            <a:r>
              <a:rPr lang="en-US" altLang="zh-CN" dirty="0"/>
              <a:t>to</a:t>
            </a:r>
            <a:r>
              <a:rPr lang="zh-CN" altLang="en-US" dirty="0"/>
              <a:t> </a:t>
            </a:r>
            <a:r>
              <a:rPr lang="en-US" altLang="zh-CN" dirty="0"/>
              <a:t>edit</a:t>
            </a:r>
            <a:endParaRPr lang="zh-CN" altLang="en-US" dirty="0"/>
          </a:p>
          <a:p>
            <a:pPr lvl="1"/>
            <a:r>
              <a:rPr lang="en-US" altLang="zh-CN" dirty="0"/>
              <a:t>Click</a:t>
            </a:r>
            <a:r>
              <a:rPr lang="zh-CN" altLang="en-US" dirty="0"/>
              <a:t> </a:t>
            </a:r>
            <a:r>
              <a:rPr lang="en-US" altLang="zh-CN" dirty="0"/>
              <a:t>2nd</a:t>
            </a:r>
            <a:endParaRPr lang="zh-CN" altLang="en-US" dirty="0"/>
          </a:p>
          <a:p>
            <a:pPr lvl="2"/>
            <a:r>
              <a:rPr lang="en-US" altLang="zh-CN" dirty="0"/>
              <a:t>Click</a:t>
            </a:r>
            <a:r>
              <a:rPr lang="zh-CN" altLang="en-US" dirty="0"/>
              <a:t> </a:t>
            </a:r>
            <a:r>
              <a:rPr lang="en-US" altLang="zh-CN" dirty="0"/>
              <a:t>3rd</a:t>
            </a:r>
            <a:endParaRPr lang="zh-CN" altLang="en-US" dirty="0"/>
          </a:p>
          <a:p>
            <a:pPr lvl="3"/>
            <a:r>
              <a:rPr lang="en-US" altLang="zh-CN" dirty="0"/>
              <a:t>Click</a:t>
            </a:r>
            <a:r>
              <a:rPr lang="zh-CN" altLang="en-US" dirty="0"/>
              <a:t> </a:t>
            </a:r>
            <a:r>
              <a:rPr lang="en-US" altLang="zh-CN" dirty="0"/>
              <a:t>4th</a:t>
            </a:r>
            <a:endParaRPr lang="zh-CN" altLang="en-US" dirty="0"/>
          </a:p>
          <a:p>
            <a:pPr lvl="4"/>
            <a:r>
              <a:rPr lang="en-US" altLang="zh-CN" dirty="0"/>
              <a:t>Click</a:t>
            </a:r>
            <a:r>
              <a:rPr lang="zh-CN" altLang="en-US" dirty="0"/>
              <a:t> </a:t>
            </a:r>
            <a:r>
              <a:rPr lang="en-US" altLang="zh-CN" dirty="0"/>
              <a:t>5th</a:t>
            </a:r>
            <a:endParaRPr lang="zh-CN" altLang="en-US" dirty="0"/>
          </a:p>
        </p:txBody>
      </p:sp>
    </p:spTree>
    <p:extLst>
      <p:ext uri="{BB962C8B-B14F-4D97-AF65-F5344CB8AC3E}">
        <p14:creationId xmlns:p14="http://schemas.microsoft.com/office/powerpoint/2010/main" val="3178155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封面背景">
    <p:spTree>
      <p:nvGrpSpPr>
        <p:cNvPr id="1" name=""/>
        <p:cNvGrpSpPr/>
        <p:nvPr/>
      </p:nvGrpSpPr>
      <p:grpSpPr>
        <a:xfrm>
          <a:off x="0" y="0"/>
          <a:ext cx="0" cy="0"/>
          <a:chOff x="0" y="0"/>
          <a:chExt cx="0" cy="0"/>
        </a:xfrm>
      </p:grpSpPr>
      <p:pic>
        <p:nvPicPr>
          <p:cNvPr id="2" name="图片 1" descr="组 9"/>
          <p:cNvPicPr>
            <a:picLocks noChangeAspect="1"/>
          </p:cNvPicPr>
          <p:nvPr userDrawn="1"/>
        </p:nvPicPr>
        <p:blipFill>
          <a:blip r:embed="rId2"/>
          <a:stretch>
            <a:fillRect/>
          </a:stretch>
        </p:blipFill>
        <p:spPr>
          <a:xfrm>
            <a:off x="0" y="0"/>
            <a:ext cx="12192000" cy="6883400"/>
          </a:xfrm>
          <a:prstGeom prst="rect">
            <a:avLst/>
          </a:prstGeom>
        </p:spPr>
      </p:pic>
      <p:pic>
        <p:nvPicPr>
          <p:cNvPr id="4" name="图片 3"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2942048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背景">
    <p:spTree>
      <p:nvGrpSpPr>
        <p:cNvPr id="1" name=""/>
        <p:cNvGrpSpPr/>
        <p:nvPr/>
      </p:nvGrpSpPr>
      <p:grpSpPr>
        <a:xfrm>
          <a:off x="0" y="0"/>
          <a:ext cx="0" cy="0"/>
          <a:chOff x="0" y="0"/>
          <a:chExt cx="0" cy="0"/>
        </a:xfrm>
      </p:grpSpPr>
      <p:pic>
        <p:nvPicPr>
          <p:cNvPr id="2" name="图片 1" descr="组 12"/>
          <p:cNvPicPr>
            <a:picLocks noChangeAspect="1"/>
          </p:cNvPicPr>
          <p:nvPr userDrawn="1"/>
        </p:nvPicPr>
        <p:blipFill>
          <a:blip r:embed="rId2"/>
          <a:stretch>
            <a:fillRect/>
          </a:stretch>
        </p:blipFill>
        <p:spPr>
          <a:xfrm>
            <a:off x="1" y="1"/>
            <a:ext cx="12191153" cy="6882553"/>
          </a:xfrm>
          <a:prstGeom prst="rect">
            <a:avLst/>
          </a:prstGeom>
        </p:spPr>
      </p:pic>
      <p:pic>
        <p:nvPicPr>
          <p:cNvPr id="3" name="图片 2"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1041959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人物介绍页">
    <p:spTree>
      <p:nvGrpSpPr>
        <p:cNvPr id="1" name=""/>
        <p:cNvGrpSpPr/>
        <p:nvPr/>
      </p:nvGrpSpPr>
      <p:grpSpPr>
        <a:xfrm>
          <a:off x="0" y="0"/>
          <a:ext cx="0" cy="0"/>
          <a:chOff x="0" y="0"/>
          <a:chExt cx="0" cy="0"/>
        </a:xfrm>
      </p:grpSpPr>
      <p:pic>
        <p:nvPicPr>
          <p:cNvPr id="2" name="图片 1" descr="02"/>
          <p:cNvPicPr>
            <a:picLocks noChangeAspect="1"/>
          </p:cNvPicPr>
          <p:nvPr userDrawn="1"/>
        </p:nvPicPr>
        <p:blipFill>
          <a:blip r:embed="rId2"/>
          <a:stretch>
            <a:fillRect/>
          </a:stretch>
        </p:blipFill>
        <p:spPr>
          <a:xfrm>
            <a:off x="1" y="1"/>
            <a:ext cx="12191153" cy="6857153"/>
          </a:xfrm>
          <a:prstGeom prst="rect">
            <a:avLst/>
          </a:prstGeom>
        </p:spPr>
      </p:pic>
    </p:spTree>
    <p:extLst>
      <p:ext uri="{BB962C8B-B14F-4D97-AF65-F5344CB8AC3E}">
        <p14:creationId xmlns:p14="http://schemas.microsoft.com/office/powerpoint/2010/main" val="1872784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底页">
    <p:spTree>
      <p:nvGrpSpPr>
        <p:cNvPr id="1" name=""/>
        <p:cNvGrpSpPr/>
        <p:nvPr/>
      </p:nvGrpSpPr>
      <p:grpSpPr>
        <a:xfrm>
          <a:off x="0" y="0"/>
          <a:ext cx="0" cy="0"/>
          <a:chOff x="0" y="0"/>
          <a:chExt cx="0" cy="0"/>
        </a:xfrm>
      </p:grpSpPr>
      <p:pic>
        <p:nvPicPr>
          <p:cNvPr id="2" name="图片 1" descr="02 拷贝"/>
          <p:cNvPicPr>
            <a:picLocks noChangeAspect="1"/>
          </p:cNvPicPr>
          <p:nvPr userDrawn="1"/>
        </p:nvPicPr>
        <p:blipFill>
          <a:blip r:embed="rId2"/>
          <a:stretch>
            <a:fillRect/>
          </a:stretch>
        </p:blipFill>
        <p:spPr>
          <a:xfrm>
            <a:off x="0" y="1"/>
            <a:ext cx="12192000" cy="6884247"/>
          </a:xfrm>
          <a:prstGeom prst="rect">
            <a:avLst/>
          </a:prstGeom>
        </p:spPr>
      </p:pic>
      <p:pic>
        <p:nvPicPr>
          <p:cNvPr id="3" name="图片 2"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2643507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人物介绍页02">
    <p:spTree>
      <p:nvGrpSpPr>
        <p:cNvPr id="1" name=""/>
        <p:cNvGrpSpPr/>
        <p:nvPr/>
      </p:nvGrpSpPr>
      <p:grpSpPr>
        <a:xfrm>
          <a:off x="0" y="0"/>
          <a:ext cx="0" cy="0"/>
          <a:chOff x="0" y="0"/>
          <a:chExt cx="0" cy="0"/>
        </a:xfrm>
      </p:grpSpPr>
      <p:pic>
        <p:nvPicPr>
          <p:cNvPr id="3" name="图片 2" descr="02"/>
          <p:cNvPicPr>
            <a:picLocks noChangeAspect="1"/>
          </p:cNvPicPr>
          <p:nvPr userDrawn="1"/>
        </p:nvPicPr>
        <p:blipFill>
          <a:blip r:embed="rId2"/>
          <a:stretch>
            <a:fillRect/>
          </a:stretch>
        </p:blipFill>
        <p:spPr>
          <a:xfrm>
            <a:off x="1" y="1"/>
            <a:ext cx="12191153" cy="6857153"/>
          </a:xfrm>
          <a:prstGeom prst="rect">
            <a:avLst/>
          </a:prstGeom>
        </p:spPr>
      </p:pic>
      <p:sp>
        <p:nvSpPr>
          <p:cNvPr id="8" name="文本框 7"/>
          <p:cNvSpPr txBox="1"/>
          <p:nvPr userDrawn="1"/>
        </p:nvSpPr>
        <p:spPr>
          <a:xfrm>
            <a:off x="5305213" y="2004907"/>
            <a:ext cx="6096000" cy="1200329"/>
          </a:xfrm>
          <a:prstGeom prst="rect">
            <a:avLst/>
          </a:prstGeom>
          <a:noFill/>
        </p:spPr>
        <p:txBody>
          <a:bodyPr wrap="square" rtlCol="0" anchor="t">
            <a:spAutoFit/>
          </a:bodyPr>
          <a:lstStyle/>
          <a:p>
            <a:pPr>
              <a:lnSpc>
                <a:spcPct val="100000"/>
              </a:lnSpc>
            </a:pPr>
            <a:r>
              <a:rPr lang="en-GB" altLang="zh-CN" sz="7200" b="1">
                <a:latin typeface="PingFang SC Semibold" panose="020B0400000000000000" charset="-122"/>
                <a:ea typeface="PingFang SC Semibold" panose="020B0400000000000000" charset="-122"/>
                <a:sym typeface="+mn-ea"/>
              </a:rPr>
              <a:t>文继荣</a:t>
            </a:r>
          </a:p>
        </p:txBody>
      </p:sp>
      <p:sp>
        <p:nvSpPr>
          <p:cNvPr id="9" name="文本框 8"/>
          <p:cNvSpPr txBox="1"/>
          <p:nvPr userDrawn="1"/>
        </p:nvSpPr>
        <p:spPr>
          <a:xfrm>
            <a:off x="5322147" y="3475567"/>
            <a:ext cx="5384800" cy="1033745"/>
          </a:xfrm>
          <a:prstGeom prst="rect">
            <a:avLst/>
          </a:prstGeom>
          <a:noFill/>
        </p:spPr>
        <p:txBody>
          <a:bodyPr wrap="square" rtlCol="0">
            <a:spAutoFit/>
          </a:bodyPr>
          <a:lstStyle/>
          <a:p>
            <a:pPr algn="l">
              <a:lnSpc>
                <a:spcPct val="150000"/>
              </a:lnSpc>
            </a:pPr>
            <a:r>
              <a:rPr lang="zh-CN" altLang="en-US" sz="2133">
                <a:latin typeface="PingFang SC Regular" panose="020B0400000000000000" charset="-122"/>
                <a:ea typeface="PingFang SC Regular" panose="020B0400000000000000" charset="-122"/>
              </a:rPr>
              <a:t>中国人民大学高瓴人工智能学院执行院长</a:t>
            </a:r>
          </a:p>
          <a:p>
            <a:pPr algn="l">
              <a:lnSpc>
                <a:spcPct val="150000"/>
              </a:lnSpc>
            </a:pPr>
            <a:r>
              <a:rPr lang="zh-CN" altLang="en-US" sz="2133">
                <a:latin typeface="PingFang SC Regular" panose="020B0400000000000000" charset="-122"/>
                <a:ea typeface="PingFang SC Regular" panose="020B0400000000000000" charset="-122"/>
              </a:rPr>
              <a:t>北京智源人工智能研究院首席科学家</a:t>
            </a:r>
          </a:p>
        </p:txBody>
      </p:sp>
      <p:sp>
        <p:nvSpPr>
          <p:cNvPr id="10" name="椭圆 9"/>
          <p:cNvSpPr/>
          <p:nvPr userDrawn="1"/>
        </p:nvSpPr>
        <p:spPr>
          <a:xfrm>
            <a:off x="4975013" y="3301153"/>
            <a:ext cx="192000" cy="192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10800927" y="3329093"/>
            <a:ext cx="144000" cy="144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5167208" y="3388360"/>
            <a:ext cx="5663353" cy="9600"/>
          </a:xfrm>
          <a:prstGeom prst="rect">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椭圆 1"/>
          <p:cNvPicPr>
            <a:picLocks noChangeAspect="1"/>
          </p:cNvPicPr>
          <p:nvPr userDrawn="1"/>
        </p:nvPicPr>
        <p:blipFill>
          <a:blip r:embed="rId3"/>
          <a:stretch>
            <a:fillRect/>
          </a:stretch>
        </p:blipFill>
        <p:spPr>
          <a:xfrm>
            <a:off x="1331807" y="1520613"/>
            <a:ext cx="3738277" cy="3744000"/>
          </a:xfrm>
          <a:prstGeom prst="rect">
            <a:avLst/>
          </a:prstGeom>
        </p:spPr>
      </p:pic>
      <p:pic>
        <p:nvPicPr>
          <p:cNvPr id="6" name="图片 5" descr="图层 17"/>
          <p:cNvPicPr>
            <a:picLocks noChangeAspect="1"/>
          </p:cNvPicPr>
          <p:nvPr userDrawn="1"/>
        </p:nvPicPr>
        <p:blipFill>
          <a:blip r:embed="rId4"/>
          <a:stretch>
            <a:fillRect/>
          </a:stretch>
        </p:blipFill>
        <p:spPr>
          <a:xfrm>
            <a:off x="1560407" y="1752600"/>
            <a:ext cx="3279987" cy="3279987"/>
          </a:xfrm>
          <a:prstGeom prst="rect">
            <a:avLst/>
          </a:prstGeom>
        </p:spPr>
      </p:pic>
      <p:pic>
        <p:nvPicPr>
          <p:cNvPr id="4" name="图片 3" descr="中英文全称-白色"/>
          <p:cNvPicPr>
            <a:picLocks noChangeAspect="1"/>
          </p:cNvPicPr>
          <p:nvPr userDrawn="1"/>
        </p:nvPicPr>
        <p:blipFill>
          <a:blip r:embed="rId5"/>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511665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pic>
        <p:nvPicPr>
          <p:cNvPr id="5" name="图片 4" descr="组 12"/>
          <p:cNvPicPr>
            <a:picLocks noChangeAspect="1"/>
          </p:cNvPicPr>
          <p:nvPr userDrawn="1"/>
        </p:nvPicPr>
        <p:blipFill>
          <a:blip r:embed="rId2"/>
          <a:stretch>
            <a:fillRect/>
          </a:stretch>
        </p:blipFill>
        <p:spPr>
          <a:xfrm>
            <a:off x="1" y="1"/>
            <a:ext cx="12191153" cy="6882553"/>
          </a:xfrm>
          <a:prstGeom prst="rect">
            <a:avLst/>
          </a:prstGeom>
        </p:spPr>
      </p:pic>
      <p:sp>
        <p:nvSpPr>
          <p:cNvPr id="2" name="Title 1"/>
          <p:cNvSpPr>
            <a:spLocks noGrp="1"/>
          </p:cNvSpPr>
          <p:nvPr>
            <p:ph type="title" hasCustomPrompt="1"/>
          </p:nvPr>
        </p:nvSpPr>
        <p:spPr>
          <a:xfrm>
            <a:off x="1455145" y="666443"/>
            <a:ext cx="9715500" cy="1028700"/>
          </a:xfrm>
        </p:spPr>
        <p:txBody>
          <a:bodyPr/>
          <a:lstStyle/>
          <a:p>
            <a:r>
              <a:rPr kumimoji="1" lang="zh-CN" altLang="en-US" spc="0" dirty="0">
                <a:latin typeface="Source Han Sans CN Medium" panose="020B0200000000000000" pitchFamily="34" charset="-128"/>
                <a:ea typeface="Source Han Sans CN Medium" panose="020B0200000000000000" pitchFamily="34" charset="-128"/>
              </a:rPr>
              <a:t>标题</a:t>
            </a:r>
          </a:p>
        </p:txBody>
      </p:sp>
      <p:sp>
        <p:nvSpPr>
          <p:cNvPr id="4" name="Oval 4"/>
          <p:cNvSpPr/>
          <p:nvPr userDrawn="1"/>
        </p:nvSpPr>
        <p:spPr>
          <a:xfrm>
            <a:off x="1067418" y="66620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Tree>
    <p:extLst>
      <p:ext uri="{BB962C8B-B14F-4D97-AF65-F5344CB8AC3E}">
        <p14:creationId xmlns:p14="http://schemas.microsoft.com/office/powerpoint/2010/main" val="4201501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标题j+副标题">
    <p:spTree>
      <p:nvGrpSpPr>
        <p:cNvPr id="1" name=""/>
        <p:cNvGrpSpPr/>
        <p:nvPr/>
      </p:nvGrpSpPr>
      <p:grpSpPr>
        <a:xfrm>
          <a:off x="0" y="0"/>
          <a:ext cx="0" cy="0"/>
          <a:chOff x="0" y="0"/>
          <a:chExt cx="0" cy="0"/>
        </a:xfrm>
      </p:grpSpPr>
      <p:pic>
        <p:nvPicPr>
          <p:cNvPr id="7" name="图片 6" descr="组 12"/>
          <p:cNvPicPr>
            <a:picLocks noChangeAspect="1"/>
          </p:cNvPicPr>
          <p:nvPr userDrawn="1"/>
        </p:nvPicPr>
        <p:blipFill>
          <a:blip r:embed="rId2"/>
          <a:stretch>
            <a:fillRect/>
          </a:stretch>
        </p:blipFill>
        <p:spPr>
          <a:xfrm>
            <a:off x="1" y="1"/>
            <a:ext cx="12191153" cy="6882553"/>
          </a:xfrm>
          <a:prstGeom prst="rect">
            <a:avLst/>
          </a:prstGeom>
        </p:spPr>
      </p:pic>
      <p:sp>
        <p:nvSpPr>
          <p:cNvPr id="2" name="TextBox 3"/>
          <p:cNvSpPr txBox="1"/>
          <p:nvPr userDrawn="1"/>
        </p:nvSpPr>
        <p:spPr>
          <a:xfrm>
            <a:off x="1455144" y="1772519"/>
            <a:ext cx="5352725" cy="379656"/>
          </a:xfrm>
          <a:prstGeom prst="rect">
            <a:avLst/>
          </a:prstGeom>
          <a:noFill/>
        </p:spPr>
        <p:txBody>
          <a:bodyPr wrap="square" lIns="0" rIns="0" rtlCol="0">
            <a:spAutoFit/>
          </a:bodyPr>
          <a:lstStyle/>
          <a:p>
            <a:r>
              <a:rPr lang="zh-CN" altLang="en-US" sz="1867" b="0" i="0" dirty="0">
                <a:latin typeface="Microsoft YaHei" panose="020B0503020204020204" pitchFamily="34" charset="-122"/>
                <a:ea typeface="Microsoft YaHei" panose="020B0503020204020204" pitchFamily="34" charset="-122"/>
              </a:rPr>
              <a:t>副标题</a:t>
            </a:r>
            <a:endParaRPr kumimoji="1" lang="zh-CN" altLang="en-US" sz="1867" b="0" i="0" dirty="0">
              <a:latin typeface="Microsoft YaHei" panose="020B0503020204020204" pitchFamily="34" charset="-122"/>
              <a:ea typeface="Microsoft YaHei" panose="020B0503020204020204" pitchFamily="34" charset="-122"/>
            </a:endParaRPr>
          </a:p>
        </p:txBody>
      </p:sp>
      <p:sp>
        <p:nvSpPr>
          <p:cNvPr id="5" name="Title 1"/>
          <p:cNvSpPr>
            <a:spLocks noGrp="1"/>
          </p:cNvSpPr>
          <p:nvPr>
            <p:ph type="title" hasCustomPrompt="1"/>
          </p:nvPr>
        </p:nvSpPr>
        <p:spPr>
          <a:xfrm>
            <a:off x="1455421" y="968587"/>
            <a:ext cx="9715500" cy="751840"/>
          </a:xfrm>
        </p:spPr>
        <p:txBody>
          <a:bodyPr/>
          <a:lstStyle/>
          <a:p>
            <a:r>
              <a:rPr kumimoji="1" lang="zh-CN" altLang="en-US" spc="0" dirty="0">
                <a:latin typeface="Source Han Sans CN Medium" panose="020B0200000000000000" pitchFamily="34" charset="-128"/>
                <a:ea typeface="Source Han Sans CN Medium" panose="020B0200000000000000" pitchFamily="34" charset="-128"/>
              </a:rPr>
              <a:t>标题</a:t>
            </a:r>
          </a:p>
        </p:txBody>
      </p:sp>
      <p:sp>
        <p:nvSpPr>
          <p:cNvPr id="21" name="Oval 4"/>
          <p:cNvSpPr/>
          <p:nvPr userDrawn="1"/>
        </p:nvSpPr>
        <p:spPr>
          <a:xfrm>
            <a:off x="1215584" y="96846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pic>
        <p:nvPicPr>
          <p:cNvPr id="11" name="图片 10"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73506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sz="half" idx="1"/>
          </p:nvPr>
        </p:nvSpPr>
        <p:spPr>
          <a:xfrm>
            <a:off x="431801" y="1196975"/>
            <a:ext cx="5529385" cy="4929188"/>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48759" y="1196975"/>
            <a:ext cx="5531338" cy="4929188"/>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4475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170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文">
    <p:spTree>
      <p:nvGrpSpPr>
        <p:cNvPr id="1" name=""/>
        <p:cNvGrpSpPr/>
        <p:nvPr/>
      </p:nvGrpSpPr>
      <p:grpSpPr>
        <a:xfrm>
          <a:off x="0" y="0"/>
          <a:ext cx="0" cy="0"/>
          <a:chOff x="0" y="0"/>
          <a:chExt cx="0" cy="0"/>
        </a:xfrm>
      </p:grpSpPr>
      <p:pic>
        <p:nvPicPr>
          <p:cNvPr id="16" name="图片 15" descr="组 12"/>
          <p:cNvPicPr>
            <a:picLocks noChangeAspect="1"/>
          </p:cNvPicPr>
          <p:nvPr userDrawn="1"/>
        </p:nvPicPr>
        <p:blipFill>
          <a:blip r:embed="rId2"/>
          <a:stretch>
            <a:fillRect/>
          </a:stretch>
        </p:blipFill>
        <p:spPr>
          <a:xfrm>
            <a:off x="1" y="1"/>
            <a:ext cx="12191153" cy="6882553"/>
          </a:xfrm>
          <a:prstGeom prst="rect">
            <a:avLst/>
          </a:prstGeom>
        </p:spPr>
      </p:pic>
      <p:sp>
        <p:nvSpPr>
          <p:cNvPr id="2" name="Title 1"/>
          <p:cNvSpPr>
            <a:spLocks noGrp="1"/>
          </p:cNvSpPr>
          <p:nvPr>
            <p:ph type="title" hasCustomPrompt="1"/>
          </p:nvPr>
        </p:nvSpPr>
        <p:spPr>
          <a:xfrm>
            <a:off x="1394460" y="1212427"/>
            <a:ext cx="10715413" cy="1028700"/>
          </a:xfrm>
        </p:spPr>
        <p:txBody>
          <a:bodyPr/>
          <a:lstStyle/>
          <a:p>
            <a:r>
              <a:rPr kumimoji="1" lang="zh-CN" altLang="en-US" spc="0" dirty="0">
                <a:latin typeface="Source Han Sans CN Medium" panose="020B0200000000000000" pitchFamily="34" charset="-128"/>
                <a:ea typeface="Source Han Sans CN Medium" panose="020B0200000000000000" pitchFamily="34" charset="-128"/>
              </a:rPr>
              <a:t>首个公开的中文超大规模多模态预训练</a:t>
            </a:r>
          </a:p>
        </p:txBody>
      </p:sp>
      <p:sp>
        <p:nvSpPr>
          <p:cNvPr id="352" name="矩形 21"/>
          <p:cNvSpPr/>
          <p:nvPr userDrawn="1"/>
        </p:nvSpPr>
        <p:spPr>
          <a:xfrm>
            <a:off x="3871806" y="2163234"/>
            <a:ext cx="8319347" cy="1515533"/>
          </a:xfrm>
          <a:prstGeom prst="rect">
            <a:avLst/>
          </a:prstGeom>
          <a:solidFill>
            <a:srgbClr val="253A70">
              <a:alpha val="85000"/>
            </a:srgbClr>
          </a:solidFill>
          <a:ln w="12700">
            <a:miter lim="400000"/>
          </a:ln>
          <a:effectLst/>
        </p:spPr>
        <p:txBody>
          <a:bodyPr lIns="158749" tIns="158749" rIns="158749" bIns="158749" anchor="ctr"/>
          <a:lstStyle/>
          <a:p>
            <a:pPr>
              <a:defRPr sz="17300">
                <a:solidFill>
                  <a:srgbClr val="FFFFFF"/>
                </a:solidFill>
              </a:defRPr>
            </a:pPr>
            <a:endParaRPr sz="23066"/>
          </a:p>
        </p:txBody>
      </p:sp>
      <p:pic>
        <p:nvPicPr>
          <p:cNvPr id="361" name="图片 9" descr="图片 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475741" y="2163234"/>
            <a:ext cx="2164927" cy="1515533"/>
          </a:xfrm>
          <a:prstGeom prst="rect">
            <a:avLst/>
          </a:prstGeom>
          <a:ln w="12700">
            <a:miter lim="400000"/>
            <a:headEnd/>
            <a:tailEnd/>
          </a:ln>
        </p:spPr>
      </p:pic>
      <p:sp>
        <p:nvSpPr>
          <p:cNvPr id="22" name="TextBox 21"/>
          <p:cNvSpPr txBox="1"/>
          <p:nvPr userDrawn="1"/>
        </p:nvSpPr>
        <p:spPr>
          <a:xfrm>
            <a:off x="4278959" y="2285022"/>
            <a:ext cx="5131405" cy="1510991"/>
          </a:xfrm>
          <a:prstGeom prst="rect">
            <a:avLst/>
          </a:prstGeom>
          <a:noFill/>
        </p:spPr>
        <p:txBody>
          <a:bodyPr wrap="square" lIns="0" rtlCol="0">
            <a:spAutoFit/>
          </a:bodyPr>
          <a:lstStyle/>
          <a:p>
            <a:pPr lvl="0">
              <a:lnSpc>
                <a:spcPct val="150000"/>
              </a:lnSpc>
              <a:spcAft>
                <a:spcPts val="0"/>
              </a:spcAft>
            </a:pPr>
            <a:r>
              <a:rPr sz="1867" dirty="0">
                <a:latin typeface="PingFang SC Regular" panose="020B0400000000000000" charset="-122"/>
                <a:ea typeface="PingFang SC Regular" panose="020B0400000000000000" charset="-122"/>
                <a:cs typeface="PingFang SC Regular" panose="020B0400000000000000" charset="-122"/>
              </a:rPr>
              <a:t>点击添加相关标题文字点击添加相关标题文字点击添加相关标题文字点击添加相关标题文字</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sp>
        <p:nvSpPr>
          <p:cNvPr id="4" name="矩形 21"/>
          <p:cNvSpPr/>
          <p:nvPr userDrawn="1"/>
        </p:nvSpPr>
        <p:spPr>
          <a:xfrm>
            <a:off x="3851487" y="4089400"/>
            <a:ext cx="8319347" cy="1515533"/>
          </a:xfrm>
          <a:prstGeom prst="rect">
            <a:avLst/>
          </a:prstGeom>
          <a:solidFill>
            <a:srgbClr val="253A70">
              <a:alpha val="85000"/>
            </a:srgbClr>
          </a:solidFill>
          <a:ln w="12700">
            <a:miter lim="400000"/>
          </a:ln>
          <a:effectLst/>
        </p:spPr>
        <p:txBody>
          <a:bodyPr lIns="158749" tIns="158749" rIns="158749" bIns="158749" anchor="ctr"/>
          <a:lstStyle/>
          <a:p>
            <a:pPr>
              <a:defRPr sz="17300">
                <a:solidFill>
                  <a:srgbClr val="FFFFFF"/>
                </a:solidFill>
              </a:defRPr>
            </a:pPr>
            <a:endParaRPr sz="23066"/>
          </a:p>
        </p:txBody>
      </p:sp>
      <p:pic>
        <p:nvPicPr>
          <p:cNvPr id="6" name="图片 9" descr="图片 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455421" y="4089400"/>
            <a:ext cx="2164927" cy="1515533"/>
          </a:xfrm>
          <a:prstGeom prst="rect">
            <a:avLst/>
          </a:prstGeom>
          <a:ln w="12700">
            <a:miter lim="400000"/>
            <a:headEnd/>
            <a:tailEnd/>
          </a:ln>
        </p:spPr>
      </p:pic>
      <p:sp>
        <p:nvSpPr>
          <p:cNvPr id="12" name="Oval 4"/>
          <p:cNvSpPr/>
          <p:nvPr userDrawn="1"/>
        </p:nvSpPr>
        <p:spPr>
          <a:xfrm>
            <a:off x="1215584" y="121230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
        <p:nvSpPr>
          <p:cNvPr id="15" name="TextBox 21"/>
          <p:cNvSpPr txBox="1"/>
          <p:nvPr userDrawn="1"/>
        </p:nvSpPr>
        <p:spPr>
          <a:xfrm>
            <a:off x="4278959" y="4179862"/>
            <a:ext cx="5131405" cy="1510991"/>
          </a:xfrm>
          <a:prstGeom prst="rect">
            <a:avLst/>
          </a:prstGeom>
          <a:noFill/>
        </p:spPr>
        <p:txBody>
          <a:bodyPr wrap="square" lIns="0" rtlCol="0">
            <a:spAutoFit/>
          </a:bodyPr>
          <a:lstStyle/>
          <a:p>
            <a:pPr lvl="0">
              <a:lnSpc>
                <a:spcPct val="150000"/>
              </a:lnSpc>
              <a:spcAft>
                <a:spcPts val="0"/>
              </a:spcAft>
            </a:pPr>
            <a:r>
              <a:rPr sz="1867" dirty="0">
                <a:latin typeface="PingFang SC Regular" panose="020B0400000000000000" charset="-122"/>
                <a:ea typeface="PingFang SC Regular" panose="020B0400000000000000" charset="-122"/>
                <a:cs typeface="PingFang SC Regular" panose="020B0400000000000000" charset="-122"/>
              </a:rPr>
              <a:t>点击添加相关标题文字点击添加相关标题文字点击添加相关标题文字点击添加相关标题文字</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pic>
        <p:nvPicPr>
          <p:cNvPr id="17" name="图片 16" descr="中英文全称-白色"/>
          <p:cNvPicPr>
            <a:picLocks noChangeAspect="1"/>
          </p:cNvPicPr>
          <p:nvPr userDrawn="1"/>
        </p:nvPicPr>
        <p:blipFill>
          <a:blip r:embed="rId4"/>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195777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文02">
    <p:spTree>
      <p:nvGrpSpPr>
        <p:cNvPr id="1" name=""/>
        <p:cNvGrpSpPr/>
        <p:nvPr/>
      </p:nvGrpSpPr>
      <p:grpSpPr>
        <a:xfrm>
          <a:off x="0" y="0"/>
          <a:ext cx="0" cy="0"/>
          <a:chOff x="0" y="0"/>
          <a:chExt cx="0" cy="0"/>
        </a:xfrm>
      </p:grpSpPr>
      <p:pic>
        <p:nvPicPr>
          <p:cNvPr id="2" name="图片 1" descr="组 12"/>
          <p:cNvPicPr>
            <a:picLocks noChangeAspect="1"/>
          </p:cNvPicPr>
          <p:nvPr userDrawn="1"/>
        </p:nvPicPr>
        <p:blipFill>
          <a:blip r:embed="rId2"/>
          <a:stretch>
            <a:fillRect/>
          </a:stretch>
        </p:blipFill>
        <p:spPr>
          <a:xfrm>
            <a:off x="1" y="1"/>
            <a:ext cx="12191153" cy="6882553"/>
          </a:xfrm>
          <a:prstGeom prst="rect">
            <a:avLst/>
          </a:prstGeom>
        </p:spPr>
      </p:pic>
      <p:sp>
        <p:nvSpPr>
          <p:cNvPr id="22" name="TextBox 21"/>
          <p:cNvSpPr txBox="1"/>
          <p:nvPr userDrawn="1"/>
        </p:nvSpPr>
        <p:spPr>
          <a:xfrm>
            <a:off x="1479127" y="4699847"/>
            <a:ext cx="2954867" cy="1791003"/>
          </a:xfrm>
          <a:prstGeom prst="rect">
            <a:avLst/>
          </a:prstGeom>
          <a:noFill/>
        </p:spPr>
        <p:txBody>
          <a:bodyPr wrap="square" lIns="0" rtlCol="0">
            <a:spAutoFit/>
          </a:bodyPr>
          <a:lstStyle/>
          <a:p>
            <a:pPr lvl="0">
              <a:lnSpc>
                <a:spcPct val="70000"/>
              </a:lnSpc>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sp>
        <p:nvSpPr>
          <p:cNvPr id="17" name="TextBox 21"/>
          <p:cNvSpPr txBox="1"/>
          <p:nvPr userDrawn="1"/>
        </p:nvSpPr>
        <p:spPr>
          <a:xfrm>
            <a:off x="4616027" y="4699847"/>
            <a:ext cx="2954867" cy="1791003"/>
          </a:xfrm>
          <a:prstGeom prst="rect">
            <a:avLst/>
          </a:prstGeom>
          <a:noFill/>
        </p:spPr>
        <p:txBody>
          <a:bodyPr wrap="square" lIns="0" rtlCol="0">
            <a:spAutoFit/>
          </a:bodyPr>
          <a:lstStyle/>
          <a:p>
            <a:pPr lvl="0">
              <a:lnSpc>
                <a:spcPct val="70000"/>
              </a:lnSpc>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sp>
        <p:nvSpPr>
          <p:cNvPr id="20" name="TextBox 21"/>
          <p:cNvSpPr txBox="1"/>
          <p:nvPr userDrawn="1"/>
        </p:nvSpPr>
        <p:spPr>
          <a:xfrm>
            <a:off x="7784253" y="4699847"/>
            <a:ext cx="2954867" cy="1791003"/>
          </a:xfrm>
          <a:prstGeom prst="rect">
            <a:avLst/>
          </a:prstGeom>
          <a:noFill/>
        </p:spPr>
        <p:txBody>
          <a:bodyPr wrap="square" lIns="0" rtlCol="0">
            <a:spAutoFit/>
          </a:bodyPr>
          <a:lstStyle/>
          <a:p>
            <a:pPr lvl="0">
              <a:lnSpc>
                <a:spcPct val="70000"/>
              </a:lnSpc>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lnSpc>
                <a:spcPct val="70000"/>
              </a:lnSpc>
              <a:spcBef>
                <a:spcPts val="2133"/>
              </a:spcBef>
              <a:spcAft>
                <a:spcPts val="0"/>
              </a:spcAft>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endParaRPr lang="zh-CN" altLang="en-US" sz="1867" dirty="0">
              <a:latin typeface="PingFang SC Regular" panose="020B0400000000000000" charset="-122"/>
              <a:ea typeface="PingFang SC Regular" panose="020B0400000000000000" charset="-122"/>
              <a:cs typeface="PingFang SC Regular" panose="020B0400000000000000" charset="-122"/>
            </a:endParaRPr>
          </a:p>
        </p:txBody>
      </p:sp>
      <p:pic>
        <p:nvPicPr>
          <p:cNvPr id="23" name="图片 22" descr="VCG211279701682"/>
          <p:cNvPicPr>
            <a:picLocks noChangeAspect="1"/>
          </p:cNvPicPr>
          <p:nvPr userDrawn="1"/>
        </p:nvPicPr>
        <p:blipFill>
          <a:blip r:embed="rId3"/>
          <a:stretch>
            <a:fillRect/>
          </a:stretch>
        </p:blipFill>
        <p:spPr>
          <a:xfrm>
            <a:off x="1487594" y="2418504"/>
            <a:ext cx="2974340" cy="1859280"/>
          </a:xfrm>
          <a:prstGeom prst="rect">
            <a:avLst/>
          </a:prstGeom>
        </p:spPr>
      </p:pic>
      <p:pic>
        <p:nvPicPr>
          <p:cNvPr id="25" name="图片 24" descr="VCG211279701704"/>
          <p:cNvPicPr>
            <a:picLocks noChangeAspect="1"/>
          </p:cNvPicPr>
          <p:nvPr userDrawn="1"/>
        </p:nvPicPr>
        <p:blipFill>
          <a:blip r:embed="rId4"/>
          <a:stretch>
            <a:fillRect/>
          </a:stretch>
        </p:blipFill>
        <p:spPr>
          <a:xfrm>
            <a:off x="7776633" y="2417233"/>
            <a:ext cx="2980267" cy="1862667"/>
          </a:xfrm>
          <a:prstGeom prst="rect">
            <a:avLst/>
          </a:prstGeom>
        </p:spPr>
      </p:pic>
      <p:pic>
        <p:nvPicPr>
          <p:cNvPr id="26" name="图片 25" descr="VCG211287007534"/>
          <p:cNvPicPr>
            <a:picLocks noChangeAspect="1"/>
          </p:cNvPicPr>
          <p:nvPr userDrawn="1"/>
        </p:nvPicPr>
        <p:blipFill>
          <a:blip r:embed="rId5"/>
          <a:stretch>
            <a:fillRect/>
          </a:stretch>
        </p:blipFill>
        <p:spPr>
          <a:xfrm>
            <a:off x="4632114" y="2418927"/>
            <a:ext cx="2974340" cy="1859280"/>
          </a:xfrm>
          <a:prstGeom prst="rect">
            <a:avLst/>
          </a:prstGeom>
        </p:spPr>
      </p:pic>
      <p:pic>
        <p:nvPicPr>
          <p:cNvPr id="4" name="图片 3" descr="中英文全称-白色"/>
          <p:cNvPicPr>
            <a:picLocks noChangeAspect="1"/>
          </p:cNvPicPr>
          <p:nvPr userDrawn="1"/>
        </p:nvPicPr>
        <p:blipFill>
          <a:blip r:embed="rId6"/>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2397791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文字03">
    <p:spTree>
      <p:nvGrpSpPr>
        <p:cNvPr id="1" name=""/>
        <p:cNvGrpSpPr/>
        <p:nvPr/>
      </p:nvGrpSpPr>
      <p:grpSpPr>
        <a:xfrm>
          <a:off x="0" y="0"/>
          <a:ext cx="0" cy="0"/>
          <a:chOff x="0" y="0"/>
          <a:chExt cx="0" cy="0"/>
        </a:xfrm>
      </p:grpSpPr>
      <p:pic>
        <p:nvPicPr>
          <p:cNvPr id="15" name="图片 14" descr="组 12"/>
          <p:cNvPicPr>
            <a:picLocks noChangeAspect="1"/>
          </p:cNvPicPr>
          <p:nvPr userDrawn="1"/>
        </p:nvPicPr>
        <p:blipFill>
          <a:blip r:embed="rId2"/>
          <a:stretch>
            <a:fillRect/>
          </a:stretch>
        </p:blipFill>
        <p:spPr>
          <a:xfrm>
            <a:off x="1" y="1"/>
            <a:ext cx="12191153" cy="6882553"/>
          </a:xfrm>
          <a:prstGeom prst="rect">
            <a:avLst/>
          </a:prstGeom>
        </p:spPr>
      </p:pic>
      <p:sp>
        <p:nvSpPr>
          <p:cNvPr id="4" name="TextBox 21"/>
          <p:cNvSpPr txBox="1"/>
          <p:nvPr userDrawn="1"/>
        </p:nvSpPr>
        <p:spPr>
          <a:xfrm>
            <a:off x="5814812" y="2167334"/>
            <a:ext cx="5131405" cy="2606163"/>
          </a:xfrm>
          <a:prstGeom prst="rect">
            <a:avLst/>
          </a:prstGeom>
          <a:noFill/>
        </p:spPr>
        <p:txBody>
          <a:bodyPr wrap="square" lIns="0" rtlCol="0">
            <a:spAutoFit/>
          </a:bodyPr>
          <a:lstStyle/>
          <a:p>
            <a:pPr lvl="0"/>
            <a:r>
              <a:rPr lang="zh-CN" altLang="en-US" sz="1867" dirty="0">
                <a:latin typeface="PingFang SC Regular" panose="020B0400000000000000" charset="-122"/>
                <a:ea typeface="PingFang SC Regular" panose="020B0400000000000000" charset="-122"/>
                <a:cs typeface="PingFang SC Regular" panose="020B0400000000000000" charset="-122"/>
              </a:rPr>
              <a:t>负载均衡 </a:t>
            </a:r>
            <a:r>
              <a:rPr lang="en-US" altLang="zh-CN" sz="1867" dirty="0">
                <a:latin typeface="PingFang SC Regular" panose="020B0400000000000000" charset="-122"/>
                <a:ea typeface="PingFang SC Regular" panose="020B0400000000000000" charset="-122"/>
                <a:cs typeface="PingFang SC Regular" panose="020B0400000000000000" charset="-122"/>
              </a:rPr>
              <a:t>loss </a:t>
            </a:r>
            <a:r>
              <a:rPr lang="zh-CN" altLang="en-US" sz="1867" dirty="0">
                <a:latin typeface="PingFang SC Regular" panose="020B0400000000000000" charset="-122"/>
                <a:ea typeface="PingFang SC Regular" panose="020B0400000000000000" charset="-122"/>
                <a:cs typeface="PingFang SC Regular" panose="020B0400000000000000" charset="-122"/>
              </a:rPr>
              <a:t>及监控模块</a:t>
            </a:r>
          </a:p>
          <a:p>
            <a:pPr lvl="0">
              <a:spcBef>
                <a:spcPts val="2133"/>
              </a:spcBef>
            </a:pPr>
            <a:r>
              <a:rPr lang="zh-CN" altLang="en-US" sz="1867" dirty="0">
                <a:latin typeface="PingFang SC Regular" panose="020B0400000000000000" charset="-122"/>
                <a:ea typeface="PingFang SC Regular" panose="020B0400000000000000" charset="-122"/>
                <a:cs typeface="PingFang SC Regular" panose="020B0400000000000000" charset="-122"/>
              </a:rPr>
              <a:t>更友好的模型读、存</a:t>
            </a:r>
          </a:p>
          <a:p>
            <a:pPr lvl="0">
              <a:spcBef>
                <a:spcPts val="2133"/>
              </a:spcBef>
            </a:pPr>
            <a:r>
              <a:rPr lang="zh-CN" altLang="en-US" sz="1867" dirty="0">
                <a:latin typeface="PingFang SC Regular" panose="020B0400000000000000" charset="-122"/>
                <a:ea typeface="PingFang SC Regular" panose="020B0400000000000000" charset="-122"/>
                <a:cs typeface="PingFang SC Regular" panose="020B0400000000000000" charset="-122"/>
              </a:rPr>
              <a:t>更好的 </a:t>
            </a:r>
            <a:r>
              <a:rPr lang="en-US" altLang="zh-CN" sz="1867" dirty="0">
                <a:latin typeface="PingFang SC Regular" panose="020B0400000000000000" charset="-122"/>
                <a:ea typeface="PingFang SC Regular" panose="020B0400000000000000" charset="-122"/>
                <a:cs typeface="PingFang SC Regular" panose="020B0400000000000000" charset="-122"/>
              </a:rPr>
              <a:t>fp16 </a:t>
            </a:r>
            <a:r>
              <a:rPr lang="zh-CN" altLang="en-US" sz="1867" dirty="0">
                <a:latin typeface="PingFang SC Regular" panose="020B0400000000000000" charset="-122"/>
                <a:ea typeface="PingFang SC Regular" panose="020B0400000000000000" charset="-122"/>
                <a:cs typeface="PingFang SC Regular" panose="020B0400000000000000" charset="-122"/>
              </a:rPr>
              <a:t>支持</a:t>
            </a:r>
          </a:p>
          <a:p>
            <a:pPr lvl="0">
              <a:spcBef>
                <a:spcPts val="2133"/>
              </a:spcBef>
            </a:pPr>
            <a:r>
              <a:rPr lang="zh-CN" altLang="en-US" sz="1867" dirty="0">
                <a:latin typeface="PingFang SC Regular" panose="020B0400000000000000" charset="-122"/>
                <a:ea typeface="PingFang SC Regular" panose="020B0400000000000000" charset="-122"/>
                <a:cs typeface="PingFang SC Regular" panose="020B0400000000000000" charset="-122"/>
              </a:rPr>
              <a:t>更快的计算</a:t>
            </a:r>
          </a:p>
          <a:p>
            <a:pPr lvl="0">
              <a:spcBef>
                <a:spcPts val="2133"/>
              </a:spcBef>
              <a:spcAft>
                <a:spcPts val="2133"/>
              </a:spcAft>
            </a:pPr>
            <a:r>
              <a:rPr lang="zh-CN" altLang="en-US" sz="1867" dirty="0">
                <a:latin typeface="PingFang SC Regular" panose="020B0400000000000000" charset="-122"/>
                <a:ea typeface="PingFang SC Regular" panose="020B0400000000000000" charset="-122"/>
                <a:cs typeface="PingFang SC Regular" panose="020B0400000000000000" charset="-122"/>
              </a:rPr>
              <a:t>欢迎在 </a:t>
            </a:r>
            <a:r>
              <a:rPr lang="en-US" altLang="zh-CN" sz="1867" dirty="0" err="1">
                <a:latin typeface="PingFang SC Regular" panose="020B0400000000000000" charset="-122"/>
                <a:ea typeface="PingFang SC Regular" panose="020B0400000000000000" charset="-122"/>
                <a:cs typeface="PingFang SC Regular" panose="020B0400000000000000" charset="-122"/>
              </a:rPr>
              <a:t>github</a:t>
            </a:r>
            <a:r>
              <a:rPr lang="en-US" altLang="zh-CN" sz="1867" dirty="0">
                <a:latin typeface="PingFang SC Regular" panose="020B0400000000000000" charset="-122"/>
                <a:ea typeface="PingFang SC Regular" panose="020B0400000000000000" charset="-122"/>
                <a:cs typeface="PingFang SC Regular" panose="020B0400000000000000" charset="-122"/>
              </a:rPr>
              <a:t> issue </a:t>
            </a:r>
            <a:r>
              <a:rPr lang="zh-CN" altLang="en-US" sz="1867" dirty="0">
                <a:latin typeface="PingFang SC Regular" panose="020B0400000000000000" charset="-122"/>
                <a:ea typeface="PingFang SC Regular" panose="020B0400000000000000" charset="-122"/>
                <a:cs typeface="PingFang SC Regular" panose="020B0400000000000000" charset="-122"/>
              </a:rPr>
              <a:t>页面提出您的想法和需求</a:t>
            </a:r>
          </a:p>
        </p:txBody>
      </p:sp>
      <p:sp>
        <p:nvSpPr>
          <p:cNvPr id="28" name="文本框 27"/>
          <p:cNvSpPr txBox="1"/>
          <p:nvPr userDrawn="1"/>
        </p:nvSpPr>
        <p:spPr>
          <a:xfrm>
            <a:off x="2096868" y="2332385"/>
            <a:ext cx="2339102" cy="1323439"/>
          </a:xfrm>
          <a:prstGeom prst="rect">
            <a:avLst/>
          </a:prstGeom>
          <a:noFill/>
        </p:spPr>
        <p:txBody>
          <a:bodyPr wrap="none" rtlCol="0">
            <a:spAutoFit/>
          </a:bodyPr>
          <a:lstStyle/>
          <a:p>
            <a:r>
              <a:rPr lang="en-GB" altLang="zh-CN" sz="8000" spc="400" dirty="0" err="1">
                <a:latin typeface="Source Han Sans CN Medium" panose="020B0200000000000000" pitchFamily="34" charset="-128"/>
                <a:ea typeface="Source Han Sans CN Medium" panose="020B0200000000000000" pitchFamily="34" charset="-128"/>
              </a:rPr>
              <a:t>未来</a:t>
            </a:r>
            <a:endParaRPr kumimoji="1" lang="zh-CN" altLang="en-US" sz="8000" spc="400" dirty="0">
              <a:latin typeface="Source Han Sans CN Medium" panose="020B0200000000000000" pitchFamily="34" charset="-128"/>
              <a:ea typeface="Source Han Sans CN Medium" panose="020B0200000000000000" pitchFamily="34" charset="-128"/>
            </a:endParaRPr>
          </a:p>
        </p:txBody>
      </p:sp>
      <p:sp>
        <p:nvSpPr>
          <p:cNvPr id="29" name="文本框 28"/>
          <p:cNvSpPr txBox="1"/>
          <p:nvPr userDrawn="1"/>
        </p:nvSpPr>
        <p:spPr>
          <a:xfrm>
            <a:off x="1983468" y="3620727"/>
            <a:ext cx="2529801" cy="1208344"/>
          </a:xfrm>
          <a:prstGeom prst="rect">
            <a:avLst/>
          </a:prstGeom>
          <a:noFill/>
        </p:spPr>
        <p:txBody>
          <a:bodyPr wrap="square" rtlCol="0">
            <a:spAutoFit/>
          </a:bodyPr>
          <a:lstStyle/>
          <a:p>
            <a:pPr lvl="0" algn="ctr">
              <a:lnSpc>
                <a:spcPct val="120000"/>
              </a:lnSpc>
              <a:spcBef>
                <a:spcPts val="0"/>
              </a:spcBef>
              <a:spcAft>
                <a:spcPts val="0"/>
              </a:spcAft>
            </a:pPr>
            <a:r>
              <a:rPr lang="en-US" altLang="zh-CN" sz="2133" dirty="0" err="1">
                <a:latin typeface="PingFang SC Regular" panose="020B0400000000000000" charset="-122"/>
                <a:ea typeface="PingFang SC Regular" panose="020B0400000000000000" charset="-122"/>
                <a:cs typeface="PingFang SC Regular" panose="020B0400000000000000" charset="-122"/>
              </a:rPr>
              <a:t>FastMoE</a:t>
            </a:r>
            <a:r>
              <a:rPr lang="en-US" altLang="zh-CN" sz="2133" dirty="0">
                <a:latin typeface="PingFang SC Regular" panose="020B0400000000000000" charset="-122"/>
                <a:ea typeface="PingFang SC Regular" panose="020B0400000000000000" charset="-122"/>
                <a:cs typeface="PingFang SC Regular" panose="020B0400000000000000" charset="-122"/>
              </a:rPr>
              <a:t> v0.2.0</a:t>
            </a:r>
          </a:p>
          <a:p>
            <a:pPr lvl="0" algn="ctr">
              <a:lnSpc>
                <a:spcPct val="120000"/>
              </a:lnSpc>
              <a:spcBef>
                <a:spcPts val="0"/>
              </a:spcBef>
              <a:spcAft>
                <a:spcPts val="0"/>
              </a:spcAft>
              <a:buClr>
                <a:schemeClr val="dk2"/>
              </a:buClr>
              <a:buSzPts val="1100"/>
            </a:pPr>
            <a:r>
              <a:rPr lang="zh-CN" altLang="en-US" sz="2133" dirty="0">
                <a:latin typeface="PingFang SC Regular" panose="020B0400000000000000" charset="-122"/>
                <a:ea typeface="PingFang SC Regular" panose="020B0400000000000000" charset="-122"/>
                <a:cs typeface="PingFang SC Regular" panose="020B0400000000000000" charset="-122"/>
              </a:rPr>
              <a:t> 计划中的新功能</a:t>
            </a:r>
          </a:p>
          <a:p>
            <a:endParaRPr kumimoji="1" lang="zh-CN" altLang="en-US" sz="2133" dirty="0">
              <a:latin typeface="PingFang SC Regular" panose="020B0400000000000000" charset="-122"/>
              <a:ea typeface="PingFang SC Regular" panose="020B0400000000000000" charset="-122"/>
              <a:cs typeface="PingFang SC Regular" panose="020B0400000000000000" charset="-122"/>
            </a:endParaRPr>
          </a:p>
        </p:txBody>
      </p:sp>
      <p:sp>
        <p:nvSpPr>
          <p:cNvPr id="12" name="Oval 4"/>
          <p:cNvSpPr/>
          <p:nvPr userDrawn="1"/>
        </p:nvSpPr>
        <p:spPr>
          <a:xfrm>
            <a:off x="2096964" y="2332444"/>
            <a:ext cx="240109" cy="240109"/>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3"/>
          </a:p>
        </p:txBody>
      </p:sp>
      <p:sp>
        <p:nvSpPr>
          <p:cNvPr id="5" name="椭圆 4"/>
          <p:cNvSpPr/>
          <p:nvPr userDrawn="1"/>
        </p:nvSpPr>
        <p:spPr>
          <a:xfrm>
            <a:off x="5411893" y="2303780"/>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userDrawn="1"/>
        </p:nvSpPr>
        <p:spPr>
          <a:xfrm>
            <a:off x="5411893" y="2848187"/>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5411893" y="3379047"/>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a:off x="5411893" y="3941233"/>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5411893" y="4503420"/>
            <a:ext cx="135467" cy="1354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3440486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bg1"/>
        </a:solidFill>
        <a:effectLst/>
      </p:bgPr>
    </p:bg>
    <p:spTree>
      <p:nvGrpSpPr>
        <p:cNvPr id="1" name=""/>
        <p:cNvGrpSpPr/>
        <p:nvPr/>
      </p:nvGrpSpPr>
      <p:grpSpPr>
        <a:xfrm>
          <a:off x="0" y="0"/>
          <a:ext cx="0" cy="0"/>
          <a:chOff x="0" y="0"/>
          <a:chExt cx="0" cy="0"/>
        </a:xfrm>
      </p:grpSpPr>
      <p:pic>
        <p:nvPicPr>
          <p:cNvPr id="11" name="图片 10" descr="02 拷贝"/>
          <p:cNvPicPr>
            <a:picLocks noChangeAspect="1"/>
          </p:cNvPicPr>
          <p:nvPr userDrawn="1"/>
        </p:nvPicPr>
        <p:blipFill>
          <a:blip r:embed="rId2"/>
          <a:stretch>
            <a:fillRect/>
          </a:stretch>
        </p:blipFill>
        <p:spPr>
          <a:xfrm>
            <a:off x="1" y="15240"/>
            <a:ext cx="12192847" cy="6883400"/>
          </a:xfrm>
          <a:prstGeom prst="rect">
            <a:avLst/>
          </a:prstGeom>
        </p:spPr>
      </p:pic>
      <p:sp>
        <p:nvSpPr>
          <p:cNvPr id="13" name="文本框 12"/>
          <p:cNvSpPr txBox="1"/>
          <p:nvPr userDrawn="1"/>
        </p:nvSpPr>
        <p:spPr>
          <a:xfrm>
            <a:off x="3864187" y="1809328"/>
            <a:ext cx="5415280" cy="995209"/>
          </a:xfrm>
          <a:prstGeom prst="rect">
            <a:avLst/>
          </a:prstGeom>
          <a:noFill/>
        </p:spPr>
        <p:txBody>
          <a:bodyPr wrap="square" rtlCol="0" anchor="t">
            <a:spAutoFit/>
          </a:bodyPr>
          <a:lstStyle/>
          <a:p>
            <a:pPr>
              <a:lnSpc>
                <a:spcPct val="100000"/>
              </a:lnSpc>
            </a:pPr>
            <a:r>
              <a:rPr lang="en-GB" altLang="zh-CN" sz="5867">
                <a:latin typeface="Acumin Variable C..." charset="0"/>
                <a:ea typeface="PingFang SC Medium" panose="020B0400000000000000" charset="-122"/>
                <a:cs typeface="Acumin Variable C..." charset="0"/>
                <a:sym typeface="+mn-ea"/>
              </a:rPr>
              <a:t>Faster  MoE</a:t>
            </a:r>
          </a:p>
        </p:txBody>
      </p:sp>
      <p:sp>
        <p:nvSpPr>
          <p:cNvPr id="14" name="文本框 13"/>
          <p:cNvSpPr txBox="1"/>
          <p:nvPr userDrawn="1"/>
        </p:nvSpPr>
        <p:spPr>
          <a:xfrm>
            <a:off x="3056760" y="3129281"/>
            <a:ext cx="6587067" cy="625877"/>
          </a:xfrm>
          <a:prstGeom prst="rect">
            <a:avLst/>
          </a:prstGeom>
          <a:noFill/>
        </p:spPr>
        <p:txBody>
          <a:bodyPr wrap="square" lIns="0" rtlCol="0" anchor="t">
            <a:spAutoFit/>
          </a:bodyPr>
          <a:lstStyle/>
          <a:p>
            <a:pPr algn="dist"/>
            <a:r>
              <a:rPr lang="zh-CN" altLang="en-US" sz="3467">
                <a:latin typeface="PingFang SC Medium" panose="020B0400000000000000" charset="-122"/>
                <a:ea typeface="PingFang SC Medium" panose="020B0400000000000000" charset="-122"/>
              </a:rPr>
              <a:t>期待您的加入</a:t>
            </a:r>
          </a:p>
        </p:txBody>
      </p:sp>
      <p:sp>
        <p:nvSpPr>
          <p:cNvPr id="15" name="椭圆 14"/>
          <p:cNvSpPr/>
          <p:nvPr userDrawn="1"/>
        </p:nvSpPr>
        <p:spPr>
          <a:xfrm>
            <a:off x="9410700" y="2833793"/>
            <a:ext cx="144000" cy="144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3114887" y="2900680"/>
            <a:ext cx="6336000" cy="9600"/>
          </a:xfrm>
          <a:prstGeom prst="rect">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3056467" y="2833793"/>
            <a:ext cx="144000" cy="144000"/>
          </a:xfrm>
          <a:prstGeom prst="ellipse">
            <a:avLst/>
          </a:prstGeom>
          <a:solidFill>
            <a:srgbClr val="39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中英文全称-白色"/>
          <p:cNvPicPr>
            <a:picLocks noChangeAspect="1"/>
          </p:cNvPicPr>
          <p:nvPr userDrawn="1"/>
        </p:nvPicPr>
        <p:blipFill>
          <a:blip r:embed="rId3"/>
          <a:stretch>
            <a:fillRect/>
          </a:stretch>
        </p:blipFill>
        <p:spPr>
          <a:xfrm>
            <a:off x="9390381" y="148167"/>
            <a:ext cx="2857500" cy="503767"/>
          </a:xfrm>
          <a:prstGeom prst="rect">
            <a:avLst/>
          </a:prstGeom>
        </p:spPr>
      </p:pic>
    </p:spTree>
    <p:extLst>
      <p:ext uri="{BB962C8B-B14F-4D97-AF65-F5344CB8AC3E}">
        <p14:creationId xmlns:p14="http://schemas.microsoft.com/office/powerpoint/2010/main" val="4054894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封面背景">
    <p:spTree>
      <p:nvGrpSpPr>
        <p:cNvPr id="1" name=""/>
        <p:cNvGrpSpPr/>
        <p:nvPr/>
      </p:nvGrpSpPr>
      <p:grpSpPr>
        <a:xfrm>
          <a:off x="0" y="0"/>
          <a:ext cx="0" cy="0"/>
          <a:chOff x="0" y="0"/>
          <a:chExt cx="0" cy="0"/>
        </a:xfrm>
      </p:grpSpPr>
      <p:pic>
        <p:nvPicPr>
          <p:cNvPr id="2" name="图片 1" descr="组 9"/>
          <p:cNvPicPr>
            <a:picLocks noChangeAspect="1"/>
          </p:cNvPicPr>
          <p:nvPr userDrawn="1"/>
        </p:nvPicPr>
        <p:blipFill>
          <a:blip r:embed="rId2"/>
          <a:stretch>
            <a:fillRect/>
          </a:stretch>
        </p:blipFill>
        <p:spPr>
          <a:xfrm>
            <a:off x="0" y="0"/>
            <a:ext cx="12192000" cy="6883400"/>
          </a:xfrm>
          <a:prstGeom prst="rect">
            <a:avLst/>
          </a:prstGeom>
        </p:spPr>
      </p:pic>
      <p:sp>
        <p:nvSpPr>
          <p:cNvPr id="5" name="Text Placeholder 4">
            <a:extLst>
              <a:ext uri="{FF2B5EF4-FFF2-40B4-BE49-F238E27FC236}">
                <a16:creationId xmlns:a16="http://schemas.microsoft.com/office/drawing/2014/main" id="{A6F53A3E-8221-1F48-B53C-074D43E83576}"/>
              </a:ext>
            </a:extLst>
          </p:cNvPr>
          <p:cNvSpPr>
            <a:spLocks noGrp="1"/>
          </p:cNvSpPr>
          <p:nvPr>
            <p:ph type="body" sz="quarter" idx="10"/>
          </p:nvPr>
        </p:nvSpPr>
        <p:spPr>
          <a:xfrm>
            <a:off x="3983568" y="2103967"/>
            <a:ext cx="7090833" cy="2051051"/>
          </a:xfrm>
          <a:prstGeom prst="rect">
            <a:avLst/>
          </a:prstGeom>
        </p:spPr>
        <p:txBody>
          <a:bodyPr anchor="ctr"/>
          <a:lstStyle>
            <a:lvl1pPr algn="ctr">
              <a:defRPr sz="5333" b="1">
                <a:latin typeface="PingFang HK" panose="020B0400000000000000" pitchFamily="34" charset="-120"/>
                <a:ea typeface="PingFang HK" panose="020B0400000000000000" pitchFamily="34" charset="-120"/>
              </a:defRPr>
            </a:lvl1pPr>
          </a:lstStyle>
          <a:p>
            <a:pPr lvl="0"/>
            <a:r>
              <a:rPr lang="en-US" dirty="0"/>
              <a:t>Click to edit Master text styles</a:t>
            </a:r>
            <a:endParaRPr lang="en-CN" dirty="0"/>
          </a:p>
        </p:txBody>
      </p:sp>
      <p:sp>
        <p:nvSpPr>
          <p:cNvPr id="6" name="Text Placeholder 4">
            <a:extLst>
              <a:ext uri="{FF2B5EF4-FFF2-40B4-BE49-F238E27FC236}">
                <a16:creationId xmlns:a16="http://schemas.microsoft.com/office/drawing/2014/main" id="{D55D9B6D-698D-394D-ACA4-C21A49172FB8}"/>
              </a:ext>
            </a:extLst>
          </p:cNvPr>
          <p:cNvSpPr>
            <a:spLocks noGrp="1"/>
          </p:cNvSpPr>
          <p:nvPr>
            <p:ph type="body" sz="quarter" idx="11"/>
          </p:nvPr>
        </p:nvSpPr>
        <p:spPr>
          <a:xfrm>
            <a:off x="3983566" y="4493683"/>
            <a:ext cx="7090833" cy="2051051"/>
          </a:xfrm>
          <a:prstGeom prst="rect">
            <a:avLst/>
          </a:prstGeom>
        </p:spPr>
        <p:txBody>
          <a:bodyPr anchor="ctr"/>
          <a:lstStyle>
            <a:lvl1pPr algn="ctr">
              <a:defRPr sz="3200" b="1">
                <a:latin typeface="PingFang HK" panose="020B0400000000000000" pitchFamily="34" charset="-120"/>
                <a:ea typeface="PingFang HK" panose="020B0400000000000000" pitchFamily="34" charset="-120"/>
              </a:defRPr>
            </a:lvl1pPr>
          </a:lstStyle>
          <a:p>
            <a:pPr lvl="0"/>
            <a:r>
              <a:rPr lang="en-US" dirty="0"/>
              <a:t>Click to edit Master text styles</a:t>
            </a:r>
            <a:endParaRPr lang="en-CN" dirty="0"/>
          </a:p>
        </p:txBody>
      </p:sp>
    </p:spTree>
    <p:extLst>
      <p:ext uri="{BB962C8B-B14F-4D97-AF65-F5344CB8AC3E}">
        <p14:creationId xmlns:p14="http://schemas.microsoft.com/office/powerpoint/2010/main" val="2035760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91" b="1" i="0">
                <a:solidFill>
                  <a:srgbClr val="8DF4FF"/>
                </a:solidFill>
                <a:latin typeface="Times New Roman" panose="02020603050405020304" charset="0"/>
                <a:cs typeface="Arial" panose="020B0604020202020204" pitchFamily="34" charset="0"/>
              </a:defRPr>
            </a:lvl1pPr>
          </a:lstStyle>
          <a:p>
            <a:endParaRPr/>
          </a:p>
        </p:txBody>
      </p:sp>
      <p:sp>
        <p:nvSpPr>
          <p:cNvPr id="3" name="Holder 3"/>
          <p:cNvSpPr>
            <a:spLocks noGrp="1"/>
          </p:cNvSpPr>
          <p:nvPr>
            <p:ph type="body" idx="1"/>
          </p:nvPr>
        </p:nvSpPr>
        <p:spPr/>
        <p:txBody>
          <a:bodyPr lIns="0" tIns="0" rIns="0" bIns="0"/>
          <a:lstStyle>
            <a:lvl1pPr>
              <a:defRPr sz="1849" b="0" i="0">
                <a:solidFill>
                  <a:srgbClr val="FEFFFE"/>
                </a:solidFill>
                <a:latin typeface="Times New Roman" panose="02020603050405020304" charset="0"/>
                <a:cs typeface="Arial" panose="020B0604020202020204" pitchFamily="34" charset="0"/>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8/16/24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81949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D08B-CAC4-B945-BB07-50BA2119663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5BDAD1-E178-994E-A822-847F80C1498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01F554C-E305-374B-BD35-D7731F2D68B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0C951A0-E0A4-B942-ACC1-0606A494A87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FA3E2E-7B64-FF46-804B-FFA3D53427B5}"/>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791CF55-0699-DF4C-91A0-8D69A33CA606}"/>
              </a:ext>
            </a:extLst>
          </p:cNvPr>
          <p:cNvSpPr>
            <a:spLocks noGrp="1"/>
          </p:cNvSpPr>
          <p:nvPr>
            <p:ph type="dt" sz="half" idx="10"/>
          </p:nvPr>
        </p:nvSpPr>
        <p:spPr/>
        <p:txBody>
          <a:bodyPr/>
          <a:lstStyle/>
          <a:p>
            <a:fld id="{FA72DC8D-B784-254F-9BAB-0243D0627A95}" type="datetime1">
              <a:rPr lang="fr-FR" smtClean="0"/>
              <a:t>16/08/2024</a:t>
            </a:fld>
            <a:endParaRPr lang="en-US"/>
          </a:p>
        </p:txBody>
      </p:sp>
      <p:sp>
        <p:nvSpPr>
          <p:cNvPr id="8" name="Footer Placeholder 7">
            <a:extLst>
              <a:ext uri="{FF2B5EF4-FFF2-40B4-BE49-F238E27FC236}">
                <a16:creationId xmlns:a16="http://schemas.microsoft.com/office/drawing/2014/main" id="{AF30A8E5-EABB-7248-8F7E-B22053946796}"/>
              </a:ext>
            </a:extLst>
          </p:cNvPr>
          <p:cNvSpPr>
            <a:spLocks noGrp="1"/>
          </p:cNvSpPr>
          <p:nvPr>
            <p:ph type="ftr" sz="quarter" idx="11"/>
          </p:nvPr>
        </p:nvSpPr>
        <p:spPr/>
        <p:txBody>
          <a:bodyPr/>
          <a:lstStyle/>
          <a:p>
            <a:r>
              <a:rPr lang="en-US"/>
              <a:t>Graph Robustness Benchmark: Benchmarking the Adversarial Robustness of Graph Machine Learning</a:t>
            </a:r>
          </a:p>
        </p:txBody>
      </p:sp>
      <p:sp>
        <p:nvSpPr>
          <p:cNvPr id="9" name="Slide Number Placeholder 8">
            <a:extLst>
              <a:ext uri="{FF2B5EF4-FFF2-40B4-BE49-F238E27FC236}">
                <a16:creationId xmlns:a16="http://schemas.microsoft.com/office/drawing/2014/main" id="{8710386C-4DA1-024F-AFE0-5A7AC5F1981D}"/>
              </a:ext>
            </a:extLst>
          </p:cNvPr>
          <p:cNvSpPr>
            <a:spLocks noGrp="1"/>
          </p:cNvSpPr>
          <p:nvPr>
            <p:ph type="sldNum" sz="quarter" idx="12"/>
          </p:nvPr>
        </p:nvSpPr>
        <p:spPr/>
        <p:txBody>
          <a:bodyPr/>
          <a:lstStyle/>
          <a:p>
            <a:fld id="{C640784E-7143-9840-B3E1-CE9445F3CA5C}" type="slidenum">
              <a:rPr lang="en-US" smtClean="0"/>
              <a:t>‹#›</a:t>
            </a:fld>
            <a:endParaRPr lang="en-US"/>
          </a:p>
        </p:txBody>
      </p:sp>
    </p:spTree>
    <p:extLst>
      <p:ext uri="{BB962C8B-B14F-4D97-AF65-F5344CB8AC3E}">
        <p14:creationId xmlns:p14="http://schemas.microsoft.com/office/powerpoint/2010/main" val="17913927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D62B3-7FC4-2942-8E49-5B1E6EBEB34C}"/>
              </a:ext>
            </a:extLst>
          </p:cNvPr>
          <p:cNvSpPr>
            <a:spLocks noGrp="1"/>
          </p:cNvSpPr>
          <p:nvPr>
            <p:ph type="title"/>
          </p:nvPr>
        </p:nvSpPr>
        <p:spPr/>
        <p:txBody>
          <a:bodyPr/>
          <a:lstStyle>
            <a:lvl1pPr>
              <a:defRPr sz="3200"/>
            </a:lvl1pPr>
          </a:lstStyle>
          <a:p>
            <a:r>
              <a:rPr lang="en-US" dirty="0"/>
              <a:t>Click to edit Master title style</a:t>
            </a:r>
          </a:p>
        </p:txBody>
      </p:sp>
      <p:sp>
        <p:nvSpPr>
          <p:cNvPr id="4" name="Slide Number Placeholder 2">
            <a:extLst>
              <a:ext uri="{FF2B5EF4-FFF2-40B4-BE49-F238E27FC236}">
                <a16:creationId xmlns:a16="http://schemas.microsoft.com/office/drawing/2014/main" id="{94F10C2E-1A94-8744-87D0-F492A49DA7FB}"/>
              </a:ext>
            </a:extLst>
          </p:cNvPr>
          <p:cNvSpPr>
            <a:spLocks noGrp="1"/>
          </p:cNvSpPr>
          <p:nvPr>
            <p:ph type="sldNum" sz="quarter" idx="4"/>
          </p:nvPr>
        </p:nvSpPr>
        <p:spPr>
          <a:xfrm>
            <a:off x="11582400" y="6492876"/>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ADDE8-D7EC-D54F-9C99-75B835782ABC}" type="slidenum">
              <a:rPr lang="en-US" smtClean="0"/>
              <a:t>‹#›</a:t>
            </a:fld>
            <a:endParaRPr lang="en-US"/>
          </a:p>
        </p:txBody>
      </p:sp>
      <p:sp>
        <p:nvSpPr>
          <p:cNvPr id="5" name="Rectangle 11">
            <a:extLst>
              <a:ext uri="{FF2B5EF4-FFF2-40B4-BE49-F238E27FC236}">
                <a16:creationId xmlns:a16="http://schemas.microsoft.com/office/drawing/2014/main" id="{D629BA40-E1EE-0C48-8EC5-7CB001C4A6D2}"/>
              </a:ext>
            </a:extLst>
          </p:cNvPr>
          <p:cNvSpPr>
            <a:spLocks noChangeArrowheads="1"/>
          </p:cNvSpPr>
          <p:nvPr userDrawn="1"/>
        </p:nvSpPr>
        <p:spPr bwMode="auto">
          <a:xfrm>
            <a:off x="0" y="3"/>
            <a:ext cx="12192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sz="1351">
              <a:latin typeface="Arial" charset="0"/>
            </a:endParaRPr>
          </a:p>
        </p:txBody>
      </p:sp>
      <p:sp>
        <p:nvSpPr>
          <p:cNvPr id="8" name="内容占位符 2">
            <a:extLst>
              <a:ext uri="{FF2B5EF4-FFF2-40B4-BE49-F238E27FC236}">
                <a16:creationId xmlns:a16="http://schemas.microsoft.com/office/drawing/2014/main" id="{215B2718-FEBB-BF1E-4BC1-215FB51C335F}"/>
              </a:ext>
            </a:extLst>
          </p:cNvPr>
          <p:cNvSpPr>
            <a:spLocks noGrp="1"/>
          </p:cNvSpPr>
          <p:nvPr>
            <p:ph idx="1"/>
          </p:nvPr>
        </p:nvSpPr>
        <p:spPr>
          <a:xfrm>
            <a:off x="431803" y="1196975"/>
            <a:ext cx="11248292" cy="4929188"/>
          </a:xfrm>
        </p:spPr>
        <p:txBody>
          <a:bodyPr/>
          <a:lstStyle>
            <a:lvl1pPr>
              <a:defRPr sz="2800">
                <a:latin typeface="Microsoft YaHei UI" panose="020B0503020204020204" pitchFamily="34" charset="-122"/>
                <a:ea typeface="Microsoft YaHei UI" panose="020B0503020204020204" pitchFamily="34" charset="-122"/>
              </a:defRPr>
            </a:lvl1pPr>
            <a:lvl2pPr>
              <a:defRPr sz="2400">
                <a:latin typeface="Microsoft YaHei UI" panose="020B0503020204020204" pitchFamily="34" charset="-122"/>
                <a:ea typeface="Microsoft YaHei UI" panose="020B0503020204020204" pitchFamily="34" charset="-122"/>
              </a:defRPr>
            </a:lvl2pPr>
            <a:lvl3pPr>
              <a:defRPr sz="2000">
                <a:latin typeface="Microsoft YaHei UI" panose="020B0503020204020204" pitchFamily="34" charset="-122"/>
                <a:ea typeface="Microsoft YaHei UI" panose="020B0503020204020204" pitchFamily="34" charset="-122"/>
              </a:defRPr>
            </a:lvl3pPr>
            <a:lvl4pPr>
              <a:defRPr sz="1800">
                <a:latin typeface="Microsoft YaHei UI" panose="020B0503020204020204" pitchFamily="34" charset="-122"/>
                <a:ea typeface="Microsoft YaHei UI" panose="020B0503020204020204" pitchFamily="34" charset="-122"/>
              </a:defRPr>
            </a:lvl4pPr>
            <a:lvl5pPr>
              <a:defRPr sz="1800">
                <a:latin typeface="Microsoft YaHei UI" panose="020B0503020204020204" pitchFamily="34" charset="-122"/>
                <a:ea typeface="Microsoft YaHei UI" panose="020B0503020204020204" pitchFamily="34" charset="-122"/>
              </a:defRPr>
            </a:lvl5pPr>
          </a:lstStyle>
          <a:p>
            <a:pPr lvl="0"/>
            <a:r>
              <a:rPr lang="en-US" altLang="zh-CN" dirty="0"/>
              <a:t>Click</a:t>
            </a:r>
            <a:r>
              <a:rPr lang="zh-CN" altLang="en-US" dirty="0"/>
              <a:t> </a:t>
            </a:r>
            <a:r>
              <a:rPr lang="en-US" altLang="zh-CN" dirty="0"/>
              <a:t>to</a:t>
            </a:r>
            <a:r>
              <a:rPr lang="zh-CN" altLang="en-US" dirty="0"/>
              <a:t> </a:t>
            </a:r>
            <a:r>
              <a:rPr lang="en-US" altLang="zh-CN" dirty="0"/>
              <a:t>edit</a:t>
            </a:r>
            <a:endParaRPr lang="zh-CN" altLang="en-US" dirty="0"/>
          </a:p>
          <a:p>
            <a:pPr lvl="1"/>
            <a:r>
              <a:rPr lang="en-US" altLang="zh-CN" dirty="0"/>
              <a:t>Click</a:t>
            </a:r>
            <a:r>
              <a:rPr lang="zh-CN" altLang="en-US" dirty="0"/>
              <a:t> </a:t>
            </a:r>
            <a:r>
              <a:rPr lang="en-US" altLang="zh-CN" dirty="0"/>
              <a:t>2nd</a:t>
            </a:r>
            <a:endParaRPr lang="zh-CN" altLang="en-US" dirty="0"/>
          </a:p>
          <a:p>
            <a:pPr lvl="2"/>
            <a:r>
              <a:rPr lang="en-US" altLang="zh-CN" dirty="0"/>
              <a:t>Click</a:t>
            </a:r>
            <a:r>
              <a:rPr lang="zh-CN" altLang="en-US" dirty="0"/>
              <a:t> </a:t>
            </a:r>
            <a:r>
              <a:rPr lang="en-US" altLang="zh-CN" dirty="0"/>
              <a:t>3rd</a:t>
            </a:r>
            <a:endParaRPr lang="zh-CN" altLang="en-US" dirty="0"/>
          </a:p>
          <a:p>
            <a:pPr lvl="3"/>
            <a:r>
              <a:rPr lang="en-US" altLang="zh-CN" dirty="0"/>
              <a:t>Click</a:t>
            </a:r>
            <a:r>
              <a:rPr lang="zh-CN" altLang="en-US" dirty="0"/>
              <a:t> </a:t>
            </a:r>
            <a:r>
              <a:rPr lang="en-US" altLang="zh-CN" dirty="0"/>
              <a:t>4th</a:t>
            </a:r>
            <a:endParaRPr lang="zh-CN" altLang="en-US" dirty="0"/>
          </a:p>
          <a:p>
            <a:pPr lvl="4"/>
            <a:r>
              <a:rPr lang="en-US" altLang="zh-CN" dirty="0"/>
              <a:t>Click</a:t>
            </a:r>
            <a:r>
              <a:rPr lang="zh-CN" altLang="en-US" dirty="0"/>
              <a:t> </a:t>
            </a:r>
            <a:r>
              <a:rPr lang="en-US" altLang="zh-CN" dirty="0"/>
              <a:t>5th</a:t>
            </a:r>
            <a:endParaRPr lang="zh-CN" altLang="en-US" dirty="0"/>
          </a:p>
        </p:txBody>
      </p:sp>
    </p:spTree>
    <p:extLst>
      <p:ext uri="{BB962C8B-B14F-4D97-AF65-F5344CB8AC3E}">
        <p14:creationId xmlns:p14="http://schemas.microsoft.com/office/powerpoint/2010/main" val="56986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754"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754"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699" y="1535113"/>
            <a:ext cx="5388708"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zh-CN" altLang="en-US"/>
              <a:t>单击此处编辑母版文本样式</a:t>
            </a:r>
          </a:p>
        </p:txBody>
      </p:sp>
      <p:sp>
        <p:nvSpPr>
          <p:cNvPr id="6" name="内容占位符 5"/>
          <p:cNvSpPr>
            <a:spLocks noGrp="1"/>
          </p:cNvSpPr>
          <p:nvPr>
            <p:ph sz="quarter" idx="4"/>
          </p:nvPr>
        </p:nvSpPr>
        <p:spPr>
          <a:xfrm>
            <a:off x="6193699" y="2174875"/>
            <a:ext cx="5388708"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49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9256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0"/>
            <a:ext cx="4011247" cy="1162050"/>
          </a:xfrm>
        </p:spPr>
        <p:txBody>
          <a:bodyPr anchor="b"/>
          <a:lstStyle>
            <a:lvl1pPr algn="l">
              <a:defRPr sz="2462" b="1"/>
            </a:lvl1pPr>
          </a:lstStyle>
          <a:p>
            <a:r>
              <a:rPr lang="zh-CN" altLang="en-US"/>
              <a:t>单击此处编辑母版标题样式</a:t>
            </a:r>
          </a:p>
        </p:txBody>
      </p:sp>
      <p:sp>
        <p:nvSpPr>
          <p:cNvPr id="3" name="内容占位符 2"/>
          <p:cNvSpPr>
            <a:spLocks noGrp="1"/>
          </p:cNvSpPr>
          <p:nvPr>
            <p:ph idx="1"/>
          </p:nvPr>
        </p:nvSpPr>
        <p:spPr>
          <a:xfrm>
            <a:off x="4767384" y="273059"/>
            <a:ext cx="6815017" cy="5853113"/>
          </a:xfrm>
        </p:spPr>
        <p:txBody>
          <a:bodyPr/>
          <a:lstStyle>
            <a:lvl1pPr>
              <a:defRPr sz="3939"/>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247" cy="4691063"/>
          </a:xfr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zh-CN" altLang="en-US"/>
              <a:t>单击此处编辑母版文本样式</a:t>
            </a:r>
          </a:p>
        </p:txBody>
      </p:sp>
    </p:spTree>
    <p:extLst>
      <p:ext uri="{BB962C8B-B14F-4D97-AF65-F5344CB8AC3E}">
        <p14:creationId xmlns:p14="http://schemas.microsoft.com/office/powerpoint/2010/main" val="120910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554" y="4800600"/>
            <a:ext cx="7315200" cy="566738"/>
          </a:xfrm>
        </p:spPr>
        <p:txBody>
          <a:bodyPr anchor="b"/>
          <a:lstStyle>
            <a:lvl1pPr algn="l">
              <a:defRPr sz="2462" b="1"/>
            </a:lvl1pPr>
          </a:lstStyle>
          <a:p>
            <a:r>
              <a:rPr lang="zh-CN" altLang="en-US"/>
              <a:t>单击此处编辑母版标题样式</a:t>
            </a:r>
          </a:p>
        </p:txBody>
      </p:sp>
      <p:sp>
        <p:nvSpPr>
          <p:cNvPr id="3" name="图片占位符 2"/>
          <p:cNvSpPr>
            <a:spLocks noGrp="1"/>
          </p:cNvSpPr>
          <p:nvPr>
            <p:ph type="pic" idx="1"/>
          </p:nvPr>
        </p:nvSpPr>
        <p:spPr>
          <a:xfrm>
            <a:off x="2389554" y="612775"/>
            <a:ext cx="7315200" cy="4114800"/>
          </a:xfrm>
        </p:spPr>
        <p:txBody>
          <a:bodyPr/>
          <a:lstStyle>
            <a:lvl1pPr marL="0" indent="0">
              <a:buNone/>
              <a:defRPr sz="3939"/>
            </a:lvl1pPr>
            <a:lvl2pPr marL="562722" indent="0">
              <a:buNone/>
              <a:defRPr sz="3446"/>
            </a:lvl2pPr>
            <a:lvl3pPr marL="1125444" indent="0">
              <a:buNone/>
              <a:defRPr sz="2954"/>
            </a:lvl3pPr>
            <a:lvl4pPr marL="1688165" indent="0">
              <a:buNone/>
              <a:defRPr sz="2462"/>
            </a:lvl4pPr>
            <a:lvl5pPr marL="2250887" indent="0">
              <a:buNone/>
              <a:defRPr sz="2462"/>
            </a:lvl5pPr>
            <a:lvl6pPr marL="2813609" indent="0">
              <a:buNone/>
              <a:defRPr sz="2462"/>
            </a:lvl6pPr>
            <a:lvl7pPr marL="3376331" indent="0">
              <a:buNone/>
              <a:defRPr sz="2462"/>
            </a:lvl7pPr>
            <a:lvl8pPr marL="3939052" indent="0">
              <a:buNone/>
              <a:defRPr sz="2462"/>
            </a:lvl8pPr>
            <a:lvl9pPr marL="4501774" indent="0">
              <a:buNone/>
              <a:defRPr sz="2462"/>
            </a:lvl9pPr>
          </a:lstStyle>
          <a:p>
            <a:pPr lvl="0"/>
            <a:endParaRPr lang="zh-CN" altLang="en-US" noProof="0"/>
          </a:p>
        </p:txBody>
      </p:sp>
      <p:sp>
        <p:nvSpPr>
          <p:cNvPr id="4" name="文本占位符 3"/>
          <p:cNvSpPr>
            <a:spLocks noGrp="1"/>
          </p:cNvSpPr>
          <p:nvPr>
            <p:ph type="body" sz="half" idx="2"/>
          </p:nvPr>
        </p:nvSpPr>
        <p:spPr>
          <a:xfrm>
            <a:off x="2389554" y="5367338"/>
            <a:ext cx="7315200" cy="804862"/>
          </a:xfr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zh-CN" altLang="en-US"/>
              <a:t>单击此处编辑母版文本样式</a:t>
            </a:r>
          </a:p>
        </p:txBody>
      </p:sp>
    </p:spTree>
    <p:extLst>
      <p:ext uri="{BB962C8B-B14F-4D97-AF65-F5344CB8AC3E}">
        <p14:creationId xmlns:p14="http://schemas.microsoft.com/office/powerpoint/2010/main" val="187763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91344" y="1052736"/>
            <a:ext cx="11809312"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11"/>
          <p:cNvSpPr>
            <a:spLocks noChangeArrowheads="1"/>
          </p:cNvSpPr>
          <p:nvPr userDrawn="1"/>
        </p:nvSpPr>
        <p:spPr bwMode="auto">
          <a:xfrm>
            <a:off x="0" y="1"/>
            <a:ext cx="12192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2215"/>
          </a:p>
        </p:txBody>
      </p:sp>
      <p:sp>
        <p:nvSpPr>
          <p:cNvPr id="2" name="Rectangle 2"/>
          <p:cNvSpPr>
            <a:spLocks noGrp="1" noChangeArrowheads="1"/>
          </p:cNvSpPr>
          <p:nvPr>
            <p:ph type="title"/>
          </p:nvPr>
        </p:nvSpPr>
        <p:spPr bwMode="auto">
          <a:xfrm>
            <a:off x="191344" y="24638"/>
            <a:ext cx="11809311"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30" name="Rectangle 12"/>
          <p:cNvSpPr>
            <a:spLocks noChangeArrowheads="1"/>
          </p:cNvSpPr>
          <p:nvPr/>
        </p:nvSpPr>
        <p:spPr bwMode="auto">
          <a:xfrm>
            <a:off x="11680092" y="6453188"/>
            <a:ext cx="8850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323" tIns="56662" rIns="113323" bIns="56662"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00E93E34-BC81-D641-8951-02C27D1DE994}" type="slidenum">
              <a:rPr lang="en-US" altLang="ja-JP" sz="1477" smtClean="0">
                <a:solidFill>
                  <a:schemeClr val="bg1">
                    <a:lumMod val="50000"/>
                  </a:schemeClr>
                </a:solidFill>
                <a:latin typeface="Times New Roman" charset="0"/>
                <a:ea typeface="MS PGothic" charset="-128"/>
              </a:rPr>
              <a:pPr eaLnBrk="1" hangingPunct="1">
                <a:defRPr/>
              </a:pPr>
              <a:t>‹#›</a:t>
            </a:fld>
            <a:endParaRPr lang="en-US" altLang="ja-JP" sz="1477" dirty="0">
              <a:solidFill>
                <a:schemeClr val="bg1">
                  <a:lumMod val="50000"/>
                </a:schemeClr>
              </a:solidFill>
              <a:latin typeface="Times New Roman" charset="0"/>
              <a:ea typeface="MS PGothic" charset="-128"/>
            </a:endParaRPr>
          </a:p>
        </p:txBody>
      </p:sp>
    </p:spTree>
  </p:cSld>
  <p:clrMap bg1="lt1" tx1="dk1" bg2="lt2" tx2="dk2" accent1="accent1" accent2="accent2" accent3="accent3" accent4="accent4" accent5="accent5" accent6="accent6" hlink="hlink" folHlink="folHlink"/>
  <p:sldLayoutIdLst>
    <p:sldLayoutId id="2147484281"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2" r:id="rId15"/>
    <p:sldLayoutId id="2147484283" r:id="rId16"/>
  </p:sldLayoutIdLst>
  <p:txStyles>
    <p:titleStyle>
      <a:lvl1pPr algn="ctr" rtl="0" eaLnBrk="0" fontAlgn="base" hangingPunct="0">
        <a:spcBef>
          <a:spcPct val="0"/>
        </a:spcBef>
        <a:spcAft>
          <a:spcPct val="0"/>
        </a:spcAft>
        <a:defRPr kumimoji="1" sz="3600" b="1">
          <a:solidFill>
            <a:schemeClr val="tx2"/>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5pPr>
      <a:lvl6pPr marL="562722" algn="ctr" rtl="0" fontAlgn="base">
        <a:spcBef>
          <a:spcPct val="0"/>
        </a:spcBef>
        <a:spcAft>
          <a:spcPct val="0"/>
        </a:spcAft>
        <a:defRPr sz="4923">
          <a:solidFill>
            <a:schemeClr val="tx2"/>
          </a:solidFill>
          <a:latin typeface="Arial" charset="0"/>
          <a:ea typeface="宋体" pitchFamily="2" charset="-122"/>
        </a:defRPr>
      </a:lvl6pPr>
      <a:lvl7pPr marL="1125444" algn="ctr" rtl="0" fontAlgn="base">
        <a:spcBef>
          <a:spcPct val="0"/>
        </a:spcBef>
        <a:spcAft>
          <a:spcPct val="0"/>
        </a:spcAft>
        <a:defRPr sz="4923">
          <a:solidFill>
            <a:schemeClr val="tx2"/>
          </a:solidFill>
          <a:latin typeface="Arial" charset="0"/>
          <a:ea typeface="宋体" pitchFamily="2" charset="-122"/>
        </a:defRPr>
      </a:lvl7pPr>
      <a:lvl8pPr marL="1688165" algn="ctr" rtl="0" fontAlgn="base">
        <a:spcBef>
          <a:spcPct val="0"/>
        </a:spcBef>
        <a:spcAft>
          <a:spcPct val="0"/>
        </a:spcAft>
        <a:defRPr sz="4923">
          <a:solidFill>
            <a:schemeClr val="tx2"/>
          </a:solidFill>
          <a:latin typeface="Arial" charset="0"/>
          <a:ea typeface="宋体" pitchFamily="2" charset="-122"/>
        </a:defRPr>
      </a:lvl8pPr>
      <a:lvl9pPr marL="2250887" algn="ctr" rtl="0" fontAlgn="base">
        <a:spcBef>
          <a:spcPct val="0"/>
        </a:spcBef>
        <a:spcAft>
          <a:spcPct val="0"/>
        </a:spcAft>
        <a:defRPr sz="4923">
          <a:solidFill>
            <a:schemeClr val="tx2"/>
          </a:solidFill>
          <a:latin typeface="Arial" charset="0"/>
          <a:ea typeface="宋体" pitchFamily="2" charset="-122"/>
        </a:defRPr>
      </a:lvl9pPr>
    </p:titleStyle>
    <p:bodyStyle>
      <a:lvl1pPr marL="422041" indent="-422041" algn="l" rtl="0" eaLnBrk="0" fontAlgn="base" hangingPunct="0">
        <a:spcBef>
          <a:spcPct val="20000"/>
        </a:spcBef>
        <a:spcAft>
          <a:spcPct val="0"/>
        </a:spcAft>
        <a:buChar char="•"/>
        <a:defRPr kumimoji="1" sz="3939">
          <a:solidFill>
            <a:schemeClr val="tx1"/>
          </a:solidFill>
          <a:latin typeface="+mn-lt"/>
          <a:ea typeface="+mn-ea"/>
          <a:cs typeface="宋体" charset="0"/>
        </a:defRPr>
      </a:lvl1pPr>
      <a:lvl2pPr marL="914423" indent="-351701" algn="l" rtl="0" eaLnBrk="0" fontAlgn="base" hangingPunct="0">
        <a:spcBef>
          <a:spcPct val="20000"/>
        </a:spcBef>
        <a:spcAft>
          <a:spcPct val="0"/>
        </a:spcAft>
        <a:buChar char="–"/>
        <a:defRPr kumimoji="1" sz="3446">
          <a:solidFill>
            <a:schemeClr val="tx1"/>
          </a:solidFill>
          <a:latin typeface="+mn-lt"/>
          <a:ea typeface="+mn-ea"/>
        </a:defRPr>
      </a:lvl2pPr>
      <a:lvl3pPr marL="1406804" indent="-281361" algn="l" rtl="0" eaLnBrk="0" fontAlgn="base" hangingPunct="0">
        <a:spcBef>
          <a:spcPct val="20000"/>
        </a:spcBef>
        <a:spcAft>
          <a:spcPct val="0"/>
        </a:spcAft>
        <a:buChar char="•"/>
        <a:defRPr kumimoji="1" sz="2954">
          <a:solidFill>
            <a:schemeClr val="tx1"/>
          </a:solidFill>
          <a:latin typeface="+mn-lt"/>
          <a:ea typeface="+mn-ea"/>
        </a:defRPr>
      </a:lvl3pPr>
      <a:lvl4pPr marL="1969526" indent="-281361" algn="l" rtl="0" eaLnBrk="0" fontAlgn="base" hangingPunct="0">
        <a:spcBef>
          <a:spcPct val="20000"/>
        </a:spcBef>
        <a:spcAft>
          <a:spcPct val="0"/>
        </a:spcAft>
        <a:buChar char="–"/>
        <a:defRPr kumimoji="1" sz="2462">
          <a:solidFill>
            <a:schemeClr val="tx1"/>
          </a:solidFill>
          <a:latin typeface="+mn-lt"/>
          <a:ea typeface="+mn-ea"/>
        </a:defRPr>
      </a:lvl4pPr>
      <a:lvl5pPr marL="2532248" indent="-281361" algn="l" rtl="0" eaLnBrk="0" fontAlgn="base" hangingPunct="0">
        <a:spcBef>
          <a:spcPct val="20000"/>
        </a:spcBef>
        <a:spcAft>
          <a:spcPct val="0"/>
        </a:spcAft>
        <a:buChar char="»"/>
        <a:defRPr kumimoji="1" sz="2462">
          <a:solidFill>
            <a:schemeClr val="tx1"/>
          </a:solidFill>
          <a:latin typeface="+mn-lt"/>
          <a:ea typeface="+mn-ea"/>
        </a:defRPr>
      </a:lvl5pPr>
      <a:lvl6pPr marL="3094970" indent="-281361" algn="l" rtl="0" fontAlgn="base">
        <a:spcBef>
          <a:spcPct val="20000"/>
        </a:spcBef>
        <a:spcAft>
          <a:spcPct val="0"/>
        </a:spcAft>
        <a:buChar char="»"/>
        <a:defRPr sz="2462">
          <a:solidFill>
            <a:schemeClr val="tx1"/>
          </a:solidFill>
          <a:latin typeface="+mn-lt"/>
          <a:ea typeface="+mn-ea"/>
        </a:defRPr>
      </a:lvl6pPr>
      <a:lvl7pPr marL="3657691" indent="-281361" algn="l" rtl="0" fontAlgn="base">
        <a:spcBef>
          <a:spcPct val="20000"/>
        </a:spcBef>
        <a:spcAft>
          <a:spcPct val="0"/>
        </a:spcAft>
        <a:buChar char="»"/>
        <a:defRPr sz="2462">
          <a:solidFill>
            <a:schemeClr val="tx1"/>
          </a:solidFill>
          <a:latin typeface="+mn-lt"/>
          <a:ea typeface="+mn-ea"/>
        </a:defRPr>
      </a:lvl7pPr>
      <a:lvl8pPr marL="4220413" indent="-281361" algn="l" rtl="0" fontAlgn="base">
        <a:spcBef>
          <a:spcPct val="20000"/>
        </a:spcBef>
        <a:spcAft>
          <a:spcPct val="0"/>
        </a:spcAft>
        <a:buChar char="»"/>
        <a:defRPr sz="2462">
          <a:solidFill>
            <a:schemeClr val="tx1"/>
          </a:solidFill>
          <a:latin typeface="+mn-lt"/>
          <a:ea typeface="+mn-ea"/>
        </a:defRPr>
      </a:lvl8pPr>
      <a:lvl9pPr marL="4783135" indent="-281361" algn="l" rtl="0" fontAlgn="base">
        <a:spcBef>
          <a:spcPct val="20000"/>
        </a:spcBef>
        <a:spcAft>
          <a:spcPct val="0"/>
        </a:spcAft>
        <a:buChar char="»"/>
        <a:defRPr sz="2462">
          <a:solidFill>
            <a:schemeClr val="tx1"/>
          </a:solidFill>
          <a:latin typeface="+mn-lt"/>
          <a:ea typeface="+mn-ea"/>
        </a:defRPr>
      </a:lvl9pPr>
    </p:bodyStyle>
    <p:otherStyle>
      <a:defPPr>
        <a:defRPr lang="zh-CN"/>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215181"/>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1" r:id="rId14"/>
    <p:sldLayoutId id="2147484302" r:id="rId15"/>
    <p:sldLayoutId id="2147484303" r:id="rId16"/>
  </p:sldLayoutIdLst>
  <p:hf hdr="0" ftr="0" dt="0"/>
  <p:txStyles>
    <p:titleStyle>
      <a:lvl1pPr algn="l" defTabSz="913530" rtl="0" eaLnBrk="1" latinLnBrk="0" hangingPunct="1">
        <a:lnSpc>
          <a:spcPct val="75000"/>
        </a:lnSpc>
        <a:spcBef>
          <a:spcPct val="0"/>
        </a:spcBef>
        <a:buNone/>
        <a:defRPr sz="4400" kern="1200" spc="-151" baseline="0">
          <a:solidFill>
            <a:schemeClr val="tx1"/>
          </a:solidFill>
          <a:latin typeface="+mj-lt"/>
          <a:ea typeface="+mj-ea"/>
          <a:cs typeface="+mj-cs"/>
        </a:defRPr>
      </a:lvl1pPr>
    </p:titleStyle>
    <p:bodyStyle>
      <a:lvl1pPr marL="0" indent="0" algn="l" defTabSz="913530" rtl="0" eaLnBrk="1" latinLnBrk="0" hangingPunct="1">
        <a:lnSpc>
          <a:spcPct val="150000"/>
        </a:lnSpc>
        <a:spcBef>
          <a:spcPts val="1000"/>
        </a:spcBef>
        <a:buFont typeface="Arial" panose="020B0604020202090204" pitchFamily="34" charset="0"/>
        <a:buNone/>
        <a:defRPr sz="2800" kern="1200">
          <a:solidFill>
            <a:schemeClr val="tx1"/>
          </a:solidFill>
          <a:latin typeface="+mn-lt"/>
          <a:ea typeface="+mn-ea"/>
          <a:cs typeface="+mn-cs"/>
        </a:defRPr>
      </a:lvl1pPr>
      <a:lvl2pPr marL="0" indent="0" algn="l" defTabSz="913530" rtl="0" eaLnBrk="1" latinLnBrk="0" hangingPunct="1">
        <a:lnSpc>
          <a:spcPct val="150000"/>
        </a:lnSpc>
        <a:spcBef>
          <a:spcPts val="500"/>
        </a:spcBef>
        <a:buFont typeface="Arial" panose="020B0604020202090204" pitchFamily="34" charset="0"/>
        <a:buNone/>
        <a:defRPr sz="1800" kern="1200">
          <a:solidFill>
            <a:schemeClr val="tx1"/>
          </a:solidFill>
          <a:latin typeface="+mn-lt"/>
          <a:ea typeface="+mn-ea"/>
          <a:cs typeface="+mn-cs"/>
        </a:defRPr>
      </a:lvl2pPr>
      <a:lvl3pPr marL="0" indent="0" algn="l" defTabSz="913530" rtl="0" eaLnBrk="1" latinLnBrk="0" hangingPunct="1">
        <a:lnSpc>
          <a:spcPct val="150000"/>
        </a:lnSpc>
        <a:spcBef>
          <a:spcPts val="500"/>
        </a:spcBef>
        <a:buFont typeface="Arial" panose="020B0604020202090204" pitchFamily="34" charset="0"/>
        <a:buNone/>
        <a:defRPr sz="1200" kern="1200">
          <a:solidFill>
            <a:schemeClr val="tx1"/>
          </a:solidFill>
          <a:latin typeface="+mn-lt"/>
          <a:ea typeface="+mn-ea"/>
          <a:cs typeface="+mn-cs"/>
        </a:defRPr>
      </a:lvl3pPr>
      <a:lvl4pPr marL="0" indent="0" algn="l" defTabSz="913530" rtl="0" eaLnBrk="1" latinLnBrk="0" hangingPunct="1">
        <a:lnSpc>
          <a:spcPct val="150000"/>
        </a:lnSpc>
        <a:spcBef>
          <a:spcPts val="500"/>
        </a:spcBef>
        <a:buFont typeface="Arial" panose="020B0604020202090204" pitchFamily="34" charset="0"/>
        <a:buNone/>
        <a:defRPr sz="1000" kern="1200">
          <a:solidFill>
            <a:schemeClr val="tx1">
              <a:alpha val="70000"/>
            </a:schemeClr>
          </a:solidFill>
          <a:latin typeface="+mn-lt"/>
          <a:ea typeface="+mn-ea"/>
          <a:cs typeface="+mn-cs"/>
        </a:defRPr>
      </a:lvl4pPr>
      <a:lvl5pPr marL="0" indent="0" algn="l" defTabSz="913530" rtl="0" eaLnBrk="1" latinLnBrk="0" hangingPunct="1">
        <a:lnSpc>
          <a:spcPct val="150000"/>
        </a:lnSpc>
        <a:spcBef>
          <a:spcPts val="500"/>
        </a:spcBef>
        <a:buFont typeface="Arial" panose="020B0604020202090204" pitchFamily="34" charset="0"/>
        <a:buNone/>
        <a:defRPr sz="1000" kern="1200" baseline="0">
          <a:solidFill>
            <a:schemeClr val="tx1">
              <a:alpha val="50000"/>
            </a:schemeClr>
          </a:solidFill>
          <a:latin typeface="+mn-lt"/>
          <a:ea typeface="+mn-ea"/>
          <a:cs typeface="+mn-cs"/>
        </a:defRPr>
      </a:lvl5pPr>
      <a:lvl6pPr marL="2514537"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726"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8914"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103"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3530" rtl="0" eaLnBrk="1" latinLnBrk="0" hangingPunct="1">
        <a:defRPr sz="1800" kern="1200">
          <a:solidFill>
            <a:schemeClr val="tx1"/>
          </a:solidFill>
          <a:latin typeface="+mn-lt"/>
          <a:ea typeface="+mn-ea"/>
          <a:cs typeface="+mn-cs"/>
        </a:defRPr>
      </a:lvl1pPr>
      <a:lvl2pPr marL="457189" algn="l" defTabSz="913530" rtl="0" eaLnBrk="1" latinLnBrk="0" hangingPunct="1">
        <a:defRPr sz="1800" kern="1200">
          <a:solidFill>
            <a:schemeClr val="tx1"/>
          </a:solidFill>
          <a:latin typeface="+mn-lt"/>
          <a:ea typeface="+mn-ea"/>
          <a:cs typeface="+mn-cs"/>
        </a:defRPr>
      </a:lvl2pPr>
      <a:lvl3pPr marL="914377" algn="l" defTabSz="913530" rtl="0" eaLnBrk="1" latinLnBrk="0" hangingPunct="1">
        <a:defRPr sz="1800" kern="1200">
          <a:solidFill>
            <a:schemeClr val="tx1"/>
          </a:solidFill>
          <a:latin typeface="+mn-lt"/>
          <a:ea typeface="+mn-ea"/>
          <a:cs typeface="+mn-cs"/>
        </a:defRPr>
      </a:lvl3pPr>
      <a:lvl4pPr marL="1371566" algn="l" defTabSz="913530" rtl="0" eaLnBrk="1" latinLnBrk="0" hangingPunct="1">
        <a:defRPr sz="1800" kern="1200">
          <a:solidFill>
            <a:schemeClr val="tx1"/>
          </a:solidFill>
          <a:latin typeface="+mn-lt"/>
          <a:ea typeface="+mn-ea"/>
          <a:cs typeface="+mn-cs"/>
        </a:defRPr>
      </a:lvl4pPr>
      <a:lvl5pPr marL="1828754" algn="l" defTabSz="913530" rtl="0" eaLnBrk="1" latinLnBrk="0" hangingPunct="1">
        <a:defRPr sz="1800" kern="1200">
          <a:solidFill>
            <a:schemeClr val="tx1"/>
          </a:solidFill>
          <a:latin typeface="+mn-lt"/>
          <a:ea typeface="+mn-ea"/>
          <a:cs typeface="+mn-cs"/>
        </a:defRPr>
      </a:lvl5pPr>
      <a:lvl6pPr marL="2285943" algn="l" defTabSz="913530" rtl="0" eaLnBrk="1" latinLnBrk="0" hangingPunct="1">
        <a:defRPr sz="1800" kern="1200">
          <a:solidFill>
            <a:schemeClr val="tx1"/>
          </a:solidFill>
          <a:latin typeface="+mn-lt"/>
          <a:ea typeface="+mn-ea"/>
          <a:cs typeface="+mn-cs"/>
        </a:defRPr>
      </a:lvl6pPr>
      <a:lvl7pPr marL="2743131" algn="l" defTabSz="913530" rtl="0" eaLnBrk="1" latinLnBrk="0" hangingPunct="1">
        <a:defRPr sz="1800" kern="1200">
          <a:solidFill>
            <a:schemeClr val="tx1"/>
          </a:solidFill>
          <a:latin typeface="+mn-lt"/>
          <a:ea typeface="+mn-ea"/>
          <a:cs typeface="+mn-cs"/>
        </a:defRPr>
      </a:lvl7pPr>
      <a:lvl8pPr marL="3200320" algn="l" defTabSz="913530" rtl="0" eaLnBrk="1" latinLnBrk="0" hangingPunct="1">
        <a:defRPr sz="1800" kern="1200">
          <a:solidFill>
            <a:schemeClr val="tx1"/>
          </a:solidFill>
          <a:latin typeface="+mn-lt"/>
          <a:ea typeface="+mn-ea"/>
          <a:cs typeface="+mn-cs"/>
        </a:defRPr>
      </a:lvl8pPr>
      <a:lvl9pPr marL="3657509" algn="l" defTabSz="9135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51102"/>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9" r:id="rId14"/>
    <p:sldLayoutId id="2147484320" r:id="rId15"/>
    <p:sldLayoutId id="2147484321" r:id="rId16"/>
  </p:sldLayoutIdLst>
  <p:hf hdr="0" ftr="0" dt="0"/>
  <p:txStyles>
    <p:titleStyle>
      <a:lvl1pPr algn="l" defTabSz="913530" rtl="0" eaLnBrk="1" latinLnBrk="0" hangingPunct="1">
        <a:lnSpc>
          <a:spcPct val="75000"/>
        </a:lnSpc>
        <a:spcBef>
          <a:spcPct val="0"/>
        </a:spcBef>
        <a:buNone/>
        <a:defRPr sz="4400" kern="1200" spc="-151" baseline="0">
          <a:solidFill>
            <a:schemeClr val="tx1"/>
          </a:solidFill>
          <a:latin typeface="+mj-lt"/>
          <a:ea typeface="+mj-ea"/>
          <a:cs typeface="+mj-cs"/>
        </a:defRPr>
      </a:lvl1pPr>
    </p:titleStyle>
    <p:bodyStyle>
      <a:lvl1pPr marL="0" indent="0" algn="l" defTabSz="913530" rtl="0" eaLnBrk="1" latinLnBrk="0" hangingPunct="1">
        <a:lnSpc>
          <a:spcPct val="150000"/>
        </a:lnSpc>
        <a:spcBef>
          <a:spcPts val="1000"/>
        </a:spcBef>
        <a:buFont typeface="Arial" panose="020B0604020202090204" pitchFamily="34" charset="0"/>
        <a:buNone/>
        <a:defRPr sz="2800" kern="1200">
          <a:solidFill>
            <a:schemeClr val="tx1"/>
          </a:solidFill>
          <a:latin typeface="+mn-lt"/>
          <a:ea typeface="+mn-ea"/>
          <a:cs typeface="+mn-cs"/>
        </a:defRPr>
      </a:lvl1pPr>
      <a:lvl2pPr marL="0" indent="0" algn="l" defTabSz="913530" rtl="0" eaLnBrk="1" latinLnBrk="0" hangingPunct="1">
        <a:lnSpc>
          <a:spcPct val="150000"/>
        </a:lnSpc>
        <a:spcBef>
          <a:spcPts val="500"/>
        </a:spcBef>
        <a:buFont typeface="Arial" panose="020B0604020202090204" pitchFamily="34" charset="0"/>
        <a:buNone/>
        <a:defRPr sz="1800" kern="1200">
          <a:solidFill>
            <a:schemeClr val="tx1"/>
          </a:solidFill>
          <a:latin typeface="+mn-lt"/>
          <a:ea typeface="+mn-ea"/>
          <a:cs typeface="+mn-cs"/>
        </a:defRPr>
      </a:lvl2pPr>
      <a:lvl3pPr marL="0" indent="0" algn="l" defTabSz="913530" rtl="0" eaLnBrk="1" latinLnBrk="0" hangingPunct="1">
        <a:lnSpc>
          <a:spcPct val="150000"/>
        </a:lnSpc>
        <a:spcBef>
          <a:spcPts val="500"/>
        </a:spcBef>
        <a:buFont typeface="Arial" panose="020B0604020202090204" pitchFamily="34" charset="0"/>
        <a:buNone/>
        <a:defRPr sz="1200" kern="1200">
          <a:solidFill>
            <a:schemeClr val="tx1"/>
          </a:solidFill>
          <a:latin typeface="+mn-lt"/>
          <a:ea typeface="+mn-ea"/>
          <a:cs typeface="+mn-cs"/>
        </a:defRPr>
      </a:lvl3pPr>
      <a:lvl4pPr marL="0" indent="0" algn="l" defTabSz="913530" rtl="0" eaLnBrk="1" latinLnBrk="0" hangingPunct="1">
        <a:lnSpc>
          <a:spcPct val="150000"/>
        </a:lnSpc>
        <a:spcBef>
          <a:spcPts val="500"/>
        </a:spcBef>
        <a:buFont typeface="Arial" panose="020B0604020202090204" pitchFamily="34" charset="0"/>
        <a:buNone/>
        <a:defRPr sz="1000" kern="1200">
          <a:solidFill>
            <a:schemeClr val="tx1">
              <a:alpha val="70000"/>
            </a:schemeClr>
          </a:solidFill>
          <a:latin typeface="+mn-lt"/>
          <a:ea typeface="+mn-ea"/>
          <a:cs typeface="+mn-cs"/>
        </a:defRPr>
      </a:lvl4pPr>
      <a:lvl5pPr marL="0" indent="0" algn="l" defTabSz="913530" rtl="0" eaLnBrk="1" latinLnBrk="0" hangingPunct="1">
        <a:lnSpc>
          <a:spcPct val="150000"/>
        </a:lnSpc>
        <a:spcBef>
          <a:spcPts val="500"/>
        </a:spcBef>
        <a:buFont typeface="Arial" panose="020B0604020202090204" pitchFamily="34" charset="0"/>
        <a:buNone/>
        <a:defRPr sz="1000" kern="1200" baseline="0">
          <a:solidFill>
            <a:schemeClr val="tx1">
              <a:alpha val="50000"/>
            </a:schemeClr>
          </a:solidFill>
          <a:latin typeface="+mn-lt"/>
          <a:ea typeface="+mn-ea"/>
          <a:cs typeface="+mn-cs"/>
        </a:defRPr>
      </a:lvl5pPr>
      <a:lvl6pPr marL="2514537"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726"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8914"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103" indent="-228594" algn="l" defTabSz="91353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3530" rtl="0" eaLnBrk="1" latinLnBrk="0" hangingPunct="1">
        <a:defRPr sz="1800" kern="1200">
          <a:solidFill>
            <a:schemeClr val="tx1"/>
          </a:solidFill>
          <a:latin typeface="+mn-lt"/>
          <a:ea typeface="+mn-ea"/>
          <a:cs typeface="+mn-cs"/>
        </a:defRPr>
      </a:lvl1pPr>
      <a:lvl2pPr marL="457189" algn="l" defTabSz="913530" rtl="0" eaLnBrk="1" latinLnBrk="0" hangingPunct="1">
        <a:defRPr sz="1800" kern="1200">
          <a:solidFill>
            <a:schemeClr val="tx1"/>
          </a:solidFill>
          <a:latin typeface="+mn-lt"/>
          <a:ea typeface="+mn-ea"/>
          <a:cs typeface="+mn-cs"/>
        </a:defRPr>
      </a:lvl2pPr>
      <a:lvl3pPr marL="914377" algn="l" defTabSz="913530" rtl="0" eaLnBrk="1" latinLnBrk="0" hangingPunct="1">
        <a:defRPr sz="1800" kern="1200">
          <a:solidFill>
            <a:schemeClr val="tx1"/>
          </a:solidFill>
          <a:latin typeface="+mn-lt"/>
          <a:ea typeface="+mn-ea"/>
          <a:cs typeface="+mn-cs"/>
        </a:defRPr>
      </a:lvl3pPr>
      <a:lvl4pPr marL="1371566" algn="l" defTabSz="913530" rtl="0" eaLnBrk="1" latinLnBrk="0" hangingPunct="1">
        <a:defRPr sz="1800" kern="1200">
          <a:solidFill>
            <a:schemeClr val="tx1"/>
          </a:solidFill>
          <a:latin typeface="+mn-lt"/>
          <a:ea typeface="+mn-ea"/>
          <a:cs typeface="+mn-cs"/>
        </a:defRPr>
      </a:lvl4pPr>
      <a:lvl5pPr marL="1828754" algn="l" defTabSz="913530" rtl="0" eaLnBrk="1" latinLnBrk="0" hangingPunct="1">
        <a:defRPr sz="1800" kern="1200">
          <a:solidFill>
            <a:schemeClr val="tx1"/>
          </a:solidFill>
          <a:latin typeface="+mn-lt"/>
          <a:ea typeface="+mn-ea"/>
          <a:cs typeface="+mn-cs"/>
        </a:defRPr>
      </a:lvl5pPr>
      <a:lvl6pPr marL="2285943" algn="l" defTabSz="913530" rtl="0" eaLnBrk="1" latinLnBrk="0" hangingPunct="1">
        <a:defRPr sz="1800" kern="1200">
          <a:solidFill>
            <a:schemeClr val="tx1"/>
          </a:solidFill>
          <a:latin typeface="+mn-lt"/>
          <a:ea typeface="+mn-ea"/>
          <a:cs typeface="+mn-cs"/>
        </a:defRPr>
      </a:lvl6pPr>
      <a:lvl7pPr marL="2743131" algn="l" defTabSz="913530" rtl="0" eaLnBrk="1" latinLnBrk="0" hangingPunct="1">
        <a:defRPr sz="1800" kern="1200">
          <a:solidFill>
            <a:schemeClr val="tx1"/>
          </a:solidFill>
          <a:latin typeface="+mn-lt"/>
          <a:ea typeface="+mn-ea"/>
          <a:cs typeface="+mn-cs"/>
        </a:defRPr>
      </a:lvl7pPr>
      <a:lvl8pPr marL="3200320" algn="l" defTabSz="913530" rtl="0" eaLnBrk="1" latinLnBrk="0" hangingPunct="1">
        <a:defRPr sz="1800" kern="1200">
          <a:solidFill>
            <a:schemeClr val="tx1"/>
          </a:solidFill>
          <a:latin typeface="+mn-lt"/>
          <a:ea typeface="+mn-ea"/>
          <a:cs typeface="+mn-cs"/>
        </a:defRPr>
      </a:lvl8pPr>
      <a:lvl9pPr marL="3657509" algn="l" defTabSz="9135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1.JP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Layout" Target="../slideLayouts/slideLayout2.xml"/><Relationship Id="rId7" Type="http://schemas.openxmlformats.org/officeDocument/2006/relationships/image" Target="../media/image15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1.png"/></Relationships>
</file>

<file path=ppt/slides/_rels/slide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2.png"/></Relationships>
</file>

<file path=ppt/slides/_rels/slide1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6" Type="http://schemas.openxmlformats.org/officeDocument/2006/relationships/image" Target="../media/image39.jpeg"/><Relationship Id="rId117" Type="http://schemas.openxmlformats.org/officeDocument/2006/relationships/image" Target="../media/image130.jpeg"/><Relationship Id="rId21" Type="http://schemas.openxmlformats.org/officeDocument/2006/relationships/image" Target="../media/image34.jpeg"/><Relationship Id="rId42" Type="http://schemas.openxmlformats.org/officeDocument/2006/relationships/image" Target="../media/image55.jpeg"/><Relationship Id="rId47" Type="http://schemas.openxmlformats.org/officeDocument/2006/relationships/image" Target="../media/image60.jpeg"/><Relationship Id="rId63" Type="http://schemas.openxmlformats.org/officeDocument/2006/relationships/image" Target="../media/image76.jpeg"/><Relationship Id="rId68" Type="http://schemas.openxmlformats.org/officeDocument/2006/relationships/image" Target="../media/image81.jpeg"/><Relationship Id="rId84" Type="http://schemas.openxmlformats.org/officeDocument/2006/relationships/image" Target="../media/image97.jpeg"/><Relationship Id="rId89" Type="http://schemas.openxmlformats.org/officeDocument/2006/relationships/image" Target="../media/image102.jpeg"/><Relationship Id="rId112" Type="http://schemas.openxmlformats.org/officeDocument/2006/relationships/image" Target="../media/image125.jpeg"/><Relationship Id="rId16" Type="http://schemas.openxmlformats.org/officeDocument/2006/relationships/image" Target="../media/image29.tiff"/><Relationship Id="rId107" Type="http://schemas.openxmlformats.org/officeDocument/2006/relationships/image" Target="../media/image120.jpeg"/><Relationship Id="rId11" Type="http://schemas.openxmlformats.org/officeDocument/2006/relationships/image" Target="../media/image24.tiff"/><Relationship Id="rId32" Type="http://schemas.openxmlformats.org/officeDocument/2006/relationships/image" Target="../media/image45.jpeg"/><Relationship Id="rId37" Type="http://schemas.openxmlformats.org/officeDocument/2006/relationships/image" Target="../media/image50.jpeg"/><Relationship Id="rId53" Type="http://schemas.openxmlformats.org/officeDocument/2006/relationships/image" Target="../media/image66.jpeg"/><Relationship Id="rId58" Type="http://schemas.openxmlformats.org/officeDocument/2006/relationships/image" Target="../media/image71.jpeg"/><Relationship Id="rId74" Type="http://schemas.openxmlformats.org/officeDocument/2006/relationships/image" Target="../media/image87.png"/><Relationship Id="rId79" Type="http://schemas.openxmlformats.org/officeDocument/2006/relationships/image" Target="../media/image92.jpeg"/><Relationship Id="rId102" Type="http://schemas.openxmlformats.org/officeDocument/2006/relationships/image" Target="../media/image115.jpeg"/><Relationship Id="rId5" Type="http://schemas.openxmlformats.org/officeDocument/2006/relationships/image" Target="../media/image18.tiff"/><Relationship Id="rId90" Type="http://schemas.openxmlformats.org/officeDocument/2006/relationships/image" Target="../media/image103.jpg"/><Relationship Id="rId95" Type="http://schemas.openxmlformats.org/officeDocument/2006/relationships/image" Target="../media/image108.jpeg"/><Relationship Id="rId22" Type="http://schemas.openxmlformats.org/officeDocument/2006/relationships/image" Target="../media/image35.jpeg"/><Relationship Id="rId27" Type="http://schemas.openxmlformats.org/officeDocument/2006/relationships/image" Target="../media/image40.jpeg"/><Relationship Id="rId43" Type="http://schemas.openxmlformats.org/officeDocument/2006/relationships/image" Target="../media/image56.png"/><Relationship Id="rId48" Type="http://schemas.openxmlformats.org/officeDocument/2006/relationships/image" Target="../media/image61.jpeg"/><Relationship Id="rId64" Type="http://schemas.openxmlformats.org/officeDocument/2006/relationships/image" Target="../media/image77.jpeg"/><Relationship Id="rId69" Type="http://schemas.openxmlformats.org/officeDocument/2006/relationships/image" Target="../media/image82.jpeg"/><Relationship Id="rId113" Type="http://schemas.openxmlformats.org/officeDocument/2006/relationships/image" Target="../media/image126.jpeg"/><Relationship Id="rId118" Type="http://schemas.openxmlformats.org/officeDocument/2006/relationships/image" Target="../media/image131.jpeg"/><Relationship Id="rId80" Type="http://schemas.openxmlformats.org/officeDocument/2006/relationships/image" Target="../media/image93.jpeg"/><Relationship Id="rId85" Type="http://schemas.openxmlformats.org/officeDocument/2006/relationships/image" Target="../media/image98.jpeg"/><Relationship Id="rId12" Type="http://schemas.openxmlformats.org/officeDocument/2006/relationships/image" Target="../media/image25.tiff"/><Relationship Id="rId17" Type="http://schemas.openxmlformats.org/officeDocument/2006/relationships/image" Target="../media/image30.tiff"/><Relationship Id="rId33" Type="http://schemas.openxmlformats.org/officeDocument/2006/relationships/image" Target="../media/image46.jpeg"/><Relationship Id="rId38" Type="http://schemas.openxmlformats.org/officeDocument/2006/relationships/image" Target="../media/image51.jpeg"/><Relationship Id="rId59" Type="http://schemas.openxmlformats.org/officeDocument/2006/relationships/image" Target="../media/image72.jpeg"/><Relationship Id="rId103" Type="http://schemas.openxmlformats.org/officeDocument/2006/relationships/image" Target="../media/image116.jpeg"/><Relationship Id="rId108" Type="http://schemas.openxmlformats.org/officeDocument/2006/relationships/image" Target="../media/image121.jpeg"/><Relationship Id="rId54" Type="http://schemas.openxmlformats.org/officeDocument/2006/relationships/image" Target="../media/image67.jpeg"/><Relationship Id="rId70" Type="http://schemas.openxmlformats.org/officeDocument/2006/relationships/image" Target="../media/image83.png"/><Relationship Id="rId75" Type="http://schemas.openxmlformats.org/officeDocument/2006/relationships/image" Target="../media/image88.jpeg"/><Relationship Id="rId91" Type="http://schemas.openxmlformats.org/officeDocument/2006/relationships/image" Target="../media/image104.jpeg"/><Relationship Id="rId96"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9.tiff"/><Relationship Id="rId23" Type="http://schemas.openxmlformats.org/officeDocument/2006/relationships/image" Target="../media/image36.jpeg"/><Relationship Id="rId28" Type="http://schemas.openxmlformats.org/officeDocument/2006/relationships/image" Target="../media/image41.jpeg"/><Relationship Id="rId49" Type="http://schemas.openxmlformats.org/officeDocument/2006/relationships/image" Target="../media/image62.jpeg"/><Relationship Id="rId114" Type="http://schemas.openxmlformats.org/officeDocument/2006/relationships/image" Target="../media/image127.jpeg"/><Relationship Id="rId119" Type="http://schemas.openxmlformats.org/officeDocument/2006/relationships/image" Target="../media/image132.jpeg"/><Relationship Id="rId44" Type="http://schemas.openxmlformats.org/officeDocument/2006/relationships/image" Target="../media/image57.jpeg"/><Relationship Id="rId60" Type="http://schemas.openxmlformats.org/officeDocument/2006/relationships/image" Target="../media/image73.jpeg"/><Relationship Id="rId65" Type="http://schemas.openxmlformats.org/officeDocument/2006/relationships/image" Target="../media/image78.jpeg"/><Relationship Id="rId81" Type="http://schemas.openxmlformats.org/officeDocument/2006/relationships/image" Target="../media/image94.jpeg"/><Relationship Id="rId86" Type="http://schemas.openxmlformats.org/officeDocument/2006/relationships/image" Target="../media/image99.jpeg"/><Relationship Id="rId4" Type="http://schemas.openxmlformats.org/officeDocument/2006/relationships/image" Target="../media/image17.tiff"/><Relationship Id="rId9" Type="http://schemas.openxmlformats.org/officeDocument/2006/relationships/image" Target="../media/image22.tiff"/><Relationship Id="rId13" Type="http://schemas.openxmlformats.org/officeDocument/2006/relationships/image" Target="../media/image26.jpeg"/><Relationship Id="rId18" Type="http://schemas.openxmlformats.org/officeDocument/2006/relationships/image" Target="../media/image31.jpeg"/><Relationship Id="rId39" Type="http://schemas.openxmlformats.org/officeDocument/2006/relationships/image" Target="../media/image52.jpeg"/><Relationship Id="rId109" Type="http://schemas.openxmlformats.org/officeDocument/2006/relationships/image" Target="../media/image122.jpeg"/><Relationship Id="rId34" Type="http://schemas.openxmlformats.org/officeDocument/2006/relationships/image" Target="../media/image47.jpeg"/><Relationship Id="rId50" Type="http://schemas.openxmlformats.org/officeDocument/2006/relationships/image" Target="../media/image63.jpeg"/><Relationship Id="rId55" Type="http://schemas.openxmlformats.org/officeDocument/2006/relationships/image" Target="../media/image68.jpeg"/><Relationship Id="rId76" Type="http://schemas.openxmlformats.org/officeDocument/2006/relationships/image" Target="../media/image89.png"/><Relationship Id="rId97" Type="http://schemas.openxmlformats.org/officeDocument/2006/relationships/image" Target="../media/image110.jpeg"/><Relationship Id="rId104" Type="http://schemas.openxmlformats.org/officeDocument/2006/relationships/image" Target="../media/image117.jpeg"/><Relationship Id="rId120" Type="http://schemas.openxmlformats.org/officeDocument/2006/relationships/image" Target="../media/image133.png"/><Relationship Id="rId7" Type="http://schemas.openxmlformats.org/officeDocument/2006/relationships/image" Target="../media/image20.tiff"/><Relationship Id="rId71" Type="http://schemas.openxmlformats.org/officeDocument/2006/relationships/image" Target="../media/image84.jpeg"/><Relationship Id="rId92" Type="http://schemas.openxmlformats.org/officeDocument/2006/relationships/image" Target="../media/image105.jpeg"/><Relationship Id="rId2" Type="http://schemas.openxmlformats.org/officeDocument/2006/relationships/notesSlide" Target="../notesSlides/notesSlide2.xml"/><Relationship Id="rId29" Type="http://schemas.openxmlformats.org/officeDocument/2006/relationships/image" Target="../media/image42.jpg"/><Relationship Id="rId24" Type="http://schemas.openxmlformats.org/officeDocument/2006/relationships/image" Target="../media/image37.jpeg"/><Relationship Id="rId40" Type="http://schemas.openxmlformats.org/officeDocument/2006/relationships/image" Target="../media/image53.jpeg"/><Relationship Id="rId45" Type="http://schemas.openxmlformats.org/officeDocument/2006/relationships/image" Target="../media/image58.jpeg"/><Relationship Id="rId66" Type="http://schemas.openxmlformats.org/officeDocument/2006/relationships/image" Target="../media/image79.jpeg"/><Relationship Id="rId87" Type="http://schemas.openxmlformats.org/officeDocument/2006/relationships/image" Target="../media/image100.jpeg"/><Relationship Id="rId110" Type="http://schemas.openxmlformats.org/officeDocument/2006/relationships/image" Target="../media/image123.jpeg"/><Relationship Id="rId115" Type="http://schemas.openxmlformats.org/officeDocument/2006/relationships/image" Target="../media/image128.jpeg"/><Relationship Id="rId61" Type="http://schemas.openxmlformats.org/officeDocument/2006/relationships/image" Target="../media/image74.jpeg"/><Relationship Id="rId82" Type="http://schemas.openxmlformats.org/officeDocument/2006/relationships/image" Target="../media/image95.jpeg"/><Relationship Id="rId19" Type="http://schemas.openxmlformats.org/officeDocument/2006/relationships/image" Target="../media/image32.jpeg"/><Relationship Id="rId14" Type="http://schemas.openxmlformats.org/officeDocument/2006/relationships/image" Target="../media/image27.jpeg"/><Relationship Id="rId30" Type="http://schemas.openxmlformats.org/officeDocument/2006/relationships/image" Target="../media/image43.jpeg"/><Relationship Id="rId35" Type="http://schemas.openxmlformats.org/officeDocument/2006/relationships/image" Target="../media/image48.jpeg"/><Relationship Id="rId56" Type="http://schemas.openxmlformats.org/officeDocument/2006/relationships/image" Target="../media/image69.jpeg"/><Relationship Id="rId77" Type="http://schemas.openxmlformats.org/officeDocument/2006/relationships/image" Target="../media/image90.jpeg"/><Relationship Id="rId100" Type="http://schemas.openxmlformats.org/officeDocument/2006/relationships/image" Target="../media/image113.jpg"/><Relationship Id="rId105" Type="http://schemas.openxmlformats.org/officeDocument/2006/relationships/image" Target="../media/image118.jpeg"/><Relationship Id="rId8" Type="http://schemas.openxmlformats.org/officeDocument/2006/relationships/image" Target="../media/image21.tiff"/><Relationship Id="rId51" Type="http://schemas.openxmlformats.org/officeDocument/2006/relationships/image" Target="../media/image64.jpeg"/><Relationship Id="rId72" Type="http://schemas.openxmlformats.org/officeDocument/2006/relationships/image" Target="../media/image85.jpeg"/><Relationship Id="rId93" Type="http://schemas.openxmlformats.org/officeDocument/2006/relationships/image" Target="../media/image106.jpeg"/><Relationship Id="rId98" Type="http://schemas.openxmlformats.org/officeDocument/2006/relationships/image" Target="../media/image111.jpeg"/><Relationship Id="rId121" Type="http://schemas.openxmlformats.org/officeDocument/2006/relationships/image" Target="../media/image134.jpeg"/><Relationship Id="rId3" Type="http://schemas.openxmlformats.org/officeDocument/2006/relationships/image" Target="../media/image16.tiff"/><Relationship Id="rId25" Type="http://schemas.openxmlformats.org/officeDocument/2006/relationships/image" Target="../media/image38.jpeg"/><Relationship Id="rId46" Type="http://schemas.openxmlformats.org/officeDocument/2006/relationships/image" Target="../media/image59.jpeg"/><Relationship Id="rId67" Type="http://schemas.openxmlformats.org/officeDocument/2006/relationships/image" Target="../media/image80.jpeg"/><Relationship Id="rId116" Type="http://schemas.openxmlformats.org/officeDocument/2006/relationships/image" Target="../media/image129.jpeg"/><Relationship Id="rId20" Type="http://schemas.openxmlformats.org/officeDocument/2006/relationships/image" Target="../media/image33.png"/><Relationship Id="rId41" Type="http://schemas.openxmlformats.org/officeDocument/2006/relationships/image" Target="../media/image54.png"/><Relationship Id="rId62" Type="http://schemas.openxmlformats.org/officeDocument/2006/relationships/image" Target="../media/image75.png"/><Relationship Id="rId83" Type="http://schemas.openxmlformats.org/officeDocument/2006/relationships/image" Target="../media/image96.jpeg"/><Relationship Id="rId88" Type="http://schemas.openxmlformats.org/officeDocument/2006/relationships/image" Target="../media/image101.jpeg"/><Relationship Id="rId111" Type="http://schemas.openxmlformats.org/officeDocument/2006/relationships/image" Target="../media/image124.jpeg"/><Relationship Id="rId15" Type="http://schemas.openxmlformats.org/officeDocument/2006/relationships/image" Target="../media/image28.tiff"/><Relationship Id="rId36" Type="http://schemas.openxmlformats.org/officeDocument/2006/relationships/image" Target="../media/image49.jpeg"/><Relationship Id="rId57" Type="http://schemas.openxmlformats.org/officeDocument/2006/relationships/image" Target="../media/image70.jpeg"/><Relationship Id="rId106" Type="http://schemas.openxmlformats.org/officeDocument/2006/relationships/image" Target="../media/image119.jpeg"/><Relationship Id="rId10" Type="http://schemas.openxmlformats.org/officeDocument/2006/relationships/image" Target="../media/image23.tiff"/><Relationship Id="rId31" Type="http://schemas.openxmlformats.org/officeDocument/2006/relationships/image" Target="../media/image44.jpeg"/><Relationship Id="rId52" Type="http://schemas.openxmlformats.org/officeDocument/2006/relationships/image" Target="../media/image65.jpeg"/><Relationship Id="rId73" Type="http://schemas.openxmlformats.org/officeDocument/2006/relationships/image" Target="../media/image86.jpeg"/><Relationship Id="rId78" Type="http://schemas.openxmlformats.org/officeDocument/2006/relationships/image" Target="../media/image91.jpeg"/><Relationship Id="rId94" Type="http://schemas.openxmlformats.org/officeDocument/2006/relationships/image" Target="../media/image107.png"/><Relationship Id="rId99" Type="http://schemas.openxmlformats.org/officeDocument/2006/relationships/image" Target="../media/image112.jpeg"/><Relationship Id="rId101" Type="http://schemas.openxmlformats.org/officeDocument/2006/relationships/image" Target="../media/image11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3.png"/></Relationships>
</file>

<file path=ppt/slides/_rels/slide2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4.png"/></Relationships>
</file>

<file path=ppt/slides/_rels/slide2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9.png"/><Relationship Id="rId5" Type="http://schemas.openxmlformats.org/officeDocument/2006/relationships/image" Target="../media/image167.JPG"/><Relationship Id="rId4" Type="http://schemas.openxmlformats.org/officeDocument/2006/relationships/image" Target="../media/image16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49.png"/><Relationship Id="rId5" Type="http://schemas.openxmlformats.org/officeDocument/2006/relationships/image" Target="../media/image169.png"/><Relationship Id="rId4" Type="http://schemas.openxmlformats.org/officeDocument/2006/relationships/image" Target="../media/image1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3" Type="http://schemas.microsoft.com/office/2007/relationships/media" Target="../media/media8.mp4"/><Relationship Id="rId18" Type="http://schemas.openxmlformats.org/officeDocument/2006/relationships/tags" Target="../tags/tag29.xml"/><Relationship Id="rId26" Type="http://schemas.openxmlformats.org/officeDocument/2006/relationships/tags" Target="../tags/tag37.xml"/><Relationship Id="rId3" Type="http://schemas.openxmlformats.org/officeDocument/2006/relationships/tags" Target="../tags/tag16.xml"/><Relationship Id="rId21" Type="http://schemas.openxmlformats.org/officeDocument/2006/relationships/tags" Target="../tags/tag32.xml"/><Relationship Id="rId34" Type="http://schemas.openxmlformats.org/officeDocument/2006/relationships/image" Target="../media/image175.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28.xml"/><Relationship Id="rId25" Type="http://schemas.openxmlformats.org/officeDocument/2006/relationships/tags" Target="../tags/tag36.xml"/><Relationship Id="rId33" Type="http://schemas.openxmlformats.org/officeDocument/2006/relationships/image" Target="../media/image174.jpeg"/><Relationship Id="rId2" Type="http://schemas.openxmlformats.org/officeDocument/2006/relationships/tags" Target="../tags/tag15.xml"/><Relationship Id="rId16" Type="http://schemas.openxmlformats.org/officeDocument/2006/relationships/tags" Target="../tags/tag27.xml"/><Relationship Id="rId20" Type="http://schemas.openxmlformats.org/officeDocument/2006/relationships/tags" Target="../tags/tag31.xml"/><Relationship Id="rId29" Type="http://schemas.openxmlformats.org/officeDocument/2006/relationships/image" Target="../media/image170.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tags" Target="../tags/tag35.xml"/><Relationship Id="rId32" Type="http://schemas.openxmlformats.org/officeDocument/2006/relationships/image" Target="../media/image173.png"/><Relationship Id="rId5" Type="http://schemas.openxmlformats.org/officeDocument/2006/relationships/tags" Target="../tags/tag18.xml"/><Relationship Id="rId15" Type="http://schemas.openxmlformats.org/officeDocument/2006/relationships/tags" Target="../tags/tag26.xml"/><Relationship Id="rId23" Type="http://schemas.openxmlformats.org/officeDocument/2006/relationships/tags" Target="../tags/tag34.xml"/><Relationship Id="rId28" Type="http://schemas.openxmlformats.org/officeDocument/2006/relationships/notesSlide" Target="../notesSlides/notesSlide10.xml"/><Relationship Id="rId10" Type="http://schemas.openxmlformats.org/officeDocument/2006/relationships/tags" Target="../tags/tag23.xml"/><Relationship Id="rId19" Type="http://schemas.openxmlformats.org/officeDocument/2006/relationships/tags" Target="../tags/tag30.xml"/><Relationship Id="rId31" Type="http://schemas.openxmlformats.org/officeDocument/2006/relationships/image" Target="../media/image172.gif"/><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video" Target="../media/media8.mp4"/><Relationship Id="rId22" Type="http://schemas.openxmlformats.org/officeDocument/2006/relationships/tags" Target="../tags/tag33.xml"/><Relationship Id="rId27" Type="http://schemas.openxmlformats.org/officeDocument/2006/relationships/slideLayout" Target="../slideLayouts/slideLayout2.xml"/><Relationship Id="rId30" Type="http://schemas.openxmlformats.org/officeDocument/2006/relationships/image" Target="../media/image171.png"/><Relationship Id="rId35" Type="http://schemas.openxmlformats.org/officeDocument/2006/relationships/image" Target="../media/image176.png"/><Relationship Id="rId8" Type="http://schemas.openxmlformats.org/officeDocument/2006/relationships/tags" Target="../tags/tag21.xml"/></Relationships>
</file>

<file path=ppt/slides/_rels/slide2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30.xml.rels><?xml version="1.0" encoding="UTF-8" standalone="yes"?>
<Relationships xmlns="http://schemas.openxmlformats.org/package/2006/relationships"><Relationship Id="rId8" Type="http://schemas.openxmlformats.org/officeDocument/2006/relationships/image" Target="../media/image180.png"/><Relationship Id="rId3" Type="http://schemas.microsoft.com/office/2007/relationships/media" Target="../media/media10.mp4"/><Relationship Id="rId7" Type="http://schemas.openxmlformats.org/officeDocument/2006/relationships/image" Target="../media/image179.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10.mp4"/><Relationship Id="rId9" Type="http://schemas.openxmlformats.org/officeDocument/2006/relationships/image" Target="../media/image181.png"/></Relationships>
</file>

<file path=ppt/slides/_rels/slide3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187.png"/><Relationship Id="rId4" Type="http://schemas.openxmlformats.org/officeDocument/2006/relationships/image" Target="../media/image1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media" Target="../media/media12.mp4"/><Relationship Id="rId7" Type="http://schemas.openxmlformats.org/officeDocument/2006/relationships/image" Target="../media/image18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88.png"/><Relationship Id="rId5" Type="http://schemas.openxmlformats.org/officeDocument/2006/relationships/slideLayout" Target="../slideLayouts/slideLayout2.xml"/><Relationship Id="rId4" Type="http://schemas.openxmlformats.org/officeDocument/2006/relationships/video" Target="../media/media12.mp4"/></Relationships>
</file>

<file path=ppt/slides/_rels/slide3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191.png"/><Relationship Id="rId5" Type="http://schemas.openxmlformats.org/officeDocument/2006/relationships/tags" Target="../tags/tag43.xml"/><Relationship Id="rId10" Type="http://schemas.openxmlformats.org/officeDocument/2006/relationships/image" Target="../media/image15.png"/><Relationship Id="rId4" Type="http://schemas.openxmlformats.org/officeDocument/2006/relationships/tags" Target="../tags/tag42.xml"/><Relationship Id="rId9"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3.jpeg"/></Relationships>
</file>

<file path=ppt/slides/_rels/slide41.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48.xml.rels><?xml version="1.0" encoding="UTF-8" standalone="yes"?>
<Relationships xmlns="http://schemas.openxmlformats.org/package/2006/relationships"><Relationship Id="rId13" Type="http://schemas.openxmlformats.org/officeDocument/2006/relationships/tags" Target="../tags/tag59.xml"/><Relationship Id="rId18" Type="http://schemas.openxmlformats.org/officeDocument/2006/relationships/tags" Target="../tags/tag64.xml"/><Relationship Id="rId26" Type="http://schemas.openxmlformats.org/officeDocument/2006/relationships/tags" Target="../tags/tag72.xml"/><Relationship Id="rId39" Type="http://schemas.openxmlformats.org/officeDocument/2006/relationships/image" Target="../media/image205.png"/><Relationship Id="rId21" Type="http://schemas.openxmlformats.org/officeDocument/2006/relationships/tags" Target="../tags/tag67.xml"/><Relationship Id="rId34" Type="http://schemas.openxmlformats.org/officeDocument/2006/relationships/notesSlide" Target="../notesSlides/notesSlide23.xml"/><Relationship Id="rId42" Type="http://schemas.openxmlformats.org/officeDocument/2006/relationships/image" Target="../media/image208.png"/><Relationship Id="rId7" Type="http://schemas.openxmlformats.org/officeDocument/2006/relationships/tags" Target="../tags/tag53.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29" Type="http://schemas.openxmlformats.org/officeDocument/2006/relationships/tags" Target="../tags/tag75.xml"/><Relationship Id="rId41" Type="http://schemas.openxmlformats.org/officeDocument/2006/relationships/image" Target="../media/image207.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tags" Target="../tags/tag70.xml"/><Relationship Id="rId32" Type="http://schemas.openxmlformats.org/officeDocument/2006/relationships/tags" Target="../tags/tag78.xml"/><Relationship Id="rId37" Type="http://schemas.openxmlformats.org/officeDocument/2006/relationships/image" Target="../media/image203.png"/><Relationship Id="rId40" Type="http://schemas.openxmlformats.org/officeDocument/2006/relationships/image" Target="../media/image206.png"/><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tags" Target="../tags/tag69.xml"/><Relationship Id="rId28" Type="http://schemas.openxmlformats.org/officeDocument/2006/relationships/tags" Target="../tags/tag74.xml"/><Relationship Id="rId36" Type="http://schemas.openxmlformats.org/officeDocument/2006/relationships/image" Target="../media/image202.png"/><Relationship Id="rId10" Type="http://schemas.openxmlformats.org/officeDocument/2006/relationships/tags" Target="../tags/tag56.xml"/><Relationship Id="rId19" Type="http://schemas.openxmlformats.org/officeDocument/2006/relationships/tags" Target="../tags/tag65.xml"/><Relationship Id="rId31" Type="http://schemas.openxmlformats.org/officeDocument/2006/relationships/tags" Target="../tags/tag77.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tags" Target="../tags/tag68.xml"/><Relationship Id="rId27" Type="http://schemas.openxmlformats.org/officeDocument/2006/relationships/tags" Target="../tags/tag73.xml"/><Relationship Id="rId30" Type="http://schemas.openxmlformats.org/officeDocument/2006/relationships/tags" Target="../tags/tag76.xml"/><Relationship Id="rId35" Type="http://schemas.openxmlformats.org/officeDocument/2006/relationships/image" Target="../media/image201.png"/><Relationship Id="rId8" Type="http://schemas.openxmlformats.org/officeDocument/2006/relationships/tags" Target="../tags/tag54.xml"/><Relationship Id="rId3" Type="http://schemas.openxmlformats.org/officeDocument/2006/relationships/tags" Target="../tags/tag49.xml"/><Relationship Id="rId12" Type="http://schemas.openxmlformats.org/officeDocument/2006/relationships/tags" Target="../tags/tag58.xml"/><Relationship Id="rId17" Type="http://schemas.openxmlformats.org/officeDocument/2006/relationships/tags" Target="../tags/tag63.xml"/><Relationship Id="rId25" Type="http://schemas.openxmlformats.org/officeDocument/2006/relationships/tags" Target="../tags/tag71.xml"/><Relationship Id="rId33" Type="http://schemas.openxmlformats.org/officeDocument/2006/relationships/slideLayout" Target="../slideLayouts/slideLayout2.xml"/><Relationship Id="rId38" Type="http://schemas.openxmlformats.org/officeDocument/2006/relationships/image" Target="../media/image204.png"/></Relationships>
</file>

<file path=ppt/slides/_rels/slide49.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5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video" Target="../media/media16.mp4"/><Relationship Id="rId13" Type="http://schemas.openxmlformats.org/officeDocument/2006/relationships/image" Target="../media/image220.jpeg"/><Relationship Id="rId3" Type="http://schemas.microsoft.com/office/2007/relationships/media" Target="../media/media14.mp4"/><Relationship Id="rId7" Type="http://schemas.microsoft.com/office/2007/relationships/media" Target="../media/media16.mp4"/><Relationship Id="rId12" Type="http://schemas.openxmlformats.org/officeDocument/2006/relationships/image" Target="../media/image219.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video" Target="../media/media15.mp4"/><Relationship Id="rId11" Type="http://schemas.openxmlformats.org/officeDocument/2006/relationships/image" Target="../media/image218.png"/><Relationship Id="rId5" Type="http://schemas.microsoft.com/office/2007/relationships/media" Target="../media/media15.mp4"/><Relationship Id="rId10" Type="http://schemas.openxmlformats.org/officeDocument/2006/relationships/image" Target="../media/image217.png"/><Relationship Id="rId4" Type="http://schemas.openxmlformats.org/officeDocument/2006/relationships/video" Target="../media/media14.mp4"/><Relationship Id="rId9"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tags" Target="../tags/tag105.xml"/><Relationship Id="rId39" Type="http://schemas.openxmlformats.org/officeDocument/2006/relationships/image" Target="../media/image202.png"/><Relationship Id="rId21" Type="http://schemas.openxmlformats.org/officeDocument/2006/relationships/tags" Target="../tags/tag100.xml"/><Relationship Id="rId34" Type="http://schemas.openxmlformats.org/officeDocument/2006/relationships/tags" Target="../tags/tag113.xml"/><Relationship Id="rId42" Type="http://schemas.openxmlformats.org/officeDocument/2006/relationships/image" Target="../media/image205.png"/><Relationship Id="rId7" Type="http://schemas.openxmlformats.org/officeDocument/2006/relationships/tags" Target="../tags/tag86.xml"/><Relationship Id="rId2" Type="http://schemas.openxmlformats.org/officeDocument/2006/relationships/tags" Target="../tags/tag81.xml"/><Relationship Id="rId16" Type="http://schemas.openxmlformats.org/officeDocument/2006/relationships/tags" Target="../tags/tag95.xml"/><Relationship Id="rId29" Type="http://schemas.openxmlformats.org/officeDocument/2006/relationships/tags" Target="../tags/tag108.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tags" Target="../tags/tag103.xml"/><Relationship Id="rId32" Type="http://schemas.openxmlformats.org/officeDocument/2006/relationships/tags" Target="../tags/tag111.xml"/><Relationship Id="rId37" Type="http://schemas.openxmlformats.org/officeDocument/2006/relationships/notesSlide" Target="../notesSlides/notesSlide26.xml"/><Relationship Id="rId40" Type="http://schemas.openxmlformats.org/officeDocument/2006/relationships/image" Target="../media/image203.png"/><Relationship Id="rId45" Type="http://schemas.openxmlformats.org/officeDocument/2006/relationships/image" Target="../media/image208.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tags" Target="../tags/tag102.xml"/><Relationship Id="rId28" Type="http://schemas.openxmlformats.org/officeDocument/2006/relationships/tags" Target="../tags/tag107.xml"/><Relationship Id="rId36" Type="http://schemas.openxmlformats.org/officeDocument/2006/relationships/slideLayout" Target="../slideLayouts/slideLayout2.xml"/><Relationship Id="rId10" Type="http://schemas.openxmlformats.org/officeDocument/2006/relationships/tags" Target="../tags/tag89.xml"/><Relationship Id="rId19" Type="http://schemas.openxmlformats.org/officeDocument/2006/relationships/tags" Target="../tags/tag98.xml"/><Relationship Id="rId31" Type="http://schemas.openxmlformats.org/officeDocument/2006/relationships/tags" Target="../tags/tag110.xml"/><Relationship Id="rId44" Type="http://schemas.openxmlformats.org/officeDocument/2006/relationships/image" Target="../media/image207.png"/><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tags" Target="../tags/tag101.xml"/><Relationship Id="rId27" Type="http://schemas.openxmlformats.org/officeDocument/2006/relationships/tags" Target="../tags/tag106.xml"/><Relationship Id="rId30" Type="http://schemas.openxmlformats.org/officeDocument/2006/relationships/tags" Target="../tags/tag109.xml"/><Relationship Id="rId35" Type="http://schemas.openxmlformats.org/officeDocument/2006/relationships/tags" Target="../tags/tag114.xml"/><Relationship Id="rId43" Type="http://schemas.openxmlformats.org/officeDocument/2006/relationships/image" Target="../media/image206.png"/><Relationship Id="rId8" Type="http://schemas.openxmlformats.org/officeDocument/2006/relationships/tags" Target="../tags/tag87.xml"/><Relationship Id="rId3" Type="http://schemas.openxmlformats.org/officeDocument/2006/relationships/tags" Target="../tags/tag82.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tags" Target="../tags/tag104.xml"/><Relationship Id="rId33" Type="http://schemas.openxmlformats.org/officeDocument/2006/relationships/tags" Target="../tags/tag112.xml"/><Relationship Id="rId38" Type="http://schemas.openxmlformats.org/officeDocument/2006/relationships/image" Target="../media/image201.png"/><Relationship Id="rId46" Type="http://schemas.openxmlformats.org/officeDocument/2006/relationships/image" Target="../media/image221.png"/><Relationship Id="rId20" Type="http://schemas.openxmlformats.org/officeDocument/2006/relationships/tags" Target="../tags/tag99.xml"/><Relationship Id="rId41" Type="http://schemas.openxmlformats.org/officeDocument/2006/relationships/image" Target="../media/image204.png"/></Relationships>
</file>

<file path=ppt/slides/_rels/slide5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 Id="rId9" Type="http://schemas.openxmlformats.org/officeDocument/2006/relationships/image" Target="../media/image229.png"/></Relationships>
</file>

<file path=ppt/slides/_rels/slide56.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png"/><Relationship Id="rId1" Type="http://schemas.openxmlformats.org/officeDocument/2006/relationships/slideLayout" Target="../slideLayouts/slideLayout6.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jpeg"/><Relationship Id="rId4" Type="http://schemas.openxmlformats.org/officeDocument/2006/relationships/image" Target="../media/image232.jpeg"/><Relationship Id="rId9" Type="http://schemas.openxmlformats.org/officeDocument/2006/relationships/image" Target="../media/image237.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jpe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62000" y="2606001"/>
            <a:ext cx="10668000" cy="967015"/>
          </a:xfrm>
        </p:spPr>
        <p:txBody>
          <a:bodyPr/>
          <a:lstStyle/>
          <a:p>
            <a:pPr>
              <a:lnSpc>
                <a:spcPct val="120000"/>
              </a:lnSpc>
              <a:spcBef>
                <a:spcPts val="2077"/>
              </a:spcBef>
            </a:pPr>
            <a:r>
              <a:rPr lang="en-US" altLang="zh-CN" sz="5400" b="1" dirty="0">
                <a:solidFill>
                  <a:srgbClr val="0167CF"/>
                </a:solidFill>
                <a:latin typeface="Arial" panose="020B0604020202020204" pitchFamily="34" charset="0"/>
                <a:ea typeface="微软雅黑" panose="020B0503020204020204" pitchFamily="34" charset="-122"/>
                <a:cs typeface="SimHei" charset="-122"/>
                <a:sym typeface="Arial" panose="020B0604020202020204" pitchFamily="34" charset="0"/>
              </a:rPr>
              <a:t>GLM: </a:t>
            </a:r>
            <a:r>
              <a:rPr lang="zh-CN" altLang="en-US" sz="5400" b="1" dirty="0">
                <a:solidFill>
                  <a:srgbClr val="0167CF"/>
                </a:solidFill>
                <a:latin typeface="Arial" panose="020B0604020202020204" pitchFamily="34" charset="0"/>
                <a:ea typeface="微软雅黑" panose="020B0503020204020204" pitchFamily="34" charset="-122"/>
                <a:cs typeface="SimHei" charset="-122"/>
                <a:sym typeface="Arial" panose="020B0604020202020204" pitchFamily="34" charset="0"/>
              </a:rPr>
              <a:t>从大模型</a:t>
            </a:r>
            <a:r>
              <a:rPr lang="zh-CN" altLang="en-US" sz="5400" dirty="0">
                <a:solidFill>
                  <a:srgbClr val="0167CF"/>
                </a:solidFill>
                <a:latin typeface="Arial" panose="020B0604020202020204" pitchFamily="34" charset="0"/>
                <a:ea typeface="微软雅黑" panose="020B0503020204020204" pitchFamily="34" charset="-122"/>
                <a:cs typeface="SimHei" charset="-122"/>
                <a:sym typeface="Arial" panose="020B0604020202020204" pitchFamily="34" charset="0"/>
              </a:rPr>
              <a:t>看</a:t>
            </a:r>
            <a:r>
              <a:rPr lang="en-CN" altLang="zh-CN" sz="5400" b="1" dirty="0">
                <a:solidFill>
                  <a:srgbClr val="0167CF"/>
                </a:solidFill>
                <a:latin typeface="Arial" panose="020B0604020202020204" pitchFamily="34" charset="0"/>
                <a:ea typeface="微软雅黑" panose="020B0503020204020204" pitchFamily="34" charset="-122"/>
                <a:cs typeface="SimHei" charset="-122"/>
                <a:sym typeface="Arial" panose="020B0604020202020204" pitchFamily="34" charset="0"/>
              </a:rPr>
              <a:t>AGI</a:t>
            </a:r>
            <a:r>
              <a:rPr lang="zh-CN" altLang="en-US" sz="5400" b="1" dirty="0">
                <a:solidFill>
                  <a:srgbClr val="0167CF"/>
                </a:solidFill>
                <a:latin typeface="Arial" panose="020B0604020202020204" pitchFamily="34" charset="0"/>
                <a:ea typeface="微软雅黑" panose="020B0503020204020204" pitchFamily="34" charset="-122"/>
                <a:cs typeface="SimHei" charset="-122"/>
                <a:sym typeface="Arial" panose="020B0604020202020204" pitchFamily="34" charset="0"/>
              </a:rPr>
              <a:t>的发展</a:t>
            </a:r>
            <a:endParaRPr lang="zh-CN" altLang="en-US" b="1"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endParaRPr>
          </a:p>
        </p:txBody>
      </p:sp>
      <p:sp>
        <p:nvSpPr>
          <p:cNvPr id="4" name="标题 1">
            <a:extLst>
              <a:ext uri="{FF2B5EF4-FFF2-40B4-BE49-F238E27FC236}">
                <a16:creationId xmlns:a16="http://schemas.microsoft.com/office/drawing/2014/main" id="{1E342039-E326-3C47-BB41-5A7E86C7558B}"/>
              </a:ext>
            </a:extLst>
          </p:cNvPr>
          <p:cNvSpPr txBox="1">
            <a:spLocks/>
          </p:cNvSpPr>
          <p:nvPr/>
        </p:nvSpPr>
        <p:spPr bwMode="auto">
          <a:xfrm>
            <a:off x="2063552" y="5028456"/>
            <a:ext cx="8064896" cy="135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31">
                <a:solidFill>
                  <a:schemeClr val="tx2"/>
                </a:solidFill>
                <a:latin typeface="+mj-lt"/>
                <a:ea typeface="+mj-ea"/>
                <a:cs typeface="宋体" charset="0"/>
              </a:defRPr>
            </a:lvl1pPr>
            <a:lvl2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5pPr>
            <a:lvl6pPr marL="562722" algn="ctr" rtl="0" fontAlgn="base">
              <a:spcBef>
                <a:spcPct val="0"/>
              </a:spcBef>
              <a:spcAft>
                <a:spcPct val="0"/>
              </a:spcAft>
              <a:defRPr sz="4923">
                <a:solidFill>
                  <a:schemeClr val="tx2"/>
                </a:solidFill>
                <a:latin typeface="Arial" charset="0"/>
                <a:ea typeface="宋体" pitchFamily="2" charset="-122"/>
              </a:defRPr>
            </a:lvl6pPr>
            <a:lvl7pPr marL="1125444" algn="ctr" rtl="0" fontAlgn="base">
              <a:spcBef>
                <a:spcPct val="0"/>
              </a:spcBef>
              <a:spcAft>
                <a:spcPct val="0"/>
              </a:spcAft>
              <a:defRPr sz="4923">
                <a:solidFill>
                  <a:schemeClr val="tx2"/>
                </a:solidFill>
                <a:latin typeface="Arial" charset="0"/>
                <a:ea typeface="宋体" pitchFamily="2" charset="-122"/>
              </a:defRPr>
            </a:lvl7pPr>
            <a:lvl8pPr marL="1688165" algn="ctr" rtl="0" fontAlgn="base">
              <a:spcBef>
                <a:spcPct val="0"/>
              </a:spcBef>
              <a:spcAft>
                <a:spcPct val="0"/>
              </a:spcAft>
              <a:defRPr sz="4923">
                <a:solidFill>
                  <a:schemeClr val="tx2"/>
                </a:solidFill>
                <a:latin typeface="Arial" charset="0"/>
                <a:ea typeface="宋体" pitchFamily="2" charset="-122"/>
              </a:defRPr>
            </a:lvl8pPr>
            <a:lvl9pPr marL="2250887" algn="ctr" rtl="0" fontAlgn="base">
              <a:spcBef>
                <a:spcPct val="0"/>
              </a:spcBef>
              <a:spcAft>
                <a:spcPct val="0"/>
              </a:spcAft>
              <a:defRPr sz="4923">
                <a:solidFill>
                  <a:schemeClr val="tx2"/>
                </a:solidFill>
                <a:latin typeface="Arial" charset="0"/>
                <a:ea typeface="宋体" pitchFamily="2" charset="-122"/>
              </a:defRPr>
            </a:lvl9pPr>
          </a:lstStyle>
          <a:p>
            <a:pPr>
              <a:lnSpc>
                <a:spcPct val="80000"/>
              </a:lnSpc>
              <a:spcBef>
                <a:spcPts val="1477"/>
              </a:spcBef>
            </a:pPr>
            <a:r>
              <a:rPr lang="zh-CN" altLang="en-US" sz="2800" kern="0"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rPr>
              <a:t>清华大学计算机系知识工程实验室（</a:t>
            </a:r>
            <a:r>
              <a:rPr lang="en-US" altLang="zh-CN" sz="2800" kern="0"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rPr>
              <a:t>KEG</a:t>
            </a:r>
            <a:r>
              <a:rPr lang="zh-CN" altLang="en-US" sz="2800" kern="0"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rPr>
              <a:t>）</a:t>
            </a:r>
            <a:endParaRPr lang="en-US" altLang="zh-CN" sz="2800" kern="0"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endParaRPr>
          </a:p>
          <a:p>
            <a:pPr>
              <a:lnSpc>
                <a:spcPct val="80000"/>
              </a:lnSpc>
              <a:spcBef>
                <a:spcPts val="1477"/>
              </a:spcBef>
            </a:pPr>
            <a:r>
              <a:rPr lang="zh-CN" altLang="en-US" sz="2800" kern="0"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rPr>
              <a:t>清华大学人工智能基础模型研究中心</a:t>
            </a:r>
            <a:endParaRPr lang="en-US" altLang="zh-CN" sz="2800" kern="0" dirty="0">
              <a:solidFill>
                <a:schemeClr val="tx1"/>
              </a:solidFill>
              <a:latin typeface="Arial" panose="020B0604020202020204" pitchFamily="34" charset="0"/>
              <a:ea typeface="微软雅黑" panose="020B0503020204020204" pitchFamily="34" charset="-122"/>
              <a:cs typeface="SimHei" charset="-122"/>
              <a:sym typeface="Arial" panose="020B0604020202020204" pitchFamily="34" charset="0"/>
            </a:endParaRPr>
          </a:p>
        </p:txBody>
      </p:sp>
      <p:sp>
        <p:nvSpPr>
          <p:cNvPr id="5" name="文本框 2">
            <a:extLst>
              <a:ext uri="{FF2B5EF4-FFF2-40B4-BE49-F238E27FC236}">
                <a16:creationId xmlns:a16="http://schemas.microsoft.com/office/drawing/2014/main" id="{130277D4-B37A-37F9-B01E-3C8EAC56DF53}"/>
              </a:ext>
            </a:extLst>
          </p:cNvPr>
          <p:cNvSpPr txBox="1"/>
          <p:nvPr/>
        </p:nvSpPr>
        <p:spPr>
          <a:xfrm>
            <a:off x="4601298" y="4356393"/>
            <a:ext cx="2989404" cy="584775"/>
          </a:xfrm>
          <a:prstGeom prst="rect">
            <a:avLst/>
          </a:prstGeom>
          <a:noFill/>
        </p:spPr>
        <p:txBody>
          <a:bodyPr wrap="square" rtlCol="0">
            <a:spAutoFit/>
          </a:bodyPr>
          <a:lstStyle/>
          <a:p>
            <a:pPr algn="ctr"/>
            <a:r>
              <a:rPr lang="en-GB" sz="3200" dirty="0">
                <a:latin typeface="Arial" panose="020B0604020202020204" pitchFamily="34" charset="0"/>
                <a:ea typeface="微软雅黑" panose="020B0503020204020204" pitchFamily="34" charset="-122"/>
                <a:sym typeface="Arial" panose="020B0604020202020204" pitchFamily="34" charset="0"/>
              </a:rPr>
              <a:t>唐 杰</a:t>
            </a:r>
          </a:p>
        </p:txBody>
      </p:sp>
      <p:sp>
        <p:nvSpPr>
          <p:cNvPr id="6" name="TextBox 5">
            <a:extLst>
              <a:ext uri="{FF2B5EF4-FFF2-40B4-BE49-F238E27FC236}">
                <a16:creationId xmlns:a16="http://schemas.microsoft.com/office/drawing/2014/main" id="{CC05BF14-561C-21E9-3228-86E6DC1EF9FE}"/>
              </a:ext>
            </a:extLst>
          </p:cNvPr>
          <p:cNvSpPr txBox="1"/>
          <p:nvPr/>
        </p:nvSpPr>
        <p:spPr>
          <a:xfrm>
            <a:off x="-19203" y="6501367"/>
            <a:ext cx="3594923" cy="338554"/>
          </a:xfrm>
          <a:prstGeom prst="rect">
            <a:avLst/>
          </a:prstGeom>
          <a:noFill/>
        </p:spPr>
        <p:txBody>
          <a:bodyPr wrap="square">
            <a:spAutoFit/>
          </a:bodyPr>
          <a:lstStyle/>
          <a:p>
            <a:r>
              <a:rPr lang="en-CN" sz="1600" dirty="0">
                <a:latin typeface="Arial" panose="020B0604020202020204" pitchFamily="34" charset="0"/>
                <a:ea typeface="微软雅黑" panose="020B0503020204020204" pitchFamily="34" charset="-122"/>
                <a:sym typeface="Arial" panose="020B0604020202020204" pitchFamily="34" charset="0"/>
              </a:rPr>
              <a:t>https://github.com/THUDM/</a:t>
            </a:r>
          </a:p>
        </p:txBody>
      </p:sp>
      <p:pic>
        <p:nvPicPr>
          <p:cNvPr id="12" name="Picture 11">
            <a:extLst>
              <a:ext uri="{FF2B5EF4-FFF2-40B4-BE49-F238E27FC236}">
                <a16:creationId xmlns:a16="http://schemas.microsoft.com/office/drawing/2014/main" id="{3C046D47-3C12-9478-BFAB-4FE5AE3131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352" y="4797152"/>
            <a:ext cx="1615490" cy="1615490"/>
          </a:xfrm>
          <a:prstGeom prst="rect">
            <a:avLst/>
          </a:prstGeom>
        </p:spPr>
      </p:pic>
    </p:spTree>
    <p:extLst>
      <p:ext uri="{BB962C8B-B14F-4D97-AF65-F5344CB8AC3E}">
        <p14:creationId xmlns:p14="http://schemas.microsoft.com/office/powerpoint/2010/main" val="3957975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1">
            <a:extLst>
              <a:ext uri="{FF2B5EF4-FFF2-40B4-BE49-F238E27FC236}">
                <a16:creationId xmlns:a16="http://schemas.microsoft.com/office/drawing/2014/main" id="{1C5B6241-F978-37B7-B933-5D1F22939B75}"/>
              </a:ext>
            </a:extLst>
          </p:cNvPr>
          <p:cNvSpPr/>
          <p:nvPr/>
        </p:nvSpPr>
        <p:spPr>
          <a:xfrm>
            <a:off x="543270" y="1794428"/>
            <a:ext cx="11070320" cy="4711352"/>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梯形 260">
            <a:extLst>
              <a:ext uri="{FF2B5EF4-FFF2-40B4-BE49-F238E27FC236}">
                <a16:creationId xmlns:a16="http://schemas.microsoft.com/office/drawing/2014/main" id="{ECB0D8F6-2F0E-30A0-6824-BA22F6AF9262}"/>
              </a:ext>
            </a:extLst>
          </p:cNvPr>
          <p:cNvSpPr/>
          <p:nvPr/>
        </p:nvSpPr>
        <p:spPr>
          <a:xfrm flipV="1">
            <a:off x="296818" y="1033379"/>
            <a:ext cx="11563224" cy="838634"/>
          </a:xfrm>
          <a:prstGeom prst="trapezoid">
            <a:avLst/>
          </a:prstGeom>
          <a:gradFill>
            <a:gsLst>
              <a:gs pos="0">
                <a:srgbClr val="0073DC"/>
              </a:gs>
              <a:gs pos="100000">
                <a:srgbClr val="0246AC"/>
              </a:gs>
            </a:gsLst>
            <a:lin ang="16200000" scaled="0"/>
          </a:gra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a:ln>
                <a:noFill/>
              </a:ln>
              <a:solidFill>
                <a:prstClr val="black"/>
              </a:solidFill>
              <a:effectLst/>
              <a:uLnTx/>
              <a:uFillTx/>
              <a:latin typeface="Arial" panose="020B0604020202020204" pitchFamily="34" charset="0"/>
              <a:ea typeface="微软雅黑" pitchFamily="34" charset="-122"/>
              <a:cs typeface="Arial" panose="020B0604020202020204" pitchFamily="34" charset="0"/>
              <a:sym typeface="Arial" panose="020B0604020202090204" pitchFamily="34" charset="0"/>
            </a:endParaRPr>
          </a:p>
        </p:txBody>
      </p:sp>
      <p:sp>
        <p:nvSpPr>
          <p:cNvPr id="2" name="Title 1">
            <a:extLst>
              <a:ext uri="{FF2B5EF4-FFF2-40B4-BE49-F238E27FC236}">
                <a16:creationId xmlns:a16="http://schemas.microsoft.com/office/drawing/2014/main" id="{1479C58B-4A91-8347-B578-094E2A4DB125}"/>
              </a:ext>
            </a:extLst>
          </p:cNvPr>
          <p:cNvSpPr>
            <a:spLocks noGrp="1"/>
          </p:cNvSpPr>
          <p:nvPr>
            <p:ph type="title"/>
          </p:nvPr>
        </p:nvSpPr>
        <p:spPr>
          <a:xfrm>
            <a:off x="336257" y="0"/>
            <a:ext cx="11523785" cy="7921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3600" dirty="0" err="1">
                <a:latin typeface="Arial" panose="020B0604020202020204" pitchFamily="34" charset="0"/>
                <a:ea typeface="Calibri" panose="020F0502020204030204" pitchFamily="34" charset="0"/>
                <a:cs typeface="Arial" panose="020B0604020202020204" pitchFamily="34" charset="0"/>
              </a:rPr>
              <a:t>清言c</a:t>
            </a:r>
            <a:r>
              <a:rPr lang="en-CN" sz="3600" dirty="0">
                <a:latin typeface="Arial" panose="020B0604020202020204" pitchFamily="34" charset="0"/>
                <a:ea typeface="Calibri" panose="020F0502020204030204" pitchFamily="34" charset="0"/>
                <a:cs typeface="Arial" panose="020B0604020202020204" pitchFamily="34" charset="0"/>
              </a:rPr>
              <a:t>hatglm.cn</a:t>
            </a:r>
            <a:r>
              <a:rPr lang="en-US" altLang="zh-CN" sz="3600" dirty="0">
                <a:latin typeface="Arial" panose="020B0604020202020204" pitchFamily="34" charset="0"/>
                <a:ea typeface="Calibri" panose="020F0502020204030204" pitchFamily="34" charset="0"/>
                <a:cs typeface="Arial" panose="020B0604020202020204" pitchFamily="34" charset="0"/>
              </a:rPr>
              <a:t>—</a:t>
            </a:r>
            <a:r>
              <a:rPr lang="zh-CN" altLang="en-US" b="1" spc="-15" dirty="0">
                <a:latin typeface="Arial" panose="020B0604020202020204" pitchFamily="34" charset="0"/>
                <a:ea typeface="微软雅黑" panose="020B0503020204020204" charset="-122"/>
                <a:sym typeface="Arial" panose="020B0604020202020204" pitchFamily="34" charset="0"/>
              </a:rPr>
              <a:t>挑战更</a:t>
            </a:r>
            <a:r>
              <a:rPr lang="zh-CN" altLang="en-CN" b="1" spc="-15" dirty="0">
                <a:latin typeface="Arial" panose="020B0604020202020204" pitchFamily="34" charset="0"/>
                <a:ea typeface="微软雅黑" panose="020B0503020204020204" charset="-122"/>
                <a:sym typeface="Arial" panose="020B0604020202020204" pitchFamily="34" charset="0"/>
              </a:rPr>
              <a:t>复杂</a:t>
            </a:r>
            <a:endParaRPr lang="en-CN" sz="3600" dirty="0">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A31299-8F80-F58F-0336-3069D5F7681B}"/>
              </a:ext>
            </a:extLst>
          </p:cNvPr>
          <p:cNvSpPr txBox="1"/>
          <p:nvPr/>
        </p:nvSpPr>
        <p:spPr>
          <a:xfrm>
            <a:off x="8494392" y="5132988"/>
            <a:ext cx="2992208" cy="595356"/>
          </a:xfrm>
          <a:prstGeom prst="rect">
            <a:avLst/>
          </a:prstGeom>
          <a:noFill/>
        </p:spPr>
        <p:txBody>
          <a:bodyPr wrap="square">
            <a:spAutoFit/>
          </a:bodyPr>
          <a:lstStyle/>
          <a:p>
            <a:pPr algn="ctr">
              <a:lnSpc>
                <a:spcPct val="120000"/>
              </a:lnSpc>
              <a:spcBef>
                <a:spcPts val="600"/>
              </a:spcBef>
            </a:pPr>
            <a:r>
              <a:rPr kumimoji="1" lang="en-US" altLang="zh-CN" sz="3000" b="1" dirty="0">
                <a:latin typeface="Arial" panose="020B0604020202020204" pitchFamily="34" charset="0"/>
                <a:ea typeface="Calibri" panose="020F0502020204030204" pitchFamily="34" charset="0"/>
                <a:cs typeface="Arial" panose="020B0604020202020204" pitchFamily="34" charset="0"/>
              </a:rPr>
              <a:t>Welcome to try</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4" name="Rounded Rectangle 76">
            <a:extLst>
              <a:ext uri="{FF2B5EF4-FFF2-40B4-BE49-F238E27FC236}">
                <a16:creationId xmlns:a16="http://schemas.microsoft.com/office/drawing/2014/main" id="{BD835968-00E4-1229-0A57-4E1A104691B1}"/>
              </a:ext>
            </a:extLst>
          </p:cNvPr>
          <p:cNvSpPr/>
          <p:nvPr/>
        </p:nvSpPr>
        <p:spPr>
          <a:xfrm>
            <a:off x="562528" y="1174219"/>
            <a:ext cx="1064030" cy="556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ysClr val="windowText" lastClr="000000"/>
                </a:solidFill>
                <a:latin typeface="Arial" panose="020B0604020202020204" pitchFamily="34" charset="0"/>
                <a:ea typeface="Calibri" panose="020F0502020204030204" pitchFamily="34" charset="0"/>
                <a:cs typeface="Arial" panose="020B0604020202020204" pitchFamily="34" charset="0"/>
              </a:rPr>
              <a:t>GLM</a:t>
            </a:r>
          </a:p>
        </p:txBody>
      </p:sp>
      <p:sp>
        <p:nvSpPr>
          <p:cNvPr id="6" name="Rounded Rectangle 76">
            <a:extLst>
              <a:ext uri="{FF2B5EF4-FFF2-40B4-BE49-F238E27FC236}">
                <a16:creationId xmlns:a16="http://schemas.microsoft.com/office/drawing/2014/main" id="{91DAC413-B708-E8DA-33D3-94237583912E}"/>
              </a:ext>
            </a:extLst>
          </p:cNvPr>
          <p:cNvSpPr/>
          <p:nvPr/>
        </p:nvSpPr>
        <p:spPr>
          <a:xfrm>
            <a:off x="2270525" y="1172432"/>
            <a:ext cx="1064030" cy="556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ea typeface="Calibri" panose="020F0502020204030204" pitchFamily="34" charset="0"/>
                <a:cs typeface="Arial" panose="020B0604020202020204" pitchFamily="34" charset="0"/>
              </a:rPr>
              <a:t>XDAI</a:t>
            </a:r>
          </a:p>
        </p:txBody>
      </p:sp>
      <p:sp>
        <p:nvSpPr>
          <p:cNvPr id="7" name="Rounded Rectangle 76">
            <a:extLst>
              <a:ext uri="{FF2B5EF4-FFF2-40B4-BE49-F238E27FC236}">
                <a16:creationId xmlns:a16="http://schemas.microsoft.com/office/drawing/2014/main" id="{464C567B-B2F5-138A-6EAB-E9780A703FDA}"/>
              </a:ext>
            </a:extLst>
          </p:cNvPr>
          <p:cNvSpPr/>
          <p:nvPr/>
        </p:nvSpPr>
        <p:spPr>
          <a:xfrm>
            <a:off x="3978522" y="1169759"/>
            <a:ext cx="1385348" cy="556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ea typeface="Calibri" panose="020F0502020204030204" pitchFamily="34" charset="0"/>
                <a:cs typeface="Arial" panose="020B0604020202020204" pitchFamily="34" charset="0"/>
              </a:rPr>
              <a:t>GLM-130B</a:t>
            </a:r>
          </a:p>
        </p:txBody>
      </p:sp>
      <p:sp>
        <p:nvSpPr>
          <p:cNvPr id="8" name="Rounded Rectangle 76">
            <a:extLst>
              <a:ext uri="{FF2B5EF4-FFF2-40B4-BE49-F238E27FC236}">
                <a16:creationId xmlns:a16="http://schemas.microsoft.com/office/drawing/2014/main" id="{03DA81B9-F3EF-1D5B-3084-B75CD5A5FF69}"/>
              </a:ext>
            </a:extLst>
          </p:cNvPr>
          <p:cNvSpPr/>
          <p:nvPr/>
        </p:nvSpPr>
        <p:spPr>
          <a:xfrm>
            <a:off x="6007839" y="1172432"/>
            <a:ext cx="1481917" cy="556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chemeClr val="tx1"/>
                </a:solidFill>
                <a:latin typeface="Arial" panose="020B0604020202020204" pitchFamily="34" charset="0"/>
                <a:ea typeface="Calibri" panose="020F0502020204030204" pitchFamily="34" charset="0"/>
                <a:cs typeface="Arial" panose="020B0604020202020204" pitchFamily="34" charset="0"/>
              </a:rPr>
              <a:t>CodeGeeX</a:t>
            </a:r>
            <a:endParaRPr lang="en-US" altLang="zh-CN" b="1"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9" name="Rounded Rectangle 76">
            <a:extLst>
              <a:ext uri="{FF2B5EF4-FFF2-40B4-BE49-F238E27FC236}">
                <a16:creationId xmlns:a16="http://schemas.microsoft.com/office/drawing/2014/main" id="{C42AAEBB-9507-6157-569A-66963D6DFCA3}"/>
              </a:ext>
            </a:extLst>
          </p:cNvPr>
          <p:cNvSpPr/>
          <p:nvPr/>
        </p:nvSpPr>
        <p:spPr>
          <a:xfrm>
            <a:off x="8167835" y="1169759"/>
            <a:ext cx="1221709" cy="5569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ea typeface="Calibri" panose="020F0502020204030204" pitchFamily="34" charset="0"/>
                <a:cs typeface="Arial" panose="020B0604020202020204" pitchFamily="34" charset="0"/>
              </a:rPr>
              <a:t>QAGLM</a:t>
            </a:r>
          </a:p>
        </p:txBody>
      </p:sp>
      <p:sp>
        <p:nvSpPr>
          <p:cNvPr id="10" name="Rounded Rectangle 76">
            <a:extLst>
              <a:ext uri="{FF2B5EF4-FFF2-40B4-BE49-F238E27FC236}">
                <a16:creationId xmlns:a16="http://schemas.microsoft.com/office/drawing/2014/main" id="{CDFFCB72-5AF8-B080-5CA9-041B18C81A69}"/>
              </a:ext>
            </a:extLst>
          </p:cNvPr>
          <p:cNvSpPr/>
          <p:nvPr/>
        </p:nvSpPr>
        <p:spPr>
          <a:xfrm>
            <a:off x="10067623" y="1169759"/>
            <a:ext cx="1385348" cy="609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rgbClr val="C00000"/>
                </a:solidFill>
                <a:latin typeface="Arial" panose="020B0604020202020204" pitchFamily="34" charset="0"/>
                <a:ea typeface="Calibri" panose="020F0502020204030204" pitchFamily="34" charset="0"/>
                <a:cs typeface="Arial" panose="020B0604020202020204" pitchFamily="34" charset="0"/>
              </a:rPr>
              <a:t>ChatGLM</a:t>
            </a:r>
            <a:endParaRPr lang="en-US" altLang="zh-CN"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CFDA734-6B8C-EA34-34D6-C16394FE7CB7}"/>
              </a:ext>
            </a:extLst>
          </p:cNvPr>
          <p:cNvPicPr>
            <a:picLocks noChangeAspect="1"/>
          </p:cNvPicPr>
          <p:nvPr/>
        </p:nvPicPr>
        <p:blipFill>
          <a:blip r:embed="rId3"/>
          <a:stretch>
            <a:fillRect/>
          </a:stretch>
        </p:blipFill>
        <p:spPr>
          <a:xfrm>
            <a:off x="8573904" y="2290122"/>
            <a:ext cx="2777591" cy="2777591"/>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345A7161-DF76-F656-0428-85B5070CC2D1}"/>
              </a:ext>
            </a:extLst>
          </p:cNvPr>
          <p:cNvPicPr>
            <a:picLocks noChangeAspect="1"/>
          </p:cNvPicPr>
          <p:nvPr/>
        </p:nvPicPr>
        <p:blipFill rotWithShape="1">
          <a:blip r:embed="rId4">
            <a:extLst>
              <a:ext uri="{28A0092B-C50C-407E-A947-70E740481C1C}">
                <a14:useLocalDpi xmlns:a14="http://schemas.microsoft.com/office/drawing/2010/main" val="0"/>
              </a:ext>
            </a:extLst>
          </a:blip>
          <a:srcRect t="40880" r="65134" b="33999"/>
          <a:stretch/>
        </p:blipFill>
        <p:spPr>
          <a:xfrm>
            <a:off x="624626" y="2937234"/>
            <a:ext cx="3264544" cy="1429257"/>
          </a:xfrm>
          <a:prstGeom prst="rect">
            <a:avLst/>
          </a:prstGeom>
          <a:ln>
            <a:solidFill>
              <a:srgbClr val="2D82E1"/>
            </a:solidFill>
          </a:ln>
        </p:spPr>
      </p:pic>
      <p:pic>
        <p:nvPicPr>
          <p:cNvPr id="25" name="Picture 24" descr="A screenshot of a computer&#10;&#10;Description automatically generated">
            <a:extLst>
              <a:ext uri="{FF2B5EF4-FFF2-40B4-BE49-F238E27FC236}">
                <a16:creationId xmlns:a16="http://schemas.microsoft.com/office/drawing/2014/main" id="{85E37789-A5A8-6F42-2D8D-B16BECE1A4C0}"/>
              </a:ext>
            </a:extLst>
          </p:cNvPr>
          <p:cNvPicPr>
            <a:picLocks noChangeAspect="1"/>
          </p:cNvPicPr>
          <p:nvPr/>
        </p:nvPicPr>
        <p:blipFill rotWithShape="1">
          <a:blip r:embed="rId5">
            <a:extLst>
              <a:ext uri="{28A0092B-C50C-407E-A947-70E740481C1C}">
                <a14:useLocalDpi xmlns:a14="http://schemas.microsoft.com/office/drawing/2010/main" val="0"/>
              </a:ext>
            </a:extLst>
          </a:blip>
          <a:srcRect b="44972"/>
          <a:stretch/>
        </p:blipFill>
        <p:spPr>
          <a:xfrm>
            <a:off x="624626" y="4509120"/>
            <a:ext cx="7788908" cy="1825605"/>
          </a:xfrm>
          <a:prstGeom prst="rect">
            <a:avLst/>
          </a:prstGeom>
          <a:solidFill>
            <a:srgbClr val="2D82E1"/>
          </a:solidFill>
          <a:ln>
            <a:solidFill>
              <a:srgbClr val="2D82E1"/>
            </a:solidFill>
          </a:ln>
        </p:spPr>
      </p:pic>
      <p:sp>
        <p:nvSpPr>
          <p:cNvPr id="15" name="Rectangle 14">
            <a:extLst>
              <a:ext uri="{FF2B5EF4-FFF2-40B4-BE49-F238E27FC236}">
                <a16:creationId xmlns:a16="http://schemas.microsoft.com/office/drawing/2014/main" id="{173F572C-758F-02AF-97DE-6C98A885E680}"/>
              </a:ext>
            </a:extLst>
          </p:cNvPr>
          <p:cNvSpPr/>
          <p:nvPr/>
        </p:nvSpPr>
        <p:spPr>
          <a:xfrm>
            <a:off x="1124775" y="3651862"/>
            <a:ext cx="792088" cy="2268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endParaRPr kumimoji="0" lang="en-CN"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8" name="Rectangle 27">
            <a:extLst>
              <a:ext uri="{FF2B5EF4-FFF2-40B4-BE49-F238E27FC236}">
                <a16:creationId xmlns:a16="http://schemas.microsoft.com/office/drawing/2014/main" id="{77B66A30-3CDB-24F3-715E-A81693E2F8C6}"/>
              </a:ext>
            </a:extLst>
          </p:cNvPr>
          <p:cNvSpPr/>
          <p:nvPr/>
        </p:nvSpPr>
        <p:spPr>
          <a:xfrm>
            <a:off x="1094542" y="5373216"/>
            <a:ext cx="7073293" cy="57606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endParaRPr kumimoji="0" lang="en-CN" sz="1800" b="0" i="0" u="none" strike="noStrike" kern="1200" cap="none" spc="0" normalizeH="0" baseline="0" noProof="0" dirty="0">
              <a:ln>
                <a:noFill/>
              </a:ln>
              <a:solidFill>
                <a:srgbClr val="FFFFFF"/>
              </a:solidFill>
              <a:effectLst/>
              <a:uLnTx/>
              <a:uFillTx/>
              <a:latin typeface="Arial"/>
              <a:ea typeface="宋体"/>
              <a:cs typeface="+mn-cs"/>
            </a:endParaRPr>
          </a:p>
        </p:txBody>
      </p:sp>
      <p:pic>
        <p:nvPicPr>
          <p:cNvPr id="29" name="Picture 28" descr="A screenshot of a computer&#10;&#10;Description automatically generated">
            <a:extLst>
              <a:ext uri="{FF2B5EF4-FFF2-40B4-BE49-F238E27FC236}">
                <a16:creationId xmlns:a16="http://schemas.microsoft.com/office/drawing/2014/main" id="{D6375D45-F110-555B-2B8A-F23F8F21C09F}"/>
              </a:ext>
            </a:extLst>
          </p:cNvPr>
          <p:cNvPicPr>
            <a:picLocks noChangeAspect="1"/>
          </p:cNvPicPr>
          <p:nvPr/>
        </p:nvPicPr>
        <p:blipFill rotWithShape="1">
          <a:blip r:embed="rId4">
            <a:extLst>
              <a:ext uri="{28A0092B-C50C-407E-A947-70E740481C1C}">
                <a14:useLocalDpi xmlns:a14="http://schemas.microsoft.com/office/drawing/2010/main" val="0"/>
              </a:ext>
            </a:extLst>
          </a:blip>
          <a:srcRect l="70287" t="23462" r="-212" b="68925"/>
          <a:stretch/>
        </p:blipFill>
        <p:spPr>
          <a:xfrm>
            <a:off x="624626" y="2064732"/>
            <a:ext cx="4833473" cy="747253"/>
          </a:xfrm>
          <a:prstGeom prst="rect">
            <a:avLst/>
          </a:prstGeom>
          <a:solidFill>
            <a:schemeClr val="accent1"/>
          </a:solidFill>
          <a:ln w="28575">
            <a:solidFill>
              <a:srgbClr val="2D82E1"/>
            </a:solidFill>
          </a:ln>
        </p:spPr>
      </p:pic>
      <p:pic>
        <p:nvPicPr>
          <p:cNvPr id="30" name="Picture 29" descr="A screenshot of a computer&#10;&#10;Description automatically generated">
            <a:extLst>
              <a:ext uri="{FF2B5EF4-FFF2-40B4-BE49-F238E27FC236}">
                <a16:creationId xmlns:a16="http://schemas.microsoft.com/office/drawing/2014/main" id="{B1601CE2-C084-7AC9-2F9E-9461F566B2AC}"/>
              </a:ext>
            </a:extLst>
          </p:cNvPr>
          <p:cNvPicPr>
            <a:picLocks noChangeAspect="1"/>
          </p:cNvPicPr>
          <p:nvPr/>
        </p:nvPicPr>
        <p:blipFill rotWithShape="1">
          <a:blip r:embed="rId4">
            <a:extLst>
              <a:ext uri="{28A0092B-C50C-407E-A947-70E740481C1C}">
                <a14:useLocalDpi xmlns:a14="http://schemas.microsoft.com/office/drawing/2010/main" val="0"/>
              </a:ext>
            </a:extLst>
          </a:blip>
          <a:srcRect l="66857" t="40123" r="-212" b="32448"/>
          <a:stretch/>
        </p:blipFill>
        <p:spPr>
          <a:xfrm>
            <a:off x="4848042" y="2958271"/>
            <a:ext cx="2777591" cy="1387946"/>
          </a:xfrm>
          <a:prstGeom prst="rect">
            <a:avLst/>
          </a:prstGeom>
          <a:ln>
            <a:solidFill>
              <a:srgbClr val="2D82E1"/>
            </a:solidFill>
          </a:ln>
        </p:spPr>
      </p:pic>
      <p:sp>
        <p:nvSpPr>
          <p:cNvPr id="27" name="Rectangle 26">
            <a:extLst>
              <a:ext uri="{FF2B5EF4-FFF2-40B4-BE49-F238E27FC236}">
                <a16:creationId xmlns:a16="http://schemas.microsoft.com/office/drawing/2014/main" id="{977B406B-3C26-F9FA-53B7-289228C9D21E}"/>
              </a:ext>
            </a:extLst>
          </p:cNvPr>
          <p:cNvSpPr/>
          <p:nvPr/>
        </p:nvSpPr>
        <p:spPr>
          <a:xfrm>
            <a:off x="5138708" y="3624656"/>
            <a:ext cx="1296144" cy="2268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endParaRPr kumimoji="0" lang="en-CN" sz="1800" b="0" i="0" u="none" strike="noStrike" kern="1200" cap="none" spc="0" normalizeH="0" baseline="0" noProof="0" dirty="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val="100710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par>
                                <p:cTn id="19" presetID="3"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linds(horizont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719D-F2A2-4C93-5BC3-180BB316F276}"/>
              </a:ext>
            </a:extLst>
          </p:cNvPr>
          <p:cNvSpPr>
            <a:spLocks noGrp="1"/>
          </p:cNvSpPr>
          <p:nvPr>
            <p:ph type="title"/>
          </p:nvPr>
        </p:nvSpPr>
        <p:spPr>
          <a:xfrm>
            <a:off x="334107" y="0"/>
            <a:ext cx="11523785" cy="792162"/>
          </a:xfrm>
        </p:spPr>
        <p:txBody>
          <a:bodyPr/>
          <a:lstStyle/>
          <a:p>
            <a:r>
              <a:rPr lang="en-CN" b="1" dirty="0">
                <a:latin typeface="Microsoft YaHei" panose="020B0503020204020204" pitchFamily="34" charset="-122"/>
                <a:ea typeface="Microsoft YaHei" panose="020B0503020204020204" pitchFamily="34" charset="-122"/>
              </a:rPr>
              <a:t>国际影响力</a:t>
            </a:r>
          </a:p>
        </p:txBody>
      </p:sp>
      <p:sp>
        <p:nvSpPr>
          <p:cNvPr id="4" name="矩形 5">
            <a:extLst>
              <a:ext uri="{FF2B5EF4-FFF2-40B4-BE49-F238E27FC236}">
                <a16:creationId xmlns:a16="http://schemas.microsoft.com/office/drawing/2014/main" id="{D0709F64-98A1-93A2-524D-FC11670B6CEE}"/>
              </a:ext>
            </a:extLst>
          </p:cNvPr>
          <p:cNvSpPr/>
          <p:nvPr/>
        </p:nvSpPr>
        <p:spPr>
          <a:xfrm>
            <a:off x="568061" y="797803"/>
            <a:ext cx="11275596" cy="1007199"/>
          </a:xfrm>
          <a:prstGeom prst="rect">
            <a:avLst/>
          </a:prstGeom>
        </p:spPr>
        <p:txBody>
          <a:bodyPr wrap="square">
            <a:spAutoFit/>
          </a:bodyPr>
          <a:lstStyle/>
          <a:p>
            <a:pPr defTabSz="342900">
              <a:lnSpc>
                <a:spcPct val="110000"/>
              </a:lnSpc>
              <a:defRPr/>
            </a:pPr>
            <a:r>
              <a:rPr lang="en-US" altLang="zh-CN" sz="2800" b="1" dirty="0">
                <a:latin typeface="Microsoft YaHei UI" panose="020B0503020204020204" pitchFamily="34" charset="-122"/>
                <a:ea typeface="Microsoft YaHei UI" panose="020B0503020204020204" pitchFamily="34" charset="-122"/>
                <a:cs typeface="Times New Roman" panose="02020603050405020304" pitchFamily="18" charset="0"/>
              </a:rPr>
              <a:t>GLM-4</a:t>
            </a:r>
            <a:r>
              <a:rPr lang="zh-CN" altLang="en-US" sz="2800" b="1" dirty="0">
                <a:latin typeface="Microsoft YaHei UI" panose="020B0503020204020204" pitchFamily="34" charset="-122"/>
                <a:ea typeface="Microsoft YaHei UI" panose="020B0503020204020204" pitchFamily="34" charset="-122"/>
                <a:cs typeface="Times New Roman" panose="02020603050405020304" pitchFamily="18" charset="0"/>
              </a:rPr>
              <a:t> </a:t>
            </a:r>
            <a:r>
              <a:rPr lang="en-US" altLang="zh-CN" sz="2800" b="1" dirty="0">
                <a:latin typeface="Microsoft YaHei UI" panose="020B0503020204020204" pitchFamily="34" charset="-122"/>
                <a:ea typeface="Microsoft YaHei UI" panose="020B0503020204020204" pitchFamily="34" charset="-122"/>
                <a:cs typeface="Times New Roman" panose="02020603050405020304" pitchFamily="18" charset="0"/>
              </a:rPr>
              <a:t>(0520)</a:t>
            </a:r>
            <a:r>
              <a:rPr lang="zh-CN" altLang="en-US" sz="2800" b="1" dirty="0">
                <a:latin typeface="Microsoft YaHei UI" panose="020B0503020204020204" pitchFamily="34" charset="-122"/>
                <a:ea typeface="Microsoft YaHei UI" panose="020B0503020204020204" pitchFamily="34" charset="-122"/>
                <a:cs typeface="Times New Roman" panose="02020603050405020304" pitchFamily="18" charset="0"/>
              </a:rPr>
              <a:t> 在通用能力、指令追随、中文对齐、代码、数学、安全等方面与 </a:t>
            </a:r>
            <a:r>
              <a:rPr lang="en-US" altLang="zh-CN" sz="2800" b="1" dirty="0">
                <a:latin typeface="Microsoft YaHei UI" panose="020B0503020204020204" pitchFamily="34" charset="-122"/>
                <a:ea typeface="Microsoft YaHei UI" panose="020B0503020204020204" pitchFamily="34" charset="-122"/>
                <a:cs typeface="Times New Roman" panose="02020603050405020304" pitchFamily="18" charset="0"/>
              </a:rPr>
              <a:t>GPT-4</a:t>
            </a:r>
            <a:r>
              <a:rPr lang="zh-CN" altLang="en-US" sz="2800" b="1" dirty="0">
                <a:latin typeface="Microsoft YaHei UI" panose="020B0503020204020204" pitchFamily="34" charset="-122"/>
                <a:ea typeface="Microsoft YaHei UI" panose="020B0503020204020204" pitchFamily="34" charset="-122"/>
                <a:cs typeface="Times New Roman" panose="02020603050405020304" pitchFamily="18" charset="0"/>
              </a:rPr>
              <a:t> </a:t>
            </a:r>
            <a:r>
              <a:rPr lang="en-US" altLang="zh-CN" sz="2800" b="1" dirty="0">
                <a:latin typeface="Microsoft YaHei UI" panose="020B0503020204020204" pitchFamily="34" charset="-122"/>
                <a:ea typeface="Microsoft YaHei UI" panose="020B0503020204020204" pitchFamily="34" charset="-122"/>
                <a:cs typeface="Times New Roman" panose="02020603050405020304" pitchFamily="18" charset="0"/>
              </a:rPr>
              <a:t>Turbo</a:t>
            </a:r>
            <a:r>
              <a:rPr lang="zh-CN" altLang="en-US" sz="2800" b="1" dirty="0">
                <a:latin typeface="Microsoft YaHei UI" panose="020B0503020204020204" pitchFamily="34" charset="-122"/>
                <a:ea typeface="Microsoft YaHei UI" panose="020B0503020204020204" pitchFamily="34" charset="-122"/>
                <a:cs typeface="Times New Roman" panose="02020603050405020304" pitchFamily="18" charset="0"/>
              </a:rPr>
              <a:t> 性能相当</a:t>
            </a:r>
            <a:endParaRPr kumimoji="0" lang="zh-CN" altLang="en-US" sz="2800" b="1" i="0" u="none" strike="noStrike" kern="1200" cap="none" spc="0" normalizeH="0" baseline="0" noProof="0" dirty="0">
              <a:ln>
                <a:noFill/>
              </a:ln>
              <a:effectLst/>
              <a:uLnTx/>
              <a:uFillTx/>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
        <p:nvSpPr>
          <p:cNvPr id="5" name="等腰三角形 8">
            <a:extLst>
              <a:ext uri="{FF2B5EF4-FFF2-40B4-BE49-F238E27FC236}">
                <a16:creationId xmlns:a16="http://schemas.microsoft.com/office/drawing/2014/main" id="{67363AA0-8C46-D37E-607D-64289D57F1C1}"/>
              </a:ext>
            </a:extLst>
          </p:cNvPr>
          <p:cNvSpPr/>
          <p:nvPr/>
        </p:nvSpPr>
        <p:spPr>
          <a:xfrm rot="5400000">
            <a:off x="428564" y="1089578"/>
            <a:ext cx="149830" cy="129164"/>
          </a:xfrm>
          <a:prstGeom prst="triangle">
            <a:avLst/>
          </a:prstGeom>
          <a:solidFill>
            <a:srgbClr val="032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90204" pitchFamily="34" charset="0"/>
              <a:ea typeface="微软雅黑" pitchFamily="34" charset="-122"/>
              <a:sym typeface="Arial" panose="020B0604020202090204" pitchFamily="34" charset="0"/>
            </a:endParaRPr>
          </a:p>
        </p:txBody>
      </p:sp>
      <p:pic>
        <p:nvPicPr>
          <p:cNvPr id="8" name="Picture 7">
            <a:extLst>
              <a:ext uri="{FF2B5EF4-FFF2-40B4-BE49-F238E27FC236}">
                <a16:creationId xmlns:a16="http://schemas.microsoft.com/office/drawing/2014/main" id="{08608D69-99F2-E949-9A41-CF691AD0B618}"/>
              </a:ext>
            </a:extLst>
          </p:cNvPr>
          <p:cNvPicPr>
            <a:picLocks noChangeAspect="1"/>
          </p:cNvPicPr>
          <p:nvPr/>
        </p:nvPicPr>
        <p:blipFill>
          <a:blip r:embed="rId4"/>
          <a:stretch>
            <a:fillRect/>
          </a:stretch>
        </p:blipFill>
        <p:spPr>
          <a:xfrm>
            <a:off x="4789793" y="2030692"/>
            <a:ext cx="2502206" cy="1457142"/>
          </a:xfrm>
          <a:prstGeom prst="rect">
            <a:avLst/>
          </a:prstGeom>
        </p:spPr>
      </p:pic>
      <p:pic>
        <p:nvPicPr>
          <p:cNvPr id="9" name="Picture 8">
            <a:extLst>
              <a:ext uri="{FF2B5EF4-FFF2-40B4-BE49-F238E27FC236}">
                <a16:creationId xmlns:a16="http://schemas.microsoft.com/office/drawing/2014/main" id="{5512638C-2F8C-8A86-86E5-BF84E8949E4C}"/>
              </a:ext>
            </a:extLst>
          </p:cNvPr>
          <p:cNvPicPr>
            <a:picLocks noChangeAspect="1"/>
          </p:cNvPicPr>
          <p:nvPr/>
        </p:nvPicPr>
        <p:blipFill>
          <a:blip r:embed="rId5"/>
          <a:stretch>
            <a:fillRect/>
          </a:stretch>
        </p:blipFill>
        <p:spPr>
          <a:xfrm>
            <a:off x="4789794" y="3637806"/>
            <a:ext cx="2502206" cy="1457143"/>
          </a:xfrm>
          <a:prstGeom prst="rect">
            <a:avLst/>
          </a:prstGeom>
        </p:spPr>
      </p:pic>
      <p:pic>
        <p:nvPicPr>
          <p:cNvPr id="10" name="Picture 9">
            <a:extLst>
              <a:ext uri="{FF2B5EF4-FFF2-40B4-BE49-F238E27FC236}">
                <a16:creationId xmlns:a16="http://schemas.microsoft.com/office/drawing/2014/main" id="{C368B2C8-B2CE-294D-FE8A-9D56249C3EBA}"/>
              </a:ext>
            </a:extLst>
          </p:cNvPr>
          <p:cNvPicPr>
            <a:picLocks noChangeAspect="1"/>
          </p:cNvPicPr>
          <p:nvPr/>
        </p:nvPicPr>
        <p:blipFill>
          <a:blip r:embed="rId6"/>
          <a:stretch>
            <a:fillRect/>
          </a:stretch>
        </p:blipFill>
        <p:spPr>
          <a:xfrm>
            <a:off x="4791581" y="5244921"/>
            <a:ext cx="2561001" cy="1472908"/>
          </a:xfrm>
          <a:prstGeom prst="rect">
            <a:avLst/>
          </a:prstGeom>
        </p:spPr>
      </p:pic>
      <p:sp>
        <p:nvSpPr>
          <p:cNvPr id="11" name="任意多边形: 形状 15">
            <a:extLst>
              <a:ext uri="{FF2B5EF4-FFF2-40B4-BE49-F238E27FC236}">
                <a16:creationId xmlns:a16="http://schemas.microsoft.com/office/drawing/2014/main" id="{5027C04D-EF5E-211A-473F-79BDAE966087}"/>
              </a:ext>
            </a:extLst>
          </p:cNvPr>
          <p:cNvSpPr/>
          <p:nvPr/>
        </p:nvSpPr>
        <p:spPr>
          <a:xfrm rot="16200000" flipH="1">
            <a:off x="7116999" y="2518248"/>
            <a:ext cx="782204" cy="46658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zh-CN" altLang="en-US" dirty="0">
              <a:solidFill>
                <a:prstClr val="white"/>
              </a:solidFill>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
        <p:nvSpPr>
          <p:cNvPr id="12" name="任意多边形: 形状 15">
            <a:extLst>
              <a:ext uri="{FF2B5EF4-FFF2-40B4-BE49-F238E27FC236}">
                <a16:creationId xmlns:a16="http://schemas.microsoft.com/office/drawing/2014/main" id="{1516290B-C23B-5A01-908A-7F4E03899ECE}"/>
              </a:ext>
            </a:extLst>
          </p:cNvPr>
          <p:cNvSpPr/>
          <p:nvPr/>
        </p:nvSpPr>
        <p:spPr>
          <a:xfrm rot="16200000" flipH="1">
            <a:off x="7104329" y="4181544"/>
            <a:ext cx="782204" cy="46658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zh-CN" altLang="en-US" dirty="0">
              <a:solidFill>
                <a:prstClr val="white"/>
              </a:solidFill>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
        <p:nvSpPr>
          <p:cNvPr id="13" name="任意多边形: 形状 15">
            <a:extLst>
              <a:ext uri="{FF2B5EF4-FFF2-40B4-BE49-F238E27FC236}">
                <a16:creationId xmlns:a16="http://schemas.microsoft.com/office/drawing/2014/main" id="{EAE75EA9-F345-31B5-EC19-A60477F57651}"/>
              </a:ext>
            </a:extLst>
          </p:cNvPr>
          <p:cNvSpPr/>
          <p:nvPr/>
        </p:nvSpPr>
        <p:spPr>
          <a:xfrm rot="16200000" flipH="1">
            <a:off x="7134188" y="5735273"/>
            <a:ext cx="782204" cy="46658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zh-CN" altLang="en-US" dirty="0">
              <a:solidFill>
                <a:prstClr val="white"/>
              </a:solidFill>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
        <p:nvSpPr>
          <p:cNvPr id="14" name="矩形 132">
            <a:extLst>
              <a:ext uri="{FF2B5EF4-FFF2-40B4-BE49-F238E27FC236}">
                <a16:creationId xmlns:a16="http://schemas.microsoft.com/office/drawing/2014/main" id="{A5861ACD-86EC-DF64-4E10-32013013A193}"/>
              </a:ext>
            </a:extLst>
          </p:cNvPr>
          <p:cNvSpPr/>
          <p:nvPr/>
        </p:nvSpPr>
        <p:spPr>
          <a:xfrm>
            <a:off x="7841087" y="2030692"/>
            <a:ext cx="4087561" cy="1457142"/>
          </a:xfrm>
          <a:prstGeom prst="rect">
            <a:avLst/>
          </a:prstGeom>
          <a:solidFill>
            <a:schemeClr val="bg1"/>
          </a:solidFill>
          <a:ln w="12700" cap="flat" cmpd="sng" algn="ctr">
            <a:noFill/>
            <a:prstDash val="solid"/>
            <a:miter lim="800000"/>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altLang="zh-CN"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“A Cookbook of Self-Supervised Learning”</a:t>
            </a:r>
            <a:r>
              <a:rPr lang="zh-CN" altLang="en-US"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以及</a:t>
            </a:r>
            <a:r>
              <a:rPr lang="en-US" altLang="zh-CN"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“Regeneration Learning: A Learning Paradigm for Data Generation”</a:t>
            </a:r>
            <a:r>
              <a:rPr lang="zh-CN" altLang="en-US"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等多篇文章中引用了</a:t>
            </a:r>
            <a:r>
              <a:rPr lang="en-US" altLang="zh-CN" sz="1400" b="1" dirty="0" err="1">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Cogview</a:t>
            </a:r>
            <a:r>
              <a:rPr lang="zh-CN" altLang="en-US"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，将</a:t>
            </a:r>
            <a:r>
              <a:rPr lang="en-US" altLang="zh-CN" sz="1400" b="1" dirty="0" err="1">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Cogview</a:t>
            </a:r>
            <a:r>
              <a:rPr lang="zh-CN" altLang="en-US" sz="1400" b="1" dirty="0">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作为文本到图像生成的代表算法。</a:t>
            </a:r>
            <a:endParaRPr lang="zh-CN" altLang="en-US" sz="1400" b="1" dirty="0">
              <a:solidFill>
                <a:srgbClr val="C00000"/>
              </a:solidFill>
              <a:latin typeface="Arial" panose="020B0604020202090204" pitchFamily="34" charset="0"/>
              <a:ea typeface="微软雅黑" pitchFamily="34" charset="-122"/>
              <a:cs typeface="Arial" panose="020B0604020202090204" pitchFamily="34" charset="0"/>
            </a:endParaRPr>
          </a:p>
        </p:txBody>
      </p:sp>
      <p:sp>
        <p:nvSpPr>
          <p:cNvPr id="15" name="矩形 132">
            <a:extLst>
              <a:ext uri="{FF2B5EF4-FFF2-40B4-BE49-F238E27FC236}">
                <a16:creationId xmlns:a16="http://schemas.microsoft.com/office/drawing/2014/main" id="{4DCC0107-20D2-504B-7F92-45A9D2C65766}"/>
              </a:ext>
            </a:extLst>
          </p:cNvPr>
          <p:cNvSpPr/>
          <p:nvPr/>
        </p:nvSpPr>
        <p:spPr>
          <a:xfrm>
            <a:off x="7841087" y="3689475"/>
            <a:ext cx="4087561" cy="1457142"/>
          </a:xfrm>
          <a:prstGeom prst="rect">
            <a:avLst/>
          </a:prstGeom>
          <a:solidFill>
            <a:schemeClr val="bg1"/>
          </a:solidFill>
          <a:ln w="12700" cap="flat" cmpd="sng" algn="ctr">
            <a:noFill/>
            <a:prstDash val="solid"/>
            <a:miter lim="800000"/>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altLang="zh-CN"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a:t>
            </a:r>
            <a:r>
              <a:rPr lang="en-US" altLang="zh-CN" sz="1400" b="1" dirty="0" err="1">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LLMRec</a:t>
            </a:r>
            <a:r>
              <a:rPr lang="en-US" altLang="zh-CN"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 Benchmarking Large Language Models on Recommendation Task”</a:t>
            </a:r>
            <a:r>
              <a:rPr lang="zh-CN" altLang="en-US"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中认为项目提出的，</a:t>
            </a:r>
            <a:r>
              <a:rPr lang="en-US" altLang="zh-CN" sz="1400" b="1" dirty="0" err="1">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ChatGLM</a:t>
            </a:r>
            <a:r>
              <a:rPr lang="en-US" altLang="zh-CN" sz="1400" b="1" dirty="0">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 </a:t>
            </a:r>
            <a:r>
              <a:rPr lang="zh-CN" altLang="en-US" sz="1400" b="1" dirty="0">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模型是当下最受欢迎的语言模型之一。</a:t>
            </a:r>
          </a:p>
        </p:txBody>
      </p:sp>
      <p:sp>
        <p:nvSpPr>
          <p:cNvPr id="16" name="矩形 132">
            <a:extLst>
              <a:ext uri="{FF2B5EF4-FFF2-40B4-BE49-F238E27FC236}">
                <a16:creationId xmlns:a16="http://schemas.microsoft.com/office/drawing/2014/main" id="{F4A68ED6-2ACA-4FC8-9BAC-4A72C51BD816}"/>
              </a:ext>
            </a:extLst>
          </p:cNvPr>
          <p:cNvSpPr/>
          <p:nvPr/>
        </p:nvSpPr>
        <p:spPr>
          <a:xfrm>
            <a:off x="7841087" y="5268894"/>
            <a:ext cx="4087561" cy="1457142"/>
          </a:xfrm>
          <a:prstGeom prst="rect">
            <a:avLst/>
          </a:prstGeom>
          <a:solidFill>
            <a:schemeClr val="bg1"/>
          </a:solidFill>
          <a:ln w="12700" cap="flat" cmpd="sng" algn="ctr">
            <a:noFill/>
            <a:prstDash val="solid"/>
            <a:miter lim="800000"/>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altLang="zh-CN"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“Large Language Models Encode Clinical Knowledge” </a:t>
            </a:r>
            <a:r>
              <a:rPr lang="zh-CN" altLang="en-US" sz="1400" b="1" dirty="0">
                <a:solidFill>
                  <a:prstClr val="black">
                    <a:lumMod val="95000"/>
                    <a:lumOff val="5000"/>
                  </a:prstClr>
                </a:solidFill>
                <a:latin typeface="Arial" panose="020B0604020202090204" pitchFamily="34" charset="0"/>
                <a:ea typeface="微软雅黑" pitchFamily="34" charset="-122"/>
                <a:cs typeface="Arial" panose="020B0604020202090204" pitchFamily="34" charset="0"/>
                <a:sym typeface="Arial" panose="020B0604020202090204" pitchFamily="34" charset="0"/>
              </a:rPr>
              <a:t>认为项目提出的</a:t>
            </a:r>
            <a:r>
              <a:rPr lang="en-US" altLang="zh-CN" sz="1400" b="1" dirty="0">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P-tuning </a:t>
            </a:r>
            <a:r>
              <a:rPr lang="zh-CN" altLang="en-US" sz="1400" b="1" dirty="0">
                <a:solidFill>
                  <a:srgbClr val="C00000"/>
                </a:solidFill>
                <a:latin typeface="Arial" panose="020B0604020202090204" pitchFamily="34" charset="0"/>
                <a:ea typeface="微软雅黑" pitchFamily="34" charset="-122"/>
                <a:cs typeface="Arial" panose="020B0604020202090204" pitchFamily="34" charset="0"/>
                <a:sym typeface="Arial" panose="020B0604020202090204" pitchFamily="34" charset="0"/>
              </a:rPr>
              <a:t>算法是将软性提示嵌入与硬性提示词结合的代表工作。</a:t>
            </a:r>
          </a:p>
        </p:txBody>
      </p:sp>
      <p:pic>
        <p:nvPicPr>
          <p:cNvPr id="17" name="图片 14">
            <a:extLst>
              <a:ext uri="{FF2B5EF4-FFF2-40B4-BE49-F238E27FC236}">
                <a16:creationId xmlns:a16="http://schemas.microsoft.com/office/drawing/2014/main" id="{8DCEA762-A901-3996-67FE-D3B807C26D52}"/>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rcRect/>
          <a:stretch>
            <a:fillRect/>
          </a:stretch>
        </p:blipFill>
        <p:spPr>
          <a:xfrm>
            <a:off x="86164" y="2030381"/>
            <a:ext cx="4703346" cy="1922489"/>
          </a:xfrm>
          <a:prstGeom prst="rect">
            <a:avLst/>
          </a:prstGeom>
        </p:spPr>
      </p:pic>
      <p:pic>
        <p:nvPicPr>
          <p:cNvPr id="18" name="图片 15">
            <a:extLst>
              <a:ext uri="{FF2B5EF4-FFF2-40B4-BE49-F238E27FC236}">
                <a16:creationId xmlns:a16="http://schemas.microsoft.com/office/drawing/2014/main" id="{8A1B0CE0-5410-4670-7780-12A5E26AB9DD}"/>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rcRect/>
          <a:stretch>
            <a:fillRect/>
          </a:stretch>
        </p:blipFill>
        <p:spPr>
          <a:xfrm>
            <a:off x="-97295" y="4149376"/>
            <a:ext cx="4815025" cy="2664000"/>
          </a:xfrm>
          <a:prstGeom prst="rect">
            <a:avLst/>
          </a:prstGeom>
        </p:spPr>
      </p:pic>
    </p:spTree>
    <p:extLst>
      <p:ext uri="{BB962C8B-B14F-4D97-AF65-F5344CB8AC3E}">
        <p14:creationId xmlns:p14="http://schemas.microsoft.com/office/powerpoint/2010/main" val="274195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719D-F2A2-4C93-5BC3-180BB316F276}"/>
              </a:ext>
            </a:extLst>
          </p:cNvPr>
          <p:cNvSpPr>
            <a:spLocks noGrp="1"/>
          </p:cNvSpPr>
          <p:nvPr>
            <p:ph type="title"/>
          </p:nvPr>
        </p:nvSpPr>
        <p:spPr>
          <a:xfrm>
            <a:off x="334107" y="0"/>
            <a:ext cx="11523785" cy="792162"/>
          </a:xfrm>
        </p:spPr>
        <p:txBody>
          <a:bodyPr/>
          <a:lstStyle/>
          <a:p>
            <a:r>
              <a:rPr lang="en-CN" b="1" dirty="0">
                <a:latin typeface="Microsoft YaHei" panose="020B0503020204020204" pitchFamily="34" charset="-122"/>
                <a:ea typeface="Microsoft YaHei" panose="020B0503020204020204" pitchFamily="34" charset="-122"/>
              </a:rPr>
              <a:t>国际影响力</a:t>
            </a:r>
          </a:p>
        </p:txBody>
      </p:sp>
      <p:sp>
        <p:nvSpPr>
          <p:cNvPr id="3" name="矩形: 圆角 16">
            <a:extLst>
              <a:ext uri="{FF2B5EF4-FFF2-40B4-BE49-F238E27FC236}">
                <a16:creationId xmlns:a16="http://schemas.microsoft.com/office/drawing/2014/main" id="{37F44F9A-7680-80CA-1938-50787AE9205B}"/>
              </a:ext>
            </a:extLst>
          </p:cNvPr>
          <p:cNvSpPr/>
          <p:nvPr/>
        </p:nvSpPr>
        <p:spPr>
          <a:xfrm>
            <a:off x="914400" y="5318349"/>
            <a:ext cx="10202493" cy="1413628"/>
          </a:xfrm>
          <a:prstGeom prst="roundRect">
            <a:avLst>
              <a:gd name="adj" fmla="val 0"/>
            </a:avLst>
          </a:prstGeom>
          <a:solidFill>
            <a:srgbClr val="CCEBFF">
              <a:alpha val="50000"/>
            </a:srgbClr>
          </a:solidFill>
          <a:ln w="12700" cap="rnd">
            <a:noFill/>
            <a:prstDash val="solid"/>
            <a:round/>
          </a:ln>
          <a:effectLst>
            <a:outerShdw blurRad="254000" dist="127000" algn="ctr"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normAutofit/>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 name="矩形: 圆角 32">
            <a:extLst>
              <a:ext uri="{FF2B5EF4-FFF2-40B4-BE49-F238E27FC236}">
                <a16:creationId xmlns:a16="http://schemas.microsoft.com/office/drawing/2014/main" id="{18AE1220-285B-4D1B-1758-5D36EB9A8C3A}"/>
              </a:ext>
            </a:extLst>
          </p:cNvPr>
          <p:cNvSpPr/>
          <p:nvPr/>
        </p:nvSpPr>
        <p:spPr>
          <a:xfrm>
            <a:off x="914400" y="1748988"/>
            <a:ext cx="4266183" cy="2712244"/>
          </a:xfrm>
          <a:prstGeom prst="roundRect">
            <a:avLst>
              <a:gd name="adj" fmla="val 0"/>
            </a:avLst>
          </a:prstGeom>
          <a:solidFill>
            <a:schemeClr val="bg1"/>
          </a:solidFill>
          <a:ln w="28575" cap="rnd">
            <a:solidFill>
              <a:schemeClr val="accent1">
                <a:lumMod val="60000"/>
                <a:lumOff val="40000"/>
              </a:schemeClr>
            </a:solidFill>
            <a:prstDash val="solid"/>
            <a:round/>
          </a:ln>
          <a:effectLst>
            <a:outerShdw blurRad="254000" dist="127000" algn="ctr"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normAutofit/>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 name="矩形: 圆角 32">
            <a:extLst>
              <a:ext uri="{FF2B5EF4-FFF2-40B4-BE49-F238E27FC236}">
                <a16:creationId xmlns:a16="http://schemas.microsoft.com/office/drawing/2014/main" id="{1C51F395-68A1-6D16-5796-0B7CC99BE9EF}"/>
              </a:ext>
            </a:extLst>
          </p:cNvPr>
          <p:cNvSpPr/>
          <p:nvPr/>
        </p:nvSpPr>
        <p:spPr>
          <a:xfrm>
            <a:off x="6850710" y="1748988"/>
            <a:ext cx="4266183" cy="2757488"/>
          </a:xfrm>
          <a:prstGeom prst="roundRect">
            <a:avLst>
              <a:gd name="adj" fmla="val 0"/>
            </a:avLst>
          </a:prstGeom>
          <a:solidFill>
            <a:schemeClr val="bg1"/>
          </a:solidFill>
          <a:ln w="28575" cap="rnd">
            <a:solidFill>
              <a:schemeClr val="accent1">
                <a:lumMod val="60000"/>
                <a:lumOff val="40000"/>
              </a:schemeClr>
            </a:solidFill>
            <a:prstDash val="solid"/>
            <a:round/>
          </a:ln>
          <a:effectLst>
            <a:outerShdw blurRad="254000" dist="127000" algn="ctr" rotWithShape="0">
              <a:schemeClr val="tx1">
                <a:lumMod val="85000"/>
                <a:lumOff val="1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normAutofit/>
          </a:bodyPr>
          <a:lstStyle/>
          <a:p>
            <a:pPr marL="0" marR="0" lvl="0" indent="0" algn="l" defTabSz="914400" rtl="0" eaLnBrk="1" fontAlgn="auto" latinLnBrk="0" hangingPunct="1">
              <a:lnSpc>
                <a:spcPct val="100000"/>
              </a:lnSpc>
              <a:spcBef>
                <a:spcPts val="0"/>
              </a:spcBef>
              <a:spcAft>
                <a:spcPts val="0"/>
              </a:spcAft>
              <a:buClrTx/>
              <a:buSzTx/>
              <a:buFontTx/>
              <a:buNone/>
            </a:pPr>
            <a:endParaRPr kumimoji="0" lang="zh-CN" altLang="en-US" sz="12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pic>
        <p:nvPicPr>
          <p:cNvPr id="19" name="图片 4">
            <a:extLst>
              <a:ext uri="{FF2B5EF4-FFF2-40B4-BE49-F238E27FC236}">
                <a16:creationId xmlns:a16="http://schemas.microsoft.com/office/drawing/2014/main" id="{02F6E8E9-75AD-6A60-6324-CECA346F9BF7}"/>
              </a:ext>
            </a:extLst>
          </p:cNvPr>
          <p:cNvPicPr>
            <a:picLocks noChangeAspect="1"/>
          </p:cNvPicPr>
          <p:nvPr/>
        </p:nvPicPr>
        <p:blipFill>
          <a:blip r:embed="rId3"/>
          <a:stretch>
            <a:fillRect/>
          </a:stretch>
        </p:blipFill>
        <p:spPr>
          <a:xfrm>
            <a:off x="7474497" y="2670767"/>
            <a:ext cx="2759750" cy="1754523"/>
          </a:xfrm>
          <a:prstGeom prst="rect">
            <a:avLst/>
          </a:prstGeom>
        </p:spPr>
      </p:pic>
      <p:sp>
        <p:nvSpPr>
          <p:cNvPr id="20" name="矩形 1">
            <a:extLst>
              <a:ext uri="{FF2B5EF4-FFF2-40B4-BE49-F238E27FC236}">
                <a16:creationId xmlns:a16="http://schemas.microsoft.com/office/drawing/2014/main" id="{4E2C05CB-7476-3A2C-B096-ECC8E7FF002F}"/>
              </a:ext>
            </a:extLst>
          </p:cNvPr>
          <p:cNvSpPr/>
          <p:nvPr/>
        </p:nvSpPr>
        <p:spPr>
          <a:xfrm>
            <a:off x="6911743" y="1104218"/>
            <a:ext cx="4160699" cy="564835"/>
          </a:xfrm>
          <a:prstGeom prst="rect">
            <a:avLst/>
          </a:prstGeom>
        </p:spPr>
        <p:txBody>
          <a:bodyPr wrap="square">
            <a:spAutoFit/>
          </a:bodyPr>
          <a:lstStyle/>
          <a:p>
            <a:pPr algn="ctr" rtl="0">
              <a:lnSpc>
                <a:spcPct val="120000"/>
              </a:lnSpc>
            </a:pPr>
            <a:r>
              <a:rPr kumimoji="0" lang="zh-CN" altLang="en-US" sz="2800" b="1" i="0" u="none" strike="noStrike" kern="120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国际顶级</a:t>
            </a:r>
            <a:r>
              <a:rPr kumimoji="0" lang="en-US" altLang="zh-CN" sz="2800" b="1" i="0" u="none" strike="noStrike" kern="120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AI</a:t>
            </a:r>
            <a:r>
              <a:rPr kumimoji="0" lang="zh-CN" altLang="en-US" sz="2800" b="1" i="0" u="none" strike="noStrike" kern="1200" cap="none" spc="0" normalizeH="0" baseline="0" noProof="0" dirty="0">
                <a:ln>
                  <a:noFill/>
                </a:ln>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大会</a:t>
            </a:r>
            <a:r>
              <a:rPr kumimoji="0" lang="en-US" altLang="zh-CN" sz="2800" b="1" i="0" u="none" strike="noStrike" kern="1200" cap="none" spc="0" normalizeH="0" baseline="0" noProof="0" dirty="0">
                <a:ln>
                  <a:noFill/>
                </a:ln>
                <a:solidFill>
                  <a:srgbClr val="1779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Keynote</a:t>
            </a:r>
            <a:endParaRPr lang="en-US" altLang="zh-CN" sz="2800" b="1" kern="1200" dirty="0">
              <a:solidFill>
                <a:srgbClr val="1779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pic>
        <p:nvPicPr>
          <p:cNvPr id="21" name="图片 10">
            <a:extLst>
              <a:ext uri="{FF2B5EF4-FFF2-40B4-BE49-F238E27FC236}">
                <a16:creationId xmlns:a16="http://schemas.microsoft.com/office/drawing/2014/main" id="{D938F397-1E69-73DB-9473-28047ED971FB}"/>
              </a:ext>
            </a:extLst>
          </p:cNvPr>
          <p:cNvPicPr>
            <a:picLocks noChangeAspect="1"/>
          </p:cNvPicPr>
          <p:nvPr/>
        </p:nvPicPr>
        <p:blipFill>
          <a:blip r:embed="rId4"/>
          <a:stretch>
            <a:fillRect/>
          </a:stretch>
        </p:blipFill>
        <p:spPr>
          <a:xfrm>
            <a:off x="1752600" y="1820139"/>
            <a:ext cx="2366931" cy="2605151"/>
          </a:xfrm>
          <a:prstGeom prst="rect">
            <a:avLst/>
          </a:prstGeom>
        </p:spPr>
      </p:pic>
      <p:sp>
        <p:nvSpPr>
          <p:cNvPr id="22" name="矩形 13">
            <a:extLst>
              <a:ext uri="{FF2B5EF4-FFF2-40B4-BE49-F238E27FC236}">
                <a16:creationId xmlns:a16="http://schemas.microsoft.com/office/drawing/2014/main" id="{7D6E87F3-7733-88A1-092B-934F3E39C43D}"/>
              </a:ext>
            </a:extLst>
          </p:cNvPr>
          <p:cNvSpPr/>
          <p:nvPr/>
        </p:nvSpPr>
        <p:spPr>
          <a:xfrm>
            <a:off x="1752600" y="2154889"/>
            <a:ext cx="2366931" cy="304800"/>
          </a:xfrm>
          <a:prstGeom prst="rect">
            <a:avLst/>
          </a:prstGeom>
          <a:noFill/>
          <a:ln>
            <a:solidFill>
              <a:srgbClr val="009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3" name="矩形 1">
            <a:extLst>
              <a:ext uri="{FF2B5EF4-FFF2-40B4-BE49-F238E27FC236}">
                <a16:creationId xmlns:a16="http://schemas.microsoft.com/office/drawing/2014/main" id="{55DECBC6-D2A9-8D70-A01D-8B797C3E3FD2}"/>
              </a:ext>
            </a:extLst>
          </p:cNvPr>
          <p:cNvSpPr/>
          <p:nvPr/>
        </p:nvSpPr>
        <p:spPr>
          <a:xfrm>
            <a:off x="793750" y="1104218"/>
            <a:ext cx="4558475" cy="564835"/>
          </a:xfrm>
          <a:prstGeom prst="rect">
            <a:avLst/>
          </a:prstGeom>
        </p:spPr>
        <p:txBody>
          <a:bodyPr wrap="square">
            <a:spAutoFit/>
          </a:bodyPr>
          <a:lstStyle/>
          <a:p>
            <a:pPr algn="ctr" rtl="0">
              <a:lnSpc>
                <a:spcPct val="120000"/>
              </a:lnSpc>
            </a:pPr>
            <a:r>
              <a:rPr kumimoji="0" lang="en-US" altLang="zh-CN" sz="2800" b="1" i="0" u="none" strike="noStrike" kern="1200" cap="none" spc="0" normalizeH="0" baseline="0" noProof="0" dirty="0">
                <a:ln>
                  <a:noFill/>
                </a:ln>
                <a:solidFill>
                  <a:srgbClr val="1779FF"/>
                </a:solidFill>
                <a:effectLst/>
                <a:uLnTx/>
                <a:uFillTx/>
                <a:latin typeface="Arial" panose="020B0604020202020204" pitchFamily="34" charset="0"/>
                <a:ea typeface="微软雅黑" panose="020B0503020204020204" charset="-122"/>
                <a:cs typeface="+mn-ea"/>
                <a:sym typeface="Arial" panose="020B0604020202020204" pitchFamily="34" charset="0"/>
              </a:rPr>
              <a:t>Nature</a:t>
            </a: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ea"/>
                <a:sym typeface="Arial" panose="020B0604020202020204" pitchFamily="34" charset="0"/>
              </a:rPr>
              <a:t>报道</a:t>
            </a:r>
            <a:r>
              <a:rPr kumimoji="0" lang="en-US" altLang="zh-CN" sz="2800" b="1" i="0" u="none" strike="noStrike" kern="1200" cap="none" spc="0" normalizeH="0" baseline="0" noProof="0" dirty="0" err="1">
                <a:ln>
                  <a:noFill/>
                </a:ln>
                <a:solidFill>
                  <a:schemeClr val="tx1"/>
                </a:solidFill>
                <a:effectLst/>
                <a:uLnTx/>
                <a:uFillTx/>
                <a:latin typeface="Arial" panose="020B0604020202020204" pitchFamily="34" charset="0"/>
                <a:ea typeface="微软雅黑" panose="020B0503020204020204" charset="-122"/>
                <a:cs typeface="+mn-ea"/>
                <a:sym typeface="Arial" panose="020B0604020202020204" pitchFamily="34" charset="0"/>
              </a:rPr>
              <a:t>ChatGLM</a:t>
            </a:r>
            <a:r>
              <a:rPr kumimoji="0" lang="zh-CN" altLang="en-US" sz="2800" b="1"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ea"/>
                <a:sym typeface="Arial" panose="020B0604020202020204" pitchFamily="34" charset="0"/>
              </a:rPr>
              <a:t>模型</a:t>
            </a:r>
            <a:endParaRPr lang="en-US" altLang="zh-CN" sz="2800" b="1" kern="1200" dirty="0">
              <a:solidFill>
                <a:schemeClr val="tx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4" name="文本框 18">
            <a:extLst>
              <a:ext uri="{FF2B5EF4-FFF2-40B4-BE49-F238E27FC236}">
                <a16:creationId xmlns:a16="http://schemas.microsoft.com/office/drawing/2014/main" id="{2031EB76-C16B-6457-BBF9-0292030E486A}"/>
              </a:ext>
            </a:extLst>
          </p:cNvPr>
          <p:cNvSpPr txBox="1"/>
          <p:nvPr/>
        </p:nvSpPr>
        <p:spPr>
          <a:xfrm>
            <a:off x="2495550" y="5431763"/>
            <a:ext cx="3657600" cy="1223412"/>
          </a:xfrm>
          <a:prstGeom prst="rect">
            <a:avLst/>
          </a:prstGeom>
          <a:noFill/>
        </p:spPr>
        <p:txBody>
          <a:bodyPr wrap="square">
            <a:spAutoFit/>
          </a:bodyPr>
          <a:lstStyle>
            <a:defPPr>
              <a:defRPr kern="0"/>
            </a:defPPr>
            <a:lvl1pPr marL="285750" indent="-285750">
              <a:spcAft>
                <a:spcPts val="600"/>
              </a:spcAft>
              <a:buClr>
                <a:srgbClr val="009AFF"/>
              </a:buClr>
              <a:buFont typeface="Wingdings" panose="05000000000000000000" pitchFamily="2" charset="2"/>
              <a:buChar char="n"/>
              <a:defRPr sz="1050" b="0">
                <a:solidFill>
                  <a:srgbClr val="000000"/>
                </a:solidFill>
                <a:effectLst/>
                <a:latin typeface="微软雅黑" panose="020B0503020204020204" charset="-122"/>
                <a:ea typeface="微软雅黑" panose="020B0503020204020204" charset="-122"/>
              </a:defRPr>
            </a:lvl1pPr>
          </a:lstStyle>
          <a:p>
            <a:pPr>
              <a:spcAft>
                <a:spcPts val="0"/>
              </a:spcAft>
            </a:pPr>
            <a:r>
              <a:rPr lang="en-US" altLang="zh-CN" dirty="0">
                <a:latin typeface="Arial" panose="020B0604020202020204" pitchFamily="34" charset="0"/>
                <a:ea typeface="微软雅黑" panose="020B0503020204020204" charset="-122"/>
                <a:sym typeface="Arial" panose="020B0604020202020204" pitchFamily="34" charset="0"/>
              </a:rPr>
              <a:t>GLM-130B: An Open Bilingual Pre-trained Model (ICLR 2023)</a:t>
            </a:r>
          </a:p>
          <a:p>
            <a:pPr>
              <a:spcAft>
                <a:spcPts val="0"/>
              </a:spcAft>
            </a:pPr>
            <a:r>
              <a:rPr lang="en-US" altLang="zh-CN" dirty="0" err="1">
                <a:latin typeface="Arial" panose="020B0604020202020204" pitchFamily="34" charset="0"/>
                <a:ea typeface="微软雅黑" panose="020B0503020204020204" charset="-122"/>
                <a:sym typeface="Arial" panose="020B0604020202020204" pitchFamily="34" charset="0"/>
              </a:rPr>
              <a:t>CogView</a:t>
            </a:r>
            <a:r>
              <a:rPr lang="en-US" altLang="zh-CN" dirty="0">
                <a:latin typeface="Arial" panose="020B0604020202020204" pitchFamily="34" charset="0"/>
                <a:ea typeface="微软雅黑" panose="020B0503020204020204" charset="-122"/>
                <a:sym typeface="Arial" panose="020B0604020202020204" pitchFamily="34" charset="0"/>
              </a:rPr>
              <a:t>: Mastering Text-to-Image Generation via Transformers (</a:t>
            </a:r>
            <a:r>
              <a:rPr lang="en-US" altLang="zh-CN" dirty="0" err="1">
                <a:latin typeface="Arial" panose="020B0604020202020204" pitchFamily="34" charset="0"/>
                <a:ea typeface="微软雅黑" panose="020B0503020204020204" charset="-122"/>
                <a:sym typeface="Arial" panose="020B0604020202020204" pitchFamily="34" charset="0"/>
              </a:rPr>
              <a:t>NeurIPS</a:t>
            </a:r>
            <a:r>
              <a:rPr lang="en-US" altLang="zh-CN" dirty="0">
                <a:latin typeface="Arial" panose="020B0604020202020204" pitchFamily="34" charset="0"/>
                <a:ea typeface="微软雅黑" panose="020B0503020204020204" charset="-122"/>
                <a:sym typeface="Arial" panose="020B0604020202020204" pitchFamily="34" charset="0"/>
              </a:rPr>
              <a:t> 2021)</a:t>
            </a:r>
          </a:p>
          <a:p>
            <a:pPr>
              <a:spcAft>
                <a:spcPts val="0"/>
              </a:spcAft>
            </a:pPr>
            <a:r>
              <a:rPr lang="en-US" altLang="zh-CN" dirty="0">
                <a:latin typeface="Arial" panose="020B0604020202020204" pitchFamily="34" charset="0"/>
                <a:ea typeface="微软雅黑" panose="020B0503020204020204" charset="-122"/>
                <a:sym typeface="Arial" panose="020B0604020202020204" pitchFamily="34" charset="0"/>
              </a:rPr>
              <a:t>CogView2: Faster and Better Text-to-Image Generation via Hierarchical Transformers (</a:t>
            </a:r>
            <a:r>
              <a:rPr lang="en-US" altLang="zh-CN" dirty="0" err="1">
                <a:latin typeface="Arial" panose="020B0604020202020204" pitchFamily="34" charset="0"/>
                <a:ea typeface="微软雅黑" panose="020B0503020204020204" charset="-122"/>
                <a:sym typeface="Arial" panose="020B0604020202020204" pitchFamily="34" charset="0"/>
              </a:rPr>
              <a:t>NeurIPS</a:t>
            </a:r>
            <a:r>
              <a:rPr lang="en-US" altLang="zh-CN" dirty="0">
                <a:latin typeface="Arial" panose="020B0604020202020204" pitchFamily="34" charset="0"/>
                <a:ea typeface="微软雅黑" panose="020B0503020204020204" charset="-122"/>
                <a:sym typeface="Arial" panose="020B0604020202020204" pitchFamily="34" charset="0"/>
              </a:rPr>
              <a:t> 2022)</a:t>
            </a: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25" name="文本框 19">
            <a:extLst>
              <a:ext uri="{FF2B5EF4-FFF2-40B4-BE49-F238E27FC236}">
                <a16:creationId xmlns:a16="http://schemas.microsoft.com/office/drawing/2014/main" id="{41093B1A-421E-9F06-B9AF-3D694E2C88E8}"/>
              </a:ext>
            </a:extLst>
          </p:cNvPr>
          <p:cNvSpPr txBox="1"/>
          <p:nvPr/>
        </p:nvSpPr>
        <p:spPr>
          <a:xfrm>
            <a:off x="6781800" y="5431763"/>
            <a:ext cx="4038600" cy="1223412"/>
          </a:xfrm>
          <a:prstGeom prst="rect">
            <a:avLst/>
          </a:prstGeom>
          <a:noFill/>
        </p:spPr>
        <p:txBody>
          <a:bodyPr wrap="square">
            <a:spAutoFit/>
          </a:bodyPr>
          <a:lstStyle/>
          <a:p>
            <a:pPr marL="285750" indent="-285750">
              <a:buClr>
                <a:srgbClr val="009AFF"/>
              </a:buClr>
              <a:buFont typeface="Wingdings" panose="05000000000000000000" pitchFamily="2" charset="2"/>
              <a:buChar char="n"/>
            </a:pPr>
            <a:r>
              <a:rPr lang="en-US" altLang="zh-CN" sz="1050" b="0" dirty="0" err="1">
                <a:solidFill>
                  <a:srgbClr val="000000"/>
                </a:solidFill>
                <a:effectLst/>
                <a:latin typeface="Arial" panose="020B0604020202020204" pitchFamily="34" charset="0"/>
                <a:ea typeface="微软雅黑" panose="020B0503020204020204" charset="-122"/>
                <a:sym typeface="Arial" panose="020B0604020202020204" pitchFamily="34" charset="0"/>
              </a:rPr>
              <a:t>CogVideo</a:t>
            </a:r>
            <a:r>
              <a:rPr lang="en-US" altLang="zh-CN" sz="1050" b="0" dirty="0">
                <a:solidFill>
                  <a:srgbClr val="000000"/>
                </a:solidFill>
                <a:effectLst/>
                <a:latin typeface="Arial" panose="020B0604020202020204" pitchFamily="34" charset="0"/>
                <a:ea typeface="微软雅黑" panose="020B0503020204020204" charset="-122"/>
                <a:sym typeface="Arial" panose="020B0604020202020204" pitchFamily="34" charset="0"/>
              </a:rPr>
              <a:t>: Large-scale Pretraining for Text-to-Video Generation via Transformers </a:t>
            </a:r>
            <a:r>
              <a:rPr lang="en-US" altLang="zh-CN" sz="1050" dirty="0">
                <a:solidFill>
                  <a:srgbClr val="000000"/>
                </a:solidFill>
                <a:latin typeface="Arial" panose="020B0604020202020204" pitchFamily="34" charset="0"/>
                <a:ea typeface="微软雅黑" panose="020B0503020204020204" charset="-122"/>
                <a:sym typeface="Arial" panose="020B0604020202020204" pitchFamily="34" charset="0"/>
              </a:rPr>
              <a:t>(</a:t>
            </a:r>
            <a:r>
              <a:rPr lang="en-US" altLang="zh-CN" sz="1050" b="0" dirty="0">
                <a:solidFill>
                  <a:srgbClr val="000000"/>
                </a:solidFill>
                <a:effectLst/>
                <a:latin typeface="Arial" panose="020B0604020202020204" pitchFamily="34" charset="0"/>
                <a:ea typeface="微软雅黑" panose="020B0503020204020204" charset="-122"/>
                <a:sym typeface="Arial" panose="020B0604020202020204" pitchFamily="34" charset="0"/>
              </a:rPr>
              <a:t>ICLR 2023)</a:t>
            </a:r>
          </a:p>
          <a:p>
            <a:pPr marL="285750" indent="-285750">
              <a:buClr>
                <a:srgbClr val="009AFF"/>
              </a:buClr>
              <a:buFont typeface="Wingdings" panose="05000000000000000000" pitchFamily="2" charset="2"/>
              <a:buChar char="n"/>
            </a:pPr>
            <a:r>
              <a:rPr lang="en-US" altLang="zh-CN" sz="1050" dirty="0" err="1">
                <a:latin typeface="Arial" panose="020B0604020202020204" pitchFamily="34" charset="0"/>
                <a:ea typeface="微软雅黑" panose="020B0503020204020204" charset="-122"/>
                <a:sym typeface="Arial" panose="020B0604020202020204" pitchFamily="34" charset="0"/>
              </a:rPr>
              <a:t>RelayDiffusion</a:t>
            </a:r>
            <a:r>
              <a:rPr lang="en-US" altLang="zh-CN" sz="1050" dirty="0">
                <a:latin typeface="Arial" panose="020B0604020202020204" pitchFamily="34" charset="0"/>
                <a:ea typeface="微软雅黑" panose="020B0503020204020204" charset="-122"/>
                <a:sym typeface="Arial" panose="020B0604020202020204" pitchFamily="34" charset="0"/>
              </a:rPr>
              <a:t>: Unifying Diffusion Process Across Resolutions for Image Synthesis</a:t>
            </a:r>
          </a:p>
          <a:p>
            <a:pPr marL="285750" indent="-285750">
              <a:buClr>
                <a:srgbClr val="009AFF"/>
              </a:buClr>
              <a:buFont typeface="Wingdings" panose="05000000000000000000" pitchFamily="2" charset="2"/>
              <a:buChar char="n"/>
            </a:pPr>
            <a:r>
              <a:rPr lang="en-US" altLang="zh-CN" sz="1050" dirty="0" err="1">
                <a:latin typeface="Arial" panose="020B0604020202020204" pitchFamily="34" charset="0"/>
                <a:ea typeface="微软雅黑" panose="020B0503020204020204" charset="-122"/>
                <a:sym typeface="Arial" panose="020B0604020202020204" pitchFamily="34" charset="0"/>
              </a:rPr>
              <a:t>CogVLM</a:t>
            </a:r>
            <a:r>
              <a:rPr lang="en-US" altLang="zh-CN" sz="1050" dirty="0">
                <a:latin typeface="Arial" panose="020B0604020202020204" pitchFamily="34" charset="0"/>
                <a:ea typeface="微软雅黑" panose="020B0503020204020204" charset="-122"/>
                <a:sym typeface="Arial" panose="020B0604020202020204" pitchFamily="34" charset="0"/>
              </a:rPr>
              <a:t>: Visual Expert for Pretrained Language Models</a:t>
            </a:r>
          </a:p>
          <a:p>
            <a:pPr marL="285750" indent="-285750">
              <a:buClr>
                <a:srgbClr val="009AFF"/>
              </a:buClr>
              <a:buFont typeface="Wingdings" panose="05000000000000000000" pitchFamily="2" charset="2"/>
              <a:buChar char="n"/>
            </a:pPr>
            <a:r>
              <a:rPr lang="en-US" altLang="zh-CN" sz="1050" dirty="0" err="1">
                <a:latin typeface="Arial" panose="020B0604020202020204" pitchFamily="34" charset="0"/>
                <a:ea typeface="微软雅黑" panose="020B0503020204020204" charset="-122"/>
                <a:sym typeface="Arial" panose="020B0604020202020204" pitchFamily="34" charset="0"/>
              </a:rPr>
              <a:t>CogAgent</a:t>
            </a:r>
            <a:r>
              <a:rPr lang="en-US" altLang="zh-CN" sz="1050" dirty="0">
                <a:latin typeface="Arial" panose="020B0604020202020204" pitchFamily="34" charset="0"/>
                <a:ea typeface="微软雅黑" panose="020B0503020204020204" charset="-122"/>
                <a:sym typeface="Arial" panose="020B0604020202020204" pitchFamily="34" charset="0"/>
              </a:rPr>
              <a:t>: Visual Language Model as GUI Agent</a:t>
            </a:r>
          </a:p>
          <a:p>
            <a:pPr algn="ctr">
              <a:spcAft>
                <a:spcPts val="600"/>
              </a:spcAft>
              <a:buClr>
                <a:srgbClr val="009AFF"/>
              </a:buClr>
            </a:pPr>
            <a:r>
              <a:rPr lang="en-US" altLang="zh-CN" sz="1050" dirty="0">
                <a:latin typeface="Arial" panose="020B0604020202020204" pitchFamily="34" charset="0"/>
                <a:ea typeface="微软雅黑" panose="020B0503020204020204" charset="-122"/>
                <a:sym typeface="Arial" panose="020B0604020202020204" pitchFamily="34" charset="0"/>
              </a:rPr>
              <a:t>... …</a:t>
            </a:r>
          </a:p>
        </p:txBody>
      </p:sp>
      <p:sp>
        <p:nvSpPr>
          <p:cNvPr id="26" name="箭头: 五边形 24">
            <a:extLst>
              <a:ext uri="{FF2B5EF4-FFF2-40B4-BE49-F238E27FC236}">
                <a16:creationId xmlns:a16="http://schemas.microsoft.com/office/drawing/2014/main" id="{52D0BFA4-BB14-CFA9-489A-7E44EDAA529C}"/>
              </a:ext>
            </a:extLst>
          </p:cNvPr>
          <p:cNvSpPr/>
          <p:nvPr/>
        </p:nvSpPr>
        <p:spPr>
          <a:xfrm>
            <a:off x="1314449" y="5311999"/>
            <a:ext cx="1047751" cy="1413628"/>
          </a:xfrm>
          <a:prstGeom prst="homePlate">
            <a:avLst>
              <a:gd name="adj" fmla="val 420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箭头: 五边形 16">
            <a:extLst>
              <a:ext uri="{FF2B5EF4-FFF2-40B4-BE49-F238E27FC236}">
                <a16:creationId xmlns:a16="http://schemas.microsoft.com/office/drawing/2014/main" id="{77E6782B-FC07-A1A1-43DF-2E9036526CAF}"/>
              </a:ext>
            </a:extLst>
          </p:cNvPr>
          <p:cNvSpPr/>
          <p:nvPr/>
        </p:nvSpPr>
        <p:spPr>
          <a:xfrm>
            <a:off x="914400" y="5311999"/>
            <a:ext cx="1253654" cy="1413628"/>
          </a:xfrm>
          <a:prstGeom prst="homePlate">
            <a:avLst>
              <a:gd name="adj" fmla="val 37179"/>
            </a:avLst>
          </a:prstGeom>
          <a:solidFill>
            <a:srgbClr val="009AFF"/>
          </a:solidFill>
          <a:ln>
            <a:solidFill>
              <a:srgbClr val="009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8" name="矩形 1">
            <a:extLst>
              <a:ext uri="{FF2B5EF4-FFF2-40B4-BE49-F238E27FC236}">
                <a16:creationId xmlns:a16="http://schemas.microsoft.com/office/drawing/2014/main" id="{2C73F629-BB68-8AF3-0709-4FD482F2E10A}"/>
              </a:ext>
            </a:extLst>
          </p:cNvPr>
          <p:cNvSpPr/>
          <p:nvPr/>
        </p:nvSpPr>
        <p:spPr>
          <a:xfrm>
            <a:off x="838200" y="5879866"/>
            <a:ext cx="1253655" cy="481094"/>
          </a:xfrm>
          <a:prstGeom prst="rect">
            <a:avLst/>
          </a:prstGeom>
        </p:spPr>
        <p:txBody>
          <a:bodyPr wrap="square">
            <a:spAutoFit/>
          </a:bodyPr>
          <a:lstStyle/>
          <a:p>
            <a:pPr algn="ctr" rtl="0">
              <a:lnSpc>
                <a:spcPct val="120000"/>
              </a:lnSpc>
            </a:pPr>
            <a:r>
              <a:rPr lang="zh-CN" altLang="en-CN" sz="1100" b="1" kern="1200" dirty="0">
                <a:solidFill>
                  <a:schemeClr val="bg1"/>
                </a:solidFill>
                <a:latin typeface="Arial" panose="020B0604020202020204" pitchFamily="34" charset="0"/>
                <a:ea typeface="微软雅黑" panose="020B0503020204020204" charset="-122"/>
                <a:cs typeface="+mn-ea"/>
                <a:sym typeface="Arial" panose="020B0604020202020204" pitchFamily="34" charset="0"/>
              </a:rPr>
              <a:t>相关</a:t>
            </a:r>
            <a:br>
              <a:rPr lang="en-US" altLang="zh-CN" sz="1100" b="1" kern="1200" dirty="0">
                <a:solidFill>
                  <a:schemeClr val="bg1"/>
                </a:solidFill>
                <a:latin typeface="Arial" panose="020B0604020202020204" pitchFamily="34" charset="0"/>
                <a:ea typeface="微软雅黑" panose="020B0503020204020204" charset="-122"/>
                <a:cs typeface="+mn-ea"/>
                <a:sym typeface="Arial" panose="020B0604020202020204" pitchFamily="34" charset="0"/>
              </a:rPr>
            </a:br>
            <a:r>
              <a:rPr kumimoji="0" lang="zh-CN" altLang="en-US" sz="11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论文</a:t>
            </a:r>
            <a:endParaRPr lang="en-US" altLang="zh-CN" sz="1100" b="1" kern="1200"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pic>
        <p:nvPicPr>
          <p:cNvPr id="29" name="图形 23" descr="报纸 纯色填充">
            <a:extLst>
              <a:ext uri="{FF2B5EF4-FFF2-40B4-BE49-F238E27FC236}">
                <a16:creationId xmlns:a16="http://schemas.microsoft.com/office/drawing/2014/main" id="{11997469-535C-C26A-7C6D-F37EF6A5DB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5332923"/>
            <a:ext cx="382156" cy="382156"/>
          </a:xfrm>
          <a:prstGeom prst="rect">
            <a:avLst/>
          </a:prstGeom>
        </p:spPr>
      </p:pic>
      <p:sp>
        <p:nvSpPr>
          <p:cNvPr id="30" name="TextBox 29">
            <a:extLst>
              <a:ext uri="{FF2B5EF4-FFF2-40B4-BE49-F238E27FC236}">
                <a16:creationId xmlns:a16="http://schemas.microsoft.com/office/drawing/2014/main" id="{DFE5AE27-269B-5D42-6FE8-C0162978EFC0}"/>
              </a:ext>
            </a:extLst>
          </p:cNvPr>
          <p:cNvSpPr txBox="1"/>
          <p:nvPr/>
        </p:nvSpPr>
        <p:spPr>
          <a:xfrm>
            <a:off x="7134959" y="1834329"/>
            <a:ext cx="3667856" cy="723275"/>
          </a:xfrm>
          <a:prstGeom prst="rect">
            <a:avLst/>
          </a:prstGeom>
          <a:noFill/>
        </p:spPr>
        <p:txBody>
          <a:bodyPr wrap="square">
            <a:spAutoFit/>
          </a:bodyPr>
          <a:lstStyle/>
          <a:p>
            <a:pPr>
              <a:spcBef>
                <a:spcPts val="600"/>
              </a:spcBef>
            </a:pPr>
            <a:r>
              <a:rPr kumimoji="0" lang="zh-CN" altLang="en-US" b="1" i="0" u="none" strike="noStrike" kern="1200" cap="none" spc="0" normalizeH="0" baseline="0" noProof="0" dirty="0">
                <a:ln>
                  <a:noFill/>
                </a:ln>
                <a:solidFill>
                  <a:srgbClr val="1779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国际顶级机器学习大会</a:t>
            </a:r>
            <a:r>
              <a:rPr kumimoji="0" lang="en-US" altLang="zh-CN" b="1" i="0" u="none" strike="noStrike" kern="1200" cap="none" spc="0" normalizeH="0" baseline="0" noProof="0" dirty="0">
                <a:ln>
                  <a:noFill/>
                </a:ln>
                <a:solidFill>
                  <a:srgbClr val="1779FF"/>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ICLR’</a:t>
            </a:r>
            <a:r>
              <a:rPr lang="en-US" altLang="zh-CN" b="1" kern="1200" dirty="0">
                <a:solidFill>
                  <a:srgbClr val="1779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24</a:t>
            </a:r>
          </a:p>
          <a:p>
            <a:pPr>
              <a:spcBef>
                <a:spcPts val="600"/>
              </a:spcBef>
            </a:pPr>
            <a:r>
              <a:rPr lang="zh-CN" altLang="en-US" b="1" kern="1200" dirty="0">
                <a:solidFill>
                  <a:srgbClr val="1779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国际顶级互联网大会</a:t>
            </a:r>
            <a:r>
              <a:rPr lang="en-US" altLang="zh-CN" b="1" kern="1200" dirty="0">
                <a:solidFill>
                  <a:srgbClr val="1779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WWW’24</a:t>
            </a:r>
            <a:endParaRPr lang="en-CN" dirty="0">
              <a:solidFill>
                <a:srgbClr val="1779FF"/>
              </a:solidFill>
            </a:endParaRPr>
          </a:p>
        </p:txBody>
      </p:sp>
      <p:sp>
        <p:nvSpPr>
          <p:cNvPr id="31" name="矩形 2057">
            <a:extLst>
              <a:ext uri="{FF2B5EF4-FFF2-40B4-BE49-F238E27FC236}">
                <a16:creationId xmlns:a16="http://schemas.microsoft.com/office/drawing/2014/main" id="{6F2D76DF-67C0-499D-95AF-D40C00F86605}"/>
              </a:ext>
            </a:extLst>
          </p:cNvPr>
          <p:cNvSpPr/>
          <p:nvPr>
            <p:custDataLst>
              <p:tags r:id="rId1"/>
            </p:custDataLst>
          </p:nvPr>
        </p:nvSpPr>
        <p:spPr>
          <a:xfrm>
            <a:off x="923124" y="4920910"/>
            <a:ext cx="10193770" cy="312087"/>
          </a:xfrm>
          <a:prstGeom prst="trapezoid">
            <a:avLst>
              <a:gd name="adj" fmla="val 470302"/>
            </a:avLst>
          </a:prstGeom>
          <a:gradFill flip="none" rotWithShape="1">
            <a:gsLst>
              <a:gs pos="0">
                <a:schemeClr val="bg1"/>
              </a:gs>
              <a:gs pos="100000">
                <a:srgbClr val="009AFF"/>
              </a:gs>
            </a:gsLst>
            <a:lin ang="5400000" scaled="1"/>
          </a:gra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pPr>
            <a:endParaRPr kumimoji="0" lang="zh-CN" altLang="en-US"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Tree>
    <p:extLst>
      <p:ext uri="{BB962C8B-B14F-4D97-AF65-F5344CB8AC3E}">
        <p14:creationId xmlns:p14="http://schemas.microsoft.com/office/powerpoint/2010/main" val="148103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702A86B-14AF-8456-80D1-7E5FA617B8C3}"/>
              </a:ext>
            </a:extLst>
          </p:cNvPr>
          <p:cNvSpPr txBox="1"/>
          <p:nvPr/>
        </p:nvSpPr>
        <p:spPr>
          <a:xfrm>
            <a:off x="2135195" y="6943723"/>
            <a:ext cx="646331"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读书</a:t>
            </a:r>
            <a:endParaRPr lang="en-US" dirty="0">
              <a:latin typeface="Microsoft YaHei UI" panose="020B0503020204020204" pitchFamily="34" charset="-122"/>
              <a:ea typeface="Microsoft YaHei UI" panose="020B0503020204020204" pitchFamily="34" charset="-122"/>
            </a:endParaRPr>
          </a:p>
        </p:txBody>
      </p:sp>
      <p:sp>
        <p:nvSpPr>
          <p:cNvPr id="36" name="TextBox 35">
            <a:extLst>
              <a:ext uri="{FF2B5EF4-FFF2-40B4-BE49-F238E27FC236}">
                <a16:creationId xmlns:a16="http://schemas.microsoft.com/office/drawing/2014/main" id="{6B23F674-4CC9-20FF-677D-217B397715A8}"/>
              </a:ext>
            </a:extLst>
          </p:cNvPr>
          <p:cNvSpPr txBox="1"/>
          <p:nvPr/>
        </p:nvSpPr>
        <p:spPr>
          <a:xfrm>
            <a:off x="5954215" y="6949208"/>
            <a:ext cx="877163"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受教育</a:t>
            </a:r>
            <a:endParaRPr lang="en-US" dirty="0">
              <a:latin typeface="Microsoft YaHei UI" panose="020B0503020204020204" pitchFamily="34" charset="-122"/>
              <a:ea typeface="Microsoft YaHei UI" panose="020B0503020204020204" pitchFamily="34" charset="-122"/>
            </a:endParaRPr>
          </a:p>
        </p:txBody>
      </p:sp>
      <p:sp>
        <p:nvSpPr>
          <p:cNvPr id="37" name="TextBox 36">
            <a:extLst>
              <a:ext uri="{FF2B5EF4-FFF2-40B4-BE49-F238E27FC236}">
                <a16:creationId xmlns:a16="http://schemas.microsoft.com/office/drawing/2014/main" id="{E02C8395-355B-AC6F-61A3-7D5AFD04BA17}"/>
              </a:ext>
            </a:extLst>
          </p:cNvPr>
          <p:cNvSpPr txBox="1"/>
          <p:nvPr/>
        </p:nvSpPr>
        <p:spPr>
          <a:xfrm>
            <a:off x="8487123" y="6943723"/>
            <a:ext cx="1107996"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社会接轨</a:t>
            </a:r>
            <a:endParaRPr lang="en-US" dirty="0">
              <a:latin typeface="Microsoft YaHei UI" panose="020B0503020204020204" pitchFamily="34" charset="-122"/>
              <a:ea typeface="Microsoft YaHei UI" panose="020B0503020204020204" pitchFamily="34" charset="-122"/>
            </a:endParaRPr>
          </a:p>
        </p:txBody>
      </p:sp>
      <p:sp>
        <p:nvSpPr>
          <p:cNvPr id="126" name="Rounded Rectangle 125">
            <a:extLst>
              <a:ext uri="{FF2B5EF4-FFF2-40B4-BE49-F238E27FC236}">
                <a16:creationId xmlns:a16="http://schemas.microsoft.com/office/drawing/2014/main" id="{A65B74B7-6779-0EDB-26D0-2DCE3B64DC75}"/>
              </a:ext>
            </a:extLst>
          </p:cNvPr>
          <p:cNvSpPr/>
          <p:nvPr/>
        </p:nvSpPr>
        <p:spPr>
          <a:xfrm>
            <a:off x="1002823" y="1789770"/>
            <a:ext cx="1535632"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P-Tuning</a:t>
            </a:r>
          </a:p>
        </p:txBody>
      </p:sp>
      <p:sp>
        <p:nvSpPr>
          <p:cNvPr id="127" name="Rounded Rectangle 126">
            <a:extLst>
              <a:ext uri="{FF2B5EF4-FFF2-40B4-BE49-F238E27FC236}">
                <a16:creationId xmlns:a16="http://schemas.microsoft.com/office/drawing/2014/main" id="{99667E51-8E65-16EE-7167-CD6AD6019A29}"/>
              </a:ext>
            </a:extLst>
          </p:cNvPr>
          <p:cNvSpPr/>
          <p:nvPr/>
        </p:nvSpPr>
        <p:spPr>
          <a:xfrm>
            <a:off x="1002823" y="3156629"/>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a:t>
            </a:r>
            <a:endPar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31" name="Google Shape;678;p74">
            <a:extLst>
              <a:ext uri="{FF2B5EF4-FFF2-40B4-BE49-F238E27FC236}">
                <a16:creationId xmlns:a16="http://schemas.microsoft.com/office/drawing/2014/main" id="{55B3814B-1958-3495-2BE0-84A55C9F9870}"/>
              </a:ext>
            </a:extLst>
          </p:cNvPr>
          <p:cNvCxnSpPr>
            <a:cxnSpLocks/>
          </p:cNvCxnSpPr>
          <p:nvPr/>
        </p:nvCxnSpPr>
        <p:spPr>
          <a:xfrm>
            <a:off x="-76200" y="4437402"/>
            <a:ext cx="12268200" cy="0"/>
          </a:xfrm>
          <a:prstGeom prst="straightConnector1">
            <a:avLst/>
          </a:prstGeom>
          <a:noFill/>
          <a:ln w="38100" cap="flat" cmpd="sng">
            <a:solidFill>
              <a:srgbClr val="010061"/>
            </a:solidFill>
            <a:prstDash val="solid"/>
            <a:round/>
            <a:headEnd type="none" w="med" len="med"/>
            <a:tailEnd type="triangle" w="med" len="med"/>
          </a:ln>
        </p:spPr>
      </p:cxnSp>
      <p:sp>
        <p:nvSpPr>
          <p:cNvPr id="145" name="Rounded Rectangle 144">
            <a:extLst>
              <a:ext uri="{FF2B5EF4-FFF2-40B4-BE49-F238E27FC236}">
                <a16:creationId xmlns:a16="http://schemas.microsoft.com/office/drawing/2014/main" id="{FDC11B0D-EE48-25C0-626F-84E1F582083E}"/>
              </a:ext>
            </a:extLst>
          </p:cNvPr>
          <p:cNvSpPr/>
          <p:nvPr/>
        </p:nvSpPr>
        <p:spPr>
          <a:xfrm>
            <a:off x="281683" y="42096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2020</a:t>
            </a:r>
          </a:p>
        </p:txBody>
      </p:sp>
      <p:sp>
        <p:nvSpPr>
          <p:cNvPr id="160" name="Rounded Rectangle 159">
            <a:extLst>
              <a:ext uri="{FF2B5EF4-FFF2-40B4-BE49-F238E27FC236}">
                <a16:creationId xmlns:a16="http://schemas.microsoft.com/office/drawing/2014/main" id="{7C590A14-43F6-FBE5-8C99-8A07E0E8B9CC}"/>
              </a:ext>
            </a:extLst>
          </p:cNvPr>
          <p:cNvSpPr/>
          <p:nvPr/>
        </p:nvSpPr>
        <p:spPr>
          <a:xfrm>
            <a:off x="170729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87" name="Rounded Rectangle 186">
            <a:extLst>
              <a:ext uri="{FF2B5EF4-FFF2-40B4-BE49-F238E27FC236}">
                <a16:creationId xmlns:a16="http://schemas.microsoft.com/office/drawing/2014/main" id="{453F5D62-9CB5-BE63-8355-D1B32FBC4349}"/>
              </a:ext>
            </a:extLst>
          </p:cNvPr>
          <p:cNvSpPr/>
          <p:nvPr/>
        </p:nvSpPr>
        <p:spPr>
          <a:xfrm>
            <a:off x="2613289" y="1193522"/>
            <a:ext cx="1392486"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GLM-10B</a:t>
            </a:r>
          </a:p>
        </p:txBody>
      </p:sp>
      <p:sp>
        <p:nvSpPr>
          <p:cNvPr id="188" name="Rounded Rectangle 187">
            <a:extLst>
              <a:ext uri="{FF2B5EF4-FFF2-40B4-BE49-F238E27FC236}">
                <a16:creationId xmlns:a16="http://schemas.microsoft.com/office/drawing/2014/main" id="{012C41DE-CB5A-E137-0987-B73C4BA0844B}"/>
              </a:ext>
            </a:extLst>
          </p:cNvPr>
          <p:cNvSpPr/>
          <p:nvPr/>
        </p:nvSpPr>
        <p:spPr>
          <a:xfrm>
            <a:off x="4324457" y="1194073"/>
            <a:ext cx="1573733"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GLM-130B</a:t>
            </a:r>
          </a:p>
        </p:txBody>
      </p:sp>
      <p:sp>
        <p:nvSpPr>
          <p:cNvPr id="189" name="Rounded Rectangle 188">
            <a:extLst>
              <a:ext uri="{FF2B5EF4-FFF2-40B4-BE49-F238E27FC236}">
                <a16:creationId xmlns:a16="http://schemas.microsoft.com/office/drawing/2014/main" id="{8B69CEBF-7D85-192A-7F8C-EB364F598C48}"/>
              </a:ext>
            </a:extLst>
          </p:cNvPr>
          <p:cNvSpPr/>
          <p:nvPr/>
        </p:nvSpPr>
        <p:spPr>
          <a:xfrm>
            <a:off x="6164324" y="1184524"/>
            <a:ext cx="1392486"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ChatGLM</a:t>
            </a:r>
            <a:endPar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0" name="Rounded Rectangle 189">
            <a:extLst>
              <a:ext uri="{FF2B5EF4-FFF2-40B4-BE49-F238E27FC236}">
                <a16:creationId xmlns:a16="http://schemas.microsoft.com/office/drawing/2014/main" id="{A20CB339-2D11-B95A-A632-927D97DC154C}"/>
              </a:ext>
            </a:extLst>
          </p:cNvPr>
          <p:cNvSpPr/>
          <p:nvPr/>
        </p:nvSpPr>
        <p:spPr>
          <a:xfrm>
            <a:off x="7907612" y="1190360"/>
            <a:ext cx="1816450"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ChatGLM-2/3</a:t>
            </a:r>
          </a:p>
        </p:txBody>
      </p:sp>
      <p:sp>
        <p:nvSpPr>
          <p:cNvPr id="191" name="Rounded Rectangle 190">
            <a:extLst>
              <a:ext uri="{FF2B5EF4-FFF2-40B4-BE49-F238E27FC236}">
                <a16:creationId xmlns:a16="http://schemas.microsoft.com/office/drawing/2014/main" id="{08027A21-14DD-E681-138D-EAAACEB8E42B}"/>
              </a:ext>
            </a:extLst>
          </p:cNvPr>
          <p:cNvSpPr/>
          <p:nvPr/>
        </p:nvSpPr>
        <p:spPr>
          <a:xfrm>
            <a:off x="9934624" y="1063885"/>
            <a:ext cx="1571586" cy="6993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GLM-4</a:t>
            </a:r>
          </a:p>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All</a:t>
            </a:r>
            <a:r>
              <a:rPr lang="zh-CN" altLang="en-US"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Tools</a:t>
            </a:r>
          </a:p>
        </p:txBody>
      </p:sp>
      <p:sp>
        <p:nvSpPr>
          <p:cNvPr id="192" name="Rounded Rectangle 191">
            <a:extLst>
              <a:ext uri="{FF2B5EF4-FFF2-40B4-BE49-F238E27FC236}">
                <a16:creationId xmlns:a16="http://schemas.microsoft.com/office/drawing/2014/main" id="{06308934-9DF4-38E3-C213-6C1424EE821F}"/>
              </a:ext>
            </a:extLst>
          </p:cNvPr>
          <p:cNvSpPr/>
          <p:nvPr/>
        </p:nvSpPr>
        <p:spPr>
          <a:xfrm>
            <a:off x="5194690" y="4226504"/>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Aug</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2022</a:t>
            </a:r>
          </a:p>
        </p:txBody>
      </p:sp>
      <p:sp>
        <p:nvSpPr>
          <p:cNvPr id="193" name="Rounded Rectangle 192">
            <a:extLst>
              <a:ext uri="{FF2B5EF4-FFF2-40B4-BE49-F238E27FC236}">
                <a16:creationId xmlns:a16="http://schemas.microsoft.com/office/drawing/2014/main" id="{C88ABA69-966E-CF22-E2D7-66B6F8E8131E}"/>
              </a:ext>
            </a:extLst>
          </p:cNvPr>
          <p:cNvSpPr/>
          <p:nvPr/>
        </p:nvSpPr>
        <p:spPr>
          <a:xfrm>
            <a:off x="4452636" y="42265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Dec</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94" name="Rounded Rectangle 193">
            <a:extLst>
              <a:ext uri="{FF2B5EF4-FFF2-40B4-BE49-F238E27FC236}">
                <a16:creationId xmlns:a16="http://schemas.microsoft.com/office/drawing/2014/main" id="{4CA3807E-7C7C-BA8B-0290-E370324023E8}"/>
              </a:ext>
            </a:extLst>
          </p:cNvPr>
          <p:cNvSpPr/>
          <p:nvPr/>
        </p:nvSpPr>
        <p:spPr>
          <a:xfrm>
            <a:off x="658105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Mar</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2023</a:t>
            </a:r>
          </a:p>
        </p:txBody>
      </p:sp>
      <p:sp>
        <p:nvSpPr>
          <p:cNvPr id="195" name="Rounded Rectangle 194">
            <a:extLst>
              <a:ext uri="{FF2B5EF4-FFF2-40B4-BE49-F238E27FC236}">
                <a16:creationId xmlns:a16="http://schemas.microsoft.com/office/drawing/2014/main" id="{A5C34C1D-DD47-4711-8E4B-9B814576DD8A}"/>
              </a:ext>
            </a:extLst>
          </p:cNvPr>
          <p:cNvSpPr/>
          <p:nvPr/>
        </p:nvSpPr>
        <p:spPr>
          <a:xfrm>
            <a:off x="8531340" y="4206570"/>
            <a:ext cx="107656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Jun</a:t>
            </a:r>
            <a:r>
              <a:rPr lang="zh-CN" altLang="en-US"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t>
            </a:r>
            <a:r>
              <a:rPr lang="zh-CN" altLang="en-US"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Oct</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2023</a:t>
            </a:r>
          </a:p>
        </p:txBody>
      </p:sp>
      <p:sp>
        <p:nvSpPr>
          <p:cNvPr id="196" name="Rounded Rectangle 195">
            <a:extLst>
              <a:ext uri="{FF2B5EF4-FFF2-40B4-BE49-F238E27FC236}">
                <a16:creationId xmlns:a16="http://schemas.microsoft.com/office/drawing/2014/main" id="{70DA13DA-A987-AE74-DC50-71A7A36501D4}"/>
              </a:ext>
            </a:extLst>
          </p:cNvPr>
          <p:cNvSpPr/>
          <p:nvPr/>
        </p:nvSpPr>
        <p:spPr>
          <a:xfrm>
            <a:off x="10200111" y="4203409"/>
            <a:ext cx="107656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Jan</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2024</a:t>
            </a:r>
          </a:p>
        </p:txBody>
      </p:sp>
      <p:sp>
        <p:nvSpPr>
          <p:cNvPr id="198" name="Rounded Rectangle 197">
            <a:extLst>
              <a:ext uri="{FF2B5EF4-FFF2-40B4-BE49-F238E27FC236}">
                <a16:creationId xmlns:a16="http://schemas.microsoft.com/office/drawing/2014/main" id="{17F7E267-3C4D-98DA-95A7-2862191AE590}"/>
              </a:ext>
            </a:extLst>
          </p:cNvPr>
          <p:cNvSpPr/>
          <p:nvPr/>
        </p:nvSpPr>
        <p:spPr>
          <a:xfrm>
            <a:off x="4324457" y="1789521"/>
            <a:ext cx="1581043"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CodeGeeX</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0" name="Rounded Rectangle 199">
            <a:extLst>
              <a:ext uri="{FF2B5EF4-FFF2-40B4-BE49-F238E27FC236}">
                <a16:creationId xmlns:a16="http://schemas.microsoft.com/office/drawing/2014/main" id="{75FCFE1F-E402-3996-2676-7DF0818AEEEF}"/>
              </a:ext>
            </a:extLst>
          </p:cNvPr>
          <p:cNvSpPr/>
          <p:nvPr/>
        </p:nvSpPr>
        <p:spPr>
          <a:xfrm>
            <a:off x="6164322" y="1784036"/>
            <a:ext cx="1392487" cy="457597"/>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WebGLM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2" name="Rounded Rectangle 201">
            <a:extLst>
              <a:ext uri="{FF2B5EF4-FFF2-40B4-BE49-F238E27FC236}">
                <a16:creationId xmlns:a16="http://schemas.microsoft.com/office/drawing/2014/main" id="{C3FA3A36-C2B1-4A1D-7EF2-E4A74B47BBFC}"/>
              </a:ext>
            </a:extLst>
          </p:cNvPr>
          <p:cNvSpPr/>
          <p:nvPr/>
        </p:nvSpPr>
        <p:spPr>
          <a:xfrm>
            <a:off x="9934624" y="1935866"/>
            <a:ext cx="1571586" cy="5489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GLMs</a:t>
            </a:r>
          </a:p>
        </p:txBody>
      </p:sp>
      <p:sp>
        <p:nvSpPr>
          <p:cNvPr id="203" name="Rounded Rectangle 202">
            <a:extLst>
              <a:ext uri="{FF2B5EF4-FFF2-40B4-BE49-F238E27FC236}">
                <a16:creationId xmlns:a16="http://schemas.microsoft.com/office/drawing/2014/main" id="{0F58535D-8675-F268-CA46-DF3474C12CBF}"/>
              </a:ext>
            </a:extLst>
          </p:cNvPr>
          <p:cNvSpPr/>
          <p:nvPr/>
        </p:nvSpPr>
        <p:spPr>
          <a:xfrm>
            <a:off x="4185396" y="2802258"/>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CogView2</a:t>
            </a:r>
          </a:p>
        </p:txBody>
      </p:sp>
      <p:sp>
        <p:nvSpPr>
          <p:cNvPr id="204" name="Rounded Rectangle 203">
            <a:extLst>
              <a:ext uri="{FF2B5EF4-FFF2-40B4-BE49-F238E27FC236}">
                <a16:creationId xmlns:a16="http://schemas.microsoft.com/office/drawing/2014/main" id="{921B5C2C-FA9E-77E3-6504-251FF787FB5A}"/>
              </a:ext>
            </a:extLst>
          </p:cNvPr>
          <p:cNvSpPr/>
          <p:nvPr/>
        </p:nvSpPr>
        <p:spPr>
          <a:xfrm>
            <a:off x="4195713" y="3380350"/>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CogVideo</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5" name="Rounded Rectangle 204">
            <a:extLst>
              <a:ext uri="{FF2B5EF4-FFF2-40B4-BE49-F238E27FC236}">
                <a16:creationId xmlns:a16="http://schemas.microsoft.com/office/drawing/2014/main" id="{BFE0A414-767A-7BED-AFE8-AE47BFBF2EA3}"/>
              </a:ext>
            </a:extLst>
          </p:cNvPr>
          <p:cNvSpPr/>
          <p:nvPr/>
        </p:nvSpPr>
        <p:spPr>
          <a:xfrm>
            <a:off x="9970578" y="2781096"/>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CogView3</a:t>
            </a:r>
          </a:p>
        </p:txBody>
      </p:sp>
      <p:sp>
        <p:nvSpPr>
          <p:cNvPr id="206" name="Rounded Rectangle 205">
            <a:extLst>
              <a:ext uri="{FF2B5EF4-FFF2-40B4-BE49-F238E27FC236}">
                <a16:creationId xmlns:a16="http://schemas.microsoft.com/office/drawing/2014/main" id="{9719FF19-ACA6-DB4A-F4E9-16BCF0CFB3D4}"/>
              </a:ext>
            </a:extLst>
          </p:cNvPr>
          <p:cNvSpPr/>
          <p:nvPr/>
        </p:nvSpPr>
        <p:spPr>
          <a:xfrm>
            <a:off x="7588608" y="2802266"/>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VisualGLM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8" name="Rounded Rectangle 207">
            <a:extLst>
              <a:ext uri="{FF2B5EF4-FFF2-40B4-BE49-F238E27FC236}">
                <a16:creationId xmlns:a16="http://schemas.microsoft.com/office/drawing/2014/main" id="{55EEC128-EFAE-180B-25EC-5D87D10DB700}"/>
              </a:ext>
            </a:extLst>
          </p:cNvPr>
          <p:cNvSpPr/>
          <p:nvPr/>
        </p:nvSpPr>
        <p:spPr>
          <a:xfrm>
            <a:off x="9970578" y="3383844"/>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GLM-4V</a:t>
            </a:r>
          </a:p>
        </p:txBody>
      </p:sp>
      <p:sp>
        <p:nvSpPr>
          <p:cNvPr id="31" name="Rounded Rectangle 30">
            <a:extLst>
              <a:ext uri="{FF2B5EF4-FFF2-40B4-BE49-F238E27FC236}">
                <a16:creationId xmlns:a16="http://schemas.microsoft.com/office/drawing/2014/main" id="{6D369B20-11D6-553C-3EB3-A48CCEB004E3}"/>
              </a:ext>
            </a:extLst>
          </p:cNvPr>
          <p:cNvSpPr>
            <a:spLocks/>
          </p:cNvSpPr>
          <p:nvPr/>
        </p:nvSpPr>
        <p:spPr>
          <a:xfrm>
            <a:off x="72522" y="5292405"/>
            <a:ext cx="1077008"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GPT-3</a:t>
            </a:r>
          </a:p>
        </p:txBody>
      </p:sp>
      <p:sp>
        <p:nvSpPr>
          <p:cNvPr id="32" name="Rounded Rectangle 31">
            <a:extLst>
              <a:ext uri="{FF2B5EF4-FFF2-40B4-BE49-F238E27FC236}">
                <a16:creationId xmlns:a16="http://schemas.microsoft.com/office/drawing/2014/main" id="{76C141B4-395B-AF1F-76EB-D1E02729BF97}"/>
              </a:ext>
            </a:extLst>
          </p:cNvPr>
          <p:cNvSpPr>
            <a:spLocks/>
          </p:cNvSpPr>
          <p:nvPr/>
        </p:nvSpPr>
        <p:spPr>
          <a:xfrm>
            <a:off x="2893575" y="5307062"/>
            <a:ext cx="1077009"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ea typeface="Microsoft YaHei UI" panose="020B0503020204020204" pitchFamily="34" charset="-122"/>
                <a:cs typeface="Arial" panose="020B0604020202020204" pitchFamily="34" charset="0"/>
              </a:rPr>
              <a:t>Codex</a:t>
            </a:r>
          </a:p>
        </p:txBody>
      </p:sp>
      <p:sp>
        <p:nvSpPr>
          <p:cNvPr id="33" name="Rounded Rectangle 32">
            <a:extLst>
              <a:ext uri="{FF2B5EF4-FFF2-40B4-BE49-F238E27FC236}">
                <a16:creationId xmlns:a16="http://schemas.microsoft.com/office/drawing/2014/main" id="{40333DC6-DBCE-5DE3-ACCA-4E66E8A2A07A}"/>
              </a:ext>
            </a:extLst>
          </p:cNvPr>
          <p:cNvSpPr>
            <a:spLocks/>
          </p:cNvSpPr>
          <p:nvPr/>
        </p:nvSpPr>
        <p:spPr>
          <a:xfrm>
            <a:off x="4034789" y="5316864"/>
            <a:ext cx="1159901"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InstructGPT</a:t>
            </a:r>
            <a:endParaRPr lang="en-US" altLang="zh-CN" b="1"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4" name="Rounded Rectangle 33">
            <a:extLst>
              <a:ext uri="{FF2B5EF4-FFF2-40B4-BE49-F238E27FC236}">
                <a16:creationId xmlns:a16="http://schemas.microsoft.com/office/drawing/2014/main" id="{BF919ED3-CF82-B371-DE78-EA29C545AAC1}"/>
              </a:ext>
            </a:extLst>
          </p:cNvPr>
          <p:cNvSpPr>
            <a:spLocks/>
          </p:cNvSpPr>
          <p:nvPr/>
        </p:nvSpPr>
        <p:spPr>
          <a:xfrm>
            <a:off x="5528936" y="5316864"/>
            <a:ext cx="1249856"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ChatGPT</a:t>
            </a:r>
            <a:endParaRPr lang="en-US" altLang="zh-CN" sz="1600"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8" name="Rounded Rectangle 37">
            <a:extLst>
              <a:ext uri="{FF2B5EF4-FFF2-40B4-BE49-F238E27FC236}">
                <a16:creationId xmlns:a16="http://schemas.microsoft.com/office/drawing/2014/main" id="{41C188F6-E048-118E-0527-8BD31183A755}"/>
              </a:ext>
            </a:extLst>
          </p:cNvPr>
          <p:cNvSpPr>
            <a:spLocks/>
          </p:cNvSpPr>
          <p:nvPr/>
        </p:nvSpPr>
        <p:spPr>
          <a:xfrm>
            <a:off x="6831378" y="5002264"/>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a:t>
            </a:r>
          </a:p>
        </p:txBody>
      </p:sp>
      <p:sp>
        <p:nvSpPr>
          <p:cNvPr id="39" name="Rounded Rectangle 38">
            <a:extLst>
              <a:ext uri="{FF2B5EF4-FFF2-40B4-BE49-F238E27FC236}">
                <a16:creationId xmlns:a16="http://schemas.microsoft.com/office/drawing/2014/main" id="{A7837757-7CBF-E115-E7ED-4CE1D7756C56}"/>
              </a:ext>
            </a:extLst>
          </p:cNvPr>
          <p:cNvSpPr>
            <a:spLocks/>
          </p:cNvSpPr>
          <p:nvPr/>
        </p:nvSpPr>
        <p:spPr>
          <a:xfrm>
            <a:off x="9404782" y="5305301"/>
            <a:ext cx="1590658"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a:t>
            </a:r>
            <a:r>
              <a:rPr lang="zh-CN" altLang="en-US"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Turbo</a:t>
            </a:r>
          </a:p>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GPTs</a:t>
            </a:r>
          </a:p>
        </p:txBody>
      </p:sp>
      <p:sp>
        <p:nvSpPr>
          <p:cNvPr id="41" name="Rounded Rectangle 40">
            <a:extLst>
              <a:ext uri="{FF2B5EF4-FFF2-40B4-BE49-F238E27FC236}">
                <a16:creationId xmlns:a16="http://schemas.microsoft.com/office/drawing/2014/main" id="{F4210D89-480D-43FE-1262-6E31A33B8D45}"/>
              </a:ext>
            </a:extLst>
          </p:cNvPr>
          <p:cNvSpPr>
            <a:spLocks/>
          </p:cNvSpPr>
          <p:nvPr/>
        </p:nvSpPr>
        <p:spPr>
          <a:xfrm>
            <a:off x="6831378" y="5690601"/>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GPT-4V</a:t>
            </a:r>
          </a:p>
        </p:txBody>
      </p:sp>
      <p:sp>
        <p:nvSpPr>
          <p:cNvPr id="42" name="矩形 91">
            <a:extLst>
              <a:ext uri="{FF2B5EF4-FFF2-40B4-BE49-F238E27FC236}">
                <a16:creationId xmlns:a16="http://schemas.microsoft.com/office/drawing/2014/main" id="{7516207D-C72F-65CE-20F6-D19D3D5AB295}"/>
              </a:ext>
            </a:extLst>
          </p:cNvPr>
          <p:cNvSpPr/>
          <p:nvPr/>
        </p:nvSpPr>
        <p:spPr>
          <a:xfrm>
            <a:off x="3644055" y="6276048"/>
            <a:ext cx="5171782" cy="632353"/>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GPT</a:t>
            </a:r>
            <a:r>
              <a:rPr kumimoji="0" lang="zh-CN" altLang="en-US" sz="32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系列模型</a:t>
            </a:r>
          </a:p>
        </p:txBody>
      </p:sp>
      <p:sp>
        <p:nvSpPr>
          <p:cNvPr id="43" name="矩形 92">
            <a:extLst>
              <a:ext uri="{FF2B5EF4-FFF2-40B4-BE49-F238E27FC236}">
                <a16:creationId xmlns:a16="http://schemas.microsoft.com/office/drawing/2014/main" id="{2D0E485A-D662-4E14-AB82-F42F626FC24B}"/>
              </a:ext>
            </a:extLst>
          </p:cNvPr>
          <p:cNvSpPr/>
          <p:nvPr/>
        </p:nvSpPr>
        <p:spPr>
          <a:xfrm>
            <a:off x="3127494" y="37596"/>
            <a:ext cx="5582998" cy="69602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rgbClr val="0D0D0D"/>
                </a:solidFill>
                <a:latin typeface="Arial" panose="020B0604020202020204" pitchFamily="34" charset="0"/>
                <a:ea typeface="Microsoft YaHei UI" panose="020B0503020204020204" pitchFamily="34" charset="-122"/>
                <a:cs typeface="Arial" panose="020B0604020202020204" pitchFamily="34" charset="0"/>
                <a:sym typeface="+mn-lt"/>
              </a:rPr>
              <a:t>GLM</a:t>
            </a:r>
            <a:r>
              <a:rPr lang="zh-CN" altLang="en-US" sz="3600" b="1" dirty="0">
                <a:solidFill>
                  <a:srgbClr val="0D0D0D"/>
                </a:solidFill>
                <a:latin typeface="Arial" panose="020B0604020202020204" pitchFamily="34" charset="0"/>
                <a:ea typeface="Microsoft YaHei UI" panose="020B0503020204020204" pitchFamily="34" charset="-122"/>
                <a:cs typeface="Arial" panose="020B0604020202020204" pitchFamily="34" charset="0"/>
                <a:sym typeface="+mn-lt"/>
              </a:rPr>
              <a:t>系列模型</a:t>
            </a:r>
            <a:endParaRPr kumimoji="0" lang="zh-CN" altLang="en-US" sz="3600" b="1" i="0" u="none" strike="noStrike" kern="1200" cap="none" spc="0" normalizeH="0" baseline="0" noProof="0" dirty="0">
              <a:ln>
                <a:noFill/>
              </a:ln>
              <a:solidFill>
                <a:srgbClr val="C00000"/>
              </a:solidFill>
              <a:effectLst/>
              <a:uLnTx/>
              <a:uFillTx/>
              <a:latin typeface="Arial" panose="020B0604020202020204" pitchFamily="34" charset="0"/>
              <a:ea typeface="Microsoft YaHei UI" panose="020B0503020204020204" pitchFamily="34" charset="-122"/>
              <a:cs typeface="Arial" panose="020B0604020202020204" pitchFamily="34" charset="0"/>
              <a:sym typeface="+mn-lt"/>
            </a:endParaRPr>
          </a:p>
        </p:txBody>
      </p:sp>
      <p:sp>
        <p:nvSpPr>
          <p:cNvPr id="44" name="箭头: 左右 9">
            <a:extLst>
              <a:ext uri="{FF2B5EF4-FFF2-40B4-BE49-F238E27FC236}">
                <a16:creationId xmlns:a16="http://schemas.microsoft.com/office/drawing/2014/main" id="{987E20C1-C778-ECEB-FD75-0C6135A4461A}"/>
              </a:ext>
            </a:extLst>
          </p:cNvPr>
          <p:cNvSpPr/>
          <p:nvPr/>
        </p:nvSpPr>
        <p:spPr>
          <a:xfrm rot="18613144">
            <a:off x="235327" y="3403828"/>
            <a:ext cx="4820367" cy="18000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5" name="箭头: 左右 9">
            <a:extLst>
              <a:ext uri="{FF2B5EF4-FFF2-40B4-BE49-F238E27FC236}">
                <a16:creationId xmlns:a16="http://schemas.microsoft.com/office/drawing/2014/main" id="{3C128E58-A5A4-FFF0-64ED-7872D2AB99D0}"/>
              </a:ext>
            </a:extLst>
          </p:cNvPr>
          <p:cNvSpPr/>
          <p:nvPr/>
        </p:nvSpPr>
        <p:spPr>
          <a:xfrm rot="6108604">
            <a:off x="4513363" y="3346157"/>
            <a:ext cx="3707953" cy="179796"/>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 name="箭头: 左右 9">
            <a:extLst>
              <a:ext uri="{FF2B5EF4-FFF2-40B4-BE49-F238E27FC236}">
                <a16:creationId xmlns:a16="http://schemas.microsoft.com/office/drawing/2014/main" id="{800D8BCF-E6D2-9FAE-852F-054BCAB9F618}"/>
              </a:ext>
            </a:extLst>
          </p:cNvPr>
          <p:cNvSpPr/>
          <p:nvPr/>
        </p:nvSpPr>
        <p:spPr>
          <a:xfrm rot="7071022">
            <a:off x="2468000" y="3666536"/>
            <a:ext cx="3427034" cy="18442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 name="箭头: 左右 9">
            <a:extLst>
              <a:ext uri="{FF2B5EF4-FFF2-40B4-BE49-F238E27FC236}">
                <a16:creationId xmlns:a16="http://schemas.microsoft.com/office/drawing/2014/main" id="{D9EEC137-7C8A-2F4F-08A9-2775DD45F2A5}"/>
              </a:ext>
            </a:extLst>
          </p:cNvPr>
          <p:cNvSpPr/>
          <p:nvPr/>
        </p:nvSpPr>
        <p:spPr>
          <a:xfrm rot="17123097" flipV="1">
            <a:off x="9005647" y="3784788"/>
            <a:ext cx="2940806" cy="18077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Rounded Rectangle 1">
            <a:extLst>
              <a:ext uri="{FF2B5EF4-FFF2-40B4-BE49-F238E27FC236}">
                <a16:creationId xmlns:a16="http://schemas.microsoft.com/office/drawing/2014/main" id="{23A8D301-5573-E758-F2B4-9208846C7F75}"/>
              </a:ext>
            </a:extLst>
          </p:cNvPr>
          <p:cNvSpPr/>
          <p:nvPr/>
        </p:nvSpPr>
        <p:spPr>
          <a:xfrm>
            <a:off x="7907613" y="3381675"/>
            <a:ext cx="1475042" cy="607396"/>
          </a:xfrm>
          <a:prstGeom prst="roundRect">
            <a:avLst/>
          </a:prstGeom>
          <a:solidFill>
            <a:srgbClr val="EEF8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CogAgent</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7" name="箭头: 左右 9">
            <a:extLst>
              <a:ext uri="{FF2B5EF4-FFF2-40B4-BE49-F238E27FC236}">
                <a16:creationId xmlns:a16="http://schemas.microsoft.com/office/drawing/2014/main" id="{F2157CEF-BCC0-431F-EE65-CB74FD1E195E}"/>
              </a:ext>
            </a:extLst>
          </p:cNvPr>
          <p:cNvSpPr/>
          <p:nvPr/>
        </p:nvSpPr>
        <p:spPr>
          <a:xfrm rot="18276191" flipV="1">
            <a:off x="6814106" y="3268414"/>
            <a:ext cx="4101693" cy="176403"/>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 name="Rounded Rectangle 2">
            <a:extLst>
              <a:ext uri="{FF2B5EF4-FFF2-40B4-BE49-F238E27FC236}">
                <a16:creationId xmlns:a16="http://schemas.microsoft.com/office/drawing/2014/main" id="{D0B5C5A9-06E3-0C11-7443-E06A5FAF8ADE}"/>
              </a:ext>
            </a:extLst>
          </p:cNvPr>
          <p:cNvSpPr/>
          <p:nvPr/>
        </p:nvSpPr>
        <p:spPr>
          <a:xfrm>
            <a:off x="1174517" y="847238"/>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ACL’22</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 name="Rounded Rectangle 3">
            <a:extLst>
              <a:ext uri="{FF2B5EF4-FFF2-40B4-BE49-F238E27FC236}">
                <a16:creationId xmlns:a16="http://schemas.microsoft.com/office/drawing/2014/main" id="{65A8C458-4845-FD6F-3577-00BFE144FFDF}"/>
              </a:ext>
            </a:extLst>
          </p:cNvPr>
          <p:cNvSpPr/>
          <p:nvPr/>
        </p:nvSpPr>
        <p:spPr>
          <a:xfrm>
            <a:off x="1149530" y="2272186"/>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ACL’22</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5" name="Rounded Rectangle 4">
            <a:extLst>
              <a:ext uri="{FF2B5EF4-FFF2-40B4-BE49-F238E27FC236}">
                <a16:creationId xmlns:a16="http://schemas.microsoft.com/office/drawing/2014/main" id="{2AE37E9C-A46B-3378-6426-8A4C3A11298B}"/>
              </a:ext>
            </a:extLst>
          </p:cNvPr>
          <p:cNvSpPr/>
          <p:nvPr/>
        </p:nvSpPr>
        <p:spPr>
          <a:xfrm>
            <a:off x="1100334" y="2802259"/>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NeurIPS’21</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6" name="Rounded Rectangle 5">
            <a:extLst>
              <a:ext uri="{FF2B5EF4-FFF2-40B4-BE49-F238E27FC236}">
                <a16:creationId xmlns:a16="http://schemas.microsoft.com/office/drawing/2014/main" id="{F4C978FE-75DA-EDD6-B0DD-D41880B443CD}"/>
              </a:ext>
            </a:extLst>
          </p:cNvPr>
          <p:cNvSpPr/>
          <p:nvPr/>
        </p:nvSpPr>
        <p:spPr>
          <a:xfrm>
            <a:off x="4313183" y="3849327"/>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 name="Rounded Rectangle 6">
            <a:extLst>
              <a:ext uri="{FF2B5EF4-FFF2-40B4-BE49-F238E27FC236}">
                <a16:creationId xmlns:a16="http://schemas.microsoft.com/office/drawing/2014/main" id="{6266D3F6-B39F-EBE2-178A-F703CFB612DC}"/>
              </a:ext>
            </a:extLst>
          </p:cNvPr>
          <p:cNvSpPr/>
          <p:nvPr/>
        </p:nvSpPr>
        <p:spPr>
          <a:xfrm>
            <a:off x="4792828" y="2477859"/>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NeurIPS’22</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8ADF94FA-F712-A3A3-8D2D-90769239D825}"/>
              </a:ext>
            </a:extLst>
          </p:cNvPr>
          <p:cNvSpPr/>
          <p:nvPr/>
        </p:nvSpPr>
        <p:spPr>
          <a:xfrm>
            <a:off x="5070104" y="2205332"/>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KDD’23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0" name="Rounded Rectangle 9">
            <a:extLst>
              <a:ext uri="{FF2B5EF4-FFF2-40B4-BE49-F238E27FC236}">
                <a16:creationId xmlns:a16="http://schemas.microsoft.com/office/drawing/2014/main" id="{9C6F1181-AEAD-B829-7D59-3A2CF2298716}"/>
              </a:ext>
            </a:extLst>
          </p:cNvPr>
          <p:cNvSpPr/>
          <p:nvPr/>
        </p:nvSpPr>
        <p:spPr>
          <a:xfrm>
            <a:off x="4411954" y="842364"/>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2" name="Rounded Rectangle 11">
            <a:extLst>
              <a:ext uri="{FF2B5EF4-FFF2-40B4-BE49-F238E27FC236}">
                <a16:creationId xmlns:a16="http://schemas.microsoft.com/office/drawing/2014/main" id="{9C7EE1BB-33F9-6189-5140-DD43A0CDACE1}"/>
              </a:ext>
            </a:extLst>
          </p:cNvPr>
          <p:cNvSpPr/>
          <p:nvPr/>
        </p:nvSpPr>
        <p:spPr>
          <a:xfrm>
            <a:off x="6590694" y="2205332"/>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KDD’23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3" name="Rounded Rectangle 12">
            <a:extLst>
              <a:ext uri="{FF2B5EF4-FFF2-40B4-BE49-F238E27FC236}">
                <a16:creationId xmlns:a16="http://schemas.microsoft.com/office/drawing/2014/main" id="{D23F5F69-622F-E775-6DE0-1397D633F506}"/>
              </a:ext>
            </a:extLst>
          </p:cNvPr>
          <p:cNvSpPr/>
          <p:nvPr/>
        </p:nvSpPr>
        <p:spPr>
          <a:xfrm>
            <a:off x="6938620" y="3628363"/>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CVPR’24</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4" name="Rounded Rectangle 13">
            <a:extLst>
              <a:ext uri="{FF2B5EF4-FFF2-40B4-BE49-F238E27FC236}">
                <a16:creationId xmlns:a16="http://schemas.microsoft.com/office/drawing/2014/main" id="{38239002-6C66-0B7B-3867-11DFD985AD97}"/>
              </a:ext>
            </a:extLst>
          </p:cNvPr>
          <p:cNvSpPr/>
          <p:nvPr/>
        </p:nvSpPr>
        <p:spPr>
          <a:xfrm>
            <a:off x="10086808" y="685983"/>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ICLR’24</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5" name="Rounded Rectangle 14">
            <a:extLst>
              <a:ext uri="{FF2B5EF4-FFF2-40B4-BE49-F238E27FC236}">
                <a16:creationId xmlns:a16="http://schemas.microsoft.com/office/drawing/2014/main" id="{AF55C168-F43D-6A0D-A846-16B1980AB9EB}"/>
              </a:ext>
            </a:extLst>
          </p:cNvPr>
          <p:cNvSpPr/>
          <p:nvPr/>
        </p:nvSpPr>
        <p:spPr>
          <a:xfrm>
            <a:off x="9395906" y="3801279"/>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ICLR’24</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5" name="Rounded Rectangle 84">
            <a:extLst>
              <a:ext uri="{FF2B5EF4-FFF2-40B4-BE49-F238E27FC236}">
                <a16:creationId xmlns:a16="http://schemas.microsoft.com/office/drawing/2014/main" id="{F92995BE-A468-3479-3849-218D08630B28}"/>
              </a:ext>
            </a:extLst>
          </p:cNvPr>
          <p:cNvSpPr/>
          <p:nvPr/>
        </p:nvSpPr>
        <p:spPr>
          <a:xfrm>
            <a:off x="1002824" y="1182745"/>
            <a:ext cx="1535632"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a:t>
            </a:r>
          </a:p>
        </p:txBody>
      </p:sp>
      <p:sp>
        <p:nvSpPr>
          <p:cNvPr id="40" name="Rounded Rectangle 39">
            <a:extLst>
              <a:ext uri="{FF2B5EF4-FFF2-40B4-BE49-F238E27FC236}">
                <a16:creationId xmlns:a16="http://schemas.microsoft.com/office/drawing/2014/main" id="{42B3EAC3-E28E-F6FB-8B68-049A7CFFD407}"/>
              </a:ext>
            </a:extLst>
          </p:cNvPr>
          <p:cNvSpPr>
            <a:spLocks/>
          </p:cNvSpPr>
          <p:nvPr/>
        </p:nvSpPr>
        <p:spPr>
          <a:xfrm>
            <a:off x="11276678" y="5307062"/>
            <a:ext cx="894767" cy="548640"/>
          </a:xfrm>
          <a:prstGeom prst="roundRect">
            <a:avLst/>
          </a:prstGeom>
          <a:solidFill>
            <a:schemeClr val="accent2">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Sora</a:t>
            </a:r>
          </a:p>
        </p:txBody>
      </p:sp>
      <p:sp>
        <p:nvSpPr>
          <p:cNvPr id="9" name="Rounded Rectangle 8">
            <a:extLst>
              <a:ext uri="{FF2B5EF4-FFF2-40B4-BE49-F238E27FC236}">
                <a16:creationId xmlns:a16="http://schemas.microsoft.com/office/drawing/2014/main" id="{CECFC85A-A5FF-1C8E-44C2-517B123BB00E}"/>
              </a:ext>
            </a:extLst>
          </p:cNvPr>
          <p:cNvSpPr>
            <a:spLocks/>
          </p:cNvSpPr>
          <p:nvPr/>
        </p:nvSpPr>
        <p:spPr>
          <a:xfrm>
            <a:off x="10583268" y="2582378"/>
            <a:ext cx="1732975" cy="548640"/>
          </a:xfrm>
          <a:prstGeom prst="roundRect">
            <a:avLst/>
          </a:prstGeom>
          <a:solidFill>
            <a:schemeClr val="accent2">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CogVideoX</a:t>
            </a:r>
            <a:endParaRPr lang="en-US" altLang="zh-CN" sz="2000" b="1"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1" name="箭头: 左右 9">
            <a:extLst>
              <a:ext uri="{FF2B5EF4-FFF2-40B4-BE49-F238E27FC236}">
                <a16:creationId xmlns:a16="http://schemas.microsoft.com/office/drawing/2014/main" id="{B06B2485-FF7A-7399-71A9-5206F34E3EFF}"/>
              </a:ext>
            </a:extLst>
          </p:cNvPr>
          <p:cNvSpPr/>
          <p:nvPr/>
        </p:nvSpPr>
        <p:spPr>
          <a:xfrm rot="5400000" flipV="1">
            <a:off x="4963875" y="4025067"/>
            <a:ext cx="1606340" cy="369877"/>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0449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1.45833E-6 1.11111E-6 L -0.49154 0.01042 " pathEditMode="relative" rAng="0" ptsTypes="AA">
                                      <p:cBhvr>
                                        <p:cTn id="6" dur="2000" fill="hold"/>
                                        <p:tgtEl>
                                          <p:spTgt spid="40"/>
                                        </p:tgtEl>
                                        <p:attrNameLst>
                                          <p:attrName>ppt_x</p:attrName>
                                          <p:attrName>ppt_y</p:attrName>
                                        </p:attrNameLst>
                                      </p:cBhvr>
                                      <p:rCtr x="-24583" y="509"/>
                                    </p:animMotion>
                                  </p:childTnLst>
                                </p:cTn>
                              </p:par>
                              <p:par>
                                <p:cTn id="7" presetID="6" presetClass="emph" presetSubtype="0" fill="hold" grpId="0" nodeType="withEffect">
                                  <p:stCondLst>
                                    <p:cond delay="0"/>
                                  </p:stCondLst>
                                  <p:childTnLst>
                                    <p:animScale>
                                      <p:cBhvr>
                                        <p:cTn id="8" dur="500" fill="hold"/>
                                        <p:tgtEl>
                                          <p:spTgt spid="40"/>
                                        </p:tgtEl>
                                      </p:cBhvr>
                                      <p:by x="200000" y="200000"/>
                                    </p:animScale>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2.5E-6 4.81481E-6 L -0.47031 0.00324 " pathEditMode="relative" rAng="0" ptsTypes="AA">
                                      <p:cBhvr>
                                        <p:cTn id="12" dur="2000" fill="hold"/>
                                        <p:tgtEl>
                                          <p:spTgt spid="9"/>
                                        </p:tgtEl>
                                        <p:attrNameLst>
                                          <p:attrName>ppt_x</p:attrName>
                                          <p:attrName>ppt_y</p:attrName>
                                        </p:attrNameLst>
                                      </p:cBhvr>
                                      <p:rCtr x="-23516" y="162"/>
                                    </p:animMotion>
                                  </p:childTnLst>
                                </p:cTn>
                              </p:par>
                              <p:par>
                                <p:cTn id="13" presetID="6" presetClass="emph" presetSubtype="0" fill="hold" grpId="0" nodeType="withEffect">
                                  <p:stCondLst>
                                    <p:cond delay="0"/>
                                  </p:stCondLst>
                                  <p:childTnLst>
                                    <p:animScale>
                                      <p:cBhvr>
                                        <p:cTn id="14" dur="500" fill="hold"/>
                                        <p:tgtEl>
                                          <p:spTgt spid="9"/>
                                        </p:tgtEl>
                                      </p:cBhvr>
                                      <p:by x="200000" y="200000"/>
                                    </p:animScale>
                                  </p:childTnLst>
                                </p:cTn>
                              </p:par>
                            </p:childTnLst>
                          </p:cTn>
                        </p:par>
                        <p:par>
                          <p:cTn id="15" fill="hold">
                            <p:stCondLst>
                              <p:cond delay="2000"/>
                            </p:stCondLst>
                            <p:childTnLst>
                              <p:par>
                                <p:cTn id="16" presetID="3"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9" grpId="0" animBg="1"/>
      <p:bldP spid="9"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7953-D594-119A-25D1-ABBD1BF38F2E}"/>
              </a:ext>
            </a:extLst>
          </p:cNvPr>
          <p:cNvSpPr>
            <a:spLocks noGrp="1"/>
          </p:cNvSpPr>
          <p:nvPr>
            <p:ph type="title"/>
          </p:nvPr>
        </p:nvSpPr>
        <p:spPr/>
        <p:txBody>
          <a:bodyPr/>
          <a:lstStyle/>
          <a:p>
            <a:r>
              <a:rPr lang="en-CN" dirty="0"/>
              <a:t>视频生成</a:t>
            </a:r>
          </a:p>
        </p:txBody>
      </p:sp>
      <p:sp>
        <p:nvSpPr>
          <p:cNvPr id="3" name="Content Placeholder 2">
            <a:extLst>
              <a:ext uri="{FF2B5EF4-FFF2-40B4-BE49-F238E27FC236}">
                <a16:creationId xmlns:a16="http://schemas.microsoft.com/office/drawing/2014/main" id="{8CC54068-40AD-0418-4441-10DC751C4631}"/>
              </a:ext>
            </a:extLst>
          </p:cNvPr>
          <p:cNvSpPr>
            <a:spLocks noGrp="1"/>
          </p:cNvSpPr>
          <p:nvPr>
            <p:ph idx="1"/>
          </p:nvPr>
        </p:nvSpPr>
        <p:spPr/>
        <p:txBody>
          <a:bodyPr/>
          <a:lstStyle/>
          <a:p>
            <a:r>
              <a:rPr lang="en-CN" dirty="0"/>
              <a:t>文生视频</a:t>
            </a:r>
          </a:p>
          <a:p>
            <a:pPr lvl="1"/>
            <a:r>
              <a:rPr lang="en-CN" dirty="0"/>
              <a:t>用户输入文字</a:t>
            </a:r>
            <a:r>
              <a:rPr lang="zh-CN" altLang="en-US" dirty="0"/>
              <a:t>，模型自动生成视频</a:t>
            </a:r>
            <a:endParaRPr lang="en-CN" dirty="0"/>
          </a:p>
          <a:p>
            <a:r>
              <a:rPr lang="en-CN" dirty="0"/>
              <a:t>图生视频</a:t>
            </a:r>
          </a:p>
          <a:p>
            <a:pPr lvl="1"/>
            <a:r>
              <a:rPr lang="en-CN" dirty="0"/>
              <a:t>用户上传图片</a:t>
            </a:r>
            <a:r>
              <a:rPr lang="zh-CN" altLang="en-US" dirty="0"/>
              <a:t>，可以加上用户文字描述，模型自动根据图片和文字生成视频</a:t>
            </a:r>
            <a:endParaRPr lang="en-CN" dirty="0"/>
          </a:p>
          <a:p>
            <a:endParaRPr lang="en-CN" dirty="0"/>
          </a:p>
        </p:txBody>
      </p:sp>
      <p:sp>
        <p:nvSpPr>
          <p:cNvPr id="4" name="TextBox 3">
            <a:extLst>
              <a:ext uri="{FF2B5EF4-FFF2-40B4-BE49-F238E27FC236}">
                <a16:creationId xmlns:a16="http://schemas.microsoft.com/office/drawing/2014/main" id="{20BE7F12-1680-E45B-3249-FF5AF47716CF}"/>
              </a:ext>
            </a:extLst>
          </p:cNvPr>
          <p:cNvSpPr txBox="1"/>
          <p:nvPr/>
        </p:nvSpPr>
        <p:spPr>
          <a:xfrm>
            <a:off x="5142816" y="5146814"/>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一起试一试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5B4951F0-388C-128A-2CD3-E9C4C54EBE00}"/>
              </a:ext>
            </a:extLst>
          </p:cNvPr>
          <p:cNvPicPr>
            <a:picLocks noChangeAspect="1"/>
          </p:cNvPicPr>
          <p:nvPr/>
        </p:nvPicPr>
        <p:blipFill>
          <a:blip r:embed="rId2"/>
          <a:stretch>
            <a:fillRect/>
          </a:stretch>
        </p:blipFill>
        <p:spPr>
          <a:xfrm>
            <a:off x="8112224" y="4055697"/>
            <a:ext cx="2777591" cy="2777591"/>
          </a:xfrm>
          <a:prstGeom prst="rect">
            <a:avLst/>
          </a:prstGeom>
        </p:spPr>
      </p:pic>
    </p:spTree>
    <p:extLst>
      <p:ext uri="{BB962C8B-B14F-4D97-AF65-F5344CB8AC3E}">
        <p14:creationId xmlns:p14="http://schemas.microsoft.com/office/powerpoint/2010/main" val="254477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5393-7833-EF77-5AD3-27CC7EC2AB66}"/>
              </a:ext>
            </a:extLst>
          </p:cNvPr>
          <p:cNvSpPr>
            <a:spLocks noGrp="1"/>
          </p:cNvSpPr>
          <p:nvPr>
            <p:ph type="title"/>
          </p:nvPr>
        </p:nvSpPr>
        <p:spPr/>
        <p:txBody>
          <a:bodyPr/>
          <a:lstStyle/>
          <a:p>
            <a:r>
              <a:rPr lang="en-CN" dirty="0"/>
              <a:t>文生视频</a:t>
            </a:r>
          </a:p>
        </p:txBody>
      </p:sp>
      <p:sp>
        <p:nvSpPr>
          <p:cNvPr id="3" name="Content Placeholder 2">
            <a:extLst>
              <a:ext uri="{FF2B5EF4-FFF2-40B4-BE49-F238E27FC236}">
                <a16:creationId xmlns:a16="http://schemas.microsoft.com/office/drawing/2014/main" id="{8035C33E-B636-9859-0226-B63DBC02D991}"/>
              </a:ext>
            </a:extLst>
          </p:cNvPr>
          <p:cNvSpPr>
            <a:spLocks noGrp="1"/>
          </p:cNvSpPr>
          <p:nvPr>
            <p:ph idx="1"/>
          </p:nvPr>
        </p:nvSpPr>
        <p:spPr>
          <a:xfrm>
            <a:off x="191344" y="1052736"/>
            <a:ext cx="12000656" cy="5544616"/>
          </a:xfrm>
        </p:spPr>
        <p:txBody>
          <a:bodyPr/>
          <a:lstStyle/>
          <a:p>
            <a:r>
              <a:rPr lang="zh-CN" altLang="en-US" sz="3600" b="0" i="0" u="none" strike="noStrike" dirty="0">
                <a:effectLst/>
              </a:rPr>
              <a:t>第一视角镜头，从一块巨石完成穿越，航拍镜头从高空中缓缓下降，捕捉到</a:t>
            </a:r>
            <a:r>
              <a:rPr lang="en-US" sz="3600" b="0" i="0" u="none" strike="noStrike" dirty="0" err="1">
                <a:effectLst/>
              </a:rPr>
              <a:t>Garay</a:t>
            </a:r>
            <a:r>
              <a:rPr lang="en-US" sz="3600" b="0" i="0" u="none" strike="noStrike" dirty="0">
                <a:effectLst/>
              </a:rPr>
              <a:t> Point</a:t>
            </a:r>
            <a:r>
              <a:rPr lang="zh-CN" altLang="en-US" sz="3600" b="0" i="0" u="none" strike="noStrike" dirty="0">
                <a:effectLst/>
              </a:rPr>
              <a:t>海滩上，巨浪猛烈地撞击着崎岖的悬崖。镜头聚焦于白色泡沫点缀的海水，描绘出一片碧蓝深邃的海洋景象。夕阳的余晖将岩石和崖壁涂上一层金色的光辉，营造出一种温暖而宁静的日落氛围。远处，一个隐藏在海雾中的小岛及其上的灯塔若隐若现，增添了一抹神秘感。镜头轻触绿色的灌木和蜿蜒至海滩的道路，展现了一片生机勃勃的自然景观。整个画面在动态与宁静之间，尽显大自然的力量与美丽。</a:t>
            </a:r>
            <a:endParaRPr lang="en-CN" sz="3600" dirty="0"/>
          </a:p>
        </p:txBody>
      </p:sp>
    </p:spTree>
    <p:extLst>
      <p:ext uri="{BB962C8B-B14F-4D97-AF65-F5344CB8AC3E}">
        <p14:creationId xmlns:p14="http://schemas.microsoft.com/office/powerpoint/2010/main" val="6851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18A1AA-3E4A-6AB4-3B37-6F02B42D4849}"/>
              </a:ext>
            </a:extLst>
          </p:cNvPr>
          <p:cNvSpPr>
            <a:spLocks noGrp="1"/>
          </p:cNvSpPr>
          <p:nvPr>
            <p:ph type="title"/>
          </p:nvPr>
        </p:nvSpPr>
        <p:spPr/>
        <p:txBody>
          <a:bodyPr/>
          <a:lstStyle/>
          <a:p>
            <a:endParaRPr lang="en-CN"/>
          </a:p>
        </p:txBody>
      </p:sp>
      <p:pic>
        <p:nvPicPr>
          <p:cNvPr id="6" name="498ea80f-074f-59ec-a051-ae43e2b168d0_0">
            <a:hlinkClick r:id="" action="ppaction://media"/>
            <a:extLst>
              <a:ext uri="{FF2B5EF4-FFF2-40B4-BE49-F238E27FC236}">
                <a16:creationId xmlns:a16="http://schemas.microsoft.com/office/drawing/2014/main" id="{BF19E30F-D5EC-B701-92D5-94A48EB603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168" y="-675456"/>
            <a:ext cx="12455872" cy="8303915"/>
          </a:xfrm>
          <a:prstGeom prst="rect">
            <a:avLst/>
          </a:prstGeom>
        </p:spPr>
      </p:pic>
    </p:spTree>
    <p:extLst>
      <p:ext uri="{BB962C8B-B14F-4D97-AF65-F5344CB8AC3E}">
        <p14:creationId xmlns:p14="http://schemas.microsoft.com/office/powerpoint/2010/main" val="252536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7C91-BE1D-7A45-6AD7-2009A69DB5B8}"/>
              </a:ext>
            </a:extLst>
          </p:cNvPr>
          <p:cNvSpPr>
            <a:spLocks noGrp="1"/>
          </p:cNvSpPr>
          <p:nvPr>
            <p:ph type="title"/>
          </p:nvPr>
        </p:nvSpPr>
        <p:spPr/>
        <p:txBody>
          <a:bodyPr/>
          <a:lstStyle/>
          <a:p>
            <a:r>
              <a:rPr lang="en-CN" dirty="0"/>
              <a:t>文生视频</a:t>
            </a:r>
          </a:p>
        </p:txBody>
      </p:sp>
      <p:sp>
        <p:nvSpPr>
          <p:cNvPr id="3" name="Content Placeholder 2">
            <a:extLst>
              <a:ext uri="{FF2B5EF4-FFF2-40B4-BE49-F238E27FC236}">
                <a16:creationId xmlns:a16="http://schemas.microsoft.com/office/drawing/2014/main" id="{C97968CF-449E-F54F-33CB-83BEE4A24625}"/>
              </a:ext>
            </a:extLst>
          </p:cNvPr>
          <p:cNvSpPr>
            <a:spLocks noGrp="1"/>
          </p:cNvSpPr>
          <p:nvPr>
            <p:ph idx="1"/>
          </p:nvPr>
        </p:nvSpPr>
        <p:spPr/>
        <p:txBody>
          <a:bodyPr/>
          <a:lstStyle/>
          <a:p>
            <a:r>
              <a:rPr lang="zh-CN" altLang="en-US" sz="4000" b="0" i="0" u="none" strike="noStrike" dirty="0">
                <a:effectLst/>
              </a:rPr>
              <a:t>水下镜头</a:t>
            </a:r>
            <a:r>
              <a:rPr lang="en-US" altLang="zh-CN" sz="4000" b="0" i="0" u="none" strike="noStrike" dirty="0">
                <a:effectLst/>
              </a:rPr>
              <a:t>+</a:t>
            </a:r>
            <a:r>
              <a:rPr lang="zh-CN" altLang="en-US" sz="4000" b="0" i="0" u="none" strike="noStrike" dirty="0">
                <a:effectLst/>
              </a:rPr>
              <a:t>金色时刻</a:t>
            </a:r>
            <a:r>
              <a:rPr lang="en-US" altLang="zh-CN" sz="4000" b="0" i="0" u="none" strike="noStrike" dirty="0">
                <a:effectLst/>
              </a:rPr>
              <a:t>+</a:t>
            </a:r>
            <a:r>
              <a:rPr lang="zh-CN" altLang="en-US" sz="4000" b="0" i="0" u="none" strike="noStrike" dirty="0">
                <a:effectLst/>
              </a:rPr>
              <a:t>柔和色调）</a:t>
            </a:r>
            <a:r>
              <a:rPr lang="en-US" altLang="zh-CN" sz="4000" b="0" i="0" u="none" strike="noStrike" dirty="0">
                <a:effectLst/>
              </a:rPr>
              <a:t>+</a:t>
            </a:r>
            <a:r>
              <a:rPr lang="zh-CN" altLang="en-US" sz="4000" b="0" i="0" u="none" strike="noStrike" dirty="0">
                <a:effectLst/>
              </a:rPr>
              <a:t>一只柯基幼崽在阳光照耀的大型泳池中优雅地游泳</a:t>
            </a:r>
            <a:r>
              <a:rPr lang="en-US" altLang="zh-CN" sz="4000" b="0" i="0" u="none" strike="noStrike" dirty="0">
                <a:effectLst/>
              </a:rPr>
              <a:t>+</a:t>
            </a:r>
            <a:r>
              <a:rPr lang="zh-CN" altLang="en-US" sz="4000" b="0" i="0" u="none" strike="noStrike" dirty="0">
                <a:effectLst/>
              </a:rPr>
              <a:t>从水下视角捕捉柯基幼崽的微笑，高清摄影记录了水的质地和柯基欣喜的表情细节，形成宁静而电影感强烈的感觉，高清，</a:t>
            </a:r>
            <a:r>
              <a:rPr lang="en-US" altLang="zh-CN" sz="4000" b="0" i="0" u="none" strike="noStrike" dirty="0">
                <a:effectLst/>
              </a:rPr>
              <a:t>4</a:t>
            </a:r>
            <a:r>
              <a:rPr lang="en-US" sz="4000" b="0" i="0" u="none" strike="noStrike" dirty="0">
                <a:effectLst/>
              </a:rPr>
              <a:t>K </a:t>
            </a:r>
            <a:r>
              <a:rPr lang="zh-CN" altLang="en-US" sz="4000" b="0" i="0" u="none" strike="noStrike" dirty="0">
                <a:effectLst/>
              </a:rPr>
              <a:t>画质，超清晰</a:t>
            </a:r>
            <a:endParaRPr lang="en-CN" sz="4000" dirty="0"/>
          </a:p>
        </p:txBody>
      </p:sp>
      <p:sp>
        <p:nvSpPr>
          <p:cNvPr id="4" name="TextBox 3">
            <a:extLst>
              <a:ext uri="{FF2B5EF4-FFF2-40B4-BE49-F238E27FC236}">
                <a16:creationId xmlns:a16="http://schemas.microsoft.com/office/drawing/2014/main" id="{ABA6F7D7-3974-B8B6-9248-2E550E32A5F1}"/>
              </a:ext>
            </a:extLst>
          </p:cNvPr>
          <p:cNvSpPr txBox="1"/>
          <p:nvPr/>
        </p:nvSpPr>
        <p:spPr>
          <a:xfrm>
            <a:off x="5142816" y="5146814"/>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一起试一试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9B66B951-9116-AE14-A118-17E199EC2DE5}"/>
              </a:ext>
            </a:extLst>
          </p:cNvPr>
          <p:cNvPicPr>
            <a:picLocks noChangeAspect="1"/>
          </p:cNvPicPr>
          <p:nvPr/>
        </p:nvPicPr>
        <p:blipFill>
          <a:blip r:embed="rId2"/>
          <a:stretch>
            <a:fillRect/>
          </a:stretch>
        </p:blipFill>
        <p:spPr>
          <a:xfrm>
            <a:off x="8112224" y="4055697"/>
            <a:ext cx="2777591" cy="2777591"/>
          </a:xfrm>
          <a:prstGeom prst="rect">
            <a:avLst/>
          </a:prstGeom>
        </p:spPr>
      </p:pic>
    </p:spTree>
    <p:extLst>
      <p:ext uri="{BB962C8B-B14F-4D97-AF65-F5344CB8AC3E}">
        <p14:creationId xmlns:p14="http://schemas.microsoft.com/office/powerpoint/2010/main" val="952850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714D-8BD5-2026-7223-C533543EAC7B}"/>
              </a:ext>
            </a:extLst>
          </p:cNvPr>
          <p:cNvSpPr>
            <a:spLocks noGrp="1"/>
          </p:cNvSpPr>
          <p:nvPr>
            <p:ph type="title"/>
          </p:nvPr>
        </p:nvSpPr>
        <p:spPr/>
        <p:txBody>
          <a:bodyPr/>
          <a:lstStyle/>
          <a:p>
            <a:endParaRPr lang="en-CN"/>
          </a:p>
        </p:txBody>
      </p:sp>
      <p:pic>
        <p:nvPicPr>
          <p:cNvPr id="4" name="6901ce68-76b4-5365-be1f-029acbee94ab_0">
            <a:hlinkClick r:id="" action="ppaction://media"/>
            <a:extLst>
              <a:ext uri="{FF2B5EF4-FFF2-40B4-BE49-F238E27FC236}">
                <a16:creationId xmlns:a16="http://schemas.microsoft.com/office/drawing/2014/main" id="{5AFB4EAF-8523-AE9C-F24B-0EB0DE910B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34" y="-640256"/>
            <a:ext cx="12208934" cy="8138512"/>
          </a:xfrm>
        </p:spPr>
      </p:pic>
    </p:spTree>
    <p:extLst>
      <p:ext uri="{BB962C8B-B14F-4D97-AF65-F5344CB8AC3E}">
        <p14:creationId xmlns:p14="http://schemas.microsoft.com/office/powerpoint/2010/main" val="109778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2DBB-357F-54AC-88B7-91914784EF1F}"/>
              </a:ext>
            </a:extLst>
          </p:cNvPr>
          <p:cNvSpPr>
            <a:spLocks noGrp="1"/>
          </p:cNvSpPr>
          <p:nvPr>
            <p:ph type="title"/>
          </p:nvPr>
        </p:nvSpPr>
        <p:spPr/>
        <p:txBody>
          <a:bodyPr/>
          <a:lstStyle/>
          <a:p>
            <a:r>
              <a:rPr lang="en-CN" dirty="0"/>
              <a:t>文生视频</a:t>
            </a:r>
          </a:p>
        </p:txBody>
      </p:sp>
      <p:sp>
        <p:nvSpPr>
          <p:cNvPr id="3" name="Content Placeholder 2">
            <a:extLst>
              <a:ext uri="{FF2B5EF4-FFF2-40B4-BE49-F238E27FC236}">
                <a16:creationId xmlns:a16="http://schemas.microsoft.com/office/drawing/2014/main" id="{511BA4D1-C211-2E8F-6662-9597E28F48FB}"/>
              </a:ext>
            </a:extLst>
          </p:cNvPr>
          <p:cNvSpPr>
            <a:spLocks noGrp="1"/>
          </p:cNvSpPr>
          <p:nvPr>
            <p:ph idx="1"/>
          </p:nvPr>
        </p:nvSpPr>
        <p:spPr/>
        <p:txBody>
          <a:bodyPr/>
          <a:lstStyle/>
          <a:p>
            <a:r>
              <a:rPr lang="zh-CN" altLang="en-US" sz="4000" b="0" i="0" u="none" strike="noStrike" dirty="0">
                <a:effectLst/>
              </a:rPr>
              <a:t>动画场景，展示一个粉色的毛绒绒的小怪物划船，</a:t>
            </a:r>
            <a:r>
              <a:rPr lang="en-US" altLang="zh-CN" sz="4000" b="0" i="0" u="none" strike="noStrike" dirty="0">
                <a:effectLst/>
              </a:rPr>
              <a:t>3</a:t>
            </a:r>
            <a:r>
              <a:rPr lang="en-US" sz="4000" b="0" i="0" u="none" strike="noStrike" dirty="0">
                <a:effectLst/>
              </a:rPr>
              <a:t>d</a:t>
            </a:r>
            <a:r>
              <a:rPr lang="zh-CN" altLang="en-US" sz="4000" b="0" i="0" u="none" strike="noStrike" dirty="0">
                <a:effectLst/>
              </a:rPr>
              <a:t>风格，需要注重画面的细节，小怪物的神情充满喜悦，表现出顽皮天真的样子。温暖的颜色和氛围的灯光。</a:t>
            </a:r>
            <a:endParaRPr lang="en-CN" sz="4000" dirty="0"/>
          </a:p>
        </p:txBody>
      </p:sp>
      <p:sp>
        <p:nvSpPr>
          <p:cNvPr id="4" name="TextBox 3">
            <a:extLst>
              <a:ext uri="{FF2B5EF4-FFF2-40B4-BE49-F238E27FC236}">
                <a16:creationId xmlns:a16="http://schemas.microsoft.com/office/drawing/2014/main" id="{73FB3B49-EED6-2111-E6CF-C8FD29DB785E}"/>
              </a:ext>
            </a:extLst>
          </p:cNvPr>
          <p:cNvSpPr txBox="1"/>
          <p:nvPr/>
        </p:nvSpPr>
        <p:spPr>
          <a:xfrm>
            <a:off x="5142816" y="5146814"/>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一起试一试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560C33BC-2BDD-F449-B6E3-7738D678E2F4}"/>
              </a:ext>
            </a:extLst>
          </p:cNvPr>
          <p:cNvPicPr>
            <a:picLocks noChangeAspect="1"/>
          </p:cNvPicPr>
          <p:nvPr/>
        </p:nvPicPr>
        <p:blipFill>
          <a:blip r:embed="rId2"/>
          <a:stretch>
            <a:fillRect/>
          </a:stretch>
        </p:blipFill>
        <p:spPr>
          <a:xfrm>
            <a:off x="8112224" y="4055697"/>
            <a:ext cx="2777591" cy="2777591"/>
          </a:xfrm>
          <a:prstGeom prst="rect">
            <a:avLst/>
          </a:prstGeom>
        </p:spPr>
      </p:pic>
    </p:spTree>
    <p:extLst>
      <p:ext uri="{BB962C8B-B14F-4D97-AF65-F5344CB8AC3E}">
        <p14:creationId xmlns:p14="http://schemas.microsoft.com/office/powerpoint/2010/main" val="410028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590CFA5-6779-9600-CA7E-1777D935123C}"/>
              </a:ext>
            </a:extLst>
          </p:cNvPr>
          <p:cNvSpPr txBox="1"/>
          <p:nvPr/>
        </p:nvSpPr>
        <p:spPr>
          <a:xfrm>
            <a:off x="0" y="106576"/>
            <a:ext cx="1219199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Arial" panose="020B0604020202020204" pitchFamily="34" charset="0"/>
                <a:sym typeface="+mn-lt"/>
              </a:rPr>
              <a:t>一个很大的</a:t>
            </a:r>
            <a:r>
              <a:rPr kumimoji="0" lang="en-US" altLang="zh-CN" sz="36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Arial" panose="020B0604020202020204" pitchFamily="34" charset="0"/>
                <a:sym typeface="+mn-lt"/>
              </a:rPr>
              <a:t>Team</a:t>
            </a:r>
            <a:endParaRPr kumimoji="0" lang="zh-CN" altLang="en-US" sz="3600" b="1"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cs typeface="Arial" panose="020B0604020202020204" pitchFamily="34" charset="0"/>
              <a:sym typeface="+mn-lt"/>
            </a:endParaRPr>
          </a:p>
        </p:txBody>
      </p:sp>
      <p:pic>
        <p:nvPicPr>
          <p:cNvPr id="4" name="Picture 1">
            <a:extLst>
              <a:ext uri="{FF2B5EF4-FFF2-40B4-BE49-F238E27FC236}">
                <a16:creationId xmlns:a16="http://schemas.microsoft.com/office/drawing/2014/main" id="{EBA61CA4-D99F-4488-11D3-BE0346CDB2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77610" y="764367"/>
            <a:ext cx="648000" cy="648000"/>
          </a:xfrm>
          <a:prstGeom prst="ellipse">
            <a:avLst/>
          </a:prstGeom>
          <a:ln w="25400">
            <a:solidFill>
              <a:srgbClr val="C8EEFF"/>
            </a:solidFill>
          </a:ln>
        </p:spPr>
      </p:pic>
      <p:pic>
        <p:nvPicPr>
          <p:cNvPr id="6" name="Picture 3">
            <a:extLst>
              <a:ext uri="{FF2B5EF4-FFF2-40B4-BE49-F238E27FC236}">
                <a16:creationId xmlns:a16="http://schemas.microsoft.com/office/drawing/2014/main" id="{054A4700-3517-09E3-0479-4BA7BCF1F8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81"/>
          <a:stretch/>
        </p:blipFill>
        <p:spPr>
          <a:xfrm>
            <a:off x="8319875" y="764367"/>
            <a:ext cx="648000" cy="648000"/>
          </a:xfrm>
          <a:prstGeom prst="ellipse">
            <a:avLst/>
          </a:prstGeom>
          <a:ln w="25400">
            <a:solidFill>
              <a:srgbClr val="C8EEFF"/>
            </a:solidFill>
          </a:ln>
        </p:spPr>
      </p:pic>
      <p:pic>
        <p:nvPicPr>
          <p:cNvPr id="7" name="Picture 4">
            <a:extLst>
              <a:ext uri="{FF2B5EF4-FFF2-40B4-BE49-F238E27FC236}">
                <a16:creationId xmlns:a16="http://schemas.microsoft.com/office/drawing/2014/main" id="{18332AB4-5CBA-A82A-D91E-C1948281698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48328" y="764367"/>
            <a:ext cx="648000" cy="648000"/>
          </a:xfrm>
          <a:prstGeom prst="ellipse">
            <a:avLst/>
          </a:prstGeom>
          <a:ln w="25400">
            <a:solidFill>
              <a:srgbClr val="C8EEFF"/>
            </a:solidFill>
          </a:ln>
        </p:spPr>
      </p:pic>
      <p:pic>
        <p:nvPicPr>
          <p:cNvPr id="8" name="Picture 5">
            <a:extLst>
              <a:ext uri="{FF2B5EF4-FFF2-40B4-BE49-F238E27FC236}">
                <a16:creationId xmlns:a16="http://schemas.microsoft.com/office/drawing/2014/main" id="{8006377A-0986-B4FE-AF48-EB5A0BD506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905"/>
          <a:stretch/>
        </p:blipFill>
        <p:spPr>
          <a:xfrm>
            <a:off x="9776781" y="764367"/>
            <a:ext cx="648000" cy="648000"/>
          </a:xfrm>
          <a:prstGeom prst="ellipse">
            <a:avLst/>
          </a:prstGeom>
          <a:ln w="25400">
            <a:solidFill>
              <a:srgbClr val="C8EEFF"/>
            </a:solidFill>
          </a:ln>
        </p:spPr>
      </p:pic>
      <p:pic>
        <p:nvPicPr>
          <p:cNvPr id="10" name="Picture 6">
            <a:extLst>
              <a:ext uri="{FF2B5EF4-FFF2-40B4-BE49-F238E27FC236}">
                <a16:creationId xmlns:a16="http://schemas.microsoft.com/office/drawing/2014/main" id="{31731357-6646-C8EC-4839-C6B8624ED08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91422" y="764367"/>
            <a:ext cx="648000" cy="648000"/>
          </a:xfrm>
          <a:prstGeom prst="ellipse">
            <a:avLst/>
          </a:prstGeom>
          <a:ln w="25400">
            <a:solidFill>
              <a:srgbClr val="C8EEFF"/>
            </a:solidFill>
          </a:ln>
        </p:spPr>
      </p:pic>
      <p:pic>
        <p:nvPicPr>
          <p:cNvPr id="11" name="Picture 7">
            <a:extLst>
              <a:ext uri="{FF2B5EF4-FFF2-40B4-BE49-F238E27FC236}">
                <a16:creationId xmlns:a16="http://schemas.microsoft.com/office/drawing/2014/main" id="{F3C2EE8D-4529-5DF5-B39F-B9EC509E4D5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842" t="-4701"/>
          <a:stretch/>
        </p:blipFill>
        <p:spPr>
          <a:xfrm>
            <a:off x="10505234" y="764367"/>
            <a:ext cx="648000" cy="648000"/>
          </a:xfrm>
          <a:prstGeom prst="ellipse">
            <a:avLst/>
          </a:prstGeom>
          <a:ln w="25400">
            <a:solidFill>
              <a:srgbClr val="C8EEFF"/>
            </a:solidFill>
          </a:ln>
        </p:spPr>
      </p:pic>
      <p:pic>
        <p:nvPicPr>
          <p:cNvPr id="12" name="Picture 8">
            <a:extLst>
              <a:ext uri="{FF2B5EF4-FFF2-40B4-BE49-F238E27FC236}">
                <a16:creationId xmlns:a16="http://schemas.microsoft.com/office/drawing/2014/main" id="{7BC194C5-6C2B-4152-D940-CD986D3A46B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418"/>
          <a:stretch/>
        </p:blipFill>
        <p:spPr>
          <a:xfrm>
            <a:off x="11233691" y="764367"/>
            <a:ext cx="648000" cy="648000"/>
          </a:xfrm>
          <a:prstGeom prst="ellipse">
            <a:avLst/>
          </a:prstGeom>
          <a:ln w="25400">
            <a:solidFill>
              <a:srgbClr val="C8EEFF"/>
            </a:solidFill>
          </a:ln>
        </p:spPr>
      </p:pic>
      <p:pic>
        <p:nvPicPr>
          <p:cNvPr id="13" name="Picture 9">
            <a:extLst>
              <a:ext uri="{FF2B5EF4-FFF2-40B4-BE49-F238E27FC236}">
                <a16:creationId xmlns:a16="http://schemas.microsoft.com/office/drawing/2014/main" id="{7136AB9E-B63E-0C00-3A77-BF36D9C7A3F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3852"/>
          <a:stretch/>
        </p:blipFill>
        <p:spPr>
          <a:xfrm>
            <a:off x="3242552" y="1501293"/>
            <a:ext cx="648000" cy="648000"/>
          </a:xfrm>
          <a:prstGeom prst="ellipse">
            <a:avLst/>
          </a:prstGeom>
          <a:ln w="25400">
            <a:solidFill>
              <a:srgbClr val="C8EEFF"/>
            </a:solidFill>
          </a:ln>
        </p:spPr>
      </p:pic>
      <p:pic>
        <p:nvPicPr>
          <p:cNvPr id="14" name="Picture 10">
            <a:extLst>
              <a:ext uri="{FF2B5EF4-FFF2-40B4-BE49-F238E27FC236}">
                <a16:creationId xmlns:a16="http://schemas.microsoft.com/office/drawing/2014/main" id="{FD8F1D8C-BF92-D9E6-AD66-F70C149B3F1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74722" y="1501293"/>
            <a:ext cx="648000" cy="648000"/>
          </a:xfrm>
          <a:prstGeom prst="ellipse">
            <a:avLst/>
          </a:prstGeom>
          <a:ln w="25400">
            <a:solidFill>
              <a:srgbClr val="C8EEFF"/>
            </a:solidFill>
          </a:ln>
        </p:spPr>
      </p:pic>
      <p:pic>
        <p:nvPicPr>
          <p:cNvPr id="15" name="Picture 12">
            <a:extLst>
              <a:ext uri="{FF2B5EF4-FFF2-40B4-BE49-F238E27FC236}">
                <a16:creationId xmlns:a16="http://schemas.microsoft.com/office/drawing/2014/main" id="{B8F4FF32-6AE6-9E92-56B3-2A8AB1E24F9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7409"/>
          <a:stretch/>
        </p:blipFill>
        <p:spPr>
          <a:xfrm>
            <a:off x="3976467" y="1501293"/>
            <a:ext cx="648000" cy="648000"/>
          </a:xfrm>
          <a:prstGeom prst="ellipse">
            <a:avLst/>
          </a:prstGeom>
          <a:ln w="25400">
            <a:solidFill>
              <a:srgbClr val="C8EEFF"/>
            </a:solidFill>
          </a:ln>
        </p:spPr>
      </p:pic>
      <p:pic>
        <p:nvPicPr>
          <p:cNvPr id="17" name="Picture 15">
            <a:extLst>
              <a:ext uri="{FF2B5EF4-FFF2-40B4-BE49-F238E27FC236}">
                <a16:creationId xmlns:a16="http://schemas.microsoft.com/office/drawing/2014/main" id="{DD2816E4-75C1-317E-FC6C-D9CB6AE9486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06892" y="1501293"/>
            <a:ext cx="648000" cy="651541"/>
          </a:xfrm>
          <a:prstGeom prst="ellipse">
            <a:avLst/>
          </a:prstGeom>
          <a:ln w="25400">
            <a:solidFill>
              <a:srgbClr val="C8EEFF"/>
            </a:solidFill>
          </a:ln>
        </p:spPr>
      </p:pic>
      <p:pic>
        <p:nvPicPr>
          <p:cNvPr id="18" name="Picture 16">
            <a:extLst>
              <a:ext uri="{FF2B5EF4-FFF2-40B4-BE49-F238E27FC236}">
                <a16:creationId xmlns:a16="http://schemas.microsoft.com/office/drawing/2014/main" id="{670AFE12-7B95-9730-239F-F9B413CED06E}"/>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134516" y="764367"/>
            <a:ext cx="648000" cy="648000"/>
          </a:xfrm>
          <a:prstGeom prst="ellipse">
            <a:avLst/>
          </a:prstGeom>
          <a:ln w="25400">
            <a:solidFill>
              <a:srgbClr val="C8EEFF"/>
            </a:solidFill>
          </a:ln>
        </p:spPr>
      </p:pic>
      <p:pic>
        <p:nvPicPr>
          <p:cNvPr id="19" name="Picture 17">
            <a:extLst>
              <a:ext uri="{FF2B5EF4-FFF2-40B4-BE49-F238E27FC236}">
                <a16:creationId xmlns:a16="http://schemas.microsoft.com/office/drawing/2014/main" id="{703DD07A-17C6-6117-7932-9EBA76058D2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6862969" y="764367"/>
            <a:ext cx="648000" cy="648000"/>
          </a:xfrm>
          <a:prstGeom prst="ellipse">
            <a:avLst/>
          </a:prstGeom>
          <a:ln w="25400">
            <a:solidFill>
              <a:srgbClr val="C8EEFF"/>
            </a:solidFill>
          </a:ln>
        </p:spPr>
      </p:pic>
      <p:pic>
        <p:nvPicPr>
          <p:cNvPr id="20" name="Picture 18">
            <a:extLst>
              <a:ext uri="{FF2B5EF4-FFF2-40B4-BE49-F238E27FC236}">
                <a16:creationId xmlns:a16="http://schemas.microsoft.com/office/drawing/2014/main" id="{5BE3B713-8003-5B2E-A863-F5BCA4FA744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406063" y="764367"/>
            <a:ext cx="648000" cy="647441"/>
          </a:xfrm>
          <a:prstGeom prst="ellipse">
            <a:avLst/>
          </a:prstGeom>
          <a:ln w="25400">
            <a:solidFill>
              <a:srgbClr val="C8EEFF"/>
            </a:solidFill>
          </a:ln>
        </p:spPr>
      </p:pic>
      <p:pic>
        <p:nvPicPr>
          <p:cNvPr id="21" name="Picture 19">
            <a:extLst>
              <a:ext uri="{FF2B5EF4-FFF2-40B4-BE49-F238E27FC236}">
                <a16:creationId xmlns:a16="http://schemas.microsoft.com/office/drawing/2014/main" id="{60DF2A5C-4A30-C723-A4D3-E0ACB3B602B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508637" y="1501293"/>
            <a:ext cx="648000" cy="648000"/>
          </a:xfrm>
          <a:prstGeom prst="ellipse">
            <a:avLst/>
          </a:prstGeom>
          <a:ln w="25400">
            <a:solidFill>
              <a:srgbClr val="C8EEFF"/>
            </a:solidFill>
          </a:ln>
        </p:spPr>
      </p:pic>
      <p:sp>
        <p:nvSpPr>
          <p:cNvPr id="6259" name="流程图: 接点 6258">
            <a:extLst>
              <a:ext uri="{FF2B5EF4-FFF2-40B4-BE49-F238E27FC236}">
                <a16:creationId xmlns:a16="http://schemas.microsoft.com/office/drawing/2014/main" id="{4176781A-62F3-09D1-6E22-C6FE44BD4A78}"/>
              </a:ext>
            </a:extLst>
          </p:cNvPr>
          <p:cNvSpPr/>
          <p:nvPr/>
        </p:nvSpPr>
        <p:spPr>
          <a:xfrm>
            <a:off x="8319875" y="2268205"/>
            <a:ext cx="648000" cy="648000"/>
          </a:xfrm>
          <a:prstGeom prst="flowChartConnector">
            <a:avLst/>
          </a:prstGeom>
          <a:blipFill>
            <a:blip r:embed="rId18"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61" name="流程图: 接点 6260">
            <a:extLst>
              <a:ext uri="{FF2B5EF4-FFF2-40B4-BE49-F238E27FC236}">
                <a16:creationId xmlns:a16="http://schemas.microsoft.com/office/drawing/2014/main" id="{7A33BDCC-A2C3-F7CE-F0B6-9937E396F9E7}"/>
              </a:ext>
            </a:extLst>
          </p:cNvPr>
          <p:cNvSpPr/>
          <p:nvPr/>
        </p:nvSpPr>
        <p:spPr>
          <a:xfrm>
            <a:off x="7591422" y="2268205"/>
            <a:ext cx="648000" cy="648000"/>
          </a:xfrm>
          <a:prstGeom prst="flowChartConnector">
            <a:avLst/>
          </a:prstGeom>
          <a:blipFill>
            <a:blip r:embed="rId19"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63" name="流程图: 接点 6262">
            <a:extLst>
              <a:ext uri="{FF2B5EF4-FFF2-40B4-BE49-F238E27FC236}">
                <a16:creationId xmlns:a16="http://schemas.microsoft.com/office/drawing/2014/main" id="{D0321CB3-894E-DAA1-06FE-220689CC5A4A}"/>
              </a:ext>
            </a:extLst>
          </p:cNvPr>
          <p:cNvSpPr/>
          <p:nvPr/>
        </p:nvSpPr>
        <p:spPr>
          <a:xfrm>
            <a:off x="6862969" y="2268205"/>
            <a:ext cx="648000" cy="648000"/>
          </a:xfrm>
          <a:prstGeom prst="flowChartConnector">
            <a:avLst/>
          </a:prstGeom>
          <a:blipFill>
            <a:blip r:embed="rId20">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65" name="流程图: 接点 6264">
            <a:extLst>
              <a:ext uri="{FF2B5EF4-FFF2-40B4-BE49-F238E27FC236}">
                <a16:creationId xmlns:a16="http://schemas.microsoft.com/office/drawing/2014/main" id="{29E80454-CD5B-3B5D-8E5C-E2D0F11C9DA0}"/>
              </a:ext>
            </a:extLst>
          </p:cNvPr>
          <p:cNvSpPr/>
          <p:nvPr/>
        </p:nvSpPr>
        <p:spPr>
          <a:xfrm>
            <a:off x="6134516" y="2268205"/>
            <a:ext cx="648000" cy="648000"/>
          </a:xfrm>
          <a:prstGeom prst="flowChartConnector">
            <a:avLst/>
          </a:prstGeom>
          <a:blipFill>
            <a:blip r:embed="rId21"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67" name="流程图: 接点 6266">
            <a:extLst>
              <a:ext uri="{FF2B5EF4-FFF2-40B4-BE49-F238E27FC236}">
                <a16:creationId xmlns:a16="http://schemas.microsoft.com/office/drawing/2014/main" id="{E2EA080A-3138-BB32-9DCF-5938CCB59DF0}"/>
              </a:ext>
            </a:extLst>
          </p:cNvPr>
          <p:cNvSpPr/>
          <p:nvPr/>
        </p:nvSpPr>
        <p:spPr>
          <a:xfrm>
            <a:off x="5406063" y="2268205"/>
            <a:ext cx="648000" cy="648000"/>
          </a:xfrm>
          <a:prstGeom prst="flowChartConnector">
            <a:avLst/>
          </a:prstGeom>
          <a:blipFill>
            <a:blip r:embed="rId22"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69" name="流程图: 接点 6268" descr="裘捷中 的图像结果">
            <a:extLst>
              <a:ext uri="{FF2B5EF4-FFF2-40B4-BE49-F238E27FC236}">
                <a16:creationId xmlns:a16="http://schemas.microsoft.com/office/drawing/2014/main" id="{DFE2E9D0-F805-8267-DBAB-FDF0FD85B9AF}"/>
              </a:ext>
            </a:extLst>
          </p:cNvPr>
          <p:cNvSpPr/>
          <p:nvPr/>
        </p:nvSpPr>
        <p:spPr>
          <a:xfrm>
            <a:off x="4677610" y="2268205"/>
            <a:ext cx="648000" cy="648000"/>
          </a:xfrm>
          <a:prstGeom prst="flowChartConnector">
            <a:avLst/>
          </a:prstGeom>
          <a:blipFill>
            <a:blip r:embed="rId23">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71" name="流程图: 接点 6270">
            <a:extLst>
              <a:ext uri="{FF2B5EF4-FFF2-40B4-BE49-F238E27FC236}">
                <a16:creationId xmlns:a16="http://schemas.microsoft.com/office/drawing/2014/main" id="{F104F36B-4BF5-4868-8238-E7FCDB949047}"/>
              </a:ext>
            </a:extLst>
          </p:cNvPr>
          <p:cNvSpPr/>
          <p:nvPr/>
        </p:nvSpPr>
        <p:spPr>
          <a:xfrm>
            <a:off x="2492251" y="2268205"/>
            <a:ext cx="648000" cy="648000"/>
          </a:xfrm>
          <a:prstGeom prst="flowChartConnector">
            <a:avLst/>
          </a:prstGeom>
          <a:blipFill>
            <a:blip r:embed="rId24"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73" name="流程图: 接点 6272">
            <a:extLst>
              <a:ext uri="{FF2B5EF4-FFF2-40B4-BE49-F238E27FC236}">
                <a16:creationId xmlns:a16="http://schemas.microsoft.com/office/drawing/2014/main" id="{6498C5C6-74D8-44CD-FBA9-F1D0EBBC6BA9}"/>
              </a:ext>
            </a:extLst>
          </p:cNvPr>
          <p:cNvSpPr/>
          <p:nvPr/>
        </p:nvSpPr>
        <p:spPr>
          <a:xfrm>
            <a:off x="3220704" y="2268205"/>
            <a:ext cx="648000" cy="648000"/>
          </a:xfrm>
          <a:prstGeom prst="flowChartConnector">
            <a:avLst/>
          </a:prstGeom>
          <a:blipFill>
            <a:blip r:embed="rId25"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75" name="流程图: 接点 6274">
            <a:extLst>
              <a:ext uri="{FF2B5EF4-FFF2-40B4-BE49-F238E27FC236}">
                <a16:creationId xmlns:a16="http://schemas.microsoft.com/office/drawing/2014/main" id="{31AE0539-2BBD-8632-24C9-9BA210096CB7}"/>
              </a:ext>
            </a:extLst>
          </p:cNvPr>
          <p:cNvSpPr/>
          <p:nvPr/>
        </p:nvSpPr>
        <p:spPr>
          <a:xfrm>
            <a:off x="3949157" y="2268205"/>
            <a:ext cx="648000" cy="648000"/>
          </a:xfrm>
          <a:prstGeom prst="flowChartConnector">
            <a:avLst/>
          </a:prstGeom>
          <a:blipFill>
            <a:blip r:embed="rId26"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pic>
        <p:nvPicPr>
          <p:cNvPr id="29" name="图片 28">
            <a:extLst>
              <a:ext uri="{FF2B5EF4-FFF2-40B4-BE49-F238E27FC236}">
                <a16:creationId xmlns:a16="http://schemas.microsoft.com/office/drawing/2014/main" id="{B061B782-061E-ED5B-465B-26ACB6915C51}"/>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bwMode="auto">
          <a:xfrm>
            <a:off x="7591422" y="2994509"/>
            <a:ext cx="648000" cy="648000"/>
          </a:xfrm>
          <a:prstGeom prst="ellipse">
            <a:avLst/>
          </a:prstGeom>
          <a:noFill/>
          <a:ln>
            <a:solidFill>
              <a:srgbClr val="C8EEFF"/>
            </a:solidFill>
          </a:ln>
        </p:spPr>
      </p:pic>
      <p:pic>
        <p:nvPicPr>
          <p:cNvPr id="30" name="图片 29">
            <a:extLst>
              <a:ext uri="{FF2B5EF4-FFF2-40B4-BE49-F238E27FC236}">
                <a16:creationId xmlns:a16="http://schemas.microsoft.com/office/drawing/2014/main" id="{E0B821FD-0348-8E87-A0E6-236EC1B92C13}"/>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bwMode="auto">
          <a:xfrm>
            <a:off x="9048328" y="2994509"/>
            <a:ext cx="648000" cy="648000"/>
          </a:xfrm>
          <a:prstGeom prst="flowChartConnector">
            <a:avLst/>
          </a:prstGeom>
          <a:noFill/>
          <a:ln>
            <a:solidFill>
              <a:srgbClr val="C8EEFF"/>
            </a:solidFill>
          </a:ln>
        </p:spPr>
      </p:pic>
      <p:pic>
        <p:nvPicPr>
          <p:cNvPr id="6145" name="图片 6144">
            <a:extLst>
              <a:ext uri="{FF2B5EF4-FFF2-40B4-BE49-F238E27FC236}">
                <a16:creationId xmlns:a16="http://schemas.microsoft.com/office/drawing/2014/main" id="{9788EA11-B0DC-EB23-3CB3-56C59A2EA371}"/>
              </a:ext>
            </a:extLst>
          </p:cNvPr>
          <p:cNvPicPr>
            <a:picLocks noChangeAspect="1"/>
          </p:cNvPicPr>
          <p:nvPr/>
        </p:nvPicPr>
        <p:blipFill rotWithShape="1">
          <a:blip r:embed="rId29">
            <a:extLst>
              <a:ext uri="{28A0092B-C50C-407E-A947-70E740481C1C}">
                <a14:useLocalDpi xmlns:a14="http://schemas.microsoft.com/office/drawing/2010/main"/>
              </a:ext>
            </a:extLst>
          </a:blip>
          <a:srcRect/>
          <a:stretch/>
        </p:blipFill>
        <p:spPr>
          <a:xfrm>
            <a:off x="4710382" y="1501293"/>
            <a:ext cx="648000" cy="648000"/>
          </a:xfrm>
          <a:prstGeom prst="flowChartConnector">
            <a:avLst/>
          </a:prstGeom>
          <a:ln>
            <a:solidFill>
              <a:srgbClr val="C8EEFF"/>
            </a:solidFill>
          </a:ln>
        </p:spPr>
      </p:pic>
      <p:pic>
        <p:nvPicPr>
          <p:cNvPr id="6147" name="图片 6146">
            <a:extLst>
              <a:ext uri="{FF2B5EF4-FFF2-40B4-BE49-F238E27FC236}">
                <a16:creationId xmlns:a16="http://schemas.microsoft.com/office/drawing/2014/main" id="{10831695-E1F7-DA2A-F779-C6801A9263E3}"/>
              </a:ext>
            </a:extLst>
          </p:cNvPr>
          <p:cNvPicPr>
            <a:picLocks noChangeAspect="1"/>
          </p:cNvPicPr>
          <p:nvPr/>
        </p:nvPicPr>
        <p:blipFill rotWithShape="1">
          <a:blip r:embed="rId30">
            <a:extLst>
              <a:ext uri="{28A0092B-C50C-407E-A947-70E740481C1C}">
                <a14:useLocalDpi xmlns:a14="http://schemas.microsoft.com/office/drawing/2010/main"/>
              </a:ext>
            </a:extLst>
          </a:blip>
          <a:srcRect/>
          <a:stretch/>
        </p:blipFill>
        <p:spPr>
          <a:xfrm>
            <a:off x="6178212" y="1501293"/>
            <a:ext cx="648000" cy="648000"/>
          </a:xfrm>
          <a:prstGeom prst="flowChartConnector">
            <a:avLst/>
          </a:prstGeom>
          <a:ln>
            <a:solidFill>
              <a:srgbClr val="C8EEFF"/>
            </a:solidFill>
          </a:ln>
        </p:spPr>
      </p:pic>
      <p:pic>
        <p:nvPicPr>
          <p:cNvPr id="6151" name="图片 6150">
            <a:extLst>
              <a:ext uri="{FF2B5EF4-FFF2-40B4-BE49-F238E27FC236}">
                <a16:creationId xmlns:a16="http://schemas.microsoft.com/office/drawing/2014/main" id="{D9CB8B7C-8184-18BF-599A-2503813A0234}"/>
              </a:ext>
            </a:extLst>
          </p:cNvPr>
          <p:cNvPicPr>
            <a:picLocks noChangeAspect="1"/>
          </p:cNvPicPr>
          <p:nvPr/>
        </p:nvPicPr>
        <p:blipFill rotWithShape="1">
          <a:blip r:embed="rId31">
            <a:extLst>
              <a:ext uri="{28A0092B-C50C-407E-A947-70E740481C1C}">
                <a14:useLocalDpi xmlns:a14="http://schemas.microsoft.com/office/drawing/2010/main"/>
              </a:ext>
            </a:extLst>
          </a:blip>
          <a:srcRect/>
          <a:stretch/>
        </p:blipFill>
        <p:spPr>
          <a:xfrm>
            <a:off x="5444297" y="1501293"/>
            <a:ext cx="648000" cy="648000"/>
          </a:xfrm>
          <a:prstGeom prst="flowChartConnector">
            <a:avLst/>
          </a:prstGeom>
          <a:ln>
            <a:solidFill>
              <a:srgbClr val="C8EEFF"/>
            </a:solidFill>
          </a:ln>
        </p:spPr>
      </p:pic>
      <p:pic>
        <p:nvPicPr>
          <p:cNvPr id="6153" name="图片 6152">
            <a:extLst>
              <a:ext uri="{FF2B5EF4-FFF2-40B4-BE49-F238E27FC236}">
                <a16:creationId xmlns:a16="http://schemas.microsoft.com/office/drawing/2014/main" id="{B0FBDC65-258B-48FB-DBDC-BF5F2D08703C}"/>
              </a:ext>
            </a:extLst>
          </p:cNvPr>
          <p:cNvPicPr>
            <a:picLocks noChangeAspect="1"/>
          </p:cNvPicPr>
          <p:nvPr/>
        </p:nvPicPr>
        <p:blipFill rotWithShape="1">
          <a:blip r:embed="rId32">
            <a:extLst>
              <a:ext uri="{28A0092B-C50C-407E-A947-70E740481C1C}">
                <a14:useLocalDpi xmlns:a14="http://schemas.microsoft.com/office/drawing/2010/main"/>
              </a:ext>
            </a:extLst>
          </a:blip>
          <a:srcRect/>
          <a:stretch/>
        </p:blipFill>
        <p:spPr>
          <a:xfrm>
            <a:off x="6912127" y="1501293"/>
            <a:ext cx="648000" cy="648000"/>
          </a:xfrm>
          <a:prstGeom prst="flowChartConnector">
            <a:avLst/>
          </a:prstGeom>
          <a:ln>
            <a:solidFill>
              <a:srgbClr val="C8EEFF"/>
            </a:solidFill>
          </a:ln>
        </p:spPr>
      </p:pic>
      <p:pic>
        <p:nvPicPr>
          <p:cNvPr id="6154" name="图片 6153">
            <a:extLst>
              <a:ext uri="{FF2B5EF4-FFF2-40B4-BE49-F238E27FC236}">
                <a16:creationId xmlns:a16="http://schemas.microsoft.com/office/drawing/2014/main" id="{64F0BE47-273F-383F-8784-95A3E0B21DD7}"/>
              </a:ext>
            </a:extLst>
          </p:cNvPr>
          <p:cNvPicPr>
            <a:picLocks noChangeAspect="1"/>
          </p:cNvPicPr>
          <p:nvPr/>
        </p:nvPicPr>
        <p:blipFill rotWithShape="1">
          <a:blip r:embed="rId33">
            <a:extLst>
              <a:ext uri="{28A0092B-C50C-407E-A947-70E740481C1C}">
                <a14:useLocalDpi xmlns:a14="http://schemas.microsoft.com/office/drawing/2010/main"/>
              </a:ext>
            </a:extLst>
          </a:blip>
          <a:srcRect/>
          <a:stretch/>
        </p:blipFill>
        <p:spPr>
          <a:xfrm>
            <a:off x="7646042" y="1501293"/>
            <a:ext cx="648001" cy="648000"/>
          </a:xfrm>
          <a:prstGeom prst="flowChartConnector">
            <a:avLst/>
          </a:prstGeom>
          <a:ln>
            <a:solidFill>
              <a:srgbClr val="C8EEFF"/>
            </a:solidFill>
          </a:ln>
        </p:spPr>
      </p:pic>
      <p:pic>
        <p:nvPicPr>
          <p:cNvPr id="6156" name="图片 6155">
            <a:extLst>
              <a:ext uri="{FF2B5EF4-FFF2-40B4-BE49-F238E27FC236}">
                <a16:creationId xmlns:a16="http://schemas.microsoft.com/office/drawing/2014/main" id="{A78C572F-A783-F85F-DBE2-F42BF749FC0C}"/>
              </a:ext>
            </a:extLst>
          </p:cNvPr>
          <p:cNvPicPr>
            <a:picLocks noChangeAspect="1"/>
          </p:cNvPicPr>
          <p:nvPr/>
        </p:nvPicPr>
        <p:blipFill rotWithShape="1">
          <a:blip r:embed="rId34">
            <a:extLst>
              <a:ext uri="{28A0092B-C50C-407E-A947-70E740481C1C}">
                <a14:useLocalDpi xmlns:a14="http://schemas.microsoft.com/office/drawing/2010/main"/>
              </a:ext>
            </a:extLst>
          </a:blip>
          <a:srcRect/>
          <a:stretch/>
        </p:blipFill>
        <p:spPr>
          <a:xfrm>
            <a:off x="8379958" y="1501293"/>
            <a:ext cx="648000" cy="648000"/>
          </a:xfrm>
          <a:prstGeom prst="flowChartConnector">
            <a:avLst/>
          </a:prstGeom>
          <a:ln>
            <a:solidFill>
              <a:srgbClr val="C8EEFF"/>
            </a:solidFill>
          </a:ln>
        </p:spPr>
      </p:pic>
      <p:pic>
        <p:nvPicPr>
          <p:cNvPr id="6160" name="图片 6159">
            <a:extLst>
              <a:ext uri="{FF2B5EF4-FFF2-40B4-BE49-F238E27FC236}">
                <a16:creationId xmlns:a16="http://schemas.microsoft.com/office/drawing/2014/main" id="{7706EC57-1466-C47D-7B38-25E9109ACB49}"/>
              </a:ext>
            </a:extLst>
          </p:cNvPr>
          <p:cNvPicPr>
            <a:picLocks noChangeAspect="1"/>
          </p:cNvPicPr>
          <p:nvPr/>
        </p:nvPicPr>
        <p:blipFill rotWithShape="1">
          <a:blip r:embed="rId35">
            <a:extLst>
              <a:ext uri="{28A0092B-C50C-407E-A947-70E740481C1C}">
                <a14:useLocalDpi xmlns:a14="http://schemas.microsoft.com/office/drawing/2010/main"/>
              </a:ext>
            </a:extLst>
          </a:blip>
          <a:srcRect/>
          <a:stretch/>
        </p:blipFill>
        <p:spPr>
          <a:xfrm>
            <a:off x="9765857" y="1501293"/>
            <a:ext cx="648000" cy="648000"/>
          </a:xfrm>
          <a:prstGeom prst="flowChartConnector">
            <a:avLst/>
          </a:prstGeom>
          <a:ln>
            <a:solidFill>
              <a:srgbClr val="C8EEFF"/>
            </a:solidFill>
          </a:ln>
        </p:spPr>
      </p:pic>
      <p:pic>
        <p:nvPicPr>
          <p:cNvPr id="6162" name="图片 6161">
            <a:extLst>
              <a:ext uri="{FF2B5EF4-FFF2-40B4-BE49-F238E27FC236}">
                <a16:creationId xmlns:a16="http://schemas.microsoft.com/office/drawing/2014/main" id="{C6A73784-183B-185A-60F2-85364B8B23A0}"/>
              </a:ext>
            </a:extLst>
          </p:cNvPr>
          <p:cNvPicPr>
            <a:picLocks noChangeAspect="1"/>
          </p:cNvPicPr>
          <p:nvPr/>
        </p:nvPicPr>
        <p:blipFill rotWithShape="1">
          <a:blip r:embed="rId36">
            <a:extLst>
              <a:ext uri="{28A0092B-C50C-407E-A947-70E740481C1C}">
                <a14:useLocalDpi xmlns:a14="http://schemas.microsoft.com/office/drawing/2010/main"/>
              </a:ext>
            </a:extLst>
          </a:blip>
          <a:srcRect/>
          <a:stretch/>
        </p:blipFill>
        <p:spPr>
          <a:xfrm>
            <a:off x="10499772" y="1501293"/>
            <a:ext cx="648000" cy="648000"/>
          </a:xfrm>
          <a:prstGeom prst="flowChartConnector">
            <a:avLst/>
          </a:prstGeom>
          <a:ln>
            <a:solidFill>
              <a:srgbClr val="C8EEFF"/>
            </a:solidFill>
          </a:ln>
        </p:spPr>
      </p:pic>
      <p:pic>
        <p:nvPicPr>
          <p:cNvPr id="6164" name="图片 6163">
            <a:extLst>
              <a:ext uri="{FF2B5EF4-FFF2-40B4-BE49-F238E27FC236}">
                <a16:creationId xmlns:a16="http://schemas.microsoft.com/office/drawing/2014/main" id="{304CA0A4-CE28-AFED-94E0-0426FE2433E9}"/>
              </a:ext>
            </a:extLst>
          </p:cNvPr>
          <p:cNvPicPr>
            <a:picLocks noChangeAspect="1"/>
          </p:cNvPicPr>
          <p:nvPr/>
        </p:nvPicPr>
        <p:blipFill rotWithShape="1">
          <a:blip r:embed="rId37">
            <a:extLst>
              <a:ext uri="{28A0092B-C50C-407E-A947-70E740481C1C}">
                <a14:useLocalDpi xmlns:a14="http://schemas.microsoft.com/office/drawing/2010/main"/>
              </a:ext>
            </a:extLst>
          </a:blip>
          <a:srcRect/>
          <a:stretch/>
        </p:blipFill>
        <p:spPr>
          <a:xfrm>
            <a:off x="11233691" y="1501293"/>
            <a:ext cx="648000" cy="648000"/>
          </a:xfrm>
          <a:prstGeom prst="flowChartConnector">
            <a:avLst/>
          </a:prstGeom>
          <a:ln>
            <a:solidFill>
              <a:srgbClr val="C8EEFF"/>
            </a:solidFill>
          </a:ln>
        </p:spPr>
      </p:pic>
      <p:pic>
        <p:nvPicPr>
          <p:cNvPr id="6165" name="图片 6164">
            <a:extLst>
              <a:ext uri="{FF2B5EF4-FFF2-40B4-BE49-F238E27FC236}">
                <a16:creationId xmlns:a16="http://schemas.microsoft.com/office/drawing/2014/main" id="{E1B1C909-31B7-FC49-98E0-D01C48821B2B}"/>
              </a:ext>
            </a:extLst>
          </p:cNvPr>
          <p:cNvPicPr>
            <a:picLocks noChangeAspect="1"/>
          </p:cNvPicPr>
          <p:nvPr/>
        </p:nvPicPr>
        <p:blipFill rotWithShape="1">
          <a:blip r:embed="rId38">
            <a:extLst>
              <a:ext uri="{28A0092B-C50C-407E-A947-70E740481C1C}">
                <a14:useLocalDpi xmlns:a14="http://schemas.microsoft.com/office/drawing/2010/main"/>
              </a:ext>
            </a:extLst>
          </a:blip>
          <a:srcRect/>
          <a:stretch/>
        </p:blipFill>
        <p:spPr>
          <a:xfrm>
            <a:off x="1035345" y="2268205"/>
            <a:ext cx="648000" cy="648000"/>
          </a:xfrm>
          <a:prstGeom prst="flowChartConnector">
            <a:avLst/>
          </a:prstGeom>
          <a:ln>
            <a:solidFill>
              <a:srgbClr val="C8EEFF"/>
            </a:solidFill>
          </a:ln>
        </p:spPr>
      </p:pic>
      <p:pic>
        <p:nvPicPr>
          <p:cNvPr id="6166" name="图片 6165">
            <a:extLst>
              <a:ext uri="{FF2B5EF4-FFF2-40B4-BE49-F238E27FC236}">
                <a16:creationId xmlns:a16="http://schemas.microsoft.com/office/drawing/2014/main" id="{9F8EA85E-AC50-34E3-872D-2823A9B06134}"/>
              </a:ext>
            </a:extLst>
          </p:cNvPr>
          <p:cNvPicPr>
            <a:picLocks noChangeAspect="1"/>
          </p:cNvPicPr>
          <p:nvPr/>
        </p:nvPicPr>
        <p:blipFill rotWithShape="1">
          <a:blip r:embed="rId39">
            <a:extLst>
              <a:ext uri="{28A0092B-C50C-407E-A947-70E740481C1C}">
                <a14:useLocalDpi xmlns:a14="http://schemas.microsoft.com/office/drawing/2010/main"/>
              </a:ext>
            </a:extLst>
          </a:blip>
          <a:srcRect/>
          <a:stretch/>
        </p:blipFill>
        <p:spPr>
          <a:xfrm>
            <a:off x="1763798" y="2268205"/>
            <a:ext cx="648000" cy="648000"/>
          </a:xfrm>
          <a:prstGeom prst="flowChartConnector">
            <a:avLst/>
          </a:prstGeom>
          <a:ln>
            <a:solidFill>
              <a:srgbClr val="C8EEFF"/>
            </a:solidFill>
          </a:ln>
        </p:spPr>
      </p:pic>
      <p:sp>
        <p:nvSpPr>
          <p:cNvPr id="6278" name="流程图: 接点 6277">
            <a:extLst>
              <a:ext uri="{FF2B5EF4-FFF2-40B4-BE49-F238E27FC236}">
                <a16:creationId xmlns:a16="http://schemas.microsoft.com/office/drawing/2014/main" id="{D10E20CB-7DCB-9C23-F990-E7D402206EC5}"/>
              </a:ext>
            </a:extLst>
          </p:cNvPr>
          <p:cNvSpPr/>
          <p:nvPr/>
        </p:nvSpPr>
        <p:spPr>
          <a:xfrm>
            <a:off x="9048328" y="2268205"/>
            <a:ext cx="648000" cy="648000"/>
          </a:xfrm>
          <a:prstGeom prst="flowChartConnector">
            <a:avLst/>
          </a:prstGeom>
          <a:blipFill>
            <a:blip r:embed="rId40"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80" name="流程图: 接点 6279">
            <a:extLst>
              <a:ext uri="{FF2B5EF4-FFF2-40B4-BE49-F238E27FC236}">
                <a16:creationId xmlns:a16="http://schemas.microsoft.com/office/drawing/2014/main" id="{CBD2EFB9-16BA-2601-CFBF-E8E5DF577056}"/>
              </a:ext>
            </a:extLst>
          </p:cNvPr>
          <p:cNvSpPr/>
          <p:nvPr/>
        </p:nvSpPr>
        <p:spPr>
          <a:xfrm>
            <a:off x="9776781" y="2268205"/>
            <a:ext cx="648000" cy="648000"/>
          </a:xfrm>
          <a:prstGeom prst="flowChartConnector">
            <a:avLst/>
          </a:prstGeom>
          <a:blipFill>
            <a:blip r:embed="rId41"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82" name="流程图: 接点 6281">
            <a:extLst>
              <a:ext uri="{FF2B5EF4-FFF2-40B4-BE49-F238E27FC236}">
                <a16:creationId xmlns:a16="http://schemas.microsoft.com/office/drawing/2014/main" id="{8B458D6C-7305-6EA4-078D-EE8AA322D18C}"/>
              </a:ext>
            </a:extLst>
          </p:cNvPr>
          <p:cNvSpPr/>
          <p:nvPr/>
        </p:nvSpPr>
        <p:spPr>
          <a:xfrm>
            <a:off x="10505234" y="2268205"/>
            <a:ext cx="648000" cy="648000"/>
          </a:xfrm>
          <a:prstGeom prst="flowChartConnector">
            <a:avLst/>
          </a:prstGeom>
          <a:blipFill>
            <a:blip r:embed="rId42"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84" name="流程图: 接点 6283">
            <a:extLst>
              <a:ext uri="{FF2B5EF4-FFF2-40B4-BE49-F238E27FC236}">
                <a16:creationId xmlns:a16="http://schemas.microsoft.com/office/drawing/2014/main" id="{138E086A-BDE6-766E-A728-03BDDEC6A4CE}"/>
              </a:ext>
            </a:extLst>
          </p:cNvPr>
          <p:cNvSpPr/>
          <p:nvPr/>
        </p:nvSpPr>
        <p:spPr>
          <a:xfrm>
            <a:off x="11233691" y="2268205"/>
            <a:ext cx="648000" cy="648000"/>
          </a:xfrm>
          <a:prstGeom prst="flowChartConnector">
            <a:avLst/>
          </a:prstGeom>
          <a:blipFill>
            <a:blip r:embed="rId43"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86" name="流程图: 接点 6285">
            <a:extLst>
              <a:ext uri="{FF2B5EF4-FFF2-40B4-BE49-F238E27FC236}">
                <a16:creationId xmlns:a16="http://schemas.microsoft.com/office/drawing/2014/main" id="{F641FC54-EE80-0E61-6667-78DF98E25AFE}"/>
              </a:ext>
            </a:extLst>
          </p:cNvPr>
          <p:cNvSpPr/>
          <p:nvPr/>
        </p:nvSpPr>
        <p:spPr>
          <a:xfrm>
            <a:off x="306892" y="2994509"/>
            <a:ext cx="648000" cy="648000"/>
          </a:xfrm>
          <a:prstGeom prst="flowChartConnector">
            <a:avLst/>
          </a:prstGeom>
          <a:blipFill rotWithShape="1">
            <a:blip r:embed="rId44">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88" name="流程图: 接点 6287">
            <a:extLst>
              <a:ext uri="{FF2B5EF4-FFF2-40B4-BE49-F238E27FC236}">
                <a16:creationId xmlns:a16="http://schemas.microsoft.com/office/drawing/2014/main" id="{9B029CA0-1FC3-AD11-647C-3D3DB63D6EE4}"/>
              </a:ext>
            </a:extLst>
          </p:cNvPr>
          <p:cNvSpPr/>
          <p:nvPr/>
        </p:nvSpPr>
        <p:spPr>
          <a:xfrm>
            <a:off x="1035345" y="2994509"/>
            <a:ext cx="648000" cy="648000"/>
          </a:xfrm>
          <a:prstGeom prst="flowChartConnector">
            <a:avLst/>
          </a:prstGeom>
          <a:blipFill>
            <a:blip r:embed="rId45"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90" name="椭圆 6289">
            <a:extLst>
              <a:ext uri="{FF2B5EF4-FFF2-40B4-BE49-F238E27FC236}">
                <a16:creationId xmlns:a16="http://schemas.microsoft.com/office/drawing/2014/main" id="{9DC85C43-3E2A-F81E-93CC-5207B53347C1}"/>
              </a:ext>
            </a:extLst>
          </p:cNvPr>
          <p:cNvSpPr/>
          <p:nvPr/>
        </p:nvSpPr>
        <p:spPr>
          <a:xfrm>
            <a:off x="1763798" y="3034139"/>
            <a:ext cx="648000" cy="648000"/>
          </a:xfrm>
          <a:prstGeom prst="ellipse">
            <a:avLst/>
          </a:prstGeom>
          <a:blipFill>
            <a:blip r:embed="rId46">
              <a:extLst>
                <a:ext uri="{28A0092B-C50C-407E-A947-70E740481C1C}">
                  <a14:useLocalDpi xmlns:a14="http://schemas.microsoft.com/office/drawing/2010/main"/>
                </a:ext>
              </a:extLst>
            </a:blip>
            <a:srcRect/>
            <a:stretch>
              <a:fillRect t="622"/>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92" name="流程图: 接点 6291">
            <a:extLst>
              <a:ext uri="{FF2B5EF4-FFF2-40B4-BE49-F238E27FC236}">
                <a16:creationId xmlns:a16="http://schemas.microsoft.com/office/drawing/2014/main" id="{8B4B389A-C8D2-7497-5A20-F902CD3F9E4B}"/>
              </a:ext>
            </a:extLst>
          </p:cNvPr>
          <p:cNvSpPr/>
          <p:nvPr/>
        </p:nvSpPr>
        <p:spPr>
          <a:xfrm>
            <a:off x="2492251" y="2994509"/>
            <a:ext cx="648000" cy="648000"/>
          </a:xfrm>
          <a:prstGeom prst="flowChartConnector">
            <a:avLst/>
          </a:prstGeom>
          <a:blipFill>
            <a:blip r:embed="rId47"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94" name="流程图: 接点 6293" descr="朱中洋">
            <a:extLst>
              <a:ext uri="{FF2B5EF4-FFF2-40B4-BE49-F238E27FC236}">
                <a16:creationId xmlns:a16="http://schemas.microsoft.com/office/drawing/2014/main" id="{B5135B56-3DB8-AA86-56F2-1058C7AD5B80}"/>
              </a:ext>
            </a:extLst>
          </p:cNvPr>
          <p:cNvSpPr/>
          <p:nvPr/>
        </p:nvSpPr>
        <p:spPr>
          <a:xfrm>
            <a:off x="3220704" y="2994509"/>
            <a:ext cx="648000" cy="648000"/>
          </a:xfrm>
          <a:prstGeom prst="flowChartConnector">
            <a:avLst/>
          </a:prstGeom>
          <a:blipFill>
            <a:blip r:embed="rId48"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96" name="流程图: 接点 6295">
            <a:extLst>
              <a:ext uri="{FF2B5EF4-FFF2-40B4-BE49-F238E27FC236}">
                <a16:creationId xmlns:a16="http://schemas.microsoft.com/office/drawing/2014/main" id="{61EDB894-0CA8-725E-5782-92E1A2E3398E}"/>
              </a:ext>
            </a:extLst>
          </p:cNvPr>
          <p:cNvSpPr/>
          <p:nvPr/>
        </p:nvSpPr>
        <p:spPr>
          <a:xfrm>
            <a:off x="3949157" y="2994509"/>
            <a:ext cx="648000" cy="648000"/>
          </a:xfrm>
          <a:prstGeom prst="flowChartConnector">
            <a:avLst/>
          </a:prstGeom>
          <a:blipFill>
            <a:blip r:embed="rId49"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98" name="流程图: 接点 6297">
            <a:extLst>
              <a:ext uri="{FF2B5EF4-FFF2-40B4-BE49-F238E27FC236}">
                <a16:creationId xmlns:a16="http://schemas.microsoft.com/office/drawing/2014/main" id="{36D76ECB-E799-FF12-6446-A70B7FF51F9B}"/>
              </a:ext>
            </a:extLst>
          </p:cNvPr>
          <p:cNvSpPr/>
          <p:nvPr/>
        </p:nvSpPr>
        <p:spPr>
          <a:xfrm>
            <a:off x="4677610" y="2994509"/>
            <a:ext cx="648000" cy="648000"/>
          </a:xfrm>
          <a:prstGeom prst="flowChartConnector">
            <a:avLst/>
          </a:prstGeom>
          <a:blipFill>
            <a:blip r:embed="rId50"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300" name="流程图: 接点 6299">
            <a:extLst>
              <a:ext uri="{FF2B5EF4-FFF2-40B4-BE49-F238E27FC236}">
                <a16:creationId xmlns:a16="http://schemas.microsoft.com/office/drawing/2014/main" id="{AF9B3AB1-C154-D5D1-E313-EA2287B25B07}"/>
              </a:ext>
            </a:extLst>
          </p:cNvPr>
          <p:cNvSpPr/>
          <p:nvPr/>
        </p:nvSpPr>
        <p:spPr>
          <a:xfrm>
            <a:off x="5406063" y="2994509"/>
            <a:ext cx="648000" cy="648000"/>
          </a:xfrm>
          <a:prstGeom prst="flowChartConnector">
            <a:avLst/>
          </a:prstGeom>
          <a:blipFill>
            <a:blip r:embed="rId51"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302" name="流程图: 接点 6301">
            <a:extLst>
              <a:ext uri="{FF2B5EF4-FFF2-40B4-BE49-F238E27FC236}">
                <a16:creationId xmlns:a16="http://schemas.microsoft.com/office/drawing/2014/main" id="{08B166B5-407E-D9EB-E846-35848887A507}"/>
              </a:ext>
            </a:extLst>
          </p:cNvPr>
          <p:cNvSpPr/>
          <p:nvPr/>
        </p:nvSpPr>
        <p:spPr>
          <a:xfrm>
            <a:off x="6134516" y="2994509"/>
            <a:ext cx="648000" cy="648000"/>
          </a:xfrm>
          <a:prstGeom prst="flowChartConnector">
            <a:avLst/>
          </a:prstGeom>
          <a:blipFill>
            <a:blip r:embed="rId52" cstate="print">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304" name="流程图: 接点 6303">
            <a:extLst>
              <a:ext uri="{FF2B5EF4-FFF2-40B4-BE49-F238E27FC236}">
                <a16:creationId xmlns:a16="http://schemas.microsoft.com/office/drawing/2014/main" id="{ED2A9BDF-31D1-210C-F6A1-5E8872A31DBC}"/>
              </a:ext>
            </a:extLst>
          </p:cNvPr>
          <p:cNvSpPr/>
          <p:nvPr/>
        </p:nvSpPr>
        <p:spPr>
          <a:xfrm>
            <a:off x="6862969" y="2994509"/>
            <a:ext cx="648000" cy="648000"/>
          </a:xfrm>
          <a:prstGeom prst="flowChartConnector">
            <a:avLst/>
          </a:prstGeom>
          <a:blipFill>
            <a:blip r:embed="rId53">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pic>
        <p:nvPicPr>
          <p:cNvPr id="6170" name="图片 6169">
            <a:extLst>
              <a:ext uri="{FF2B5EF4-FFF2-40B4-BE49-F238E27FC236}">
                <a16:creationId xmlns:a16="http://schemas.microsoft.com/office/drawing/2014/main" id="{64C89C7C-71B5-4828-11C8-6101092248A2}"/>
              </a:ext>
            </a:extLst>
          </p:cNvPr>
          <p:cNvPicPr>
            <a:picLocks noChangeAspect="1"/>
          </p:cNvPicPr>
          <p:nvPr/>
        </p:nvPicPr>
        <p:blipFill rotWithShape="1">
          <a:blip r:embed="rId54">
            <a:extLst>
              <a:ext uri="{28A0092B-C50C-407E-A947-70E740481C1C}">
                <a14:useLocalDpi xmlns:a14="http://schemas.microsoft.com/office/drawing/2010/main"/>
              </a:ext>
            </a:extLst>
          </a:blip>
          <a:srcRect/>
          <a:stretch/>
        </p:blipFill>
        <p:spPr>
          <a:xfrm>
            <a:off x="306892" y="2268205"/>
            <a:ext cx="648000" cy="648000"/>
          </a:xfrm>
          <a:prstGeom prst="flowChartConnector">
            <a:avLst/>
          </a:prstGeom>
          <a:ln>
            <a:solidFill>
              <a:srgbClr val="C8EEFF"/>
            </a:solidFill>
          </a:ln>
        </p:spPr>
      </p:pic>
      <p:pic>
        <p:nvPicPr>
          <p:cNvPr id="6183" name="图片 6182">
            <a:extLst>
              <a:ext uri="{FF2B5EF4-FFF2-40B4-BE49-F238E27FC236}">
                <a16:creationId xmlns:a16="http://schemas.microsoft.com/office/drawing/2014/main" id="{B6C57765-1853-2B15-FC51-D95B94F5F3BE}"/>
              </a:ext>
            </a:extLst>
          </p:cNvPr>
          <p:cNvPicPr>
            <a:picLocks noChangeAspect="1"/>
          </p:cNvPicPr>
          <p:nvPr/>
        </p:nvPicPr>
        <p:blipFill rotWithShape="1">
          <a:blip r:embed="rId55" cstate="print">
            <a:extLst>
              <a:ext uri="{28A0092B-C50C-407E-A947-70E740481C1C}">
                <a14:useLocalDpi xmlns:a14="http://schemas.microsoft.com/office/drawing/2010/main"/>
              </a:ext>
            </a:extLst>
          </a:blip>
          <a:srcRect r="-3507"/>
          <a:stretch/>
        </p:blipFill>
        <p:spPr>
          <a:xfrm>
            <a:off x="8319875" y="2994509"/>
            <a:ext cx="648000" cy="648000"/>
          </a:xfrm>
          <a:prstGeom prst="flowChartConnector">
            <a:avLst/>
          </a:prstGeom>
          <a:ln>
            <a:solidFill>
              <a:srgbClr val="C8EEFF"/>
            </a:solidFill>
          </a:ln>
        </p:spPr>
      </p:pic>
      <p:pic>
        <p:nvPicPr>
          <p:cNvPr id="6184" name="图片 6183">
            <a:extLst>
              <a:ext uri="{FF2B5EF4-FFF2-40B4-BE49-F238E27FC236}">
                <a16:creationId xmlns:a16="http://schemas.microsoft.com/office/drawing/2014/main" id="{DB604CEF-D61B-1294-22F7-B323F0C529B2}"/>
              </a:ext>
            </a:extLst>
          </p:cNvPr>
          <p:cNvPicPr>
            <a:picLocks noChangeAspect="1"/>
          </p:cNvPicPr>
          <p:nvPr/>
        </p:nvPicPr>
        <p:blipFill rotWithShape="1">
          <a:blip r:embed="rId56" cstate="print">
            <a:extLst>
              <a:ext uri="{28A0092B-C50C-407E-A947-70E740481C1C}">
                <a14:useLocalDpi xmlns:a14="http://schemas.microsoft.com/office/drawing/2010/main"/>
              </a:ext>
            </a:extLst>
          </a:blip>
          <a:srcRect/>
          <a:stretch/>
        </p:blipFill>
        <p:spPr bwMode="auto">
          <a:xfrm>
            <a:off x="9776781" y="2994509"/>
            <a:ext cx="648000" cy="648000"/>
          </a:xfrm>
          <a:prstGeom prst="flowChartConnector">
            <a:avLst/>
          </a:prstGeom>
          <a:noFill/>
          <a:ln>
            <a:solidFill>
              <a:srgbClr val="C8EEFF"/>
            </a:solidFill>
          </a:ln>
        </p:spPr>
      </p:pic>
      <p:pic>
        <p:nvPicPr>
          <p:cNvPr id="6185" name="图片 6184">
            <a:extLst>
              <a:ext uri="{FF2B5EF4-FFF2-40B4-BE49-F238E27FC236}">
                <a16:creationId xmlns:a16="http://schemas.microsoft.com/office/drawing/2014/main" id="{14F38E25-E84F-796A-24AB-D630235C4B24}"/>
              </a:ext>
            </a:extLst>
          </p:cNvPr>
          <p:cNvPicPr>
            <a:picLocks noChangeAspect="1"/>
          </p:cNvPicPr>
          <p:nvPr/>
        </p:nvPicPr>
        <p:blipFill rotWithShape="1">
          <a:blip r:embed="rId57" cstate="print">
            <a:extLst>
              <a:ext uri="{28A0092B-C50C-407E-A947-70E740481C1C}">
                <a14:useLocalDpi xmlns:a14="http://schemas.microsoft.com/office/drawing/2010/main"/>
              </a:ext>
            </a:extLst>
          </a:blip>
          <a:srcRect/>
          <a:stretch/>
        </p:blipFill>
        <p:spPr bwMode="auto">
          <a:xfrm>
            <a:off x="10505234" y="2994509"/>
            <a:ext cx="648000" cy="648000"/>
          </a:xfrm>
          <a:prstGeom prst="flowChartConnector">
            <a:avLst/>
          </a:prstGeom>
          <a:noFill/>
          <a:ln>
            <a:solidFill>
              <a:srgbClr val="C8EEFF"/>
            </a:solidFill>
          </a:ln>
        </p:spPr>
      </p:pic>
      <p:pic>
        <p:nvPicPr>
          <p:cNvPr id="6186" name="图片 6185">
            <a:extLst>
              <a:ext uri="{FF2B5EF4-FFF2-40B4-BE49-F238E27FC236}">
                <a16:creationId xmlns:a16="http://schemas.microsoft.com/office/drawing/2014/main" id="{9DE9CC52-19D7-8549-580B-5273E0C5C492}"/>
              </a:ext>
            </a:extLst>
          </p:cNvPr>
          <p:cNvPicPr>
            <a:picLocks noChangeAspect="1"/>
          </p:cNvPicPr>
          <p:nvPr/>
        </p:nvPicPr>
        <p:blipFill rotWithShape="1">
          <a:blip r:embed="rId58" cstate="print">
            <a:extLst>
              <a:ext uri="{28A0092B-C50C-407E-A947-70E740481C1C}">
                <a14:useLocalDpi xmlns:a14="http://schemas.microsoft.com/office/drawing/2010/main"/>
              </a:ext>
            </a:extLst>
          </a:blip>
          <a:srcRect t="-94" r="-990"/>
          <a:stretch/>
        </p:blipFill>
        <p:spPr bwMode="auto">
          <a:xfrm>
            <a:off x="11233691" y="2994509"/>
            <a:ext cx="648000" cy="648000"/>
          </a:xfrm>
          <a:prstGeom prst="flowChartConnector">
            <a:avLst/>
          </a:prstGeom>
          <a:noFill/>
          <a:ln>
            <a:solidFill>
              <a:srgbClr val="C8EEFF"/>
            </a:solidFill>
          </a:ln>
        </p:spPr>
      </p:pic>
      <p:pic>
        <p:nvPicPr>
          <p:cNvPr id="6187" name="图片 6186">
            <a:extLst>
              <a:ext uri="{FF2B5EF4-FFF2-40B4-BE49-F238E27FC236}">
                <a16:creationId xmlns:a16="http://schemas.microsoft.com/office/drawing/2014/main" id="{C97DF8C6-843D-1004-A7AE-B5E22E29439C}"/>
              </a:ext>
            </a:extLst>
          </p:cNvPr>
          <p:cNvPicPr>
            <a:picLocks noChangeAspect="1"/>
          </p:cNvPicPr>
          <p:nvPr/>
        </p:nvPicPr>
        <p:blipFill rotWithShape="1">
          <a:blip r:embed="rId59" cstate="print">
            <a:extLst>
              <a:ext uri="{28A0092B-C50C-407E-A947-70E740481C1C}">
                <a14:useLocalDpi xmlns:a14="http://schemas.microsoft.com/office/drawing/2010/main"/>
              </a:ext>
            </a:extLst>
          </a:blip>
          <a:srcRect r="-4747"/>
          <a:stretch/>
        </p:blipFill>
        <p:spPr>
          <a:xfrm>
            <a:off x="306892" y="3746540"/>
            <a:ext cx="648000" cy="648000"/>
          </a:xfrm>
          <a:prstGeom prst="flowChartConnector">
            <a:avLst/>
          </a:prstGeom>
          <a:ln>
            <a:solidFill>
              <a:srgbClr val="C8EEFF"/>
            </a:solidFill>
          </a:ln>
        </p:spPr>
      </p:pic>
      <p:pic>
        <p:nvPicPr>
          <p:cNvPr id="6188" name="图片 6187">
            <a:extLst>
              <a:ext uri="{FF2B5EF4-FFF2-40B4-BE49-F238E27FC236}">
                <a16:creationId xmlns:a16="http://schemas.microsoft.com/office/drawing/2014/main" id="{E5970F24-6228-7B69-17D1-37376918F27A}"/>
              </a:ext>
            </a:extLst>
          </p:cNvPr>
          <p:cNvPicPr>
            <a:picLocks noChangeAspect="1"/>
          </p:cNvPicPr>
          <p:nvPr/>
        </p:nvPicPr>
        <p:blipFill rotWithShape="1">
          <a:blip r:embed="rId60" cstate="print">
            <a:extLst>
              <a:ext uri="{28A0092B-C50C-407E-A947-70E740481C1C}">
                <a14:useLocalDpi xmlns:a14="http://schemas.microsoft.com/office/drawing/2010/main"/>
              </a:ext>
            </a:extLst>
          </a:blip>
          <a:srcRect r="-4331"/>
          <a:stretch/>
        </p:blipFill>
        <p:spPr bwMode="auto">
          <a:xfrm>
            <a:off x="1035497" y="3746540"/>
            <a:ext cx="648000" cy="648000"/>
          </a:xfrm>
          <a:prstGeom prst="flowChartConnector">
            <a:avLst/>
          </a:prstGeom>
          <a:noFill/>
          <a:ln>
            <a:solidFill>
              <a:srgbClr val="C8EEFF"/>
            </a:solidFill>
          </a:ln>
        </p:spPr>
      </p:pic>
      <p:pic>
        <p:nvPicPr>
          <p:cNvPr id="6189" name="图片 6188">
            <a:extLst>
              <a:ext uri="{FF2B5EF4-FFF2-40B4-BE49-F238E27FC236}">
                <a16:creationId xmlns:a16="http://schemas.microsoft.com/office/drawing/2014/main" id="{385E5F50-AFB4-F734-CAC6-A437A8588766}"/>
              </a:ext>
            </a:extLst>
          </p:cNvPr>
          <p:cNvPicPr>
            <a:picLocks noChangeAspect="1"/>
          </p:cNvPicPr>
          <p:nvPr/>
        </p:nvPicPr>
        <p:blipFill rotWithShape="1">
          <a:blip r:embed="rId61" cstate="print">
            <a:extLst>
              <a:ext uri="{28A0092B-C50C-407E-A947-70E740481C1C}">
                <a14:useLocalDpi xmlns:a14="http://schemas.microsoft.com/office/drawing/2010/main"/>
              </a:ext>
            </a:extLst>
          </a:blip>
          <a:srcRect r="-4"/>
          <a:stretch/>
        </p:blipFill>
        <p:spPr bwMode="auto">
          <a:xfrm>
            <a:off x="1764102" y="3746540"/>
            <a:ext cx="648000" cy="648000"/>
          </a:xfrm>
          <a:prstGeom prst="flowChartConnector">
            <a:avLst/>
          </a:prstGeom>
          <a:noFill/>
          <a:ln>
            <a:solidFill>
              <a:srgbClr val="C8EEFF"/>
            </a:solidFill>
          </a:ln>
        </p:spPr>
      </p:pic>
      <p:pic>
        <p:nvPicPr>
          <p:cNvPr id="6190" name="图片 6189">
            <a:extLst>
              <a:ext uri="{FF2B5EF4-FFF2-40B4-BE49-F238E27FC236}">
                <a16:creationId xmlns:a16="http://schemas.microsoft.com/office/drawing/2014/main" id="{FF0B69D9-C671-2332-47B0-4572E76AD5FE}"/>
              </a:ext>
            </a:extLst>
          </p:cNvPr>
          <p:cNvPicPr>
            <a:picLocks noChangeAspect="1"/>
          </p:cNvPicPr>
          <p:nvPr/>
        </p:nvPicPr>
        <p:blipFill rotWithShape="1">
          <a:blip r:embed="rId62">
            <a:extLst>
              <a:ext uri="{28A0092B-C50C-407E-A947-70E740481C1C}">
                <a14:useLocalDpi xmlns:a14="http://schemas.microsoft.com/office/drawing/2010/main"/>
              </a:ext>
            </a:extLst>
          </a:blip>
          <a:srcRect/>
          <a:stretch/>
        </p:blipFill>
        <p:spPr>
          <a:xfrm>
            <a:off x="2492707" y="3746540"/>
            <a:ext cx="648000" cy="648000"/>
          </a:xfrm>
          <a:prstGeom prst="flowChartConnector">
            <a:avLst/>
          </a:prstGeom>
          <a:ln>
            <a:solidFill>
              <a:srgbClr val="C8EEFF"/>
            </a:solidFill>
          </a:ln>
        </p:spPr>
      </p:pic>
      <p:pic>
        <p:nvPicPr>
          <p:cNvPr id="6193" name="图片 6192">
            <a:extLst>
              <a:ext uri="{FF2B5EF4-FFF2-40B4-BE49-F238E27FC236}">
                <a16:creationId xmlns:a16="http://schemas.microsoft.com/office/drawing/2014/main" id="{EB9750ED-8148-32B5-781D-79654121A11F}"/>
              </a:ext>
            </a:extLst>
          </p:cNvPr>
          <p:cNvPicPr>
            <a:picLocks noChangeAspect="1"/>
          </p:cNvPicPr>
          <p:nvPr/>
        </p:nvPicPr>
        <p:blipFill rotWithShape="1">
          <a:blip r:embed="rId63" cstate="print">
            <a:extLst>
              <a:ext uri="{28A0092B-C50C-407E-A947-70E740481C1C}">
                <a14:useLocalDpi xmlns:a14="http://schemas.microsoft.com/office/drawing/2010/main"/>
              </a:ext>
            </a:extLst>
          </a:blip>
          <a:srcRect l="-293"/>
          <a:stretch/>
        </p:blipFill>
        <p:spPr bwMode="auto">
          <a:xfrm flipH="1">
            <a:off x="3221312" y="3746540"/>
            <a:ext cx="648000" cy="648000"/>
          </a:xfrm>
          <a:prstGeom prst="flowChartConnector">
            <a:avLst/>
          </a:prstGeom>
          <a:noFill/>
          <a:ln>
            <a:solidFill>
              <a:srgbClr val="C8EEFF"/>
            </a:solidFill>
          </a:ln>
        </p:spPr>
      </p:pic>
      <p:pic>
        <p:nvPicPr>
          <p:cNvPr id="6194" name="图片 6193">
            <a:extLst>
              <a:ext uri="{FF2B5EF4-FFF2-40B4-BE49-F238E27FC236}">
                <a16:creationId xmlns:a16="http://schemas.microsoft.com/office/drawing/2014/main" id="{59C38E7D-A56F-365F-2368-D0133A0D5E84}"/>
              </a:ext>
            </a:extLst>
          </p:cNvPr>
          <p:cNvPicPr>
            <a:picLocks noChangeAspect="1"/>
          </p:cNvPicPr>
          <p:nvPr/>
        </p:nvPicPr>
        <p:blipFill rotWithShape="1">
          <a:blip r:embed="rId64" cstate="print">
            <a:extLst>
              <a:ext uri="{28A0092B-C50C-407E-A947-70E740481C1C}">
                <a14:useLocalDpi xmlns:a14="http://schemas.microsoft.com/office/drawing/2010/main"/>
              </a:ext>
            </a:extLst>
          </a:blip>
          <a:srcRect r="-8"/>
          <a:stretch/>
        </p:blipFill>
        <p:spPr bwMode="auto">
          <a:xfrm>
            <a:off x="3949917" y="3746540"/>
            <a:ext cx="648000" cy="648000"/>
          </a:xfrm>
          <a:prstGeom prst="flowChartConnector">
            <a:avLst/>
          </a:prstGeom>
          <a:noFill/>
          <a:ln>
            <a:solidFill>
              <a:srgbClr val="C8EEFF"/>
            </a:solidFill>
          </a:ln>
        </p:spPr>
      </p:pic>
      <p:pic>
        <p:nvPicPr>
          <p:cNvPr id="6195" name="图片 6194">
            <a:extLst>
              <a:ext uri="{FF2B5EF4-FFF2-40B4-BE49-F238E27FC236}">
                <a16:creationId xmlns:a16="http://schemas.microsoft.com/office/drawing/2014/main" id="{BA44F97E-785E-DDF5-1577-5D4625C09738}"/>
              </a:ext>
            </a:extLst>
          </p:cNvPr>
          <p:cNvPicPr>
            <a:picLocks noChangeAspect="1"/>
          </p:cNvPicPr>
          <p:nvPr/>
        </p:nvPicPr>
        <p:blipFill rotWithShape="1">
          <a:blip r:embed="rId65" cstate="print">
            <a:extLst>
              <a:ext uri="{28A0092B-C50C-407E-A947-70E740481C1C}">
                <a14:useLocalDpi xmlns:a14="http://schemas.microsoft.com/office/drawing/2010/main"/>
              </a:ext>
            </a:extLst>
          </a:blip>
          <a:srcRect r="-250"/>
          <a:stretch/>
        </p:blipFill>
        <p:spPr bwMode="auto">
          <a:xfrm>
            <a:off x="4678522" y="3746540"/>
            <a:ext cx="648000" cy="648000"/>
          </a:xfrm>
          <a:prstGeom prst="flowChartConnector">
            <a:avLst/>
          </a:prstGeom>
          <a:noFill/>
          <a:ln>
            <a:solidFill>
              <a:srgbClr val="C8EEFF"/>
            </a:solidFill>
          </a:ln>
        </p:spPr>
      </p:pic>
      <p:pic>
        <p:nvPicPr>
          <p:cNvPr id="6196" name="图片 6195">
            <a:extLst>
              <a:ext uri="{FF2B5EF4-FFF2-40B4-BE49-F238E27FC236}">
                <a16:creationId xmlns:a16="http://schemas.microsoft.com/office/drawing/2014/main" id="{C6552859-262B-028A-8384-A15AC4ABC64D}"/>
              </a:ext>
            </a:extLst>
          </p:cNvPr>
          <p:cNvPicPr>
            <a:picLocks noChangeAspect="1"/>
          </p:cNvPicPr>
          <p:nvPr/>
        </p:nvPicPr>
        <p:blipFill rotWithShape="1">
          <a:blip r:embed="rId66" cstate="print">
            <a:extLst>
              <a:ext uri="{28A0092B-C50C-407E-A947-70E740481C1C}">
                <a14:useLocalDpi xmlns:a14="http://schemas.microsoft.com/office/drawing/2010/main"/>
              </a:ext>
            </a:extLst>
          </a:blip>
          <a:srcRect t="-1810" r="-1925"/>
          <a:stretch/>
        </p:blipFill>
        <p:spPr bwMode="auto">
          <a:xfrm>
            <a:off x="5407127" y="3746540"/>
            <a:ext cx="648000" cy="648000"/>
          </a:xfrm>
          <a:prstGeom prst="flowChartConnector">
            <a:avLst/>
          </a:prstGeom>
          <a:noFill/>
          <a:ln>
            <a:solidFill>
              <a:srgbClr val="C8EEFF"/>
            </a:solidFill>
          </a:ln>
        </p:spPr>
      </p:pic>
      <p:pic>
        <p:nvPicPr>
          <p:cNvPr id="6197" name="图片 6196">
            <a:extLst>
              <a:ext uri="{FF2B5EF4-FFF2-40B4-BE49-F238E27FC236}">
                <a16:creationId xmlns:a16="http://schemas.microsoft.com/office/drawing/2014/main" id="{7BE66449-9157-9A0F-522B-1B6C4AA1037D}"/>
              </a:ext>
            </a:extLst>
          </p:cNvPr>
          <p:cNvPicPr>
            <a:picLocks noChangeAspect="1"/>
          </p:cNvPicPr>
          <p:nvPr/>
        </p:nvPicPr>
        <p:blipFill rotWithShape="1">
          <a:blip r:embed="rId67" cstate="print">
            <a:extLst>
              <a:ext uri="{28A0092B-C50C-407E-A947-70E740481C1C}">
                <a14:useLocalDpi xmlns:a14="http://schemas.microsoft.com/office/drawing/2010/main"/>
              </a:ext>
            </a:extLst>
          </a:blip>
          <a:srcRect/>
          <a:stretch/>
        </p:blipFill>
        <p:spPr bwMode="auto">
          <a:xfrm flipH="1">
            <a:off x="6135732" y="3746540"/>
            <a:ext cx="648000" cy="648000"/>
          </a:xfrm>
          <a:prstGeom prst="flowChartConnector">
            <a:avLst/>
          </a:prstGeom>
          <a:noFill/>
          <a:ln>
            <a:solidFill>
              <a:srgbClr val="C8EEFF"/>
            </a:solidFill>
          </a:ln>
        </p:spPr>
      </p:pic>
      <p:pic>
        <p:nvPicPr>
          <p:cNvPr id="6198" name="图片 6197">
            <a:extLst>
              <a:ext uri="{FF2B5EF4-FFF2-40B4-BE49-F238E27FC236}">
                <a16:creationId xmlns:a16="http://schemas.microsoft.com/office/drawing/2014/main" id="{84BF9DAF-9648-0CEA-D1D5-FDA8CD8CECC9}"/>
              </a:ext>
            </a:extLst>
          </p:cNvPr>
          <p:cNvPicPr>
            <a:picLocks noChangeAspect="1"/>
          </p:cNvPicPr>
          <p:nvPr/>
        </p:nvPicPr>
        <p:blipFill rotWithShape="1">
          <a:blip r:embed="rId68" cstate="print">
            <a:extLst>
              <a:ext uri="{28A0092B-C50C-407E-A947-70E740481C1C}">
                <a14:useLocalDpi xmlns:a14="http://schemas.microsoft.com/office/drawing/2010/main"/>
              </a:ext>
            </a:extLst>
          </a:blip>
          <a:srcRect t="-502" r="-1888"/>
          <a:stretch/>
        </p:blipFill>
        <p:spPr bwMode="auto">
          <a:xfrm>
            <a:off x="6864337" y="3746540"/>
            <a:ext cx="648000" cy="648000"/>
          </a:xfrm>
          <a:prstGeom prst="flowChartConnector">
            <a:avLst/>
          </a:prstGeom>
          <a:noFill/>
          <a:ln>
            <a:solidFill>
              <a:srgbClr val="C8EEFF"/>
            </a:solidFill>
          </a:ln>
        </p:spPr>
      </p:pic>
      <p:pic>
        <p:nvPicPr>
          <p:cNvPr id="6199" name="图片 6198">
            <a:extLst>
              <a:ext uri="{FF2B5EF4-FFF2-40B4-BE49-F238E27FC236}">
                <a16:creationId xmlns:a16="http://schemas.microsoft.com/office/drawing/2014/main" id="{B21D0E59-861C-45BA-284A-F5D292302F80}"/>
              </a:ext>
            </a:extLst>
          </p:cNvPr>
          <p:cNvPicPr>
            <a:picLocks noChangeAspect="1"/>
          </p:cNvPicPr>
          <p:nvPr/>
        </p:nvPicPr>
        <p:blipFill rotWithShape="1">
          <a:blip r:embed="rId69" cstate="print">
            <a:extLst>
              <a:ext uri="{28A0092B-C50C-407E-A947-70E740481C1C}">
                <a14:useLocalDpi xmlns:a14="http://schemas.microsoft.com/office/drawing/2010/main"/>
              </a:ext>
            </a:extLst>
          </a:blip>
          <a:srcRect/>
          <a:stretch/>
        </p:blipFill>
        <p:spPr bwMode="auto">
          <a:xfrm>
            <a:off x="7592942" y="3746540"/>
            <a:ext cx="648000" cy="648000"/>
          </a:xfrm>
          <a:prstGeom prst="flowChartConnector">
            <a:avLst/>
          </a:prstGeom>
          <a:noFill/>
          <a:ln>
            <a:solidFill>
              <a:srgbClr val="C8EEFF"/>
            </a:solidFill>
          </a:ln>
        </p:spPr>
      </p:pic>
      <p:pic>
        <p:nvPicPr>
          <p:cNvPr id="6200" name="图片 6199">
            <a:extLst>
              <a:ext uri="{FF2B5EF4-FFF2-40B4-BE49-F238E27FC236}">
                <a16:creationId xmlns:a16="http://schemas.microsoft.com/office/drawing/2014/main" id="{8BA6FFBD-56F3-66A5-FE61-2339B9DA35B0}"/>
              </a:ext>
            </a:extLst>
          </p:cNvPr>
          <p:cNvPicPr>
            <a:picLocks noChangeAspect="1"/>
          </p:cNvPicPr>
          <p:nvPr/>
        </p:nvPicPr>
        <p:blipFill rotWithShape="1">
          <a:blip r:embed="rId70">
            <a:extLst>
              <a:ext uri="{28A0092B-C50C-407E-A947-70E740481C1C}">
                <a14:useLocalDpi xmlns:a14="http://schemas.microsoft.com/office/drawing/2010/main"/>
              </a:ext>
            </a:extLst>
          </a:blip>
          <a:srcRect t="-6712" r="-1313"/>
          <a:stretch/>
        </p:blipFill>
        <p:spPr>
          <a:xfrm>
            <a:off x="8321547" y="3746540"/>
            <a:ext cx="648000" cy="648000"/>
          </a:xfrm>
          <a:prstGeom prst="flowChartConnector">
            <a:avLst/>
          </a:prstGeom>
          <a:ln>
            <a:solidFill>
              <a:srgbClr val="C8EEFF"/>
            </a:solidFill>
          </a:ln>
        </p:spPr>
      </p:pic>
      <p:pic>
        <p:nvPicPr>
          <p:cNvPr id="6201" name="图片 6200">
            <a:extLst>
              <a:ext uri="{FF2B5EF4-FFF2-40B4-BE49-F238E27FC236}">
                <a16:creationId xmlns:a16="http://schemas.microsoft.com/office/drawing/2014/main" id="{BC533312-F09E-82D7-386C-4DD8F630612D}"/>
              </a:ext>
            </a:extLst>
          </p:cNvPr>
          <p:cNvPicPr>
            <a:picLocks noChangeAspect="1"/>
          </p:cNvPicPr>
          <p:nvPr/>
        </p:nvPicPr>
        <p:blipFill rotWithShape="1">
          <a:blip r:embed="rId71" cstate="print">
            <a:extLst>
              <a:ext uri="{28A0092B-C50C-407E-A947-70E740481C1C}">
                <a14:useLocalDpi xmlns:a14="http://schemas.microsoft.com/office/drawing/2010/main"/>
              </a:ext>
            </a:extLst>
          </a:blip>
          <a:srcRect r="-5819"/>
          <a:stretch/>
        </p:blipFill>
        <p:spPr bwMode="auto">
          <a:xfrm>
            <a:off x="10505081" y="3746540"/>
            <a:ext cx="648000" cy="648000"/>
          </a:xfrm>
          <a:prstGeom prst="flowChartConnector">
            <a:avLst/>
          </a:prstGeom>
          <a:noFill/>
          <a:ln>
            <a:solidFill>
              <a:srgbClr val="C8EEFF"/>
            </a:solidFill>
          </a:ln>
        </p:spPr>
      </p:pic>
      <p:pic>
        <p:nvPicPr>
          <p:cNvPr id="6202" name="图片 6201">
            <a:extLst>
              <a:ext uri="{FF2B5EF4-FFF2-40B4-BE49-F238E27FC236}">
                <a16:creationId xmlns:a16="http://schemas.microsoft.com/office/drawing/2014/main" id="{2CAFF277-EE27-5791-6570-8F30FDF05344}"/>
              </a:ext>
            </a:extLst>
          </p:cNvPr>
          <p:cNvPicPr>
            <a:picLocks noChangeAspect="1"/>
          </p:cNvPicPr>
          <p:nvPr/>
        </p:nvPicPr>
        <p:blipFill rotWithShape="1">
          <a:blip r:embed="rId72" cstate="print">
            <a:extLst>
              <a:ext uri="{28A0092B-C50C-407E-A947-70E740481C1C}">
                <a14:useLocalDpi xmlns:a14="http://schemas.microsoft.com/office/drawing/2010/main"/>
              </a:ext>
            </a:extLst>
          </a:blip>
          <a:srcRect r="-2126"/>
          <a:stretch/>
        </p:blipFill>
        <p:spPr bwMode="auto">
          <a:xfrm>
            <a:off x="11233691" y="3746540"/>
            <a:ext cx="648000" cy="648000"/>
          </a:xfrm>
          <a:prstGeom prst="flowChartConnector">
            <a:avLst/>
          </a:prstGeom>
          <a:noFill/>
          <a:ln>
            <a:solidFill>
              <a:srgbClr val="C8EEFF"/>
            </a:solidFill>
          </a:ln>
        </p:spPr>
      </p:pic>
      <p:pic>
        <p:nvPicPr>
          <p:cNvPr id="6203" name="图片 6202">
            <a:extLst>
              <a:ext uri="{FF2B5EF4-FFF2-40B4-BE49-F238E27FC236}">
                <a16:creationId xmlns:a16="http://schemas.microsoft.com/office/drawing/2014/main" id="{6F5FD134-9B2D-609D-DB27-AE4C02949AFE}"/>
              </a:ext>
            </a:extLst>
          </p:cNvPr>
          <p:cNvPicPr>
            <a:picLocks noChangeAspect="1"/>
          </p:cNvPicPr>
          <p:nvPr/>
        </p:nvPicPr>
        <p:blipFill rotWithShape="1">
          <a:blip r:embed="rId73" cstate="print">
            <a:extLst>
              <a:ext uri="{28A0092B-C50C-407E-A947-70E740481C1C}">
                <a14:useLocalDpi xmlns:a14="http://schemas.microsoft.com/office/drawing/2010/main"/>
              </a:ext>
            </a:extLst>
          </a:blip>
          <a:srcRect/>
          <a:stretch/>
        </p:blipFill>
        <p:spPr>
          <a:xfrm>
            <a:off x="1763798" y="4498453"/>
            <a:ext cx="648000" cy="648000"/>
          </a:xfrm>
          <a:prstGeom prst="flowChartConnector">
            <a:avLst/>
          </a:prstGeom>
          <a:ln>
            <a:solidFill>
              <a:srgbClr val="C8EEFF"/>
            </a:solidFill>
          </a:ln>
        </p:spPr>
      </p:pic>
      <p:pic>
        <p:nvPicPr>
          <p:cNvPr id="6204" name="图片 6203">
            <a:extLst>
              <a:ext uri="{FF2B5EF4-FFF2-40B4-BE49-F238E27FC236}">
                <a16:creationId xmlns:a16="http://schemas.microsoft.com/office/drawing/2014/main" id="{B5BC78BE-F870-1200-2A07-959F23915A55}"/>
              </a:ext>
            </a:extLst>
          </p:cNvPr>
          <p:cNvPicPr>
            <a:picLocks noChangeAspect="1"/>
          </p:cNvPicPr>
          <p:nvPr/>
        </p:nvPicPr>
        <p:blipFill>
          <a:blip r:embed="rId74" cstate="print">
            <a:extLst>
              <a:ext uri="{28A0092B-C50C-407E-A947-70E740481C1C}">
                <a14:useLocalDpi xmlns:a14="http://schemas.microsoft.com/office/drawing/2010/main"/>
              </a:ext>
            </a:extLst>
          </a:blip>
          <a:srcRect/>
          <a:stretch>
            <a:fillRect/>
          </a:stretch>
        </p:blipFill>
        <p:spPr bwMode="auto">
          <a:xfrm flipH="1">
            <a:off x="15034690" y="10727838"/>
            <a:ext cx="156471" cy="208961"/>
          </a:xfrm>
          <a:prstGeom prst="rect">
            <a:avLst/>
          </a:prstGeom>
          <a:noFill/>
          <a:ln>
            <a:noFill/>
          </a:ln>
        </p:spPr>
      </p:pic>
      <p:pic>
        <p:nvPicPr>
          <p:cNvPr id="6205" name="Picture 10">
            <a:extLst>
              <a:ext uri="{FF2B5EF4-FFF2-40B4-BE49-F238E27FC236}">
                <a16:creationId xmlns:a16="http://schemas.microsoft.com/office/drawing/2014/main" id="{4C777CBD-59FC-55BE-EFF1-94468B53A596}"/>
              </a:ext>
            </a:extLst>
          </p:cNvPr>
          <p:cNvPicPr>
            <a:picLocks noChangeAspect="1" noChangeArrowheads="1"/>
          </p:cNvPicPr>
          <p:nvPr/>
        </p:nvPicPr>
        <p:blipFill rotWithShape="1">
          <a:blip r:embed="rId75">
            <a:extLst>
              <a:ext uri="{28A0092B-C50C-407E-A947-70E740481C1C}">
                <a14:useLocalDpi xmlns:a14="http://schemas.microsoft.com/office/drawing/2010/main"/>
              </a:ext>
            </a:extLst>
          </a:blip>
          <a:srcRect t="-1410" r="-5868" b="-11349"/>
          <a:stretch/>
        </p:blipFill>
        <p:spPr bwMode="auto">
          <a:xfrm flipH="1">
            <a:off x="3220704" y="4498453"/>
            <a:ext cx="648000" cy="648000"/>
          </a:xfrm>
          <a:prstGeom prst="ellipse">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06" name="Picture 12">
            <a:extLst>
              <a:ext uri="{FF2B5EF4-FFF2-40B4-BE49-F238E27FC236}">
                <a16:creationId xmlns:a16="http://schemas.microsoft.com/office/drawing/2014/main" id="{98D17EAE-3FE2-24CB-B8A0-399A656FEE9A}"/>
              </a:ext>
            </a:extLst>
          </p:cNvPr>
          <p:cNvPicPr>
            <a:picLocks noChangeAspect="1" noChangeArrowheads="1"/>
          </p:cNvPicPr>
          <p:nvPr/>
        </p:nvPicPr>
        <p:blipFill rotWithShape="1">
          <a:blip r:embed="rId76">
            <a:extLst>
              <a:ext uri="{28A0092B-C50C-407E-A947-70E740481C1C}">
                <a14:useLocalDpi xmlns:a14="http://schemas.microsoft.com/office/drawing/2010/main"/>
              </a:ext>
            </a:extLst>
          </a:blip>
          <a:srcRect t="4225" b="4225"/>
          <a:stretch/>
        </p:blipFill>
        <p:spPr bwMode="auto">
          <a:xfrm>
            <a:off x="9050152" y="3746540"/>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07" name="Picture 14">
            <a:extLst>
              <a:ext uri="{FF2B5EF4-FFF2-40B4-BE49-F238E27FC236}">
                <a16:creationId xmlns:a16="http://schemas.microsoft.com/office/drawing/2014/main" id="{5425FEE5-6C88-709B-F526-D51C9F752D49}"/>
              </a:ext>
            </a:extLst>
          </p:cNvPr>
          <p:cNvPicPr>
            <a:picLocks noChangeAspect="1" noChangeArrowheads="1"/>
          </p:cNvPicPr>
          <p:nvPr/>
        </p:nvPicPr>
        <p:blipFill>
          <a:blip r:embed="rId77">
            <a:extLst>
              <a:ext uri="{28A0092B-C50C-407E-A947-70E740481C1C}">
                <a14:useLocalDpi xmlns:a14="http://schemas.microsoft.com/office/drawing/2010/main"/>
              </a:ext>
            </a:extLst>
          </a:blip>
          <a:srcRect/>
          <a:stretch>
            <a:fillRect/>
          </a:stretch>
        </p:blipFill>
        <p:spPr bwMode="auto">
          <a:xfrm>
            <a:off x="9778757" y="3746540"/>
            <a:ext cx="645719" cy="645719"/>
          </a:xfrm>
          <a:prstGeom prst="ellipse">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09" name="Picture 18">
            <a:extLst>
              <a:ext uri="{FF2B5EF4-FFF2-40B4-BE49-F238E27FC236}">
                <a16:creationId xmlns:a16="http://schemas.microsoft.com/office/drawing/2014/main" id="{E163BEEC-B13A-D225-54F2-1FD65AB777CA}"/>
              </a:ext>
            </a:extLst>
          </p:cNvPr>
          <p:cNvPicPr>
            <a:picLocks noChangeAspect="1" noChangeArrowheads="1"/>
          </p:cNvPicPr>
          <p:nvPr/>
        </p:nvPicPr>
        <p:blipFill rotWithShape="1">
          <a:blip r:embed="rId78">
            <a:extLst>
              <a:ext uri="{28A0092B-C50C-407E-A947-70E740481C1C}">
                <a14:useLocalDpi xmlns:a14="http://schemas.microsoft.com/office/drawing/2010/main"/>
              </a:ext>
            </a:extLst>
          </a:blip>
          <a:srcRect t="-12357" r="-346"/>
          <a:stretch/>
        </p:blipFill>
        <p:spPr bwMode="auto">
          <a:xfrm>
            <a:off x="3949157"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0" name="Picture 20">
            <a:extLst>
              <a:ext uri="{FF2B5EF4-FFF2-40B4-BE49-F238E27FC236}">
                <a16:creationId xmlns:a16="http://schemas.microsoft.com/office/drawing/2014/main" id="{4FF08112-C7A8-9003-4094-A16498C2EE8E}"/>
              </a:ext>
            </a:extLst>
          </p:cNvPr>
          <p:cNvPicPr>
            <a:picLocks noChangeAspect="1" noChangeArrowheads="1"/>
          </p:cNvPicPr>
          <p:nvPr/>
        </p:nvPicPr>
        <p:blipFill rotWithShape="1">
          <a:blip r:embed="rId79">
            <a:extLst>
              <a:ext uri="{28A0092B-C50C-407E-A947-70E740481C1C}">
                <a14:useLocalDpi xmlns:a14="http://schemas.microsoft.com/office/drawing/2010/main"/>
              </a:ext>
            </a:extLst>
          </a:blip>
          <a:srcRect/>
          <a:stretch/>
        </p:blipFill>
        <p:spPr bwMode="auto">
          <a:xfrm>
            <a:off x="4677610"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1" name="Picture 22">
            <a:extLst>
              <a:ext uri="{FF2B5EF4-FFF2-40B4-BE49-F238E27FC236}">
                <a16:creationId xmlns:a16="http://schemas.microsoft.com/office/drawing/2014/main" id="{E667ED99-C07C-5621-4847-AD86683CA0EC}"/>
              </a:ext>
            </a:extLst>
          </p:cNvPr>
          <p:cNvPicPr>
            <a:picLocks noChangeAspect="1" noChangeArrowheads="1"/>
          </p:cNvPicPr>
          <p:nvPr/>
        </p:nvPicPr>
        <p:blipFill rotWithShape="1">
          <a:blip r:embed="rId80">
            <a:extLst>
              <a:ext uri="{28A0092B-C50C-407E-A947-70E740481C1C}">
                <a14:useLocalDpi xmlns:a14="http://schemas.microsoft.com/office/drawing/2010/main"/>
              </a:ext>
            </a:extLst>
          </a:blip>
          <a:srcRect l="-1042"/>
          <a:stretch/>
        </p:blipFill>
        <p:spPr bwMode="auto">
          <a:xfrm>
            <a:off x="5406063"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2" name="Picture 24">
            <a:extLst>
              <a:ext uri="{FF2B5EF4-FFF2-40B4-BE49-F238E27FC236}">
                <a16:creationId xmlns:a16="http://schemas.microsoft.com/office/drawing/2014/main" id="{F0AE29C3-63D4-A41D-25AB-CB71AAB7753F}"/>
              </a:ext>
            </a:extLst>
          </p:cNvPr>
          <p:cNvPicPr>
            <a:picLocks noChangeAspect="1" noChangeArrowheads="1"/>
          </p:cNvPicPr>
          <p:nvPr/>
        </p:nvPicPr>
        <p:blipFill rotWithShape="1">
          <a:blip r:embed="rId81">
            <a:extLst>
              <a:ext uri="{28A0092B-C50C-407E-A947-70E740481C1C}">
                <a14:useLocalDpi xmlns:a14="http://schemas.microsoft.com/office/drawing/2010/main"/>
              </a:ext>
            </a:extLst>
          </a:blip>
          <a:srcRect r="-331"/>
          <a:stretch/>
        </p:blipFill>
        <p:spPr bwMode="auto">
          <a:xfrm>
            <a:off x="6134516"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3" name="Picture 26">
            <a:extLst>
              <a:ext uri="{FF2B5EF4-FFF2-40B4-BE49-F238E27FC236}">
                <a16:creationId xmlns:a16="http://schemas.microsoft.com/office/drawing/2014/main" id="{A6F56DF5-DC75-BD45-7808-1BCB590BACB3}"/>
              </a:ext>
            </a:extLst>
          </p:cNvPr>
          <p:cNvPicPr>
            <a:picLocks noChangeAspect="1" noChangeArrowheads="1"/>
          </p:cNvPicPr>
          <p:nvPr/>
        </p:nvPicPr>
        <p:blipFill rotWithShape="1">
          <a:blip r:embed="rId82">
            <a:extLst>
              <a:ext uri="{28A0092B-C50C-407E-A947-70E740481C1C}">
                <a14:useLocalDpi xmlns:a14="http://schemas.microsoft.com/office/drawing/2010/main"/>
              </a:ext>
            </a:extLst>
          </a:blip>
          <a:srcRect r="-7760"/>
          <a:stretch/>
        </p:blipFill>
        <p:spPr bwMode="auto">
          <a:xfrm>
            <a:off x="6862969"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4" name="Picture 28">
            <a:extLst>
              <a:ext uri="{FF2B5EF4-FFF2-40B4-BE49-F238E27FC236}">
                <a16:creationId xmlns:a16="http://schemas.microsoft.com/office/drawing/2014/main" id="{792D5D42-AEE8-71CA-CE95-E835FABBF93C}"/>
              </a:ext>
            </a:extLst>
          </p:cNvPr>
          <p:cNvPicPr>
            <a:picLocks noChangeAspect="1" noChangeArrowheads="1"/>
          </p:cNvPicPr>
          <p:nvPr/>
        </p:nvPicPr>
        <p:blipFill rotWithShape="1">
          <a:blip r:embed="rId83">
            <a:extLst>
              <a:ext uri="{28A0092B-C50C-407E-A947-70E740481C1C}">
                <a14:useLocalDpi xmlns:a14="http://schemas.microsoft.com/office/drawing/2010/main"/>
              </a:ext>
            </a:extLst>
          </a:blip>
          <a:srcRect t="-10443" r="-953"/>
          <a:stretch/>
        </p:blipFill>
        <p:spPr bwMode="auto">
          <a:xfrm>
            <a:off x="7591422"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5" name="Picture 30">
            <a:extLst>
              <a:ext uri="{FF2B5EF4-FFF2-40B4-BE49-F238E27FC236}">
                <a16:creationId xmlns:a16="http://schemas.microsoft.com/office/drawing/2014/main" id="{0C0650B5-FC6A-B832-0323-1F9AFA5F6717}"/>
              </a:ext>
            </a:extLst>
          </p:cNvPr>
          <p:cNvPicPr>
            <a:picLocks noChangeAspect="1" noChangeArrowheads="1"/>
          </p:cNvPicPr>
          <p:nvPr/>
        </p:nvPicPr>
        <p:blipFill rotWithShape="1">
          <a:blip r:embed="rId84">
            <a:extLst>
              <a:ext uri="{28A0092B-C50C-407E-A947-70E740481C1C}">
                <a14:useLocalDpi xmlns:a14="http://schemas.microsoft.com/office/drawing/2010/main"/>
              </a:ext>
            </a:extLst>
          </a:blip>
          <a:srcRect l="-1298"/>
          <a:stretch/>
        </p:blipFill>
        <p:spPr bwMode="auto">
          <a:xfrm>
            <a:off x="8319875"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6" name="Picture 32">
            <a:extLst>
              <a:ext uri="{FF2B5EF4-FFF2-40B4-BE49-F238E27FC236}">
                <a16:creationId xmlns:a16="http://schemas.microsoft.com/office/drawing/2014/main" id="{14B8B284-C411-4FE4-D8AF-550A51EBF926}"/>
              </a:ext>
            </a:extLst>
          </p:cNvPr>
          <p:cNvPicPr>
            <a:picLocks noChangeAspect="1" noChangeArrowheads="1"/>
          </p:cNvPicPr>
          <p:nvPr/>
        </p:nvPicPr>
        <p:blipFill rotWithShape="1">
          <a:blip r:embed="rId85">
            <a:extLst>
              <a:ext uri="{28A0092B-C50C-407E-A947-70E740481C1C}">
                <a14:useLocalDpi xmlns:a14="http://schemas.microsoft.com/office/drawing/2010/main"/>
              </a:ext>
            </a:extLst>
          </a:blip>
          <a:srcRect/>
          <a:stretch/>
        </p:blipFill>
        <p:spPr bwMode="auto">
          <a:xfrm>
            <a:off x="9048328" y="4498453"/>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6217" name="Picture 34" descr="undefined">
            <a:extLst>
              <a:ext uri="{FF2B5EF4-FFF2-40B4-BE49-F238E27FC236}">
                <a16:creationId xmlns:a16="http://schemas.microsoft.com/office/drawing/2014/main" id="{DB4D2C79-9BD7-7E70-B6FC-AC30B3B15FEB}"/>
              </a:ext>
            </a:extLst>
          </p:cNvPr>
          <p:cNvPicPr>
            <a:picLocks noChangeAspect="1" noChangeArrowheads="1"/>
          </p:cNvPicPr>
          <p:nvPr/>
        </p:nvPicPr>
        <p:blipFill rotWithShape="1">
          <a:blip r:embed="rId86">
            <a:extLst>
              <a:ext uri="{28A0092B-C50C-407E-A947-70E740481C1C}">
                <a14:useLocalDpi xmlns:a14="http://schemas.microsoft.com/office/drawing/2010/main"/>
              </a:ext>
            </a:extLst>
          </a:blip>
          <a:srcRect r="-2709"/>
          <a:stretch/>
        </p:blipFill>
        <p:spPr bwMode="auto">
          <a:xfrm>
            <a:off x="306892" y="764367"/>
            <a:ext cx="648000" cy="648000"/>
          </a:xfrm>
          <a:prstGeom prst="flowChartConnector">
            <a:avLst/>
          </a:prstGeom>
          <a:noFill/>
          <a:ln>
            <a:solidFill>
              <a:srgbClr val="C8EEFF"/>
            </a:solidFill>
          </a:ln>
          <a:extLst>
            <a:ext uri="{909E8E84-426E-40DD-AFC4-6F175D3DCCD1}">
              <a14:hiddenFill xmlns:a14="http://schemas.microsoft.com/office/drawing/2010/main">
                <a:solidFill>
                  <a:srgbClr val="FFFFFF"/>
                </a:solidFill>
              </a14:hiddenFill>
            </a:ext>
          </a:extLst>
        </p:spPr>
      </p:pic>
      <p:sp>
        <p:nvSpPr>
          <p:cNvPr id="6231" name="任意多边形: 形状 6230">
            <a:extLst>
              <a:ext uri="{FF2B5EF4-FFF2-40B4-BE49-F238E27FC236}">
                <a16:creationId xmlns:a16="http://schemas.microsoft.com/office/drawing/2014/main" id="{791FD07A-EA71-EB03-4CA2-A736EEFD88BB}"/>
              </a:ext>
            </a:extLst>
          </p:cNvPr>
          <p:cNvSpPr/>
          <p:nvPr/>
        </p:nvSpPr>
        <p:spPr>
          <a:xfrm>
            <a:off x="2615245" y="850857"/>
            <a:ext cx="720000" cy="720000"/>
          </a:xfrm>
          <a:prstGeom prst="flowChartConnector">
            <a:avLst/>
          </a:prstGeom>
          <a:ln>
            <a:solidFill>
              <a:srgbClr val="C8EEF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45720" rIns="45720" bIns="0" numCol="1" spcCol="1270" anchor="b" anchorCtr="0">
            <a:noAutofit/>
          </a:bodyPr>
          <a:lstStyle/>
          <a:p>
            <a:pPr marL="0" lvl="0" indent="0" algn="l" defTabSz="533400">
              <a:lnSpc>
                <a:spcPct val="90000"/>
              </a:lnSpc>
              <a:spcBef>
                <a:spcPct val="0"/>
              </a:spcBef>
              <a:spcAft>
                <a:spcPct val="35000"/>
              </a:spcAft>
              <a:buNone/>
            </a:pPr>
            <a:endParaRPr lang="zh-CN" altLang="en-US" sz="1200" kern="1200"/>
          </a:p>
        </p:txBody>
      </p:sp>
      <p:sp>
        <p:nvSpPr>
          <p:cNvPr id="6232" name="矩形 6231">
            <a:extLst>
              <a:ext uri="{FF2B5EF4-FFF2-40B4-BE49-F238E27FC236}">
                <a16:creationId xmlns:a16="http://schemas.microsoft.com/office/drawing/2014/main" id="{8DACDAE0-B106-BF95-C2D9-1776459B6FF6}"/>
              </a:ext>
            </a:extLst>
          </p:cNvPr>
          <p:cNvSpPr/>
          <p:nvPr/>
        </p:nvSpPr>
        <p:spPr>
          <a:xfrm>
            <a:off x="1035345" y="764367"/>
            <a:ext cx="648000" cy="648000"/>
          </a:xfrm>
          <a:prstGeom prst="flowChartConnector">
            <a:avLst/>
          </a:prstGeom>
          <a:blipFill>
            <a:blip r:embed="rId87">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33" name="任意多边形: 形状 6232">
            <a:extLst>
              <a:ext uri="{FF2B5EF4-FFF2-40B4-BE49-F238E27FC236}">
                <a16:creationId xmlns:a16="http://schemas.microsoft.com/office/drawing/2014/main" id="{6B6A9258-D87E-AE04-F00E-9B7077C060DD}"/>
              </a:ext>
            </a:extLst>
          </p:cNvPr>
          <p:cNvSpPr/>
          <p:nvPr/>
        </p:nvSpPr>
        <p:spPr>
          <a:xfrm>
            <a:off x="2993317" y="850857"/>
            <a:ext cx="720000" cy="720000"/>
          </a:xfrm>
          <a:prstGeom prst="flowChartConnector">
            <a:avLst/>
          </a:prstGeom>
          <a:ln>
            <a:solidFill>
              <a:srgbClr val="C8EEFF"/>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45720" rIns="45720" bIns="0" numCol="1" spcCol="1270" anchor="b" anchorCtr="0">
            <a:noAutofit/>
          </a:bodyPr>
          <a:lstStyle/>
          <a:p>
            <a:pPr marL="0" lvl="0" indent="0" algn="l" defTabSz="533400">
              <a:lnSpc>
                <a:spcPct val="90000"/>
              </a:lnSpc>
              <a:spcBef>
                <a:spcPct val="0"/>
              </a:spcBef>
              <a:spcAft>
                <a:spcPct val="35000"/>
              </a:spcAft>
              <a:buNone/>
            </a:pPr>
            <a:endParaRPr lang="zh-CN" altLang="en-US" sz="1200" kern="1200"/>
          </a:p>
        </p:txBody>
      </p:sp>
      <p:sp>
        <p:nvSpPr>
          <p:cNvPr id="6234" name="矩形 6233">
            <a:extLst>
              <a:ext uri="{FF2B5EF4-FFF2-40B4-BE49-F238E27FC236}">
                <a16:creationId xmlns:a16="http://schemas.microsoft.com/office/drawing/2014/main" id="{E92637EA-60D5-6BD8-6A2C-1CEB36BFC269}"/>
              </a:ext>
            </a:extLst>
          </p:cNvPr>
          <p:cNvSpPr/>
          <p:nvPr/>
        </p:nvSpPr>
        <p:spPr>
          <a:xfrm>
            <a:off x="2493327" y="764087"/>
            <a:ext cx="648000" cy="648000"/>
          </a:xfrm>
          <a:prstGeom prst="flowChartConnector">
            <a:avLst/>
          </a:prstGeom>
          <a:blipFill>
            <a:blip r:embed="rId88">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sp>
        <p:nvSpPr>
          <p:cNvPr id="6236" name="矩形 6235">
            <a:extLst>
              <a:ext uri="{FF2B5EF4-FFF2-40B4-BE49-F238E27FC236}">
                <a16:creationId xmlns:a16="http://schemas.microsoft.com/office/drawing/2014/main" id="{CFF74A76-1931-C942-E0A1-74ECA1FEAAC6}"/>
              </a:ext>
            </a:extLst>
          </p:cNvPr>
          <p:cNvSpPr/>
          <p:nvPr/>
        </p:nvSpPr>
        <p:spPr>
          <a:xfrm>
            <a:off x="3949157" y="764367"/>
            <a:ext cx="648000" cy="648000"/>
          </a:xfrm>
          <a:prstGeom prst="flowChartConnector">
            <a:avLst/>
          </a:prstGeom>
          <a:blipFill>
            <a:blip r:embed="rId89">
              <a:extLst>
                <a:ext uri="{28A0092B-C50C-407E-A947-70E740481C1C}">
                  <a14:useLocalDpi xmlns:a14="http://schemas.microsoft.com/office/drawing/2010/main"/>
                </a:ext>
              </a:extLst>
            </a:blip>
            <a:srcRect/>
            <a:stretch>
              <a:fillRect/>
            </a:stretch>
          </a:blipFill>
          <a:ln>
            <a:solidFill>
              <a:srgbClr val="C8EEF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N"/>
          </a:p>
        </p:txBody>
      </p:sp>
      <p:pic>
        <p:nvPicPr>
          <p:cNvPr id="6255" name="图片 6254">
            <a:extLst>
              <a:ext uri="{FF2B5EF4-FFF2-40B4-BE49-F238E27FC236}">
                <a16:creationId xmlns:a16="http://schemas.microsoft.com/office/drawing/2014/main" id="{A92D69F6-7160-7BA7-4707-B5CB54118594}"/>
              </a:ext>
            </a:extLst>
          </p:cNvPr>
          <p:cNvPicPr>
            <a:picLocks noChangeAspect="1"/>
          </p:cNvPicPr>
          <p:nvPr/>
        </p:nvPicPr>
        <p:blipFill>
          <a:blip r:embed="rId90">
            <a:extLst>
              <a:ext uri="{28A0092B-C50C-407E-A947-70E740481C1C}">
                <a14:useLocalDpi xmlns:a14="http://schemas.microsoft.com/office/drawing/2010/main"/>
              </a:ext>
            </a:extLst>
          </a:blip>
          <a:stretch>
            <a:fillRect/>
          </a:stretch>
        </p:blipFill>
        <p:spPr>
          <a:xfrm>
            <a:off x="9113873" y="1501293"/>
            <a:ext cx="566069" cy="648000"/>
          </a:xfrm>
          <a:prstGeom prst="flowChartConnector">
            <a:avLst/>
          </a:prstGeom>
          <a:ln>
            <a:solidFill>
              <a:srgbClr val="C8EEFF"/>
            </a:solidFill>
          </a:ln>
        </p:spPr>
      </p:pic>
      <p:pic>
        <p:nvPicPr>
          <p:cNvPr id="1030" name="Picture 6" descr="undefined">
            <a:extLst>
              <a:ext uri="{FF2B5EF4-FFF2-40B4-BE49-F238E27FC236}">
                <a16:creationId xmlns:a16="http://schemas.microsoft.com/office/drawing/2014/main" id="{D9CCA740-81A4-F38E-4688-A1BB5C25FDDF}"/>
              </a:ext>
            </a:extLst>
          </p:cNvPr>
          <p:cNvPicPr>
            <a:picLocks noChangeAspect="1" noChangeArrowheads="1"/>
          </p:cNvPicPr>
          <p:nvPr/>
        </p:nvPicPr>
        <p:blipFill rotWithShape="1">
          <a:blip r:embed="rId91">
            <a:extLst>
              <a:ext uri="{28A0092B-C50C-407E-A947-70E740481C1C}">
                <a14:useLocalDpi xmlns:a14="http://schemas.microsoft.com/office/drawing/2010/main"/>
              </a:ext>
            </a:extLst>
          </a:blip>
          <a:srcRect/>
          <a:stretch/>
        </p:blipFill>
        <p:spPr bwMode="auto">
          <a:xfrm>
            <a:off x="1763798" y="764367"/>
            <a:ext cx="648000" cy="648000"/>
          </a:xfrm>
          <a:prstGeom prst="ellipse">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31C3E8-E097-CC71-1559-8CA0C66B8D0A}"/>
              </a:ext>
            </a:extLst>
          </p:cNvPr>
          <p:cNvPicPr>
            <a:picLocks noChangeAspect="1" noChangeArrowheads="1"/>
          </p:cNvPicPr>
          <p:nvPr/>
        </p:nvPicPr>
        <p:blipFill rotWithShape="1">
          <a:blip r:embed="rId92">
            <a:extLst>
              <a:ext uri="{28A0092B-C50C-407E-A947-70E740481C1C}">
                <a14:useLocalDpi xmlns:a14="http://schemas.microsoft.com/office/drawing/2010/main"/>
              </a:ext>
            </a:extLst>
          </a:blip>
          <a:srcRect/>
          <a:stretch/>
        </p:blipFill>
        <p:spPr bwMode="auto">
          <a:xfrm>
            <a:off x="3215680" y="764367"/>
            <a:ext cx="648000" cy="648000"/>
          </a:xfrm>
          <a:prstGeom prst="ellipse">
            <a:avLst/>
          </a:prstGeom>
          <a:noFill/>
          <a:ln>
            <a:solidFill>
              <a:srgbClr val="C8EEFF"/>
            </a:solidFill>
          </a:ln>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75BF29D5-37D1-C6A4-28EE-BF3F1FFC02CE}"/>
              </a:ext>
            </a:extLst>
          </p:cNvPr>
          <p:cNvPicPr>
            <a:picLocks noChangeAspect="1"/>
          </p:cNvPicPr>
          <p:nvPr/>
        </p:nvPicPr>
        <p:blipFill rotWithShape="1">
          <a:blip r:embed="rId93">
            <a:extLst>
              <a:ext uri="{28A0092B-C50C-407E-A947-70E740481C1C}">
                <a14:useLocalDpi xmlns:a14="http://schemas.microsoft.com/office/drawing/2010/main"/>
              </a:ext>
            </a:extLst>
          </a:blip>
          <a:srcRect/>
          <a:stretch/>
        </p:blipFill>
        <p:spPr>
          <a:xfrm>
            <a:off x="1040807" y="1501293"/>
            <a:ext cx="648000" cy="648000"/>
          </a:xfrm>
          <a:prstGeom prst="ellipse">
            <a:avLst/>
          </a:prstGeom>
          <a:ln>
            <a:solidFill>
              <a:srgbClr val="C8EEFF"/>
            </a:solidFill>
          </a:ln>
        </p:spPr>
      </p:pic>
      <p:pic>
        <p:nvPicPr>
          <p:cNvPr id="3" name="图片 2">
            <a:extLst>
              <a:ext uri="{FF2B5EF4-FFF2-40B4-BE49-F238E27FC236}">
                <a16:creationId xmlns:a16="http://schemas.microsoft.com/office/drawing/2014/main" id="{F9E01FCA-453E-3E88-2F7E-A12738EFC390}"/>
              </a:ext>
            </a:extLst>
          </p:cNvPr>
          <p:cNvPicPr>
            <a:picLocks noChangeAspect="1"/>
          </p:cNvPicPr>
          <p:nvPr/>
        </p:nvPicPr>
        <p:blipFill rotWithShape="1">
          <a:blip r:embed="rId94">
            <a:extLst>
              <a:ext uri="{28A0092B-C50C-407E-A947-70E740481C1C}">
                <a14:useLocalDpi xmlns:a14="http://schemas.microsoft.com/office/drawing/2010/main"/>
              </a:ext>
            </a:extLst>
          </a:blip>
          <a:srcRect r="-793"/>
          <a:stretch/>
        </p:blipFill>
        <p:spPr>
          <a:xfrm>
            <a:off x="1035345" y="4498453"/>
            <a:ext cx="648000" cy="648000"/>
          </a:xfrm>
          <a:prstGeom prst="ellipse">
            <a:avLst/>
          </a:prstGeom>
          <a:ln>
            <a:solidFill>
              <a:srgbClr val="C8EEFF"/>
            </a:solidFill>
          </a:ln>
        </p:spPr>
      </p:pic>
      <p:pic>
        <p:nvPicPr>
          <p:cNvPr id="2" name="图片 1">
            <a:extLst>
              <a:ext uri="{FF2B5EF4-FFF2-40B4-BE49-F238E27FC236}">
                <a16:creationId xmlns:a16="http://schemas.microsoft.com/office/drawing/2014/main" id="{8648623B-744A-162E-0573-A9A61D770EA2}"/>
              </a:ext>
            </a:extLst>
          </p:cNvPr>
          <p:cNvPicPr>
            <a:picLocks noChangeAspect="1"/>
          </p:cNvPicPr>
          <p:nvPr/>
        </p:nvPicPr>
        <p:blipFill rotWithShape="1">
          <a:blip r:embed="rId95">
            <a:extLst>
              <a:ext uri="{28A0092B-C50C-407E-A947-70E740481C1C}">
                <a14:useLocalDpi xmlns:a14="http://schemas.microsoft.com/office/drawing/2010/main"/>
              </a:ext>
            </a:extLst>
          </a:blip>
          <a:srcRect/>
          <a:stretch/>
        </p:blipFill>
        <p:spPr>
          <a:xfrm>
            <a:off x="306892" y="4498453"/>
            <a:ext cx="648000" cy="648000"/>
          </a:xfrm>
          <a:prstGeom prst="ellipse">
            <a:avLst/>
          </a:prstGeom>
          <a:ln>
            <a:solidFill>
              <a:srgbClr val="C8EEFF"/>
            </a:solidFill>
          </a:ln>
        </p:spPr>
      </p:pic>
      <p:pic>
        <p:nvPicPr>
          <p:cNvPr id="22" name="图片 21">
            <a:extLst>
              <a:ext uri="{FF2B5EF4-FFF2-40B4-BE49-F238E27FC236}">
                <a16:creationId xmlns:a16="http://schemas.microsoft.com/office/drawing/2014/main" id="{D08C47E2-251E-5668-27A9-0CBFB45795DF}"/>
              </a:ext>
            </a:extLst>
          </p:cNvPr>
          <p:cNvPicPr>
            <a:picLocks noChangeAspect="1"/>
          </p:cNvPicPr>
          <p:nvPr/>
        </p:nvPicPr>
        <p:blipFill rotWithShape="1">
          <a:blip r:embed="rId96">
            <a:extLst>
              <a:ext uri="{28A0092B-C50C-407E-A947-70E740481C1C}">
                <a14:useLocalDpi xmlns:a14="http://schemas.microsoft.com/office/drawing/2010/main"/>
              </a:ext>
            </a:extLst>
          </a:blip>
          <a:srcRect/>
          <a:stretch/>
        </p:blipFill>
        <p:spPr>
          <a:xfrm>
            <a:off x="10505234" y="4498453"/>
            <a:ext cx="648000" cy="648000"/>
          </a:xfrm>
          <a:prstGeom prst="ellipse">
            <a:avLst/>
          </a:prstGeom>
          <a:ln>
            <a:solidFill>
              <a:srgbClr val="C8EEFF"/>
            </a:solidFill>
          </a:ln>
        </p:spPr>
      </p:pic>
      <p:pic>
        <p:nvPicPr>
          <p:cNvPr id="23" name="图片 22">
            <a:extLst>
              <a:ext uri="{FF2B5EF4-FFF2-40B4-BE49-F238E27FC236}">
                <a16:creationId xmlns:a16="http://schemas.microsoft.com/office/drawing/2014/main" id="{904E9D9C-2378-4101-136F-0D1C73A36F90}"/>
              </a:ext>
            </a:extLst>
          </p:cNvPr>
          <p:cNvPicPr>
            <a:picLocks noChangeAspect="1"/>
          </p:cNvPicPr>
          <p:nvPr/>
        </p:nvPicPr>
        <p:blipFill rotWithShape="1">
          <a:blip r:embed="rId97">
            <a:extLst>
              <a:ext uri="{28A0092B-C50C-407E-A947-70E740481C1C}">
                <a14:useLocalDpi xmlns:a14="http://schemas.microsoft.com/office/drawing/2010/main"/>
              </a:ext>
            </a:extLst>
          </a:blip>
          <a:srcRect r="-2027"/>
          <a:stretch/>
        </p:blipFill>
        <p:spPr>
          <a:xfrm>
            <a:off x="9776781" y="4498453"/>
            <a:ext cx="648000" cy="648000"/>
          </a:xfrm>
          <a:prstGeom prst="ellipse">
            <a:avLst/>
          </a:prstGeom>
          <a:ln>
            <a:solidFill>
              <a:srgbClr val="C8EEFF"/>
            </a:solidFill>
          </a:ln>
        </p:spPr>
      </p:pic>
      <p:pic>
        <p:nvPicPr>
          <p:cNvPr id="24" name="图片 23">
            <a:extLst>
              <a:ext uri="{FF2B5EF4-FFF2-40B4-BE49-F238E27FC236}">
                <a16:creationId xmlns:a16="http://schemas.microsoft.com/office/drawing/2014/main" id="{D03FE062-59E0-C55D-DF19-4A07FDB49635}"/>
              </a:ext>
            </a:extLst>
          </p:cNvPr>
          <p:cNvPicPr>
            <a:picLocks noChangeAspect="1"/>
          </p:cNvPicPr>
          <p:nvPr/>
        </p:nvPicPr>
        <p:blipFill rotWithShape="1">
          <a:blip r:embed="rId98">
            <a:extLst>
              <a:ext uri="{28A0092B-C50C-407E-A947-70E740481C1C}">
                <a14:useLocalDpi xmlns:a14="http://schemas.microsoft.com/office/drawing/2010/main"/>
              </a:ext>
            </a:extLst>
          </a:blip>
          <a:srcRect l="-2641"/>
          <a:stretch/>
        </p:blipFill>
        <p:spPr>
          <a:xfrm>
            <a:off x="306892" y="5279386"/>
            <a:ext cx="648000" cy="648000"/>
          </a:xfrm>
          <a:prstGeom prst="ellipse">
            <a:avLst/>
          </a:prstGeom>
          <a:ln>
            <a:solidFill>
              <a:srgbClr val="C8EEFF"/>
            </a:solidFill>
          </a:ln>
        </p:spPr>
      </p:pic>
      <p:pic>
        <p:nvPicPr>
          <p:cNvPr id="25" name="图片 24">
            <a:extLst>
              <a:ext uri="{FF2B5EF4-FFF2-40B4-BE49-F238E27FC236}">
                <a16:creationId xmlns:a16="http://schemas.microsoft.com/office/drawing/2014/main" id="{120325E4-E360-F8C8-D784-8481F11F9677}"/>
              </a:ext>
            </a:extLst>
          </p:cNvPr>
          <p:cNvPicPr>
            <a:picLocks noChangeAspect="1"/>
          </p:cNvPicPr>
          <p:nvPr/>
        </p:nvPicPr>
        <p:blipFill rotWithShape="1">
          <a:blip r:embed="rId99">
            <a:extLst>
              <a:ext uri="{28A0092B-C50C-407E-A947-70E740481C1C}">
                <a14:useLocalDpi xmlns:a14="http://schemas.microsoft.com/office/drawing/2010/main"/>
              </a:ext>
            </a:extLst>
          </a:blip>
          <a:srcRect/>
          <a:stretch/>
        </p:blipFill>
        <p:spPr>
          <a:xfrm>
            <a:off x="11233691" y="4498453"/>
            <a:ext cx="648000" cy="648000"/>
          </a:xfrm>
          <a:prstGeom prst="ellipse">
            <a:avLst/>
          </a:prstGeom>
          <a:ln>
            <a:solidFill>
              <a:srgbClr val="C8EEFF"/>
            </a:solidFill>
          </a:ln>
        </p:spPr>
      </p:pic>
      <p:pic>
        <p:nvPicPr>
          <p:cNvPr id="26" name="图片 25">
            <a:extLst>
              <a:ext uri="{FF2B5EF4-FFF2-40B4-BE49-F238E27FC236}">
                <a16:creationId xmlns:a16="http://schemas.microsoft.com/office/drawing/2014/main" id="{A18E95DA-3525-5193-A9B2-53B4A7074C78}"/>
              </a:ext>
            </a:extLst>
          </p:cNvPr>
          <p:cNvPicPr>
            <a:picLocks noChangeAspect="1"/>
          </p:cNvPicPr>
          <p:nvPr/>
        </p:nvPicPr>
        <p:blipFill rotWithShape="1">
          <a:blip r:embed="rId100">
            <a:extLst>
              <a:ext uri="{28A0092B-C50C-407E-A947-70E740481C1C}">
                <a14:useLocalDpi xmlns:a14="http://schemas.microsoft.com/office/drawing/2010/main"/>
              </a:ext>
            </a:extLst>
          </a:blip>
          <a:srcRect/>
          <a:stretch/>
        </p:blipFill>
        <p:spPr>
          <a:xfrm>
            <a:off x="1763798" y="5279386"/>
            <a:ext cx="648000" cy="648000"/>
          </a:xfrm>
          <a:prstGeom prst="ellipse">
            <a:avLst/>
          </a:prstGeom>
          <a:ln>
            <a:solidFill>
              <a:srgbClr val="C8EEFF"/>
            </a:solidFill>
          </a:ln>
        </p:spPr>
      </p:pic>
      <p:pic>
        <p:nvPicPr>
          <p:cNvPr id="27" name="图片 26">
            <a:extLst>
              <a:ext uri="{FF2B5EF4-FFF2-40B4-BE49-F238E27FC236}">
                <a16:creationId xmlns:a16="http://schemas.microsoft.com/office/drawing/2014/main" id="{89FB447A-54FB-1B6A-EA1F-71BAD1D01FE5}"/>
              </a:ext>
            </a:extLst>
          </p:cNvPr>
          <p:cNvPicPr>
            <a:picLocks noChangeAspect="1"/>
          </p:cNvPicPr>
          <p:nvPr/>
        </p:nvPicPr>
        <p:blipFill rotWithShape="1">
          <a:blip r:embed="rId101">
            <a:extLst>
              <a:ext uri="{28A0092B-C50C-407E-A947-70E740481C1C}">
                <a14:useLocalDpi xmlns:a14="http://schemas.microsoft.com/office/drawing/2010/main"/>
              </a:ext>
            </a:extLst>
          </a:blip>
          <a:srcRect/>
          <a:stretch/>
        </p:blipFill>
        <p:spPr>
          <a:xfrm>
            <a:off x="1035345" y="5279386"/>
            <a:ext cx="648000" cy="648000"/>
          </a:xfrm>
          <a:prstGeom prst="ellipse">
            <a:avLst/>
          </a:prstGeom>
          <a:ln>
            <a:solidFill>
              <a:srgbClr val="C8EEFF"/>
            </a:solidFill>
          </a:ln>
        </p:spPr>
      </p:pic>
      <p:pic>
        <p:nvPicPr>
          <p:cNvPr id="28" name="图片 27">
            <a:extLst>
              <a:ext uri="{FF2B5EF4-FFF2-40B4-BE49-F238E27FC236}">
                <a16:creationId xmlns:a16="http://schemas.microsoft.com/office/drawing/2014/main" id="{AF2F2DF4-AB7C-D221-7B21-31A9036C3231}"/>
              </a:ext>
            </a:extLst>
          </p:cNvPr>
          <p:cNvPicPr>
            <a:picLocks noChangeAspect="1"/>
          </p:cNvPicPr>
          <p:nvPr/>
        </p:nvPicPr>
        <p:blipFill rotWithShape="1">
          <a:blip r:embed="rId102">
            <a:extLst>
              <a:ext uri="{28A0092B-C50C-407E-A947-70E740481C1C}">
                <a14:useLocalDpi xmlns:a14="http://schemas.microsoft.com/office/drawing/2010/main"/>
              </a:ext>
            </a:extLst>
          </a:blip>
          <a:srcRect l="-88"/>
          <a:stretch/>
        </p:blipFill>
        <p:spPr>
          <a:xfrm>
            <a:off x="2492251" y="5279386"/>
            <a:ext cx="648000" cy="648000"/>
          </a:xfrm>
          <a:prstGeom prst="ellipse">
            <a:avLst/>
          </a:prstGeom>
          <a:ln>
            <a:solidFill>
              <a:srgbClr val="C8EEFF"/>
            </a:solidFill>
          </a:ln>
        </p:spPr>
      </p:pic>
      <p:pic>
        <p:nvPicPr>
          <p:cNvPr id="31" name="图片 30">
            <a:extLst>
              <a:ext uri="{FF2B5EF4-FFF2-40B4-BE49-F238E27FC236}">
                <a16:creationId xmlns:a16="http://schemas.microsoft.com/office/drawing/2014/main" id="{662585D2-EB6C-14EF-5FE2-A37C9FF3B653}"/>
              </a:ext>
            </a:extLst>
          </p:cNvPr>
          <p:cNvPicPr>
            <a:picLocks noChangeAspect="1"/>
          </p:cNvPicPr>
          <p:nvPr/>
        </p:nvPicPr>
        <p:blipFill rotWithShape="1">
          <a:blip r:embed="rId103">
            <a:extLst>
              <a:ext uri="{28A0092B-C50C-407E-A947-70E740481C1C}">
                <a14:useLocalDpi xmlns:a14="http://schemas.microsoft.com/office/drawing/2010/main"/>
              </a:ext>
            </a:extLst>
          </a:blip>
          <a:srcRect r="-678"/>
          <a:stretch/>
        </p:blipFill>
        <p:spPr>
          <a:xfrm>
            <a:off x="3220704" y="5279386"/>
            <a:ext cx="648000" cy="648000"/>
          </a:xfrm>
          <a:prstGeom prst="ellipse">
            <a:avLst/>
          </a:prstGeom>
          <a:ln>
            <a:solidFill>
              <a:srgbClr val="C8EEFF"/>
            </a:solidFill>
          </a:ln>
        </p:spPr>
      </p:pic>
      <p:pic>
        <p:nvPicPr>
          <p:cNvPr id="6272" name="图片 6271">
            <a:extLst>
              <a:ext uri="{FF2B5EF4-FFF2-40B4-BE49-F238E27FC236}">
                <a16:creationId xmlns:a16="http://schemas.microsoft.com/office/drawing/2014/main" id="{510B4BD7-2EF4-717A-EE5C-90167426713A}"/>
              </a:ext>
            </a:extLst>
          </p:cNvPr>
          <p:cNvPicPr>
            <a:picLocks noChangeAspect="1"/>
          </p:cNvPicPr>
          <p:nvPr/>
        </p:nvPicPr>
        <p:blipFill rotWithShape="1">
          <a:blip r:embed="rId104">
            <a:extLst>
              <a:ext uri="{28A0092B-C50C-407E-A947-70E740481C1C}">
                <a14:useLocalDpi xmlns:a14="http://schemas.microsoft.com/office/drawing/2010/main"/>
              </a:ext>
            </a:extLst>
          </a:blip>
          <a:srcRect l="-67" t="-874"/>
          <a:stretch/>
        </p:blipFill>
        <p:spPr>
          <a:xfrm>
            <a:off x="3949157" y="5279386"/>
            <a:ext cx="648000" cy="648000"/>
          </a:xfrm>
          <a:prstGeom prst="ellipse">
            <a:avLst/>
          </a:prstGeom>
          <a:ln>
            <a:solidFill>
              <a:srgbClr val="C8EEFF"/>
            </a:solidFill>
          </a:ln>
        </p:spPr>
      </p:pic>
      <p:pic>
        <p:nvPicPr>
          <p:cNvPr id="6274" name="图片 6273">
            <a:extLst>
              <a:ext uri="{FF2B5EF4-FFF2-40B4-BE49-F238E27FC236}">
                <a16:creationId xmlns:a16="http://schemas.microsoft.com/office/drawing/2014/main" id="{14BBCEA7-80A0-BC40-1F49-FA30DC224451}"/>
              </a:ext>
            </a:extLst>
          </p:cNvPr>
          <p:cNvPicPr>
            <a:picLocks noChangeAspect="1"/>
          </p:cNvPicPr>
          <p:nvPr/>
        </p:nvPicPr>
        <p:blipFill rotWithShape="1">
          <a:blip r:embed="rId105">
            <a:extLst>
              <a:ext uri="{28A0092B-C50C-407E-A947-70E740481C1C}">
                <a14:useLocalDpi xmlns:a14="http://schemas.microsoft.com/office/drawing/2010/main"/>
              </a:ext>
            </a:extLst>
          </a:blip>
          <a:srcRect l="-67"/>
          <a:stretch/>
        </p:blipFill>
        <p:spPr>
          <a:xfrm>
            <a:off x="4677610" y="5279386"/>
            <a:ext cx="648000" cy="648000"/>
          </a:xfrm>
          <a:prstGeom prst="ellipse">
            <a:avLst/>
          </a:prstGeom>
          <a:ln>
            <a:solidFill>
              <a:srgbClr val="C8EEFF"/>
            </a:solidFill>
          </a:ln>
        </p:spPr>
      </p:pic>
      <p:pic>
        <p:nvPicPr>
          <p:cNvPr id="6276" name="图片 6275">
            <a:extLst>
              <a:ext uri="{FF2B5EF4-FFF2-40B4-BE49-F238E27FC236}">
                <a16:creationId xmlns:a16="http://schemas.microsoft.com/office/drawing/2014/main" id="{E15232BF-01A4-A855-A55B-887E351EEE54}"/>
              </a:ext>
            </a:extLst>
          </p:cNvPr>
          <p:cNvPicPr>
            <a:picLocks noChangeAspect="1"/>
          </p:cNvPicPr>
          <p:nvPr/>
        </p:nvPicPr>
        <p:blipFill rotWithShape="1">
          <a:blip r:embed="rId106">
            <a:extLst>
              <a:ext uri="{28A0092B-C50C-407E-A947-70E740481C1C}">
                <a14:useLocalDpi xmlns:a14="http://schemas.microsoft.com/office/drawing/2010/main"/>
              </a:ext>
            </a:extLst>
          </a:blip>
          <a:srcRect r="-1974"/>
          <a:stretch/>
        </p:blipFill>
        <p:spPr>
          <a:xfrm>
            <a:off x="11233691" y="5272221"/>
            <a:ext cx="648000" cy="648000"/>
          </a:xfrm>
          <a:prstGeom prst="ellipse">
            <a:avLst/>
          </a:prstGeom>
          <a:ln>
            <a:solidFill>
              <a:srgbClr val="C8EEFF"/>
            </a:solidFill>
          </a:ln>
        </p:spPr>
      </p:pic>
      <p:pic>
        <p:nvPicPr>
          <p:cNvPr id="6277" name="图片 6276">
            <a:extLst>
              <a:ext uri="{FF2B5EF4-FFF2-40B4-BE49-F238E27FC236}">
                <a16:creationId xmlns:a16="http://schemas.microsoft.com/office/drawing/2014/main" id="{0CA3A721-7B81-050A-13A6-9C1A0FECE19C}"/>
              </a:ext>
            </a:extLst>
          </p:cNvPr>
          <p:cNvPicPr>
            <a:picLocks noChangeAspect="1"/>
          </p:cNvPicPr>
          <p:nvPr/>
        </p:nvPicPr>
        <p:blipFill rotWithShape="1">
          <a:blip r:embed="rId107">
            <a:extLst>
              <a:ext uri="{28A0092B-C50C-407E-A947-70E740481C1C}">
                <a14:useLocalDpi xmlns:a14="http://schemas.microsoft.com/office/drawing/2010/main"/>
              </a:ext>
            </a:extLst>
          </a:blip>
          <a:srcRect r="-610"/>
          <a:stretch/>
        </p:blipFill>
        <p:spPr>
          <a:xfrm>
            <a:off x="10505234" y="5279386"/>
            <a:ext cx="648000" cy="648000"/>
          </a:xfrm>
          <a:prstGeom prst="ellipse">
            <a:avLst/>
          </a:prstGeom>
          <a:ln>
            <a:solidFill>
              <a:srgbClr val="C8EEFF"/>
            </a:solidFill>
          </a:ln>
        </p:spPr>
      </p:pic>
      <p:pic>
        <p:nvPicPr>
          <p:cNvPr id="1025" name="图片 1024">
            <a:extLst>
              <a:ext uri="{FF2B5EF4-FFF2-40B4-BE49-F238E27FC236}">
                <a16:creationId xmlns:a16="http://schemas.microsoft.com/office/drawing/2014/main" id="{4337414B-B93B-016C-6B1F-381C64A60AB1}"/>
              </a:ext>
            </a:extLst>
          </p:cNvPr>
          <p:cNvPicPr>
            <a:picLocks noChangeAspect="1"/>
          </p:cNvPicPr>
          <p:nvPr/>
        </p:nvPicPr>
        <p:blipFill rotWithShape="1">
          <a:blip r:embed="rId108">
            <a:extLst>
              <a:ext uri="{28A0092B-C50C-407E-A947-70E740481C1C}">
                <a14:useLocalDpi xmlns:a14="http://schemas.microsoft.com/office/drawing/2010/main"/>
              </a:ext>
            </a:extLst>
          </a:blip>
          <a:srcRect r="-234"/>
          <a:stretch/>
        </p:blipFill>
        <p:spPr>
          <a:xfrm>
            <a:off x="6134516" y="5279386"/>
            <a:ext cx="648000" cy="648000"/>
          </a:xfrm>
          <a:prstGeom prst="ellipse">
            <a:avLst/>
          </a:prstGeom>
          <a:ln>
            <a:solidFill>
              <a:srgbClr val="C8EEFF"/>
            </a:solidFill>
          </a:ln>
        </p:spPr>
      </p:pic>
      <p:pic>
        <p:nvPicPr>
          <p:cNvPr id="1027" name="图片 1026">
            <a:extLst>
              <a:ext uri="{FF2B5EF4-FFF2-40B4-BE49-F238E27FC236}">
                <a16:creationId xmlns:a16="http://schemas.microsoft.com/office/drawing/2014/main" id="{1853A0DD-AA46-DC77-B214-EF34BC97E73B}"/>
              </a:ext>
            </a:extLst>
          </p:cNvPr>
          <p:cNvPicPr>
            <a:picLocks noChangeAspect="1"/>
          </p:cNvPicPr>
          <p:nvPr/>
        </p:nvPicPr>
        <p:blipFill rotWithShape="1">
          <a:blip r:embed="rId109">
            <a:extLst>
              <a:ext uri="{28A0092B-C50C-407E-A947-70E740481C1C}">
                <a14:useLocalDpi xmlns:a14="http://schemas.microsoft.com/office/drawing/2010/main"/>
              </a:ext>
            </a:extLst>
          </a:blip>
          <a:srcRect r="-149"/>
          <a:stretch/>
        </p:blipFill>
        <p:spPr>
          <a:xfrm>
            <a:off x="5406063" y="5279386"/>
            <a:ext cx="648000" cy="648000"/>
          </a:xfrm>
          <a:prstGeom prst="ellipse">
            <a:avLst/>
          </a:prstGeom>
          <a:ln>
            <a:solidFill>
              <a:srgbClr val="C8EEFF"/>
            </a:solidFill>
          </a:ln>
        </p:spPr>
      </p:pic>
      <p:pic>
        <p:nvPicPr>
          <p:cNvPr id="1029" name="图片 1028">
            <a:extLst>
              <a:ext uri="{FF2B5EF4-FFF2-40B4-BE49-F238E27FC236}">
                <a16:creationId xmlns:a16="http://schemas.microsoft.com/office/drawing/2014/main" id="{9A8E3362-5372-6F87-8A19-2AA17CE1B0BA}"/>
              </a:ext>
            </a:extLst>
          </p:cNvPr>
          <p:cNvPicPr>
            <a:picLocks noChangeAspect="1"/>
          </p:cNvPicPr>
          <p:nvPr/>
        </p:nvPicPr>
        <p:blipFill rotWithShape="1">
          <a:blip r:embed="rId110">
            <a:extLst>
              <a:ext uri="{28A0092B-C50C-407E-A947-70E740481C1C}">
                <a14:useLocalDpi xmlns:a14="http://schemas.microsoft.com/office/drawing/2010/main"/>
              </a:ext>
            </a:extLst>
          </a:blip>
          <a:srcRect/>
          <a:stretch/>
        </p:blipFill>
        <p:spPr>
          <a:xfrm>
            <a:off x="6862969" y="5279386"/>
            <a:ext cx="648000" cy="648000"/>
          </a:xfrm>
          <a:prstGeom prst="ellipse">
            <a:avLst/>
          </a:prstGeom>
          <a:ln>
            <a:solidFill>
              <a:srgbClr val="C8EEFF"/>
            </a:solidFill>
          </a:ln>
        </p:spPr>
      </p:pic>
      <p:pic>
        <p:nvPicPr>
          <p:cNvPr id="1033" name="图片 1032">
            <a:extLst>
              <a:ext uri="{FF2B5EF4-FFF2-40B4-BE49-F238E27FC236}">
                <a16:creationId xmlns:a16="http://schemas.microsoft.com/office/drawing/2014/main" id="{E65CB6DE-6776-D6EE-46C7-92A26F421CFD}"/>
              </a:ext>
            </a:extLst>
          </p:cNvPr>
          <p:cNvPicPr>
            <a:picLocks noChangeAspect="1"/>
          </p:cNvPicPr>
          <p:nvPr/>
        </p:nvPicPr>
        <p:blipFill rotWithShape="1">
          <a:blip r:embed="rId111">
            <a:extLst>
              <a:ext uri="{28A0092B-C50C-407E-A947-70E740481C1C}">
                <a14:useLocalDpi xmlns:a14="http://schemas.microsoft.com/office/drawing/2010/main"/>
              </a:ext>
            </a:extLst>
          </a:blip>
          <a:srcRect l="-1051"/>
          <a:stretch/>
        </p:blipFill>
        <p:spPr>
          <a:xfrm>
            <a:off x="7591422" y="5279386"/>
            <a:ext cx="648000" cy="648000"/>
          </a:xfrm>
          <a:prstGeom prst="ellipse">
            <a:avLst/>
          </a:prstGeom>
          <a:ln>
            <a:solidFill>
              <a:srgbClr val="C8EEFF"/>
            </a:solidFill>
          </a:ln>
        </p:spPr>
      </p:pic>
      <p:pic>
        <p:nvPicPr>
          <p:cNvPr id="1035" name="图片 1034">
            <a:extLst>
              <a:ext uri="{FF2B5EF4-FFF2-40B4-BE49-F238E27FC236}">
                <a16:creationId xmlns:a16="http://schemas.microsoft.com/office/drawing/2014/main" id="{8FAD8B03-EB37-36F7-AC5C-19B7BCEE699A}"/>
              </a:ext>
            </a:extLst>
          </p:cNvPr>
          <p:cNvPicPr>
            <a:picLocks noChangeAspect="1"/>
          </p:cNvPicPr>
          <p:nvPr/>
        </p:nvPicPr>
        <p:blipFill rotWithShape="1">
          <a:blip r:embed="rId112">
            <a:extLst>
              <a:ext uri="{28A0092B-C50C-407E-A947-70E740481C1C}">
                <a14:useLocalDpi xmlns:a14="http://schemas.microsoft.com/office/drawing/2010/main"/>
              </a:ext>
            </a:extLst>
          </a:blip>
          <a:srcRect r="-627"/>
          <a:stretch/>
        </p:blipFill>
        <p:spPr>
          <a:xfrm>
            <a:off x="8319875" y="5279386"/>
            <a:ext cx="648000" cy="648000"/>
          </a:xfrm>
          <a:prstGeom prst="ellipse">
            <a:avLst/>
          </a:prstGeom>
          <a:ln>
            <a:solidFill>
              <a:srgbClr val="C8EEFF"/>
            </a:solidFill>
          </a:ln>
        </p:spPr>
      </p:pic>
      <p:pic>
        <p:nvPicPr>
          <p:cNvPr id="1037" name="图片 1036">
            <a:extLst>
              <a:ext uri="{FF2B5EF4-FFF2-40B4-BE49-F238E27FC236}">
                <a16:creationId xmlns:a16="http://schemas.microsoft.com/office/drawing/2014/main" id="{4A70F965-1363-7325-CB4A-AF3138E5E379}"/>
              </a:ext>
            </a:extLst>
          </p:cNvPr>
          <p:cNvPicPr>
            <a:picLocks noChangeAspect="1"/>
          </p:cNvPicPr>
          <p:nvPr/>
        </p:nvPicPr>
        <p:blipFill rotWithShape="1">
          <a:blip r:embed="rId113">
            <a:extLst>
              <a:ext uri="{28A0092B-C50C-407E-A947-70E740481C1C}">
                <a14:useLocalDpi xmlns:a14="http://schemas.microsoft.com/office/drawing/2010/main"/>
              </a:ext>
            </a:extLst>
          </a:blip>
          <a:srcRect l="-1660"/>
          <a:stretch/>
        </p:blipFill>
        <p:spPr>
          <a:xfrm>
            <a:off x="9776781" y="5279386"/>
            <a:ext cx="648000" cy="648000"/>
          </a:xfrm>
          <a:prstGeom prst="ellipse">
            <a:avLst/>
          </a:prstGeom>
          <a:ln>
            <a:solidFill>
              <a:srgbClr val="C8EEFF"/>
            </a:solidFill>
          </a:ln>
        </p:spPr>
      </p:pic>
      <p:pic>
        <p:nvPicPr>
          <p:cNvPr id="1039" name="图片 1038">
            <a:extLst>
              <a:ext uri="{FF2B5EF4-FFF2-40B4-BE49-F238E27FC236}">
                <a16:creationId xmlns:a16="http://schemas.microsoft.com/office/drawing/2014/main" id="{EEF187BD-CA4C-8648-B33D-0124341DD97F}"/>
              </a:ext>
            </a:extLst>
          </p:cNvPr>
          <p:cNvPicPr>
            <a:picLocks noChangeAspect="1"/>
          </p:cNvPicPr>
          <p:nvPr/>
        </p:nvPicPr>
        <p:blipFill rotWithShape="1">
          <a:blip r:embed="rId114">
            <a:extLst>
              <a:ext uri="{28A0092B-C50C-407E-A947-70E740481C1C}">
                <a14:useLocalDpi xmlns:a14="http://schemas.microsoft.com/office/drawing/2010/main"/>
              </a:ext>
            </a:extLst>
          </a:blip>
          <a:srcRect r="-1698"/>
          <a:stretch/>
        </p:blipFill>
        <p:spPr>
          <a:xfrm>
            <a:off x="9048328" y="5279386"/>
            <a:ext cx="648000" cy="648000"/>
          </a:xfrm>
          <a:prstGeom prst="ellipse">
            <a:avLst/>
          </a:prstGeom>
          <a:ln>
            <a:solidFill>
              <a:srgbClr val="C8EEFF"/>
            </a:solidFill>
          </a:ln>
        </p:spPr>
      </p:pic>
      <p:pic>
        <p:nvPicPr>
          <p:cNvPr id="1041" name="图片 1040">
            <a:extLst>
              <a:ext uri="{FF2B5EF4-FFF2-40B4-BE49-F238E27FC236}">
                <a16:creationId xmlns:a16="http://schemas.microsoft.com/office/drawing/2014/main" id="{2C174A28-57F0-C084-43F7-EC1EF959E761}"/>
              </a:ext>
            </a:extLst>
          </p:cNvPr>
          <p:cNvPicPr>
            <a:picLocks noChangeAspect="1"/>
          </p:cNvPicPr>
          <p:nvPr/>
        </p:nvPicPr>
        <p:blipFill rotWithShape="1">
          <a:blip r:embed="rId115">
            <a:extLst>
              <a:ext uri="{28A0092B-C50C-407E-A947-70E740481C1C}">
                <a14:useLocalDpi xmlns:a14="http://schemas.microsoft.com/office/drawing/2010/main"/>
              </a:ext>
            </a:extLst>
          </a:blip>
          <a:srcRect r="-132"/>
          <a:stretch/>
        </p:blipFill>
        <p:spPr>
          <a:xfrm>
            <a:off x="306892" y="6031299"/>
            <a:ext cx="648000" cy="648000"/>
          </a:xfrm>
          <a:prstGeom prst="ellipse">
            <a:avLst/>
          </a:prstGeom>
          <a:ln>
            <a:solidFill>
              <a:srgbClr val="C8EEFF"/>
            </a:solidFill>
          </a:ln>
        </p:spPr>
      </p:pic>
      <p:pic>
        <p:nvPicPr>
          <p:cNvPr id="6279" name="图片 6278">
            <a:extLst>
              <a:ext uri="{FF2B5EF4-FFF2-40B4-BE49-F238E27FC236}">
                <a16:creationId xmlns:a16="http://schemas.microsoft.com/office/drawing/2014/main" id="{CC306A67-84F8-9B45-7D13-B2272C70C061}"/>
              </a:ext>
            </a:extLst>
          </p:cNvPr>
          <p:cNvPicPr>
            <a:picLocks noChangeAspect="1"/>
          </p:cNvPicPr>
          <p:nvPr/>
        </p:nvPicPr>
        <p:blipFill rotWithShape="1">
          <a:blip r:embed="rId116">
            <a:extLst>
              <a:ext uri="{28A0092B-C50C-407E-A947-70E740481C1C}">
                <a14:useLocalDpi xmlns:a14="http://schemas.microsoft.com/office/drawing/2010/main"/>
              </a:ext>
            </a:extLst>
          </a:blip>
          <a:srcRect r="-552"/>
          <a:stretch/>
        </p:blipFill>
        <p:spPr>
          <a:xfrm>
            <a:off x="1040807" y="6031299"/>
            <a:ext cx="648000" cy="648000"/>
          </a:xfrm>
          <a:prstGeom prst="ellipse">
            <a:avLst/>
          </a:prstGeom>
          <a:ln>
            <a:solidFill>
              <a:srgbClr val="C8EEFF"/>
            </a:solidFill>
          </a:ln>
        </p:spPr>
      </p:pic>
      <p:pic>
        <p:nvPicPr>
          <p:cNvPr id="1043" name="图片 1042">
            <a:extLst>
              <a:ext uri="{FF2B5EF4-FFF2-40B4-BE49-F238E27FC236}">
                <a16:creationId xmlns:a16="http://schemas.microsoft.com/office/drawing/2014/main" id="{2FB344A5-D693-9F58-92D3-2D856A8CDECC}"/>
              </a:ext>
            </a:extLst>
          </p:cNvPr>
          <p:cNvPicPr>
            <a:picLocks noChangeAspect="1"/>
          </p:cNvPicPr>
          <p:nvPr/>
        </p:nvPicPr>
        <p:blipFill rotWithShape="1">
          <a:blip r:embed="rId117">
            <a:extLst>
              <a:ext uri="{28A0092B-C50C-407E-A947-70E740481C1C}">
                <a14:useLocalDpi xmlns:a14="http://schemas.microsoft.com/office/drawing/2010/main"/>
              </a:ext>
            </a:extLst>
          </a:blip>
          <a:srcRect r="-1158"/>
          <a:stretch/>
        </p:blipFill>
        <p:spPr>
          <a:xfrm>
            <a:off x="2508637" y="6031299"/>
            <a:ext cx="648000" cy="648000"/>
          </a:xfrm>
          <a:prstGeom prst="ellipse">
            <a:avLst/>
          </a:prstGeom>
          <a:ln>
            <a:solidFill>
              <a:srgbClr val="C8EEFF"/>
            </a:solidFill>
          </a:ln>
        </p:spPr>
      </p:pic>
      <p:pic>
        <p:nvPicPr>
          <p:cNvPr id="1045" name="图片 1044">
            <a:extLst>
              <a:ext uri="{FF2B5EF4-FFF2-40B4-BE49-F238E27FC236}">
                <a16:creationId xmlns:a16="http://schemas.microsoft.com/office/drawing/2014/main" id="{9E6B8A8D-9228-AA32-EC77-09FC423A3793}"/>
              </a:ext>
            </a:extLst>
          </p:cNvPr>
          <p:cNvPicPr>
            <a:picLocks noChangeAspect="1"/>
          </p:cNvPicPr>
          <p:nvPr/>
        </p:nvPicPr>
        <p:blipFill rotWithShape="1">
          <a:blip r:embed="rId118">
            <a:extLst>
              <a:ext uri="{28A0092B-C50C-407E-A947-70E740481C1C}">
                <a14:useLocalDpi xmlns:a14="http://schemas.microsoft.com/office/drawing/2010/main"/>
              </a:ext>
            </a:extLst>
          </a:blip>
          <a:srcRect r="-134"/>
          <a:stretch/>
        </p:blipFill>
        <p:spPr>
          <a:xfrm>
            <a:off x="1763798" y="6031299"/>
            <a:ext cx="648000" cy="648000"/>
          </a:xfrm>
          <a:prstGeom prst="ellipse">
            <a:avLst/>
          </a:prstGeom>
          <a:ln>
            <a:solidFill>
              <a:srgbClr val="C8EEFF"/>
            </a:solidFill>
          </a:ln>
        </p:spPr>
      </p:pic>
      <p:pic>
        <p:nvPicPr>
          <p:cNvPr id="1047" name="图片 1046">
            <a:extLst>
              <a:ext uri="{FF2B5EF4-FFF2-40B4-BE49-F238E27FC236}">
                <a16:creationId xmlns:a16="http://schemas.microsoft.com/office/drawing/2014/main" id="{089D6C7D-77DB-C50F-FD47-9229C6FC2EB2}"/>
              </a:ext>
            </a:extLst>
          </p:cNvPr>
          <p:cNvPicPr>
            <a:picLocks noChangeAspect="1"/>
          </p:cNvPicPr>
          <p:nvPr/>
        </p:nvPicPr>
        <p:blipFill rotWithShape="1">
          <a:blip r:embed="rId119">
            <a:extLst>
              <a:ext uri="{28A0092B-C50C-407E-A947-70E740481C1C}">
                <a14:useLocalDpi xmlns:a14="http://schemas.microsoft.com/office/drawing/2010/main"/>
              </a:ext>
            </a:extLst>
          </a:blip>
          <a:srcRect l="-1539"/>
          <a:stretch/>
        </p:blipFill>
        <p:spPr>
          <a:xfrm>
            <a:off x="3949157" y="6031299"/>
            <a:ext cx="648000" cy="648000"/>
          </a:xfrm>
          <a:prstGeom prst="ellipse">
            <a:avLst/>
          </a:prstGeom>
          <a:ln>
            <a:solidFill>
              <a:srgbClr val="C8EEFF"/>
            </a:solidFill>
          </a:ln>
        </p:spPr>
      </p:pic>
      <p:pic>
        <p:nvPicPr>
          <p:cNvPr id="1049" name="图片 1048">
            <a:extLst>
              <a:ext uri="{FF2B5EF4-FFF2-40B4-BE49-F238E27FC236}">
                <a16:creationId xmlns:a16="http://schemas.microsoft.com/office/drawing/2014/main" id="{6DE440E4-4A98-D10A-AD6E-17F85A383995}"/>
              </a:ext>
            </a:extLst>
          </p:cNvPr>
          <p:cNvPicPr>
            <a:picLocks noChangeAspect="1"/>
          </p:cNvPicPr>
          <p:nvPr/>
        </p:nvPicPr>
        <p:blipFill rotWithShape="1">
          <a:blip r:embed="rId120">
            <a:extLst>
              <a:ext uri="{28A0092B-C50C-407E-A947-70E740481C1C}">
                <a14:useLocalDpi xmlns:a14="http://schemas.microsoft.com/office/drawing/2010/main"/>
              </a:ext>
            </a:extLst>
          </a:blip>
          <a:srcRect/>
          <a:stretch/>
        </p:blipFill>
        <p:spPr>
          <a:xfrm>
            <a:off x="3221640" y="6031299"/>
            <a:ext cx="648000" cy="648000"/>
          </a:xfrm>
          <a:prstGeom prst="ellipse">
            <a:avLst/>
          </a:prstGeom>
          <a:ln>
            <a:solidFill>
              <a:srgbClr val="C8EEFF"/>
            </a:solidFill>
          </a:ln>
        </p:spPr>
      </p:pic>
      <p:pic>
        <p:nvPicPr>
          <p:cNvPr id="6283" name="图片 6282">
            <a:extLst>
              <a:ext uri="{FF2B5EF4-FFF2-40B4-BE49-F238E27FC236}">
                <a16:creationId xmlns:a16="http://schemas.microsoft.com/office/drawing/2014/main" id="{47B8F4D2-6543-CFB3-81F0-1D1E7B818AC0}"/>
              </a:ext>
            </a:extLst>
          </p:cNvPr>
          <p:cNvPicPr>
            <a:picLocks noChangeAspect="1"/>
          </p:cNvPicPr>
          <p:nvPr/>
        </p:nvPicPr>
        <p:blipFill rotWithShape="1">
          <a:blip r:embed="rId121">
            <a:extLst>
              <a:ext uri="{28A0092B-C50C-407E-A947-70E740481C1C}">
                <a14:useLocalDpi xmlns:a14="http://schemas.microsoft.com/office/drawing/2010/main"/>
              </a:ext>
            </a:extLst>
          </a:blip>
          <a:srcRect/>
          <a:stretch/>
        </p:blipFill>
        <p:spPr>
          <a:xfrm>
            <a:off x="2492251" y="4498453"/>
            <a:ext cx="648000" cy="648000"/>
          </a:xfrm>
          <a:prstGeom prst="ellipse">
            <a:avLst/>
          </a:prstGeom>
          <a:ln>
            <a:solidFill>
              <a:srgbClr val="C8EEFF"/>
            </a:solidFill>
          </a:ln>
        </p:spPr>
      </p:pic>
      <p:sp>
        <p:nvSpPr>
          <p:cNvPr id="6285" name="文本框 6284">
            <a:extLst>
              <a:ext uri="{FF2B5EF4-FFF2-40B4-BE49-F238E27FC236}">
                <a16:creationId xmlns:a16="http://schemas.microsoft.com/office/drawing/2014/main" id="{771DBD9A-D567-C2BA-918E-978C8CE9B5BF}"/>
              </a:ext>
            </a:extLst>
          </p:cNvPr>
          <p:cNvSpPr txBox="1"/>
          <p:nvPr/>
        </p:nvSpPr>
        <p:spPr>
          <a:xfrm>
            <a:off x="4761838" y="5952014"/>
            <a:ext cx="3096344" cy="646331"/>
          </a:xfrm>
          <a:prstGeom prst="rect">
            <a:avLst/>
          </a:prstGeom>
          <a:noFill/>
        </p:spPr>
        <p:txBody>
          <a:bodyPr wrap="square" rtlCol="0">
            <a:spAutoFit/>
          </a:bodyPr>
          <a:lstStyle/>
          <a:p>
            <a:r>
              <a:rPr lang="en-US" altLang="zh-CN" sz="3600" b="1" dirty="0">
                <a:solidFill>
                  <a:srgbClr val="2D82E1"/>
                </a:solidFill>
              </a:rPr>
              <a:t>……</a:t>
            </a:r>
            <a:endParaRPr lang="zh-CN" altLang="en-US" sz="3600" b="1" dirty="0">
              <a:solidFill>
                <a:srgbClr val="2D82E1"/>
              </a:solidFill>
            </a:endParaRPr>
          </a:p>
        </p:txBody>
      </p:sp>
    </p:spTree>
    <p:extLst>
      <p:ext uri="{BB962C8B-B14F-4D97-AF65-F5344CB8AC3E}">
        <p14:creationId xmlns:p14="http://schemas.microsoft.com/office/powerpoint/2010/main" val="2900762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8546-4F52-A249-DA99-B465F8091D5D}"/>
              </a:ext>
            </a:extLst>
          </p:cNvPr>
          <p:cNvSpPr>
            <a:spLocks noGrp="1"/>
          </p:cNvSpPr>
          <p:nvPr>
            <p:ph type="title"/>
          </p:nvPr>
        </p:nvSpPr>
        <p:spPr/>
        <p:txBody>
          <a:bodyPr/>
          <a:lstStyle/>
          <a:p>
            <a:endParaRPr lang="en-CN"/>
          </a:p>
        </p:txBody>
      </p:sp>
      <p:pic>
        <p:nvPicPr>
          <p:cNvPr id="4" name="06272788-4ea1-5834-99f0-8acdc6955c28_0">
            <a:hlinkClick r:id="" action="ppaction://media"/>
            <a:extLst>
              <a:ext uri="{FF2B5EF4-FFF2-40B4-BE49-F238E27FC236}">
                <a16:creationId xmlns:a16="http://schemas.microsoft.com/office/drawing/2014/main" id="{ACAFE22A-5659-338D-9DA3-5F443ABD32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03448"/>
            <a:ext cx="12192000" cy="8127224"/>
          </a:xfrm>
        </p:spPr>
      </p:pic>
    </p:spTree>
    <p:extLst>
      <p:ext uri="{BB962C8B-B14F-4D97-AF65-F5344CB8AC3E}">
        <p14:creationId xmlns:p14="http://schemas.microsoft.com/office/powerpoint/2010/main" val="131025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EFE3-4C52-D917-7CE6-9998DD5147DA}"/>
              </a:ext>
            </a:extLst>
          </p:cNvPr>
          <p:cNvSpPr>
            <a:spLocks noGrp="1"/>
          </p:cNvSpPr>
          <p:nvPr>
            <p:ph type="title"/>
          </p:nvPr>
        </p:nvSpPr>
        <p:spPr/>
        <p:txBody>
          <a:bodyPr/>
          <a:lstStyle/>
          <a:p>
            <a:r>
              <a:rPr lang="en-CN" dirty="0"/>
              <a:t>文生视频</a:t>
            </a:r>
          </a:p>
        </p:txBody>
      </p:sp>
      <p:sp>
        <p:nvSpPr>
          <p:cNvPr id="3" name="Content Placeholder 2">
            <a:extLst>
              <a:ext uri="{FF2B5EF4-FFF2-40B4-BE49-F238E27FC236}">
                <a16:creationId xmlns:a16="http://schemas.microsoft.com/office/drawing/2014/main" id="{BE46FACC-67CE-E7E0-C959-7F2348635A47}"/>
              </a:ext>
            </a:extLst>
          </p:cNvPr>
          <p:cNvSpPr>
            <a:spLocks noGrp="1"/>
          </p:cNvSpPr>
          <p:nvPr>
            <p:ph idx="1"/>
          </p:nvPr>
        </p:nvSpPr>
        <p:spPr/>
        <p:txBody>
          <a:bodyPr/>
          <a:lstStyle/>
          <a:p>
            <a:r>
              <a:rPr lang="zh-CN" altLang="en-US" sz="4000" b="0" i="0" u="none" strike="noStrike" dirty="0">
                <a:effectLst/>
              </a:rPr>
              <a:t>一艘帆船被海浪打翻，紧张刺激的镜头，</a:t>
            </a:r>
            <a:r>
              <a:rPr lang="en-US" altLang="zh-CN" sz="4000" b="0" i="0" u="none" strike="noStrike" dirty="0">
                <a:effectLst/>
              </a:rPr>
              <a:t>4</a:t>
            </a:r>
            <a:r>
              <a:rPr lang="en-US" sz="4000" b="0" i="0" u="none" strike="noStrike" dirty="0">
                <a:effectLst/>
              </a:rPr>
              <a:t>K</a:t>
            </a:r>
            <a:r>
              <a:rPr lang="zh-CN" altLang="en-US" sz="4000" b="0" i="0" u="none" strike="noStrike" dirty="0">
                <a:effectLst/>
              </a:rPr>
              <a:t>高清，电影质感，水平旋转镜头拍摄</a:t>
            </a:r>
            <a:endParaRPr lang="en-CN" sz="4000" dirty="0"/>
          </a:p>
        </p:txBody>
      </p:sp>
      <p:sp>
        <p:nvSpPr>
          <p:cNvPr id="4" name="TextBox 3">
            <a:extLst>
              <a:ext uri="{FF2B5EF4-FFF2-40B4-BE49-F238E27FC236}">
                <a16:creationId xmlns:a16="http://schemas.microsoft.com/office/drawing/2014/main" id="{61087BCE-90F4-5F58-1053-CE190CEEA3C0}"/>
              </a:ext>
            </a:extLst>
          </p:cNvPr>
          <p:cNvSpPr txBox="1"/>
          <p:nvPr/>
        </p:nvSpPr>
        <p:spPr>
          <a:xfrm>
            <a:off x="5142816" y="5146814"/>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一起试一试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72238102-1C1A-820C-8967-FCCD4ECEEE2B}"/>
              </a:ext>
            </a:extLst>
          </p:cNvPr>
          <p:cNvPicPr>
            <a:picLocks noChangeAspect="1"/>
          </p:cNvPicPr>
          <p:nvPr/>
        </p:nvPicPr>
        <p:blipFill>
          <a:blip r:embed="rId2"/>
          <a:stretch>
            <a:fillRect/>
          </a:stretch>
        </p:blipFill>
        <p:spPr>
          <a:xfrm>
            <a:off x="8112224" y="4055697"/>
            <a:ext cx="2777591" cy="2777591"/>
          </a:xfrm>
          <a:prstGeom prst="rect">
            <a:avLst/>
          </a:prstGeom>
        </p:spPr>
      </p:pic>
    </p:spTree>
    <p:extLst>
      <p:ext uri="{BB962C8B-B14F-4D97-AF65-F5344CB8AC3E}">
        <p14:creationId xmlns:p14="http://schemas.microsoft.com/office/powerpoint/2010/main" val="398105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25D2-22BA-0BBE-3DE5-42B9FE5E47F5}"/>
              </a:ext>
            </a:extLst>
          </p:cNvPr>
          <p:cNvSpPr>
            <a:spLocks noGrp="1"/>
          </p:cNvSpPr>
          <p:nvPr>
            <p:ph type="title"/>
          </p:nvPr>
        </p:nvSpPr>
        <p:spPr/>
        <p:txBody>
          <a:bodyPr/>
          <a:lstStyle/>
          <a:p>
            <a:endParaRPr lang="en-CN"/>
          </a:p>
        </p:txBody>
      </p:sp>
      <p:pic>
        <p:nvPicPr>
          <p:cNvPr id="4" name="c7ad4967-0e66-5668-908e-121259027030_0">
            <a:hlinkClick r:id="" action="ppaction://media"/>
            <a:extLst>
              <a:ext uri="{FF2B5EF4-FFF2-40B4-BE49-F238E27FC236}">
                <a16:creationId xmlns:a16="http://schemas.microsoft.com/office/drawing/2014/main" id="{CF303F2D-7802-0556-A5B4-F407B06D02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31440"/>
            <a:ext cx="12192000" cy="8127224"/>
          </a:xfrm>
        </p:spPr>
      </p:pic>
    </p:spTree>
    <p:extLst>
      <p:ext uri="{BB962C8B-B14F-4D97-AF65-F5344CB8AC3E}">
        <p14:creationId xmlns:p14="http://schemas.microsoft.com/office/powerpoint/2010/main" val="227794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48B2-5507-AEE5-B02B-F0E6CB9D27B5}"/>
              </a:ext>
            </a:extLst>
          </p:cNvPr>
          <p:cNvSpPr>
            <a:spLocks noGrp="1"/>
          </p:cNvSpPr>
          <p:nvPr>
            <p:ph type="title"/>
          </p:nvPr>
        </p:nvSpPr>
        <p:spPr/>
        <p:txBody>
          <a:bodyPr/>
          <a:lstStyle/>
          <a:p>
            <a:r>
              <a:rPr lang="en-CN" dirty="0"/>
              <a:t>文生视频</a:t>
            </a:r>
          </a:p>
        </p:txBody>
      </p:sp>
      <p:sp>
        <p:nvSpPr>
          <p:cNvPr id="3" name="Content Placeholder 2">
            <a:extLst>
              <a:ext uri="{FF2B5EF4-FFF2-40B4-BE49-F238E27FC236}">
                <a16:creationId xmlns:a16="http://schemas.microsoft.com/office/drawing/2014/main" id="{219A0E87-94CE-4287-4AE6-66A88F7410B3}"/>
              </a:ext>
            </a:extLst>
          </p:cNvPr>
          <p:cNvSpPr>
            <a:spLocks noGrp="1"/>
          </p:cNvSpPr>
          <p:nvPr>
            <p:ph idx="1"/>
          </p:nvPr>
        </p:nvSpPr>
        <p:spPr/>
        <p:txBody>
          <a:bodyPr/>
          <a:lstStyle/>
          <a:p>
            <a:r>
              <a:rPr lang="en-US" sz="4000" b="0" i="0" u="none" strike="noStrike" dirty="0">
                <a:effectLst/>
              </a:rPr>
              <a:t>An elderly woman with white hair and a lined face is seated inside an older model car, looking out through the side window with a contemplative or mildly sad expression.</a:t>
            </a:r>
            <a:endParaRPr lang="en-CN" sz="4000" dirty="0"/>
          </a:p>
        </p:txBody>
      </p:sp>
      <p:sp>
        <p:nvSpPr>
          <p:cNvPr id="4" name="TextBox 3">
            <a:extLst>
              <a:ext uri="{FF2B5EF4-FFF2-40B4-BE49-F238E27FC236}">
                <a16:creationId xmlns:a16="http://schemas.microsoft.com/office/drawing/2014/main" id="{7BC81BEB-58BA-468E-6218-AC52C531952E}"/>
              </a:ext>
            </a:extLst>
          </p:cNvPr>
          <p:cNvSpPr txBox="1"/>
          <p:nvPr/>
        </p:nvSpPr>
        <p:spPr>
          <a:xfrm>
            <a:off x="5142816" y="5146814"/>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一起试一试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2477C824-EC74-6503-43E7-73310C7CEBD1}"/>
              </a:ext>
            </a:extLst>
          </p:cNvPr>
          <p:cNvPicPr>
            <a:picLocks noChangeAspect="1"/>
          </p:cNvPicPr>
          <p:nvPr/>
        </p:nvPicPr>
        <p:blipFill>
          <a:blip r:embed="rId2"/>
          <a:stretch>
            <a:fillRect/>
          </a:stretch>
        </p:blipFill>
        <p:spPr>
          <a:xfrm>
            <a:off x="8112224" y="4055697"/>
            <a:ext cx="2777591" cy="2777591"/>
          </a:xfrm>
          <a:prstGeom prst="rect">
            <a:avLst/>
          </a:prstGeom>
        </p:spPr>
      </p:pic>
    </p:spTree>
    <p:extLst>
      <p:ext uri="{BB962C8B-B14F-4D97-AF65-F5344CB8AC3E}">
        <p14:creationId xmlns:p14="http://schemas.microsoft.com/office/powerpoint/2010/main" val="298112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7FA5E-5D2D-DE7C-E5EB-8F98B3D9A9DA}"/>
              </a:ext>
            </a:extLst>
          </p:cNvPr>
          <p:cNvSpPr>
            <a:spLocks noGrp="1"/>
          </p:cNvSpPr>
          <p:nvPr>
            <p:ph type="title"/>
          </p:nvPr>
        </p:nvSpPr>
        <p:spPr/>
        <p:txBody>
          <a:bodyPr/>
          <a:lstStyle/>
          <a:p>
            <a:endParaRPr lang="en-CN"/>
          </a:p>
        </p:txBody>
      </p:sp>
      <p:pic>
        <p:nvPicPr>
          <p:cNvPr id="4" name="bb0533c8-08da-55f5-90b1-98c9dfb56e64_0">
            <a:hlinkClick r:id="" action="ppaction://media"/>
            <a:extLst>
              <a:ext uri="{FF2B5EF4-FFF2-40B4-BE49-F238E27FC236}">
                <a16:creationId xmlns:a16="http://schemas.microsoft.com/office/drawing/2014/main" id="{BE634B4F-9565-D9AD-EE6A-D1342CC3B8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 y="-603448"/>
            <a:ext cx="12206522" cy="8136904"/>
          </a:xfrm>
        </p:spPr>
      </p:pic>
    </p:spTree>
    <p:extLst>
      <p:ext uri="{BB962C8B-B14F-4D97-AF65-F5344CB8AC3E}">
        <p14:creationId xmlns:p14="http://schemas.microsoft.com/office/powerpoint/2010/main" val="27906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889B-E06B-3E91-7C51-B29C8C371E48}"/>
              </a:ext>
            </a:extLst>
          </p:cNvPr>
          <p:cNvSpPr>
            <a:spLocks noGrp="1"/>
          </p:cNvSpPr>
          <p:nvPr>
            <p:ph type="title"/>
          </p:nvPr>
        </p:nvSpPr>
        <p:spPr/>
        <p:txBody>
          <a:bodyPr/>
          <a:lstStyle/>
          <a:p>
            <a:r>
              <a:rPr lang="en-CN" sz="3600" dirty="0"/>
              <a:t>图生视频</a:t>
            </a:r>
            <a:endParaRPr lang="en-CN" dirty="0"/>
          </a:p>
        </p:txBody>
      </p:sp>
      <p:sp>
        <p:nvSpPr>
          <p:cNvPr id="3" name="Content Placeholder 2">
            <a:extLst>
              <a:ext uri="{FF2B5EF4-FFF2-40B4-BE49-F238E27FC236}">
                <a16:creationId xmlns:a16="http://schemas.microsoft.com/office/drawing/2014/main" id="{4AE96E8B-6C5B-A7DE-1A68-4929B549318D}"/>
              </a:ext>
            </a:extLst>
          </p:cNvPr>
          <p:cNvSpPr>
            <a:spLocks noGrp="1"/>
          </p:cNvSpPr>
          <p:nvPr>
            <p:ph idx="1"/>
          </p:nvPr>
        </p:nvSpPr>
        <p:spPr/>
        <p:txBody>
          <a:bodyPr/>
          <a:lstStyle/>
          <a:p>
            <a:pPr marL="0" indent="0">
              <a:buNone/>
            </a:pPr>
            <a:r>
              <a:rPr lang="zh-CN" altLang="en-US" sz="4000" dirty="0"/>
              <a:t>让画面里的主体</a:t>
            </a:r>
            <a:endParaRPr lang="en-US" altLang="zh-CN" sz="4000" dirty="0"/>
          </a:p>
          <a:p>
            <a:pPr marL="0" indent="0">
              <a:buNone/>
            </a:pPr>
            <a:r>
              <a:rPr lang="zh-CN" altLang="en-US" sz="4000" dirty="0"/>
              <a:t>开始弹吉他</a:t>
            </a:r>
          </a:p>
          <a:p>
            <a:pPr marL="0" indent="0">
              <a:buNone/>
            </a:pPr>
            <a:endParaRPr lang="zh-CN" altLang="en-US" sz="4000" dirty="0"/>
          </a:p>
        </p:txBody>
      </p:sp>
      <p:sp>
        <p:nvSpPr>
          <p:cNvPr id="6" name="任意多边形: 形状 8">
            <a:extLst>
              <a:ext uri="{FF2B5EF4-FFF2-40B4-BE49-F238E27FC236}">
                <a16:creationId xmlns:a16="http://schemas.microsoft.com/office/drawing/2014/main" id="{D83A7310-8DD8-D37A-E07B-486E3E237B60}"/>
              </a:ext>
            </a:extLst>
          </p:cNvPr>
          <p:cNvSpPr/>
          <p:nvPr/>
        </p:nvSpPr>
        <p:spPr>
          <a:xfrm rot="16200000">
            <a:off x="3668297" y="3548963"/>
            <a:ext cx="747844" cy="363144"/>
          </a:xfrm>
          <a:custGeom>
            <a:avLst/>
            <a:gdLst>
              <a:gd name="connsiteX0" fmla="*/ 58614 w 552619"/>
              <a:gd name="connsiteY0" fmla="*/ 0 h 433726"/>
              <a:gd name="connsiteX1" fmla="*/ 493289 w 552619"/>
              <a:gd name="connsiteY1" fmla="*/ 0 h 433726"/>
              <a:gd name="connsiteX2" fmla="*/ 472212 w 552619"/>
              <a:gd name="connsiteY2" fmla="*/ 20682 h 433726"/>
              <a:gd name="connsiteX3" fmla="*/ 366783 w 552619"/>
              <a:gd name="connsiteY3" fmla="*/ 186520 h 433726"/>
              <a:gd name="connsiteX4" fmla="*/ 552619 w 552619"/>
              <a:gd name="connsiteY4" fmla="*/ 148999 h 433726"/>
              <a:gd name="connsiteX5" fmla="*/ 275961 w 552619"/>
              <a:gd name="connsiteY5" fmla="*/ 433726 h 433726"/>
              <a:gd name="connsiteX6" fmla="*/ 0 w 552619"/>
              <a:gd name="connsiteY6" fmla="*/ 149734 h 433726"/>
              <a:gd name="connsiteX7" fmla="*/ 185837 w 552619"/>
              <a:gd name="connsiteY7" fmla="*/ 187256 h 433726"/>
              <a:gd name="connsiteX8" fmla="*/ 80005 w 552619"/>
              <a:gd name="connsiteY8" fmla="*/ 20993 h 433726"/>
              <a:gd name="connsiteX0" fmla="*/ 58614 w 633453"/>
              <a:gd name="connsiteY0" fmla="*/ 91805 h 525531"/>
              <a:gd name="connsiteX1" fmla="*/ 633454 w 633453"/>
              <a:gd name="connsiteY1" fmla="*/ 1 h 525531"/>
              <a:gd name="connsiteX2" fmla="*/ 472212 w 633453"/>
              <a:gd name="connsiteY2" fmla="*/ 112487 h 525531"/>
              <a:gd name="connsiteX3" fmla="*/ 366783 w 633453"/>
              <a:gd name="connsiteY3" fmla="*/ 278325 h 525531"/>
              <a:gd name="connsiteX4" fmla="*/ 552619 w 633453"/>
              <a:gd name="connsiteY4" fmla="*/ 240804 h 525531"/>
              <a:gd name="connsiteX5" fmla="*/ 275961 w 633453"/>
              <a:gd name="connsiteY5" fmla="*/ 525531 h 525531"/>
              <a:gd name="connsiteX6" fmla="*/ 0 w 633453"/>
              <a:gd name="connsiteY6" fmla="*/ 241539 h 525531"/>
              <a:gd name="connsiteX7" fmla="*/ 185837 w 633453"/>
              <a:gd name="connsiteY7" fmla="*/ 279061 h 525531"/>
              <a:gd name="connsiteX8" fmla="*/ 80005 w 633453"/>
              <a:gd name="connsiteY8" fmla="*/ 112798 h 525531"/>
              <a:gd name="connsiteX9" fmla="*/ 58614 w 633453"/>
              <a:gd name="connsiteY9" fmla="*/ 91805 h 525531"/>
              <a:gd name="connsiteX0" fmla="*/ -1 w 715006"/>
              <a:gd name="connsiteY0" fmla="*/ 0 h 540833"/>
              <a:gd name="connsiteX1" fmla="*/ 715005 w 715006"/>
              <a:gd name="connsiteY1" fmla="*/ 15303 h 540833"/>
              <a:gd name="connsiteX2" fmla="*/ 553763 w 715006"/>
              <a:gd name="connsiteY2" fmla="*/ 127789 h 540833"/>
              <a:gd name="connsiteX3" fmla="*/ 448334 w 715006"/>
              <a:gd name="connsiteY3" fmla="*/ 293627 h 540833"/>
              <a:gd name="connsiteX4" fmla="*/ 634170 w 715006"/>
              <a:gd name="connsiteY4" fmla="*/ 256106 h 540833"/>
              <a:gd name="connsiteX5" fmla="*/ 357512 w 715006"/>
              <a:gd name="connsiteY5" fmla="*/ 540833 h 540833"/>
              <a:gd name="connsiteX6" fmla="*/ 81551 w 715006"/>
              <a:gd name="connsiteY6" fmla="*/ 256841 h 540833"/>
              <a:gd name="connsiteX7" fmla="*/ 267388 w 715006"/>
              <a:gd name="connsiteY7" fmla="*/ 294363 h 540833"/>
              <a:gd name="connsiteX8" fmla="*/ 161556 w 715006"/>
              <a:gd name="connsiteY8" fmla="*/ 128100 h 540833"/>
              <a:gd name="connsiteX9" fmla="*/ -1 w 715006"/>
              <a:gd name="connsiteY9" fmla="*/ 0 h 540833"/>
              <a:gd name="connsiteX0" fmla="*/ 1 w 726064"/>
              <a:gd name="connsiteY0" fmla="*/ 0 h 540833"/>
              <a:gd name="connsiteX1" fmla="*/ 715007 w 726064"/>
              <a:gd name="connsiteY1" fmla="*/ 15303 h 540833"/>
              <a:gd name="connsiteX2" fmla="*/ 448336 w 726064"/>
              <a:gd name="connsiteY2" fmla="*/ 293627 h 540833"/>
              <a:gd name="connsiteX3" fmla="*/ 634172 w 726064"/>
              <a:gd name="connsiteY3" fmla="*/ 256106 h 540833"/>
              <a:gd name="connsiteX4" fmla="*/ 357514 w 726064"/>
              <a:gd name="connsiteY4" fmla="*/ 540833 h 540833"/>
              <a:gd name="connsiteX5" fmla="*/ 81553 w 726064"/>
              <a:gd name="connsiteY5" fmla="*/ 256841 h 540833"/>
              <a:gd name="connsiteX6" fmla="*/ 267390 w 726064"/>
              <a:gd name="connsiteY6" fmla="*/ 294363 h 540833"/>
              <a:gd name="connsiteX7" fmla="*/ 161558 w 726064"/>
              <a:gd name="connsiteY7" fmla="*/ 128100 h 540833"/>
              <a:gd name="connsiteX8" fmla="*/ 1 w 726064"/>
              <a:gd name="connsiteY8" fmla="*/ 0 h 540833"/>
              <a:gd name="connsiteX0" fmla="*/ -1 w 715006"/>
              <a:gd name="connsiteY0" fmla="*/ 0 h 540833"/>
              <a:gd name="connsiteX1" fmla="*/ 715005 w 715006"/>
              <a:gd name="connsiteY1" fmla="*/ 15303 h 540833"/>
              <a:gd name="connsiteX2" fmla="*/ 448334 w 715006"/>
              <a:gd name="connsiteY2" fmla="*/ 293627 h 540833"/>
              <a:gd name="connsiteX3" fmla="*/ 634170 w 715006"/>
              <a:gd name="connsiteY3" fmla="*/ 256106 h 540833"/>
              <a:gd name="connsiteX4" fmla="*/ 357512 w 715006"/>
              <a:gd name="connsiteY4" fmla="*/ 540833 h 540833"/>
              <a:gd name="connsiteX5" fmla="*/ 81551 w 715006"/>
              <a:gd name="connsiteY5" fmla="*/ 256841 h 540833"/>
              <a:gd name="connsiteX6" fmla="*/ 267388 w 715006"/>
              <a:gd name="connsiteY6" fmla="*/ 294363 h 540833"/>
              <a:gd name="connsiteX7" fmla="*/ 161556 w 715006"/>
              <a:gd name="connsiteY7" fmla="*/ 128100 h 540833"/>
              <a:gd name="connsiteX8" fmla="*/ -1 w 715006"/>
              <a:gd name="connsiteY8" fmla="*/ 0 h 540833"/>
              <a:gd name="connsiteX0" fmla="*/ 11011 w 726016"/>
              <a:gd name="connsiteY0" fmla="*/ 0 h 540833"/>
              <a:gd name="connsiteX1" fmla="*/ 726017 w 726016"/>
              <a:gd name="connsiteY1" fmla="*/ 15303 h 540833"/>
              <a:gd name="connsiteX2" fmla="*/ 459346 w 726016"/>
              <a:gd name="connsiteY2" fmla="*/ 293627 h 540833"/>
              <a:gd name="connsiteX3" fmla="*/ 645182 w 726016"/>
              <a:gd name="connsiteY3" fmla="*/ 256106 h 540833"/>
              <a:gd name="connsiteX4" fmla="*/ 368524 w 726016"/>
              <a:gd name="connsiteY4" fmla="*/ 540833 h 540833"/>
              <a:gd name="connsiteX5" fmla="*/ 92563 w 726016"/>
              <a:gd name="connsiteY5" fmla="*/ 256841 h 540833"/>
              <a:gd name="connsiteX6" fmla="*/ 278400 w 726016"/>
              <a:gd name="connsiteY6" fmla="*/ 294363 h 540833"/>
              <a:gd name="connsiteX7" fmla="*/ 11011 w 726016"/>
              <a:gd name="connsiteY7" fmla="*/ 0 h 540833"/>
              <a:gd name="connsiteX0" fmla="*/ 1 w 715007"/>
              <a:gd name="connsiteY0" fmla="*/ 0 h 540833"/>
              <a:gd name="connsiteX1" fmla="*/ 715007 w 715007"/>
              <a:gd name="connsiteY1" fmla="*/ 15303 h 540833"/>
              <a:gd name="connsiteX2" fmla="*/ 448336 w 715007"/>
              <a:gd name="connsiteY2" fmla="*/ 293627 h 540833"/>
              <a:gd name="connsiteX3" fmla="*/ 634172 w 715007"/>
              <a:gd name="connsiteY3" fmla="*/ 256106 h 540833"/>
              <a:gd name="connsiteX4" fmla="*/ 357514 w 715007"/>
              <a:gd name="connsiteY4" fmla="*/ 540833 h 540833"/>
              <a:gd name="connsiteX5" fmla="*/ 81553 w 715007"/>
              <a:gd name="connsiteY5" fmla="*/ 256841 h 540833"/>
              <a:gd name="connsiteX6" fmla="*/ 267390 w 715007"/>
              <a:gd name="connsiteY6" fmla="*/ 294363 h 540833"/>
              <a:gd name="connsiteX7" fmla="*/ 1 w 715007"/>
              <a:gd name="connsiteY7" fmla="*/ 0 h 540833"/>
              <a:gd name="connsiteX0" fmla="*/ -1 w 715005"/>
              <a:gd name="connsiteY0" fmla="*/ 0 h 540833"/>
              <a:gd name="connsiteX1" fmla="*/ 715005 w 715005"/>
              <a:gd name="connsiteY1" fmla="*/ 15303 h 540833"/>
              <a:gd name="connsiteX2" fmla="*/ 448334 w 715005"/>
              <a:gd name="connsiteY2" fmla="*/ 293627 h 540833"/>
              <a:gd name="connsiteX3" fmla="*/ 634170 w 715005"/>
              <a:gd name="connsiteY3" fmla="*/ 256106 h 540833"/>
              <a:gd name="connsiteX4" fmla="*/ 357512 w 715005"/>
              <a:gd name="connsiteY4" fmla="*/ 540833 h 540833"/>
              <a:gd name="connsiteX5" fmla="*/ 81551 w 715005"/>
              <a:gd name="connsiteY5" fmla="*/ 256841 h 540833"/>
              <a:gd name="connsiteX6" fmla="*/ 267388 w 715005"/>
              <a:gd name="connsiteY6" fmla="*/ 294363 h 540833"/>
              <a:gd name="connsiteX7" fmla="*/ -1 w 715005"/>
              <a:gd name="connsiteY7" fmla="*/ 0 h 540833"/>
              <a:gd name="connsiteX0" fmla="*/ -1 w 820488"/>
              <a:gd name="connsiteY0" fmla="*/ 135415 h 676248"/>
              <a:gd name="connsiteX1" fmla="*/ 820488 w 820488"/>
              <a:gd name="connsiteY1" fmla="*/ 0 h 676248"/>
              <a:gd name="connsiteX2" fmla="*/ 448334 w 820488"/>
              <a:gd name="connsiteY2" fmla="*/ 429042 h 676248"/>
              <a:gd name="connsiteX3" fmla="*/ 634170 w 820488"/>
              <a:gd name="connsiteY3" fmla="*/ 391521 h 676248"/>
              <a:gd name="connsiteX4" fmla="*/ 357512 w 820488"/>
              <a:gd name="connsiteY4" fmla="*/ 676248 h 676248"/>
              <a:gd name="connsiteX5" fmla="*/ 81551 w 820488"/>
              <a:gd name="connsiteY5" fmla="*/ 392256 h 676248"/>
              <a:gd name="connsiteX6" fmla="*/ 267388 w 820488"/>
              <a:gd name="connsiteY6" fmla="*/ 429778 h 676248"/>
              <a:gd name="connsiteX7" fmla="*/ -1 w 820488"/>
              <a:gd name="connsiteY7" fmla="*/ 135415 h 676248"/>
              <a:gd name="connsiteX0" fmla="*/ 0 w 931831"/>
              <a:gd name="connsiteY0" fmla="*/ 13868 h 676248"/>
              <a:gd name="connsiteX1" fmla="*/ 931831 w 931831"/>
              <a:gd name="connsiteY1" fmla="*/ 0 h 676248"/>
              <a:gd name="connsiteX2" fmla="*/ 559677 w 931831"/>
              <a:gd name="connsiteY2" fmla="*/ 429042 h 676248"/>
              <a:gd name="connsiteX3" fmla="*/ 745513 w 931831"/>
              <a:gd name="connsiteY3" fmla="*/ 391521 h 676248"/>
              <a:gd name="connsiteX4" fmla="*/ 468855 w 931831"/>
              <a:gd name="connsiteY4" fmla="*/ 676248 h 676248"/>
              <a:gd name="connsiteX5" fmla="*/ 192894 w 931831"/>
              <a:gd name="connsiteY5" fmla="*/ 392256 h 676248"/>
              <a:gd name="connsiteX6" fmla="*/ 378731 w 931831"/>
              <a:gd name="connsiteY6" fmla="*/ 429778 h 676248"/>
              <a:gd name="connsiteX7" fmla="*/ 0 w 931831"/>
              <a:gd name="connsiteY7" fmla="*/ 13868 h 67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831" h="676248">
                <a:moveTo>
                  <a:pt x="0" y="13868"/>
                </a:moveTo>
                <a:lnTo>
                  <a:pt x="931831" y="0"/>
                </a:lnTo>
                <a:cubicBezTo>
                  <a:pt x="774175" y="64239"/>
                  <a:pt x="573149" y="388908"/>
                  <a:pt x="559677" y="429042"/>
                </a:cubicBezTo>
                <a:lnTo>
                  <a:pt x="745513" y="391521"/>
                </a:lnTo>
                <a:lnTo>
                  <a:pt x="468855" y="676248"/>
                </a:lnTo>
                <a:lnTo>
                  <a:pt x="192894" y="392256"/>
                </a:lnTo>
                <a:lnTo>
                  <a:pt x="378731" y="429778"/>
                </a:lnTo>
                <a:cubicBezTo>
                  <a:pt x="365139" y="386971"/>
                  <a:pt x="135644" y="84863"/>
                  <a:pt x="0" y="13868"/>
                </a:cubicBezTo>
                <a:close/>
              </a:path>
            </a:pathLst>
          </a:custGeom>
          <a:gradFill flip="none" rotWithShape="1">
            <a:gsLst>
              <a:gs pos="0">
                <a:srgbClr val="0070C0">
                  <a:alpha val="0"/>
                </a:srgbClr>
              </a:gs>
              <a:gs pos="100000">
                <a:srgbClr val="0070C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solidFill>
                <a:prstClr val="white"/>
              </a:solidFill>
              <a:cs typeface="+mn-ea"/>
              <a:sym typeface="+mn-lt"/>
            </a:endParaRPr>
          </a:p>
        </p:txBody>
      </p:sp>
      <p:pic>
        <p:nvPicPr>
          <p:cNvPr id="7" name="423081c8-328e-5a15-a6c4-786590ab9b7b_0">
            <a:hlinkClick r:id="" action="ppaction://media"/>
            <a:extLst>
              <a:ext uri="{FF2B5EF4-FFF2-40B4-BE49-F238E27FC236}">
                <a16:creationId xmlns:a16="http://schemas.microsoft.com/office/drawing/2014/main" id="{EC74F023-6CF1-E96C-E07C-97A88A72AD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14885" y="1110411"/>
            <a:ext cx="7901795" cy="5267863"/>
          </a:xfrm>
          <a:prstGeom prst="rect">
            <a:avLst/>
          </a:prstGeom>
        </p:spPr>
      </p:pic>
      <p:pic>
        <p:nvPicPr>
          <p:cNvPr id="9" name="Picture 8">
            <a:extLst>
              <a:ext uri="{FF2B5EF4-FFF2-40B4-BE49-F238E27FC236}">
                <a16:creationId xmlns:a16="http://schemas.microsoft.com/office/drawing/2014/main" id="{05AB575A-4176-7A73-A2D3-D7BF25089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92896"/>
            <a:ext cx="3769553" cy="2513035"/>
          </a:xfrm>
          <a:prstGeom prst="rect">
            <a:avLst/>
          </a:prstGeom>
        </p:spPr>
      </p:pic>
      <p:sp>
        <p:nvSpPr>
          <p:cNvPr id="10" name="TextBox 9">
            <a:extLst>
              <a:ext uri="{FF2B5EF4-FFF2-40B4-BE49-F238E27FC236}">
                <a16:creationId xmlns:a16="http://schemas.microsoft.com/office/drawing/2014/main" id="{53F83F0F-E99B-77B0-DD58-2A1D88B5DEDE}"/>
              </a:ext>
            </a:extLst>
          </p:cNvPr>
          <p:cNvSpPr txBox="1"/>
          <p:nvPr/>
        </p:nvSpPr>
        <p:spPr>
          <a:xfrm>
            <a:off x="-570193" y="5782918"/>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11" name="Picture 10">
            <a:extLst>
              <a:ext uri="{FF2B5EF4-FFF2-40B4-BE49-F238E27FC236}">
                <a16:creationId xmlns:a16="http://schemas.microsoft.com/office/drawing/2014/main" id="{6CF05B14-D158-397F-3DF5-7D344DD394A7}"/>
              </a:ext>
            </a:extLst>
          </p:cNvPr>
          <p:cNvPicPr>
            <a:picLocks noChangeAspect="1"/>
          </p:cNvPicPr>
          <p:nvPr/>
        </p:nvPicPr>
        <p:blipFill>
          <a:blip r:embed="rId6"/>
          <a:stretch>
            <a:fillRect/>
          </a:stretch>
        </p:blipFill>
        <p:spPr>
          <a:xfrm>
            <a:off x="1775520" y="5195574"/>
            <a:ext cx="1675269" cy="1675269"/>
          </a:xfrm>
          <a:prstGeom prst="rect">
            <a:avLst/>
          </a:prstGeom>
        </p:spPr>
      </p:pic>
    </p:spTree>
    <p:extLst>
      <p:ext uri="{BB962C8B-B14F-4D97-AF65-F5344CB8AC3E}">
        <p14:creationId xmlns:p14="http://schemas.microsoft.com/office/powerpoint/2010/main" val="914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889B-E06B-3E91-7C51-B29C8C371E48}"/>
              </a:ext>
            </a:extLst>
          </p:cNvPr>
          <p:cNvSpPr>
            <a:spLocks noGrp="1"/>
          </p:cNvSpPr>
          <p:nvPr>
            <p:ph type="title"/>
          </p:nvPr>
        </p:nvSpPr>
        <p:spPr/>
        <p:txBody>
          <a:bodyPr/>
          <a:lstStyle/>
          <a:p>
            <a:r>
              <a:rPr lang="en-CN" sz="3600" dirty="0"/>
              <a:t>图生视频</a:t>
            </a:r>
            <a:endParaRPr lang="en-CN" dirty="0"/>
          </a:p>
        </p:txBody>
      </p:sp>
      <p:sp>
        <p:nvSpPr>
          <p:cNvPr id="3" name="Content Placeholder 2">
            <a:extLst>
              <a:ext uri="{FF2B5EF4-FFF2-40B4-BE49-F238E27FC236}">
                <a16:creationId xmlns:a16="http://schemas.microsoft.com/office/drawing/2014/main" id="{4AE96E8B-6C5B-A7DE-1A68-4929B549318D}"/>
              </a:ext>
            </a:extLst>
          </p:cNvPr>
          <p:cNvSpPr>
            <a:spLocks noGrp="1"/>
          </p:cNvSpPr>
          <p:nvPr>
            <p:ph idx="1"/>
          </p:nvPr>
        </p:nvSpPr>
        <p:spPr/>
        <p:txBody>
          <a:bodyPr/>
          <a:lstStyle/>
          <a:p>
            <a:pPr marL="0" indent="0">
              <a:buNone/>
            </a:pPr>
            <a:endParaRPr lang="en-CN" sz="4000" dirty="0"/>
          </a:p>
          <a:p>
            <a:pPr marL="0" indent="0">
              <a:buNone/>
            </a:pPr>
            <a:r>
              <a:rPr lang="en-CN" sz="4000" dirty="0"/>
              <a:t>冒出一只小乌龟</a:t>
            </a:r>
          </a:p>
        </p:txBody>
      </p:sp>
      <p:pic>
        <p:nvPicPr>
          <p:cNvPr id="4" name="4a13fa0c-33c0-55f7-908f-123aeab313b3_0">
            <a:hlinkClick r:id="" action="ppaction://media"/>
            <a:extLst>
              <a:ext uri="{FF2B5EF4-FFF2-40B4-BE49-F238E27FC236}">
                <a16:creationId xmlns:a16="http://schemas.microsoft.com/office/drawing/2014/main" id="{38308641-45AB-C23C-5DBA-6C2B1F3517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5799" y="1196752"/>
            <a:ext cx="7901795" cy="5267863"/>
          </a:xfrm>
          <a:prstGeom prst="rect">
            <a:avLst/>
          </a:prstGeom>
        </p:spPr>
      </p:pic>
      <p:pic>
        <p:nvPicPr>
          <p:cNvPr id="5" name="Picture 4">
            <a:extLst>
              <a:ext uri="{FF2B5EF4-FFF2-40B4-BE49-F238E27FC236}">
                <a16:creationId xmlns:a16="http://schemas.microsoft.com/office/drawing/2014/main" id="{8700A883-1470-CE7A-A1F4-A5CE4754AC14}"/>
              </a:ext>
            </a:extLst>
          </p:cNvPr>
          <p:cNvPicPr>
            <a:picLocks noChangeAspect="1"/>
          </p:cNvPicPr>
          <p:nvPr/>
        </p:nvPicPr>
        <p:blipFill>
          <a:blip r:embed="rId5"/>
          <a:stretch>
            <a:fillRect/>
          </a:stretch>
        </p:blipFill>
        <p:spPr>
          <a:xfrm>
            <a:off x="0" y="2492777"/>
            <a:ext cx="3781906" cy="2503132"/>
          </a:xfrm>
          <a:prstGeom prst="rect">
            <a:avLst/>
          </a:prstGeom>
        </p:spPr>
      </p:pic>
      <p:sp>
        <p:nvSpPr>
          <p:cNvPr id="6" name="任意多边形: 形状 8">
            <a:extLst>
              <a:ext uri="{FF2B5EF4-FFF2-40B4-BE49-F238E27FC236}">
                <a16:creationId xmlns:a16="http://schemas.microsoft.com/office/drawing/2014/main" id="{D83A7310-8DD8-D37A-E07B-486E3E237B60}"/>
              </a:ext>
            </a:extLst>
          </p:cNvPr>
          <p:cNvSpPr/>
          <p:nvPr/>
        </p:nvSpPr>
        <p:spPr>
          <a:xfrm rot="16200000">
            <a:off x="3668297" y="3548963"/>
            <a:ext cx="747844" cy="363144"/>
          </a:xfrm>
          <a:custGeom>
            <a:avLst/>
            <a:gdLst>
              <a:gd name="connsiteX0" fmla="*/ 58614 w 552619"/>
              <a:gd name="connsiteY0" fmla="*/ 0 h 433726"/>
              <a:gd name="connsiteX1" fmla="*/ 493289 w 552619"/>
              <a:gd name="connsiteY1" fmla="*/ 0 h 433726"/>
              <a:gd name="connsiteX2" fmla="*/ 472212 w 552619"/>
              <a:gd name="connsiteY2" fmla="*/ 20682 h 433726"/>
              <a:gd name="connsiteX3" fmla="*/ 366783 w 552619"/>
              <a:gd name="connsiteY3" fmla="*/ 186520 h 433726"/>
              <a:gd name="connsiteX4" fmla="*/ 552619 w 552619"/>
              <a:gd name="connsiteY4" fmla="*/ 148999 h 433726"/>
              <a:gd name="connsiteX5" fmla="*/ 275961 w 552619"/>
              <a:gd name="connsiteY5" fmla="*/ 433726 h 433726"/>
              <a:gd name="connsiteX6" fmla="*/ 0 w 552619"/>
              <a:gd name="connsiteY6" fmla="*/ 149734 h 433726"/>
              <a:gd name="connsiteX7" fmla="*/ 185837 w 552619"/>
              <a:gd name="connsiteY7" fmla="*/ 187256 h 433726"/>
              <a:gd name="connsiteX8" fmla="*/ 80005 w 552619"/>
              <a:gd name="connsiteY8" fmla="*/ 20993 h 433726"/>
              <a:gd name="connsiteX0" fmla="*/ 58614 w 633453"/>
              <a:gd name="connsiteY0" fmla="*/ 91805 h 525531"/>
              <a:gd name="connsiteX1" fmla="*/ 633454 w 633453"/>
              <a:gd name="connsiteY1" fmla="*/ 1 h 525531"/>
              <a:gd name="connsiteX2" fmla="*/ 472212 w 633453"/>
              <a:gd name="connsiteY2" fmla="*/ 112487 h 525531"/>
              <a:gd name="connsiteX3" fmla="*/ 366783 w 633453"/>
              <a:gd name="connsiteY3" fmla="*/ 278325 h 525531"/>
              <a:gd name="connsiteX4" fmla="*/ 552619 w 633453"/>
              <a:gd name="connsiteY4" fmla="*/ 240804 h 525531"/>
              <a:gd name="connsiteX5" fmla="*/ 275961 w 633453"/>
              <a:gd name="connsiteY5" fmla="*/ 525531 h 525531"/>
              <a:gd name="connsiteX6" fmla="*/ 0 w 633453"/>
              <a:gd name="connsiteY6" fmla="*/ 241539 h 525531"/>
              <a:gd name="connsiteX7" fmla="*/ 185837 w 633453"/>
              <a:gd name="connsiteY7" fmla="*/ 279061 h 525531"/>
              <a:gd name="connsiteX8" fmla="*/ 80005 w 633453"/>
              <a:gd name="connsiteY8" fmla="*/ 112798 h 525531"/>
              <a:gd name="connsiteX9" fmla="*/ 58614 w 633453"/>
              <a:gd name="connsiteY9" fmla="*/ 91805 h 525531"/>
              <a:gd name="connsiteX0" fmla="*/ -1 w 715006"/>
              <a:gd name="connsiteY0" fmla="*/ 0 h 540833"/>
              <a:gd name="connsiteX1" fmla="*/ 715005 w 715006"/>
              <a:gd name="connsiteY1" fmla="*/ 15303 h 540833"/>
              <a:gd name="connsiteX2" fmla="*/ 553763 w 715006"/>
              <a:gd name="connsiteY2" fmla="*/ 127789 h 540833"/>
              <a:gd name="connsiteX3" fmla="*/ 448334 w 715006"/>
              <a:gd name="connsiteY3" fmla="*/ 293627 h 540833"/>
              <a:gd name="connsiteX4" fmla="*/ 634170 w 715006"/>
              <a:gd name="connsiteY4" fmla="*/ 256106 h 540833"/>
              <a:gd name="connsiteX5" fmla="*/ 357512 w 715006"/>
              <a:gd name="connsiteY5" fmla="*/ 540833 h 540833"/>
              <a:gd name="connsiteX6" fmla="*/ 81551 w 715006"/>
              <a:gd name="connsiteY6" fmla="*/ 256841 h 540833"/>
              <a:gd name="connsiteX7" fmla="*/ 267388 w 715006"/>
              <a:gd name="connsiteY7" fmla="*/ 294363 h 540833"/>
              <a:gd name="connsiteX8" fmla="*/ 161556 w 715006"/>
              <a:gd name="connsiteY8" fmla="*/ 128100 h 540833"/>
              <a:gd name="connsiteX9" fmla="*/ -1 w 715006"/>
              <a:gd name="connsiteY9" fmla="*/ 0 h 540833"/>
              <a:gd name="connsiteX0" fmla="*/ 1 w 726064"/>
              <a:gd name="connsiteY0" fmla="*/ 0 h 540833"/>
              <a:gd name="connsiteX1" fmla="*/ 715007 w 726064"/>
              <a:gd name="connsiteY1" fmla="*/ 15303 h 540833"/>
              <a:gd name="connsiteX2" fmla="*/ 448336 w 726064"/>
              <a:gd name="connsiteY2" fmla="*/ 293627 h 540833"/>
              <a:gd name="connsiteX3" fmla="*/ 634172 w 726064"/>
              <a:gd name="connsiteY3" fmla="*/ 256106 h 540833"/>
              <a:gd name="connsiteX4" fmla="*/ 357514 w 726064"/>
              <a:gd name="connsiteY4" fmla="*/ 540833 h 540833"/>
              <a:gd name="connsiteX5" fmla="*/ 81553 w 726064"/>
              <a:gd name="connsiteY5" fmla="*/ 256841 h 540833"/>
              <a:gd name="connsiteX6" fmla="*/ 267390 w 726064"/>
              <a:gd name="connsiteY6" fmla="*/ 294363 h 540833"/>
              <a:gd name="connsiteX7" fmla="*/ 161558 w 726064"/>
              <a:gd name="connsiteY7" fmla="*/ 128100 h 540833"/>
              <a:gd name="connsiteX8" fmla="*/ 1 w 726064"/>
              <a:gd name="connsiteY8" fmla="*/ 0 h 540833"/>
              <a:gd name="connsiteX0" fmla="*/ -1 w 715006"/>
              <a:gd name="connsiteY0" fmla="*/ 0 h 540833"/>
              <a:gd name="connsiteX1" fmla="*/ 715005 w 715006"/>
              <a:gd name="connsiteY1" fmla="*/ 15303 h 540833"/>
              <a:gd name="connsiteX2" fmla="*/ 448334 w 715006"/>
              <a:gd name="connsiteY2" fmla="*/ 293627 h 540833"/>
              <a:gd name="connsiteX3" fmla="*/ 634170 w 715006"/>
              <a:gd name="connsiteY3" fmla="*/ 256106 h 540833"/>
              <a:gd name="connsiteX4" fmla="*/ 357512 w 715006"/>
              <a:gd name="connsiteY4" fmla="*/ 540833 h 540833"/>
              <a:gd name="connsiteX5" fmla="*/ 81551 w 715006"/>
              <a:gd name="connsiteY5" fmla="*/ 256841 h 540833"/>
              <a:gd name="connsiteX6" fmla="*/ 267388 w 715006"/>
              <a:gd name="connsiteY6" fmla="*/ 294363 h 540833"/>
              <a:gd name="connsiteX7" fmla="*/ 161556 w 715006"/>
              <a:gd name="connsiteY7" fmla="*/ 128100 h 540833"/>
              <a:gd name="connsiteX8" fmla="*/ -1 w 715006"/>
              <a:gd name="connsiteY8" fmla="*/ 0 h 540833"/>
              <a:gd name="connsiteX0" fmla="*/ 11011 w 726016"/>
              <a:gd name="connsiteY0" fmla="*/ 0 h 540833"/>
              <a:gd name="connsiteX1" fmla="*/ 726017 w 726016"/>
              <a:gd name="connsiteY1" fmla="*/ 15303 h 540833"/>
              <a:gd name="connsiteX2" fmla="*/ 459346 w 726016"/>
              <a:gd name="connsiteY2" fmla="*/ 293627 h 540833"/>
              <a:gd name="connsiteX3" fmla="*/ 645182 w 726016"/>
              <a:gd name="connsiteY3" fmla="*/ 256106 h 540833"/>
              <a:gd name="connsiteX4" fmla="*/ 368524 w 726016"/>
              <a:gd name="connsiteY4" fmla="*/ 540833 h 540833"/>
              <a:gd name="connsiteX5" fmla="*/ 92563 w 726016"/>
              <a:gd name="connsiteY5" fmla="*/ 256841 h 540833"/>
              <a:gd name="connsiteX6" fmla="*/ 278400 w 726016"/>
              <a:gd name="connsiteY6" fmla="*/ 294363 h 540833"/>
              <a:gd name="connsiteX7" fmla="*/ 11011 w 726016"/>
              <a:gd name="connsiteY7" fmla="*/ 0 h 540833"/>
              <a:gd name="connsiteX0" fmla="*/ 1 w 715007"/>
              <a:gd name="connsiteY0" fmla="*/ 0 h 540833"/>
              <a:gd name="connsiteX1" fmla="*/ 715007 w 715007"/>
              <a:gd name="connsiteY1" fmla="*/ 15303 h 540833"/>
              <a:gd name="connsiteX2" fmla="*/ 448336 w 715007"/>
              <a:gd name="connsiteY2" fmla="*/ 293627 h 540833"/>
              <a:gd name="connsiteX3" fmla="*/ 634172 w 715007"/>
              <a:gd name="connsiteY3" fmla="*/ 256106 h 540833"/>
              <a:gd name="connsiteX4" fmla="*/ 357514 w 715007"/>
              <a:gd name="connsiteY4" fmla="*/ 540833 h 540833"/>
              <a:gd name="connsiteX5" fmla="*/ 81553 w 715007"/>
              <a:gd name="connsiteY5" fmla="*/ 256841 h 540833"/>
              <a:gd name="connsiteX6" fmla="*/ 267390 w 715007"/>
              <a:gd name="connsiteY6" fmla="*/ 294363 h 540833"/>
              <a:gd name="connsiteX7" fmla="*/ 1 w 715007"/>
              <a:gd name="connsiteY7" fmla="*/ 0 h 540833"/>
              <a:gd name="connsiteX0" fmla="*/ -1 w 715005"/>
              <a:gd name="connsiteY0" fmla="*/ 0 h 540833"/>
              <a:gd name="connsiteX1" fmla="*/ 715005 w 715005"/>
              <a:gd name="connsiteY1" fmla="*/ 15303 h 540833"/>
              <a:gd name="connsiteX2" fmla="*/ 448334 w 715005"/>
              <a:gd name="connsiteY2" fmla="*/ 293627 h 540833"/>
              <a:gd name="connsiteX3" fmla="*/ 634170 w 715005"/>
              <a:gd name="connsiteY3" fmla="*/ 256106 h 540833"/>
              <a:gd name="connsiteX4" fmla="*/ 357512 w 715005"/>
              <a:gd name="connsiteY4" fmla="*/ 540833 h 540833"/>
              <a:gd name="connsiteX5" fmla="*/ 81551 w 715005"/>
              <a:gd name="connsiteY5" fmla="*/ 256841 h 540833"/>
              <a:gd name="connsiteX6" fmla="*/ 267388 w 715005"/>
              <a:gd name="connsiteY6" fmla="*/ 294363 h 540833"/>
              <a:gd name="connsiteX7" fmla="*/ -1 w 715005"/>
              <a:gd name="connsiteY7" fmla="*/ 0 h 540833"/>
              <a:gd name="connsiteX0" fmla="*/ -1 w 820488"/>
              <a:gd name="connsiteY0" fmla="*/ 135415 h 676248"/>
              <a:gd name="connsiteX1" fmla="*/ 820488 w 820488"/>
              <a:gd name="connsiteY1" fmla="*/ 0 h 676248"/>
              <a:gd name="connsiteX2" fmla="*/ 448334 w 820488"/>
              <a:gd name="connsiteY2" fmla="*/ 429042 h 676248"/>
              <a:gd name="connsiteX3" fmla="*/ 634170 w 820488"/>
              <a:gd name="connsiteY3" fmla="*/ 391521 h 676248"/>
              <a:gd name="connsiteX4" fmla="*/ 357512 w 820488"/>
              <a:gd name="connsiteY4" fmla="*/ 676248 h 676248"/>
              <a:gd name="connsiteX5" fmla="*/ 81551 w 820488"/>
              <a:gd name="connsiteY5" fmla="*/ 392256 h 676248"/>
              <a:gd name="connsiteX6" fmla="*/ 267388 w 820488"/>
              <a:gd name="connsiteY6" fmla="*/ 429778 h 676248"/>
              <a:gd name="connsiteX7" fmla="*/ -1 w 820488"/>
              <a:gd name="connsiteY7" fmla="*/ 135415 h 676248"/>
              <a:gd name="connsiteX0" fmla="*/ 0 w 931831"/>
              <a:gd name="connsiteY0" fmla="*/ 13868 h 676248"/>
              <a:gd name="connsiteX1" fmla="*/ 931831 w 931831"/>
              <a:gd name="connsiteY1" fmla="*/ 0 h 676248"/>
              <a:gd name="connsiteX2" fmla="*/ 559677 w 931831"/>
              <a:gd name="connsiteY2" fmla="*/ 429042 h 676248"/>
              <a:gd name="connsiteX3" fmla="*/ 745513 w 931831"/>
              <a:gd name="connsiteY3" fmla="*/ 391521 h 676248"/>
              <a:gd name="connsiteX4" fmla="*/ 468855 w 931831"/>
              <a:gd name="connsiteY4" fmla="*/ 676248 h 676248"/>
              <a:gd name="connsiteX5" fmla="*/ 192894 w 931831"/>
              <a:gd name="connsiteY5" fmla="*/ 392256 h 676248"/>
              <a:gd name="connsiteX6" fmla="*/ 378731 w 931831"/>
              <a:gd name="connsiteY6" fmla="*/ 429778 h 676248"/>
              <a:gd name="connsiteX7" fmla="*/ 0 w 931831"/>
              <a:gd name="connsiteY7" fmla="*/ 13868 h 67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831" h="676248">
                <a:moveTo>
                  <a:pt x="0" y="13868"/>
                </a:moveTo>
                <a:lnTo>
                  <a:pt x="931831" y="0"/>
                </a:lnTo>
                <a:cubicBezTo>
                  <a:pt x="774175" y="64239"/>
                  <a:pt x="573149" y="388908"/>
                  <a:pt x="559677" y="429042"/>
                </a:cubicBezTo>
                <a:lnTo>
                  <a:pt x="745513" y="391521"/>
                </a:lnTo>
                <a:lnTo>
                  <a:pt x="468855" y="676248"/>
                </a:lnTo>
                <a:lnTo>
                  <a:pt x="192894" y="392256"/>
                </a:lnTo>
                <a:lnTo>
                  <a:pt x="378731" y="429778"/>
                </a:lnTo>
                <a:cubicBezTo>
                  <a:pt x="365139" y="386971"/>
                  <a:pt x="135644" y="84863"/>
                  <a:pt x="0" y="13868"/>
                </a:cubicBezTo>
                <a:close/>
              </a:path>
            </a:pathLst>
          </a:custGeom>
          <a:gradFill flip="none" rotWithShape="1">
            <a:gsLst>
              <a:gs pos="0">
                <a:srgbClr val="0070C0">
                  <a:alpha val="0"/>
                </a:srgbClr>
              </a:gs>
              <a:gs pos="100000">
                <a:srgbClr val="0070C0"/>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solidFill>
                <a:prstClr val="white"/>
              </a:solidFill>
              <a:cs typeface="+mn-ea"/>
              <a:sym typeface="+mn-lt"/>
            </a:endParaRPr>
          </a:p>
        </p:txBody>
      </p:sp>
      <p:sp>
        <p:nvSpPr>
          <p:cNvPr id="7" name="TextBox 6">
            <a:extLst>
              <a:ext uri="{FF2B5EF4-FFF2-40B4-BE49-F238E27FC236}">
                <a16:creationId xmlns:a16="http://schemas.microsoft.com/office/drawing/2014/main" id="{79DE4EF4-45C2-6A1D-9ED5-804944D1C2D8}"/>
              </a:ext>
            </a:extLst>
          </p:cNvPr>
          <p:cNvSpPr txBox="1"/>
          <p:nvPr/>
        </p:nvSpPr>
        <p:spPr>
          <a:xfrm>
            <a:off x="-570193" y="5782918"/>
            <a:ext cx="2992208" cy="595356"/>
          </a:xfrm>
          <a:prstGeom prst="rect">
            <a:avLst/>
          </a:prstGeom>
          <a:noFill/>
        </p:spPr>
        <p:txBody>
          <a:bodyPr wrap="square">
            <a:spAutoFit/>
          </a:bodyPr>
          <a:lstStyle/>
          <a:p>
            <a:pPr algn="ctr">
              <a:lnSpc>
                <a:spcPct val="120000"/>
              </a:lnSpc>
              <a:spcBef>
                <a:spcPts val="600"/>
              </a:spcBef>
            </a:pPr>
            <a:r>
              <a:rPr kumimoji="1" lang="zh-CN" altLang="en-US" sz="3000" b="1" dirty="0">
                <a:latin typeface="Arial" panose="020B0604020202020204" pitchFamily="34" charset="0"/>
                <a:ea typeface="Calibri" panose="020F0502020204030204" pitchFamily="34" charset="0"/>
                <a:cs typeface="Arial" panose="020B0604020202020204" pitchFamily="34" charset="0"/>
              </a:rPr>
              <a:t>试一试</a:t>
            </a:r>
            <a:endParaRPr kumimoji="1" lang="zh-CN" altLang="en-US" sz="3000" b="1" dirty="0">
              <a:latin typeface="Arial" panose="020B0604020202020204" pitchFamily="34" charset="0"/>
              <a:ea typeface="Microsoft YaHei" panose="020B0503020204020204" pitchFamily="34" charset="-122"/>
              <a:cs typeface="Arial" panose="020B0604020202020204" pitchFamily="34" charset="0"/>
            </a:endParaRPr>
          </a:p>
        </p:txBody>
      </p:sp>
      <p:pic>
        <p:nvPicPr>
          <p:cNvPr id="8" name="Picture 7">
            <a:extLst>
              <a:ext uri="{FF2B5EF4-FFF2-40B4-BE49-F238E27FC236}">
                <a16:creationId xmlns:a16="http://schemas.microsoft.com/office/drawing/2014/main" id="{CE92CD85-1734-D3A6-B1F7-F39D0A6A9992}"/>
              </a:ext>
            </a:extLst>
          </p:cNvPr>
          <p:cNvPicPr>
            <a:picLocks noChangeAspect="1"/>
          </p:cNvPicPr>
          <p:nvPr/>
        </p:nvPicPr>
        <p:blipFill>
          <a:blip r:embed="rId6"/>
          <a:stretch>
            <a:fillRect/>
          </a:stretch>
        </p:blipFill>
        <p:spPr>
          <a:xfrm>
            <a:off x="1775520" y="5195574"/>
            <a:ext cx="1675269" cy="1675269"/>
          </a:xfrm>
          <a:prstGeom prst="rect">
            <a:avLst/>
          </a:prstGeom>
        </p:spPr>
      </p:pic>
    </p:spTree>
    <p:extLst>
      <p:ext uri="{BB962C8B-B14F-4D97-AF65-F5344CB8AC3E}">
        <p14:creationId xmlns:p14="http://schemas.microsoft.com/office/powerpoint/2010/main" val="129446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CBA8C01-9A76-2312-C362-B07C5B31BE40}"/>
              </a:ext>
            </a:extLst>
          </p:cNvPr>
          <p:cNvSpPr>
            <a:spLocks noGrp="1"/>
          </p:cNvSpPr>
          <p:nvPr>
            <p:ph type="subTitle" idx="1"/>
          </p:nvPr>
        </p:nvSpPr>
        <p:spPr/>
        <p:txBody>
          <a:bodyPr/>
          <a:lstStyle/>
          <a:p>
            <a:r>
              <a:rPr lang="en-CN" b="1" dirty="0"/>
              <a:t>—CogVideoX</a:t>
            </a:r>
          </a:p>
        </p:txBody>
      </p:sp>
      <p:sp>
        <p:nvSpPr>
          <p:cNvPr id="4" name="Title 3">
            <a:extLst>
              <a:ext uri="{FF2B5EF4-FFF2-40B4-BE49-F238E27FC236}">
                <a16:creationId xmlns:a16="http://schemas.microsoft.com/office/drawing/2014/main" id="{78EB588E-B8EE-C032-7380-9B72168EA947}"/>
              </a:ext>
            </a:extLst>
          </p:cNvPr>
          <p:cNvSpPr>
            <a:spLocks noGrp="1"/>
          </p:cNvSpPr>
          <p:nvPr>
            <p:ph type="ctrTitle"/>
          </p:nvPr>
        </p:nvSpPr>
        <p:spPr/>
        <p:txBody>
          <a:bodyPr/>
          <a:lstStyle/>
          <a:p>
            <a:r>
              <a:rPr lang="en-CN" sz="5400" dirty="0"/>
              <a:t>来点干货</a:t>
            </a:r>
          </a:p>
        </p:txBody>
      </p:sp>
    </p:spTree>
    <p:extLst>
      <p:ext uri="{BB962C8B-B14F-4D97-AF65-F5344CB8AC3E}">
        <p14:creationId xmlns:p14="http://schemas.microsoft.com/office/powerpoint/2010/main" val="2268307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831C-AE95-61E4-95DC-102106865ED9}"/>
              </a:ext>
            </a:extLst>
          </p:cNvPr>
          <p:cNvSpPr>
            <a:spLocks noGrp="1"/>
          </p:cNvSpPr>
          <p:nvPr>
            <p:ph type="title"/>
          </p:nvPr>
        </p:nvSpPr>
        <p:spPr>
          <a:xfrm>
            <a:off x="334109" y="116558"/>
            <a:ext cx="11523785" cy="792162"/>
          </a:xfrm>
        </p:spPr>
        <p:txBody>
          <a:bodyPr/>
          <a:lstStyle/>
          <a:p>
            <a:r>
              <a:rPr lang="en-US" dirty="0"/>
              <a:t>Cog</a:t>
            </a:r>
            <a:r>
              <a:rPr lang="zh-CN" altLang="en-US" dirty="0"/>
              <a:t> 系列模型历史</a:t>
            </a:r>
            <a:endParaRPr lang="en-CN" sz="3600" b="1" dirty="0">
              <a:solidFill>
                <a:schemeClr val="tx1"/>
              </a:solidFill>
              <a:latin typeface="Arial" panose="020B0604020202020204" pitchFamily="34" charset="0"/>
              <a:ea typeface="Microsoft YaHei" panose="020B0503020204020204" pitchFamily="34" charset="-122"/>
            </a:endParaRPr>
          </a:p>
        </p:txBody>
      </p:sp>
      <p:sp>
        <p:nvSpPr>
          <p:cNvPr id="62" name="TextBox 61">
            <a:extLst>
              <a:ext uri="{FF2B5EF4-FFF2-40B4-BE49-F238E27FC236}">
                <a16:creationId xmlns:a16="http://schemas.microsoft.com/office/drawing/2014/main" id="{44738D4E-5984-DBEE-AC68-F981DCB65EB5}"/>
              </a:ext>
            </a:extLst>
          </p:cNvPr>
          <p:cNvSpPr txBox="1"/>
          <p:nvPr/>
        </p:nvSpPr>
        <p:spPr>
          <a:xfrm>
            <a:off x="458032" y="6355095"/>
            <a:ext cx="4264434" cy="369332"/>
          </a:xfrm>
          <a:prstGeom prst="rect">
            <a:avLst/>
          </a:prstGeom>
          <a:noFill/>
        </p:spPr>
        <p:txBody>
          <a:bodyPr wrap="square">
            <a:spAutoFit/>
          </a:bodyPr>
          <a:lstStyle/>
          <a:p>
            <a:pPr eaLnBrk="1" fontAlgn="auto" hangingPunct="1">
              <a:spcBef>
                <a:spcPts val="0"/>
              </a:spcBef>
              <a:spcAft>
                <a:spcPts val="0"/>
              </a:spcAft>
            </a:pPr>
            <a:r>
              <a:rPr lang="en-US" dirty="0">
                <a:solidFill>
                  <a:prstClr val="black"/>
                </a:solidFill>
                <a:latin typeface="Calibri"/>
                <a:ea typeface="宋体"/>
              </a:rPr>
              <a:t>https://</a:t>
            </a:r>
            <a:r>
              <a:rPr lang="en-US" dirty="0" err="1">
                <a:solidFill>
                  <a:prstClr val="black"/>
                </a:solidFill>
                <a:latin typeface="Calibri"/>
                <a:ea typeface="宋体"/>
              </a:rPr>
              <a:t>github.com</a:t>
            </a:r>
            <a:r>
              <a:rPr lang="en-US" dirty="0">
                <a:solidFill>
                  <a:prstClr val="black"/>
                </a:solidFill>
                <a:latin typeface="Calibri"/>
                <a:ea typeface="宋体"/>
              </a:rPr>
              <a:t>/THUDM</a:t>
            </a:r>
            <a:r>
              <a:rPr lang="en-US" altLang="zh-CN" dirty="0">
                <a:solidFill>
                  <a:prstClr val="black"/>
                </a:solidFill>
                <a:latin typeface="Calibri"/>
                <a:ea typeface="宋体"/>
              </a:rPr>
              <a:t>/</a:t>
            </a:r>
            <a:r>
              <a:rPr lang="en-US" dirty="0" err="1">
                <a:solidFill>
                  <a:prstClr val="black"/>
                </a:solidFill>
                <a:latin typeface="Calibri"/>
                <a:ea typeface="宋体"/>
              </a:rPr>
              <a:t>CogVideo</a:t>
            </a:r>
            <a:endParaRPr lang="en-US" dirty="0">
              <a:solidFill>
                <a:prstClr val="black"/>
              </a:solidFill>
              <a:latin typeface="Calibri"/>
              <a:ea typeface="宋体"/>
            </a:endParaRPr>
          </a:p>
        </p:txBody>
      </p:sp>
      <p:sp>
        <p:nvSpPr>
          <p:cNvPr id="63" name="标题 1">
            <a:extLst>
              <a:ext uri="{FF2B5EF4-FFF2-40B4-BE49-F238E27FC236}">
                <a16:creationId xmlns:a16="http://schemas.microsoft.com/office/drawing/2014/main" id="{26495A15-73BF-F2F4-64A8-08FEF1FB7DF1}"/>
              </a:ext>
            </a:extLst>
          </p:cNvPr>
          <p:cNvSpPr>
            <a:spLocks noGrp="1"/>
          </p:cNvSpPr>
          <p:nvPr>
            <p:custDataLst>
              <p:tags r:id="rId1"/>
            </p:custDataLst>
          </p:nvPr>
        </p:nvSpPr>
        <p:spPr>
          <a:xfrm>
            <a:off x="534372" y="1363858"/>
            <a:ext cx="1315850" cy="770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latin typeface="Arial Bold" panose="020B0604020202090204" charset="0"/>
                <a:cs typeface="Arial Bold" panose="020B0604020202090204" charset="0"/>
              </a:rPr>
              <a:t>May.2021</a:t>
            </a:r>
            <a:endParaRPr lang="en-US" sz="1600" b="1" dirty="0">
              <a:solidFill>
                <a:prstClr val="black"/>
              </a:solidFill>
              <a:latin typeface="Arial Bold" panose="020B0604020202090204" charset="0"/>
              <a:cs typeface="Arial Bold" panose="020B0604020202090204" charset="0"/>
            </a:endParaRPr>
          </a:p>
        </p:txBody>
      </p:sp>
      <p:sp>
        <p:nvSpPr>
          <p:cNvPr id="64" name="标题 1">
            <a:extLst>
              <a:ext uri="{FF2B5EF4-FFF2-40B4-BE49-F238E27FC236}">
                <a16:creationId xmlns:a16="http://schemas.microsoft.com/office/drawing/2014/main" id="{F6E942CF-4340-E03B-146D-94D5DA313C9B}"/>
              </a:ext>
            </a:extLst>
          </p:cNvPr>
          <p:cNvSpPr>
            <a:spLocks noGrp="1"/>
          </p:cNvSpPr>
          <p:nvPr>
            <p:custDataLst>
              <p:tags r:id="rId2"/>
            </p:custDataLst>
          </p:nvPr>
        </p:nvSpPr>
        <p:spPr>
          <a:xfrm>
            <a:off x="540958" y="1804190"/>
            <a:ext cx="1862784" cy="108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cs typeface="Arial" panose="020B0604020202090204" pitchFamily="34" charset="0"/>
              </a:rPr>
              <a:t>CogView</a:t>
            </a:r>
          </a:p>
          <a:p>
            <a:pPr fontAlgn="auto">
              <a:spcAft>
                <a:spcPts val="0"/>
              </a:spcAft>
            </a:pPr>
            <a:r>
              <a:rPr lang="en-US" altLang="zh-CN" sz="1400" b="1" dirty="0">
                <a:solidFill>
                  <a:prstClr val="black"/>
                </a:solidFill>
                <a:cs typeface="Arial" panose="020B0604020202090204" pitchFamily="34" charset="0"/>
              </a:rPr>
              <a:t>autoregressive </a:t>
            </a:r>
          </a:p>
          <a:p>
            <a:pPr fontAlgn="auto">
              <a:spcAft>
                <a:spcPts val="0"/>
              </a:spcAft>
            </a:pPr>
            <a:endParaRPr lang="en-US" sz="1600" b="1" dirty="0">
              <a:solidFill>
                <a:prstClr val="black"/>
              </a:solidFill>
              <a:cs typeface="Arial" panose="020B0604020202090204" pitchFamily="34" charset="0"/>
            </a:endParaRPr>
          </a:p>
        </p:txBody>
      </p:sp>
      <p:pic>
        <p:nvPicPr>
          <p:cNvPr id="65" name="Picture 64">
            <a:extLst>
              <a:ext uri="{FF2B5EF4-FFF2-40B4-BE49-F238E27FC236}">
                <a16:creationId xmlns:a16="http://schemas.microsoft.com/office/drawing/2014/main" id="{2D835B26-B7DB-7EFF-6B7A-F8FEBB040404}"/>
              </a:ext>
            </a:extLst>
          </p:cNvPr>
          <p:cNvPicPr>
            <a:picLocks noChangeAspect="1"/>
          </p:cNvPicPr>
          <p:nvPr/>
        </p:nvPicPr>
        <p:blipFill>
          <a:blip r:embed="rId29"/>
          <a:stretch>
            <a:fillRect/>
          </a:stretch>
        </p:blipFill>
        <p:spPr>
          <a:xfrm>
            <a:off x="590410" y="2650679"/>
            <a:ext cx="1354317" cy="1728916"/>
          </a:xfrm>
          <a:prstGeom prst="rect">
            <a:avLst/>
          </a:prstGeom>
        </p:spPr>
      </p:pic>
      <p:grpSp>
        <p:nvGrpSpPr>
          <p:cNvPr id="66" name="Group 65">
            <a:extLst>
              <a:ext uri="{FF2B5EF4-FFF2-40B4-BE49-F238E27FC236}">
                <a16:creationId xmlns:a16="http://schemas.microsoft.com/office/drawing/2014/main" id="{9E178E9F-718E-BB92-A0C9-4CEAA39B8519}"/>
              </a:ext>
            </a:extLst>
          </p:cNvPr>
          <p:cNvGrpSpPr/>
          <p:nvPr/>
        </p:nvGrpSpPr>
        <p:grpSpPr>
          <a:xfrm>
            <a:off x="365121" y="1469033"/>
            <a:ext cx="179705" cy="1589635"/>
            <a:chOff x="421640" y="1444943"/>
            <a:chExt cx="179705" cy="1589635"/>
          </a:xfrm>
        </p:grpSpPr>
        <p:sp>
          <p:nvSpPr>
            <p:cNvPr id="67" name="椭圆 17">
              <a:extLst>
                <a:ext uri="{FF2B5EF4-FFF2-40B4-BE49-F238E27FC236}">
                  <a16:creationId xmlns:a16="http://schemas.microsoft.com/office/drawing/2014/main" id="{834AEEA7-0562-FD51-4BD1-7A1DECEBFDFE}"/>
                </a:ext>
              </a:extLst>
            </p:cNvPr>
            <p:cNvSpPr/>
            <p:nvPr>
              <p:custDataLst>
                <p:tags r:id="rId25"/>
              </p:custDataLst>
            </p:nvPr>
          </p:nvSpPr>
          <p:spPr>
            <a:xfrm>
              <a:off x="421640" y="1444943"/>
              <a:ext cx="179705" cy="172085"/>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68" name="直接连接符 21">
              <a:extLst>
                <a:ext uri="{FF2B5EF4-FFF2-40B4-BE49-F238E27FC236}">
                  <a16:creationId xmlns:a16="http://schemas.microsoft.com/office/drawing/2014/main" id="{127E08CD-6633-A6B6-76AF-A65BE04279D2}"/>
                </a:ext>
              </a:extLst>
            </p:cNvPr>
            <p:cNvCxnSpPr/>
            <p:nvPr>
              <p:custDataLst>
                <p:tags r:id="rId26"/>
              </p:custDataLst>
            </p:nvPr>
          </p:nvCxnSpPr>
          <p:spPr>
            <a:xfrm flipV="1">
              <a:off x="509558" y="1563283"/>
              <a:ext cx="0" cy="1471295"/>
            </a:xfrm>
            <a:prstGeom prst="line">
              <a:avLst/>
            </a:prstGeom>
            <a:noFill/>
            <a:ln w="12700" cap="flat" cmpd="sng" algn="ctr">
              <a:solidFill>
                <a:srgbClr val="5B9BD5"/>
              </a:solidFill>
              <a:prstDash val="solid"/>
              <a:miter lim="800000"/>
              <a:headEnd type="none"/>
              <a:tailEnd type="none"/>
            </a:ln>
            <a:effectLst/>
          </p:spPr>
        </p:cxnSp>
      </p:grpSp>
      <p:sp>
        <p:nvSpPr>
          <p:cNvPr id="69" name="标题 1">
            <a:extLst>
              <a:ext uri="{FF2B5EF4-FFF2-40B4-BE49-F238E27FC236}">
                <a16:creationId xmlns:a16="http://schemas.microsoft.com/office/drawing/2014/main" id="{DD6E75E0-A4BC-4CEB-55BC-D356ECB0EAE8}"/>
              </a:ext>
            </a:extLst>
          </p:cNvPr>
          <p:cNvSpPr>
            <a:spLocks noGrp="1"/>
          </p:cNvSpPr>
          <p:nvPr>
            <p:custDataLst>
              <p:tags r:id="rId3"/>
            </p:custDataLst>
          </p:nvPr>
        </p:nvSpPr>
        <p:spPr>
          <a:xfrm>
            <a:off x="2423753" y="1329394"/>
            <a:ext cx="1315850" cy="770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latin typeface="Arial Bold" panose="020B0604020202090204" charset="0"/>
                <a:cs typeface="Arial Bold" panose="020B0604020202090204" charset="0"/>
              </a:rPr>
              <a:t>May.2022</a:t>
            </a:r>
            <a:endParaRPr lang="en-US" sz="1600" b="1" dirty="0">
              <a:solidFill>
                <a:prstClr val="black"/>
              </a:solidFill>
              <a:latin typeface="Arial Bold" panose="020B0604020202090204" charset="0"/>
              <a:cs typeface="Arial Bold" panose="020B0604020202090204" charset="0"/>
            </a:endParaRPr>
          </a:p>
        </p:txBody>
      </p:sp>
      <p:sp>
        <p:nvSpPr>
          <p:cNvPr id="70" name="标题 1">
            <a:extLst>
              <a:ext uri="{FF2B5EF4-FFF2-40B4-BE49-F238E27FC236}">
                <a16:creationId xmlns:a16="http://schemas.microsoft.com/office/drawing/2014/main" id="{BDE0D89E-719A-35CF-4C24-12087CFF243C}"/>
              </a:ext>
            </a:extLst>
          </p:cNvPr>
          <p:cNvSpPr>
            <a:spLocks noGrp="1"/>
          </p:cNvSpPr>
          <p:nvPr>
            <p:custDataLst>
              <p:tags r:id="rId4"/>
            </p:custDataLst>
          </p:nvPr>
        </p:nvSpPr>
        <p:spPr>
          <a:xfrm>
            <a:off x="2430339" y="1801073"/>
            <a:ext cx="2319786" cy="108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cs typeface="Arial" panose="020B0604020202090204" pitchFamily="34" charset="0"/>
              </a:rPr>
              <a:t>CogView2</a:t>
            </a:r>
          </a:p>
          <a:p>
            <a:pPr fontAlgn="auto">
              <a:spcAft>
                <a:spcPts val="0"/>
              </a:spcAft>
            </a:pPr>
            <a:r>
              <a:rPr lang="en-US" altLang="zh-CN" sz="1600" b="1" dirty="0">
                <a:solidFill>
                  <a:prstClr val="black"/>
                </a:solidFill>
                <a:cs typeface="Arial" panose="020B0604020202090204" pitchFamily="34" charset="0"/>
              </a:rPr>
              <a:t>semi</a:t>
            </a:r>
            <a:r>
              <a:rPr lang="zh-CN" altLang="en-US" sz="1600" b="1" dirty="0">
                <a:solidFill>
                  <a:prstClr val="black"/>
                </a:solidFill>
                <a:cs typeface="Arial" panose="020B0604020202090204" pitchFamily="34" charset="0"/>
              </a:rPr>
              <a:t> </a:t>
            </a:r>
            <a:r>
              <a:rPr lang="en-US" altLang="zh-CN" sz="1600" b="1" dirty="0">
                <a:solidFill>
                  <a:prstClr val="black"/>
                </a:solidFill>
                <a:cs typeface="Arial" panose="020B0604020202090204" pitchFamily="34" charset="0"/>
              </a:rPr>
              <a:t>autoregressive </a:t>
            </a:r>
          </a:p>
          <a:p>
            <a:pPr fontAlgn="auto">
              <a:spcAft>
                <a:spcPts val="0"/>
              </a:spcAft>
            </a:pPr>
            <a:endParaRPr lang="en-US" sz="1600" b="1" dirty="0">
              <a:solidFill>
                <a:prstClr val="black"/>
              </a:solidFill>
              <a:cs typeface="Arial" panose="020B0604020202090204" pitchFamily="34" charset="0"/>
            </a:endParaRPr>
          </a:p>
        </p:txBody>
      </p:sp>
      <p:grpSp>
        <p:nvGrpSpPr>
          <p:cNvPr id="71" name="Group 70">
            <a:extLst>
              <a:ext uri="{FF2B5EF4-FFF2-40B4-BE49-F238E27FC236}">
                <a16:creationId xmlns:a16="http://schemas.microsoft.com/office/drawing/2014/main" id="{80A94B18-1861-E503-47BA-77BB97A27742}"/>
              </a:ext>
            </a:extLst>
          </p:cNvPr>
          <p:cNvGrpSpPr/>
          <p:nvPr/>
        </p:nvGrpSpPr>
        <p:grpSpPr>
          <a:xfrm>
            <a:off x="2254502" y="1465916"/>
            <a:ext cx="179705" cy="1589635"/>
            <a:chOff x="421640" y="1444943"/>
            <a:chExt cx="179705" cy="1589635"/>
          </a:xfrm>
        </p:grpSpPr>
        <p:sp>
          <p:nvSpPr>
            <p:cNvPr id="72" name="椭圆 17">
              <a:extLst>
                <a:ext uri="{FF2B5EF4-FFF2-40B4-BE49-F238E27FC236}">
                  <a16:creationId xmlns:a16="http://schemas.microsoft.com/office/drawing/2014/main" id="{97CF2927-7566-A785-457E-DE8C9E1E1B0E}"/>
                </a:ext>
              </a:extLst>
            </p:cNvPr>
            <p:cNvSpPr/>
            <p:nvPr>
              <p:custDataLst>
                <p:tags r:id="rId23"/>
              </p:custDataLst>
            </p:nvPr>
          </p:nvSpPr>
          <p:spPr>
            <a:xfrm>
              <a:off x="421640" y="1444943"/>
              <a:ext cx="179705" cy="172085"/>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73" name="直接连接符 21">
              <a:extLst>
                <a:ext uri="{FF2B5EF4-FFF2-40B4-BE49-F238E27FC236}">
                  <a16:creationId xmlns:a16="http://schemas.microsoft.com/office/drawing/2014/main" id="{48B3AE94-E354-9FB5-6788-3310DB772512}"/>
                </a:ext>
              </a:extLst>
            </p:cNvPr>
            <p:cNvCxnSpPr/>
            <p:nvPr>
              <p:custDataLst>
                <p:tags r:id="rId24"/>
              </p:custDataLst>
            </p:nvPr>
          </p:nvCxnSpPr>
          <p:spPr>
            <a:xfrm flipV="1">
              <a:off x="509558" y="1563283"/>
              <a:ext cx="0" cy="1471295"/>
            </a:xfrm>
            <a:prstGeom prst="line">
              <a:avLst/>
            </a:prstGeom>
            <a:noFill/>
            <a:ln w="12700" cap="flat" cmpd="sng" algn="ctr">
              <a:solidFill>
                <a:srgbClr val="5B9BD5"/>
              </a:solidFill>
              <a:prstDash val="solid"/>
              <a:miter lim="800000"/>
              <a:headEnd type="none"/>
              <a:tailEnd type="none"/>
            </a:ln>
            <a:effectLst/>
          </p:spPr>
        </p:cxnSp>
      </p:grpSp>
      <p:pic>
        <p:nvPicPr>
          <p:cNvPr id="74" name="Picture 73">
            <a:extLst>
              <a:ext uri="{FF2B5EF4-FFF2-40B4-BE49-F238E27FC236}">
                <a16:creationId xmlns:a16="http://schemas.microsoft.com/office/drawing/2014/main" id="{025FA081-990D-4729-774B-B64D9A080865}"/>
              </a:ext>
            </a:extLst>
          </p:cNvPr>
          <p:cNvPicPr>
            <a:picLocks noChangeAspect="1"/>
          </p:cNvPicPr>
          <p:nvPr/>
        </p:nvPicPr>
        <p:blipFill>
          <a:blip r:embed="rId30"/>
          <a:stretch>
            <a:fillRect/>
          </a:stretch>
        </p:blipFill>
        <p:spPr>
          <a:xfrm>
            <a:off x="2559565" y="2602623"/>
            <a:ext cx="1615150" cy="1825028"/>
          </a:xfrm>
          <a:prstGeom prst="rect">
            <a:avLst/>
          </a:prstGeom>
        </p:spPr>
      </p:pic>
      <p:sp>
        <p:nvSpPr>
          <p:cNvPr id="75" name="标题 1">
            <a:extLst>
              <a:ext uri="{FF2B5EF4-FFF2-40B4-BE49-F238E27FC236}">
                <a16:creationId xmlns:a16="http://schemas.microsoft.com/office/drawing/2014/main" id="{B41E748B-F996-78BE-F451-C3B6CCCA5C12}"/>
              </a:ext>
            </a:extLst>
          </p:cNvPr>
          <p:cNvSpPr>
            <a:spLocks noGrp="1"/>
          </p:cNvSpPr>
          <p:nvPr>
            <p:custDataLst>
              <p:tags r:id="rId5"/>
            </p:custDataLst>
          </p:nvPr>
        </p:nvSpPr>
        <p:spPr>
          <a:xfrm>
            <a:off x="4732986" y="1325813"/>
            <a:ext cx="1315850" cy="770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latin typeface="Arial Bold" panose="020B0604020202090204" charset="0"/>
                <a:cs typeface="Arial Bold" panose="020B0604020202090204" charset="0"/>
              </a:rPr>
              <a:t>May.2022</a:t>
            </a:r>
            <a:endParaRPr lang="en-US" sz="1600" b="1" dirty="0">
              <a:solidFill>
                <a:prstClr val="black"/>
              </a:solidFill>
              <a:latin typeface="Arial Bold" panose="020B0604020202090204" charset="0"/>
              <a:cs typeface="Arial Bold" panose="020B0604020202090204" charset="0"/>
            </a:endParaRPr>
          </a:p>
        </p:txBody>
      </p:sp>
      <p:sp>
        <p:nvSpPr>
          <p:cNvPr id="76" name="标题 1">
            <a:extLst>
              <a:ext uri="{FF2B5EF4-FFF2-40B4-BE49-F238E27FC236}">
                <a16:creationId xmlns:a16="http://schemas.microsoft.com/office/drawing/2014/main" id="{C4C73D8B-86CC-74AD-7EFE-2AC5F301C1D0}"/>
              </a:ext>
            </a:extLst>
          </p:cNvPr>
          <p:cNvSpPr>
            <a:spLocks noGrp="1"/>
          </p:cNvSpPr>
          <p:nvPr>
            <p:custDataLst>
              <p:tags r:id="rId6"/>
            </p:custDataLst>
          </p:nvPr>
        </p:nvSpPr>
        <p:spPr>
          <a:xfrm>
            <a:off x="4722468" y="1678669"/>
            <a:ext cx="2319786" cy="108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cs typeface="Arial" panose="020B0604020202090204" pitchFamily="34" charset="0"/>
              </a:rPr>
              <a:t>CogVideo</a:t>
            </a:r>
          </a:p>
          <a:p>
            <a:pPr fontAlgn="auto">
              <a:spcAft>
                <a:spcPts val="0"/>
              </a:spcAft>
            </a:pPr>
            <a:r>
              <a:rPr lang="en-US" altLang="zh-CN" sz="1600" b="1" dirty="0">
                <a:solidFill>
                  <a:prstClr val="black"/>
                </a:solidFill>
                <a:cs typeface="Arial" panose="020B0604020202090204" pitchFamily="34" charset="0"/>
              </a:rPr>
              <a:t>autoregressive</a:t>
            </a:r>
            <a:endParaRPr lang="en-US" sz="1600" b="1" dirty="0">
              <a:solidFill>
                <a:prstClr val="black"/>
              </a:solidFill>
              <a:cs typeface="Arial" panose="020B0604020202090204" pitchFamily="34" charset="0"/>
            </a:endParaRPr>
          </a:p>
        </p:txBody>
      </p:sp>
      <p:grpSp>
        <p:nvGrpSpPr>
          <p:cNvPr id="85" name="Group 84">
            <a:extLst>
              <a:ext uri="{FF2B5EF4-FFF2-40B4-BE49-F238E27FC236}">
                <a16:creationId xmlns:a16="http://schemas.microsoft.com/office/drawing/2014/main" id="{17904AAB-C431-BAB7-D990-B4846B47F51D}"/>
              </a:ext>
            </a:extLst>
          </p:cNvPr>
          <p:cNvGrpSpPr/>
          <p:nvPr/>
        </p:nvGrpSpPr>
        <p:grpSpPr>
          <a:xfrm>
            <a:off x="4556140" y="1455885"/>
            <a:ext cx="179705" cy="1589635"/>
            <a:chOff x="421640" y="1444943"/>
            <a:chExt cx="179705" cy="1589635"/>
          </a:xfrm>
        </p:grpSpPr>
        <p:sp>
          <p:nvSpPr>
            <p:cNvPr id="86" name="椭圆 17">
              <a:extLst>
                <a:ext uri="{FF2B5EF4-FFF2-40B4-BE49-F238E27FC236}">
                  <a16:creationId xmlns:a16="http://schemas.microsoft.com/office/drawing/2014/main" id="{9D237882-0673-999C-905E-5925FF4BE657}"/>
                </a:ext>
              </a:extLst>
            </p:cNvPr>
            <p:cNvSpPr/>
            <p:nvPr>
              <p:custDataLst>
                <p:tags r:id="rId21"/>
              </p:custDataLst>
            </p:nvPr>
          </p:nvSpPr>
          <p:spPr>
            <a:xfrm>
              <a:off x="421640" y="1444943"/>
              <a:ext cx="179705" cy="172085"/>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87" name="直接连接符 21">
              <a:extLst>
                <a:ext uri="{FF2B5EF4-FFF2-40B4-BE49-F238E27FC236}">
                  <a16:creationId xmlns:a16="http://schemas.microsoft.com/office/drawing/2014/main" id="{A3817A10-BD90-7962-9972-9F0F2CC024F9}"/>
                </a:ext>
              </a:extLst>
            </p:cNvPr>
            <p:cNvCxnSpPr/>
            <p:nvPr>
              <p:custDataLst>
                <p:tags r:id="rId22"/>
              </p:custDataLst>
            </p:nvPr>
          </p:nvCxnSpPr>
          <p:spPr>
            <a:xfrm flipV="1">
              <a:off x="509558" y="1563283"/>
              <a:ext cx="0" cy="1471295"/>
            </a:xfrm>
            <a:prstGeom prst="line">
              <a:avLst/>
            </a:prstGeom>
            <a:noFill/>
            <a:ln w="12700" cap="flat" cmpd="sng" algn="ctr">
              <a:solidFill>
                <a:srgbClr val="5B9BD5"/>
              </a:solidFill>
              <a:prstDash val="solid"/>
              <a:miter lim="800000"/>
              <a:headEnd type="none"/>
              <a:tailEnd type="none"/>
            </a:ln>
            <a:effectLst/>
          </p:spPr>
        </p:cxnSp>
      </p:grpSp>
      <p:pic>
        <p:nvPicPr>
          <p:cNvPr id="88" name="Picture 87">
            <a:extLst>
              <a:ext uri="{FF2B5EF4-FFF2-40B4-BE49-F238E27FC236}">
                <a16:creationId xmlns:a16="http://schemas.microsoft.com/office/drawing/2014/main" id="{080EEDC8-6FE0-030D-9024-E2C59DCAABE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835863" y="2680442"/>
            <a:ext cx="1742055" cy="1742055"/>
          </a:xfrm>
          <a:prstGeom prst="rect">
            <a:avLst/>
          </a:prstGeom>
        </p:spPr>
      </p:pic>
      <p:sp>
        <p:nvSpPr>
          <p:cNvPr id="95" name="标题 1">
            <a:extLst>
              <a:ext uri="{FF2B5EF4-FFF2-40B4-BE49-F238E27FC236}">
                <a16:creationId xmlns:a16="http://schemas.microsoft.com/office/drawing/2014/main" id="{B6489F72-6191-875A-D781-5084F986D73A}"/>
              </a:ext>
            </a:extLst>
          </p:cNvPr>
          <p:cNvSpPr>
            <a:spLocks noGrp="1"/>
          </p:cNvSpPr>
          <p:nvPr>
            <p:custDataLst>
              <p:tags r:id="rId7"/>
            </p:custDataLst>
          </p:nvPr>
        </p:nvSpPr>
        <p:spPr>
          <a:xfrm>
            <a:off x="7065188" y="1291542"/>
            <a:ext cx="1315850" cy="770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latin typeface="Arial Bold" panose="020B0604020202090204" charset="0"/>
                <a:cs typeface="Arial Bold" panose="020B0604020202090204" charset="0"/>
              </a:rPr>
              <a:t>Sep.2023</a:t>
            </a:r>
            <a:endParaRPr lang="en-US" sz="1600" b="1" dirty="0">
              <a:solidFill>
                <a:prstClr val="black"/>
              </a:solidFill>
              <a:latin typeface="Arial Bold" panose="020B0604020202090204" charset="0"/>
              <a:cs typeface="Arial Bold" panose="020B0604020202090204" charset="0"/>
            </a:endParaRPr>
          </a:p>
        </p:txBody>
      </p:sp>
      <p:sp>
        <p:nvSpPr>
          <p:cNvPr id="109" name="标题 1">
            <a:extLst>
              <a:ext uri="{FF2B5EF4-FFF2-40B4-BE49-F238E27FC236}">
                <a16:creationId xmlns:a16="http://schemas.microsoft.com/office/drawing/2014/main" id="{60F427D5-AC44-DCF3-2B65-B3C44B526E03}"/>
              </a:ext>
            </a:extLst>
          </p:cNvPr>
          <p:cNvSpPr>
            <a:spLocks noGrp="1"/>
          </p:cNvSpPr>
          <p:nvPr>
            <p:custDataLst>
              <p:tags r:id="rId8"/>
            </p:custDataLst>
          </p:nvPr>
        </p:nvSpPr>
        <p:spPr>
          <a:xfrm>
            <a:off x="7052772" y="1801073"/>
            <a:ext cx="2319786" cy="108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err="1">
                <a:solidFill>
                  <a:prstClr val="black"/>
                </a:solidFill>
                <a:cs typeface="Arial" panose="020B0604020202090204" pitchFamily="34" charset="0"/>
              </a:rPr>
              <a:t>RelayDiffusion</a:t>
            </a:r>
            <a:endParaRPr lang="en-US" altLang="zh-CN" sz="1600" b="1" dirty="0">
              <a:solidFill>
                <a:prstClr val="black"/>
              </a:solidFill>
              <a:cs typeface="Arial" panose="020B0604020202090204" pitchFamily="34" charset="0"/>
            </a:endParaRPr>
          </a:p>
          <a:p>
            <a:pPr fontAlgn="auto">
              <a:spcAft>
                <a:spcPts val="0"/>
              </a:spcAft>
            </a:pPr>
            <a:r>
              <a:rPr lang="en-US" altLang="zh-CN" sz="1600" b="1" dirty="0" err="1">
                <a:solidFill>
                  <a:prstClr val="black"/>
                </a:solidFill>
                <a:cs typeface="Arial" panose="020B0604020202090204" pitchFamily="34" charset="0"/>
              </a:rPr>
              <a:t>Diffusion+Unet</a:t>
            </a:r>
            <a:endParaRPr lang="en-US" altLang="zh-CN" sz="1600" b="1" dirty="0">
              <a:solidFill>
                <a:prstClr val="black"/>
              </a:solidFill>
              <a:cs typeface="Arial" panose="020B0604020202090204" pitchFamily="34" charset="0"/>
            </a:endParaRPr>
          </a:p>
          <a:p>
            <a:pPr fontAlgn="auto">
              <a:spcAft>
                <a:spcPts val="0"/>
              </a:spcAft>
            </a:pPr>
            <a:endParaRPr lang="en-US" sz="1600" b="1" dirty="0">
              <a:solidFill>
                <a:prstClr val="black"/>
              </a:solidFill>
              <a:cs typeface="Arial" panose="020B0604020202090204" pitchFamily="34" charset="0"/>
            </a:endParaRPr>
          </a:p>
        </p:txBody>
      </p:sp>
      <p:grpSp>
        <p:nvGrpSpPr>
          <p:cNvPr id="110" name="Group 109">
            <a:extLst>
              <a:ext uri="{FF2B5EF4-FFF2-40B4-BE49-F238E27FC236}">
                <a16:creationId xmlns:a16="http://schemas.microsoft.com/office/drawing/2014/main" id="{542E7325-158F-1780-6FF4-56D5A984843F}"/>
              </a:ext>
            </a:extLst>
          </p:cNvPr>
          <p:cNvGrpSpPr/>
          <p:nvPr/>
        </p:nvGrpSpPr>
        <p:grpSpPr>
          <a:xfrm>
            <a:off x="6895937" y="1363858"/>
            <a:ext cx="179705" cy="1589635"/>
            <a:chOff x="421640" y="1444943"/>
            <a:chExt cx="179705" cy="1589635"/>
          </a:xfrm>
        </p:grpSpPr>
        <p:sp>
          <p:nvSpPr>
            <p:cNvPr id="117" name="椭圆 17">
              <a:extLst>
                <a:ext uri="{FF2B5EF4-FFF2-40B4-BE49-F238E27FC236}">
                  <a16:creationId xmlns:a16="http://schemas.microsoft.com/office/drawing/2014/main" id="{AADC2349-6A8D-B796-5817-215BE0A57455}"/>
                </a:ext>
              </a:extLst>
            </p:cNvPr>
            <p:cNvSpPr/>
            <p:nvPr>
              <p:custDataLst>
                <p:tags r:id="rId19"/>
              </p:custDataLst>
            </p:nvPr>
          </p:nvSpPr>
          <p:spPr>
            <a:xfrm>
              <a:off x="421640" y="1444943"/>
              <a:ext cx="179705" cy="172085"/>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133" name="直接连接符 21">
              <a:extLst>
                <a:ext uri="{FF2B5EF4-FFF2-40B4-BE49-F238E27FC236}">
                  <a16:creationId xmlns:a16="http://schemas.microsoft.com/office/drawing/2014/main" id="{586BD9B4-C895-C37D-F99D-7E279F7C2D96}"/>
                </a:ext>
              </a:extLst>
            </p:cNvPr>
            <p:cNvCxnSpPr/>
            <p:nvPr>
              <p:custDataLst>
                <p:tags r:id="rId20"/>
              </p:custDataLst>
            </p:nvPr>
          </p:nvCxnSpPr>
          <p:spPr>
            <a:xfrm flipV="1">
              <a:off x="509558" y="1563283"/>
              <a:ext cx="0" cy="1471295"/>
            </a:xfrm>
            <a:prstGeom prst="line">
              <a:avLst/>
            </a:prstGeom>
            <a:noFill/>
            <a:ln w="12700" cap="flat" cmpd="sng" algn="ctr">
              <a:solidFill>
                <a:srgbClr val="5B9BD5"/>
              </a:solidFill>
              <a:prstDash val="solid"/>
              <a:miter lim="800000"/>
              <a:headEnd type="none"/>
              <a:tailEnd type="none"/>
            </a:ln>
            <a:effectLst/>
          </p:spPr>
        </p:cxnSp>
      </p:grpSp>
      <p:pic>
        <p:nvPicPr>
          <p:cNvPr id="134" name="Picture 133">
            <a:extLst>
              <a:ext uri="{FF2B5EF4-FFF2-40B4-BE49-F238E27FC236}">
                <a16:creationId xmlns:a16="http://schemas.microsoft.com/office/drawing/2014/main" id="{5E5FB61F-0BDC-7113-A0A9-ACF492626791}"/>
              </a:ext>
            </a:extLst>
          </p:cNvPr>
          <p:cNvPicPr>
            <a:picLocks noChangeAspect="1"/>
          </p:cNvPicPr>
          <p:nvPr/>
        </p:nvPicPr>
        <p:blipFill>
          <a:blip r:embed="rId32"/>
          <a:stretch>
            <a:fillRect/>
          </a:stretch>
        </p:blipFill>
        <p:spPr>
          <a:xfrm>
            <a:off x="7176308" y="2602623"/>
            <a:ext cx="1833593" cy="1825025"/>
          </a:xfrm>
          <a:prstGeom prst="rect">
            <a:avLst/>
          </a:prstGeom>
        </p:spPr>
      </p:pic>
      <p:sp>
        <p:nvSpPr>
          <p:cNvPr id="135" name="标题 1">
            <a:extLst>
              <a:ext uri="{FF2B5EF4-FFF2-40B4-BE49-F238E27FC236}">
                <a16:creationId xmlns:a16="http://schemas.microsoft.com/office/drawing/2014/main" id="{4CAE2C3B-3119-1940-7CC6-A633CEDC8583}"/>
              </a:ext>
            </a:extLst>
          </p:cNvPr>
          <p:cNvSpPr>
            <a:spLocks noGrp="1"/>
          </p:cNvSpPr>
          <p:nvPr>
            <p:custDataLst>
              <p:tags r:id="rId9"/>
            </p:custDataLst>
          </p:nvPr>
        </p:nvSpPr>
        <p:spPr>
          <a:xfrm>
            <a:off x="9541809" y="1292863"/>
            <a:ext cx="1315850" cy="770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latin typeface="Arial Bold" panose="020B0604020202090204" charset="0"/>
                <a:cs typeface="Arial Bold" panose="020B0604020202090204" charset="0"/>
              </a:rPr>
              <a:t>Feb.2024</a:t>
            </a:r>
            <a:endParaRPr lang="en-US" sz="1600" b="1" dirty="0">
              <a:solidFill>
                <a:prstClr val="black"/>
              </a:solidFill>
              <a:latin typeface="Arial Bold" panose="020B0604020202090204" charset="0"/>
              <a:cs typeface="Arial Bold" panose="020B0604020202090204" charset="0"/>
            </a:endParaRPr>
          </a:p>
        </p:txBody>
      </p:sp>
      <p:grpSp>
        <p:nvGrpSpPr>
          <p:cNvPr id="136" name="Group 135">
            <a:extLst>
              <a:ext uri="{FF2B5EF4-FFF2-40B4-BE49-F238E27FC236}">
                <a16:creationId xmlns:a16="http://schemas.microsoft.com/office/drawing/2014/main" id="{C8A33E33-573F-3462-7C32-846C571737AF}"/>
              </a:ext>
            </a:extLst>
          </p:cNvPr>
          <p:cNvGrpSpPr/>
          <p:nvPr/>
        </p:nvGrpSpPr>
        <p:grpSpPr>
          <a:xfrm>
            <a:off x="9352064" y="1392799"/>
            <a:ext cx="179705" cy="1589635"/>
            <a:chOff x="421640" y="1444943"/>
            <a:chExt cx="179705" cy="1589635"/>
          </a:xfrm>
        </p:grpSpPr>
        <p:sp>
          <p:nvSpPr>
            <p:cNvPr id="137" name="椭圆 17">
              <a:extLst>
                <a:ext uri="{FF2B5EF4-FFF2-40B4-BE49-F238E27FC236}">
                  <a16:creationId xmlns:a16="http://schemas.microsoft.com/office/drawing/2014/main" id="{9E811A94-D0C5-4242-7667-02840AF814C6}"/>
                </a:ext>
              </a:extLst>
            </p:cNvPr>
            <p:cNvSpPr/>
            <p:nvPr>
              <p:custDataLst>
                <p:tags r:id="rId17"/>
              </p:custDataLst>
            </p:nvPr>
          </p:nvSpPr>
          <p:spPr>
            <a:xfrm>
              <a:off x="421640" y="1444943"/>
              <a:ext cx="179705" cy="172085"/>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cxnSp>
          <p:nvCxnSpPr>
            <p:cNvPr id="145" name="直接连接符 21">
              <a:extLst>
                <a:ext uri="{FF2B5EF4-FFF2-40B4-BE49-F238E27FC236}">
                  <a16:creationId xmlns:a16="http://schemas.microsoft.com/office/drawing/2014/main" id="{597CD370-C837-6FC2-9FDD-CFFDB15514FF}"/>
                </a:ext>
              </a:extLst>
            </p:cNvPr>
            <p:cNvCxnSpPr/>
            <p:nvPr>
              <p:custDataLst>
                <p:tags r:id="rId18"/>
              </p:custDataLst>
            </p:nvPr>
          </p:nvCxnSpPr>
          <p:spPr>
            <a:xfrm flipV="1">
              <a:off x="509558" y="1563283"/>
              <a:ext cx="0" cy="1471295"/>
            </a:xfrm>
            <a:prstGeom prst="line">
              <a:avLst/>
            </a:prstGeom>
            <a:noFill/>
            <a:ln w="12700" cap="flat" cmpd="sng" algn="ctr">
              <a:solidFill>
                <a:srgbClr val="5B9BD5"/>
              </a:solidFill>
              <a:prstDash val="solid"/>
              <a:miter lim="800000"/>
              <a:headEnd type="none"/>
              <a:tailEnd type="none"/>
            </a:ln>
            <a:effectLst/>
          </p:spPr>
        </p:cxnSp>
      </p:grpSp>
      <p:sp>
        <p:nvSpPr>
          <p:cNvPr id="146" name="标题 1">
            <a:extLst>
              <a:ext uri="{FF2B5EF4-FFF2-40B4-BE49-F238E27FC236}">
                <a16:creationId xmlns:a16="http://schemas.microsoft.com/office/drawing/2014/main" id="{90428201-6BD8-1CD4-DD39-DC56D58DE05C}"/>
              </a:ext>
            </a:extLst>
          </p:cNvPr>
          <p:cNvSpPr>
            <a:spLocks noGrp="1"/>
          </p:cNvSpPr>
          <p:nvPr>
            <p:custDataLst>
              <p:tags r:id="rId10"/>
            </p:custDataLst>
          </p:nvPr>
        </p:nvSpPr>
        <p:spPr>
          <a:xfrm>
            <a:off x="9577747" y="1818606"/>
            <a:ext cx="2319786" cy="108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cs typeface="Arial" panose="020B0604020202090204" pitchFamily="34" charset="0"/>
              </a:rPr>
              <a:t>CogView3</a:t>
            </a:r>
          </a:p>
          <a:p>
            <a:pPr fontAlgn="auto">
              <a:spcAft>
                <a:spcPts val="0"/>
              </a:spcAft>
            </a:pPr>
            <a:r>
              <a:rPr lang="en-US" altLang="zh-CN" sz="1600" b="1" dirty="0" err="1">
                <a:solidFill>
                  <a:prstClr val="black"/>
                </a:solidFill>
                <a:cs typeface="Arial" panose="020B0604020202090204" pitchFamily="34" charset="0"/>
              </a:rPr>
              <a:t>Diffusion+Unet</a:t>
            </a:r>
            <a:endParaRPr lang="en-US" altLang="zh-CN" sz="1600" b="1" dirty="0">
              <a:solidFill>
                <a:prstClr val="black"/>
              </a:solidFill>
              <a:cs typeface="Arial" panose="020B0604020202090204" pitchFamily="34" charset="0"/>
            </a:endParaRPr>
          </a:p>
          <a:p>
            <a:pPr fontAlgn="auto">
              <a:spcAft>
                <a:spcPts val="0"/>
              </a:spcAft>
            </a:pPr>
            <a:endParaRPr lang="en-US" sz="1600" b="1" dirty="0">
              <a:solidFill>
                <a:prstClr val="black"/>
              </a:solidFill>
              <a:cs typeface="Arial" panose="020B0604020202090204" pitchFamily="34" charset="0"/>
            </a:endParaRPr>
          </a:p>
        </p:txBody>
      </p:sp>
      <p:pic>
        <p:nvPicPr>
          <p:cNvPr id="147" name="图片 8" descr="showcases22">
            <a:extLst>
              <a:ext uri="{FF2B5EF4-FFF2-40B4-BE49-F238E27FC236}">
                <a16:creationId xmlns:a16="http://schemas.microsoft.com/office/drawing/2014/main" id="{527C8868-8CD7-8CD2-648B-D1B436DBF4C4}"/>
              </a:ext>
            </a:extLst>
          </p:cNvPr>
          <p:cNvPicPr>
            <a:picLocks noChangeAspect="1"/>
          </p:cNvPicPr>
          <p:nvPr/>
        </p:nvPicPr>
        <p:blipFill rotWithShape="1">
          <a:blip r:embed="rId33"/>
          <a:srcRect t="-784" r="80219"/>
          <a:stretch/>
        </p:blipFill>
        <p:spPr>
          <a:xfrm>
            <a:off x="9717025" y="2596738"/>
            <a:ext cx="1833592" cy="1868163"/>
          </a:xfrm>
          <a:prstGeom prst="rect">
            <a:avLst/>
          </a:prstGeom>
        </p:spPr>
      </p:pic>
      <p:sp>
        <p:nvSpPr>
          <p:cNvPr id="148" name="标题 1">
            <a:extLst>
              <a:ext uri="{FF2B5EF4-FFF2-40B4-BE49-F238E27FC236}">
                <a16:creationId xmlns:a16="http://schemas.microsoft.com/office/drawing/2014/main" id="{41550055-972D-2368-C284-A7DFFBCC7C92}"/>
              </a:ext>
            </a:extLst>
          </p:cNvPr>
          <p:cNvSpPr>
            <a:spLocks noGrp="1"/>
          </p:cNvSpPr>
          <p:nvPr>
            <p:custDataLst>
              <p:tags r:id="rId11"/>
            </p:custDataLst>
          </p:nvPr>
        </p:nvSpPr>
        <p:spPr>
          <a:xfrm>
            <a:off x="565639" y="4684304"/>
            <a:ext cx="1315850" cy="770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r>
              <a:rPr lang="en-US" altLang="zh-CN" sz="1600" b="1" dirty="0">
                <a:solidFill>
                  <a:prstClr val="black"/>
                </a:solidFill>
                <a:latin typeface="Arial Bold" panose="020B0604020202090204" charset="0"/>
                <a:cs typeface="Arial Bold" panose="020B0604020202090204" charset="0"/>
              </a:rPr>
              <a:t>July.2024</a:t>
            </a:r>
            <a:endParaRPr lang="en-US" sz="1600" b="1" dirty="0">
              <a:solidFill>
                <a:prstClr val="black"/>
              </a:solidFill>
              <a:latin typeface="Arial Bold" panose="020B0604020202090204" charset="0"/>
              <a:cs typeface="Arial Bold" panose="020B0604020202090204" charset="0"/>
            </a:endParaRPr>
          </a:p>
        </p:txBody>
      </p:sp>
      <p:grpSp>
        <p:nvGrpSpPr>
          <p:cNvPr id="149" name="Group 148">
            <a:extLst>
              <a:ext uri="{FF2B5EF4-FFF2-40B4-BE49-F238E27FC236}">
                <a16:creationId xmlns:a16="http://schemas.microsoft.com/office/drawing/2014/main" id="{B532298D-75B3-A82D-FE50-6A81CE1566F0}"/>
              </a:ext>
            </a:extLst>
          </p:cNvPr>
          <p:cNvGrpSpPr/>
          <p:nvPr/>
        </p:nvGrpSpPr>
        <p:grpSpPr>
          <a:xfrm>
            <a:off x="396388" y="4684304"/>
            <a:ext cx="179705" cy="1589635"/>
            <a:chOff x="421640" y="1444943"/>
            <a:chExt cx="179705" cy="1589635"/>
          </a:xfrm>
        </p:grpSpPr>
        <p:sp>
          <p:nvSpPr>
            <p:cNvPr id="150" name="椭圆 17">
              <a:extLst>
                <a:ext uri="{FF2B5EF4-FFF2-40B4-BE49-F238E27FC236}">
                  <a16:creationId xmlns:a16="http://schemas.microsoft.com/office/drawing/2014/main" id="{205CF33E-8035-E369-E786-621FB440E746}"/>
                </a:ext>
              </a:extLst>
            </p:cNvPr>
            <p:cNvSpPr/>
            <p:nvPr>
              <p:custDataLst>
                <p:tags r:id="rId15"/>
              </p:custDataLst>
            </p:nvPr>
          </p:nvSpPr>
          <p:spPr>
            <a:xfrm>
              <a:off x="421640" y="1444943"/>
              <a:ext cx="179705" cy="172085"/>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cxnSp>
          <p:nvCxnSpPr>
            <p:cNvPr id="151" name="直接连接符 21">
              <a:extLst>
                <a:ext uri="{FF2B5EF4-FFF2-40B4-BE49-F238E27FC236}">
                  <a16:creationId xmlns:a16="http://schemas.microsoft.com/office/drawing/2014/main" id="{2251491C-95DD-E779-00BF-83FA08205724}"/>
                </a:ext>
              </a:extLst>
            </p:cNvPr>
            <p:cNvCxnSpPr/>
            <p:nvPr>
              <p:custDataLst>
                <p:tags r:id="rId16"/>
              </p:custDataLst>
            </p:nvPr>
          </p:nvCxnSpPr>
          <p:spPr>
            <a:xfrm flipV="1">
              <a:off x="509558" y="1563283"/>
              <a:ext cx="0" cy="1471295"/>
            </a:xfrm>
            <a:prstGeom prst="line">
              <a:avLst/>
            </a:prstGeom>
            <a:noFill/>
            <a:ln w="12700" cap="flat" cmpd="sng" algn="ctr">
              <a:solidFill>
                <a:srgbClr val="5B9BD5"/>
              </a:solidFill>
              <a:prstDash val="solid"/>
              <a:miter lim="800000"/>
              <a:headEnd type="none"/>
              <a:tailEnd type="none"/>
            </a:ln>
            <a:effectLst/>
          </p:spPr>
        </p:cxnSp>
      </p:grpSp>
      <p:sp>
        <p:nvSpPr>
          <p:cNvPr id="152" name="标题 1">
            <a:extLst>
              <a:ext uri="{FF2B5EF4-FFF2-40B4-BE49-F238E27FC236}">
                <a16:creationId xmlns:a16="http://schemas.microsoft.com/office/drawing/2014/main" id="{6DBB3A32-0238-DAF6-2D5B-1C1E72D559A4}"/>
              </a:ext>
            </a:extLst>
          </p:cNvPr>
          <p:cNvSpPr>
            <a:spLocks noGrp="1"/>
          </p:cNvSpPr>
          <p:nvPr>
            <p:custDataLst>
              <p:tags r:id="rId12"/>
            </p:custDataLst>
          </p:nvPr>
        </p:nvSpPr>
        <p:spPr>
          <a:xfrm>
            <a:off x="572225" y="5064567"/>
            <a:ext cx="2532691" cy="108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fontAlgn="auto">
              <a:spcAft>
                <a:spcPts val="0"/>
              </a:spcAft>
            </a:pPr>
            <a:endParaRPr lang="en-US" altLang="zh-CN" sz="1600" b="1" dirty="0">
              <a:solidFill>
                <a:prstClr val="black"/>
              </a:solidFill>
              <a:cs typeface="Arial" panose="020B0604020202090204" pitchFamily="34" charset="0"/>
            </a:endParaRPr>
          </a:p>
          <a:p>
            <a:pPr fontAlgn="auto">
              <a:spcAft>
                <a:spcPts val="0"/>
              </a:spcAft>
            </a:pPr>
            <a:r>
              <a:rPr lang="en-US" altLang="zh-CN" sz="1600" b="1" dirty="0" err="1">
                <a:solidFill>
                  <a:prstClr val="black"/>
                </a:solidFill>
                <a:cs typeface="Arial" panose="020B0604020202090204" pitchFamily="34" charset="0"/>
              </a:rPr>
              <a:t>CogVideoX</a:t>
            </a:r>
            <a:endParaRPr lang="en-US" altLang="zh-CN" sz="1600" b="1" dirty="0">
              <a:solidFill>
                <a:prstClr val="black"/>
              </a:solidFill>
              <a:cs typeface="Arial" panose="020B0604020202090204" pitchFamily="34" charset="0"/>
            </a:endParaRPr>
          </a:p>
          <a:p>
            <a:pPr fontAlgn="auto">
              <a:spcAft>
                <a:spcPts val="0"/>
              </a:spcAft>
            </a:pPr>
            <a:r>
              <a:rPr lang="en-US" altLang="zh-CN" sz="1600" b="1" dirty="0" err="1">
                <a:solidFill>
                  <a:prstClr val="black"/>
                </a:solidFill>
                <a:cs typeface="Arial" panose="020B0604020202090204" pitchFamily="34" charset="0"/>
              </a:rPr>
              <a:t>Diffusion+Transformer</a:t>
            </a:r>
            <a:r>
              <a:rPr lang="zh-CN" altLang="en-US" sz="1600" b="1" dirty="0">
                <a:solidFill>
                  <a:prstClr val="black"/>
                </a:solidFill>
                <a:cs typeface="Arial" panose="020B0604020202090204" pitchFamily="34" charset="0"/>
              </a:rPr>
              <a:t>  </a:t>
            </a:r>
            <a:endParaRPr lang="en-US" sz="1600" b="1" dirty="0">
              <a:solidFill>
                <a:prstClr val="black"/>
              </a:solidFill>
              <a:cs typeface="Arial" panose="020B0604020202090204" pitchFamily="34" charset="0"/>
            </a:endParaRPr>
          </a:p>
        </p:txBody>
      </p:sp>
      <p:pic>
        <p:nvPicPr>
          <p:cNvPr id="153" name="247_1721143817">
            <a:hlinkClick r:id="" action="ppaction://media"/>
            <a:extLst>
              <a:ext uri="{FF2B5EF4-FFF2-40B4-BE49-F238E27FC236}">
                <a16:creationId xmlns:a16="http://schemas.microsoft.com/office/drawing/2014/main" id="{1C0242A6-0314-ADA6-586C-D4F6DC2E274A}"/>
              </a:ext>
            </a:extLst>
          </p:cNvPr>
          <p:cNvPicPr>
            <a:picLocks noChangeAspect="1"/>
          </p:cNvPicPr>
          <p:nvPr>
            <a:videoFile r:link="rId14"/>
            <p:extLst>
              <p:ext uri="{DAA4B4D4-6D71-4841-9C94-3DE7FCFB9230}">
                <p14:media xmlns:p14="http://schemas.microsoft.com/office/powerpoint/2010/main" r:embed="rId13"/>
              </p:ext>
            </p:extLst>
          </p:nvPr>
        </p:nvPicPr>
        <p:blipFill>
          <a:blip r:embed="rId34"/>
          <a:stretch>
            <a:fillRect/>
          </a:stretch>
        </p:blipFill>
        <p:spPr>
          <a:xfrm>
            <a:off x="3137317" y="4630675"/>
            <a:ext cx="2649537" cy="1766358"/>
          </a:xfrm>
          <a:prstGeom prst="rect">
            <a:avLst/>
          </a:prstGeom>
        </p:spPr>
      </p:pic>
      <p:pic>
        <p:nvPicPr>
          <p:cNvPr id="154" name="Picture 153">
            <a:extLst>
              <a:ext uri="{FF2B5EF4-FFF2-40B4-BE49-F238E27FC236}">
                <a16:creationId xmlns:a16="http://schemas.microsoft.com/office/drawing/2014/main" id="{9996E48C-17F6-3315-1D7A-6D5330875B0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467114" y="4480017"/>
            <a:ext cx="2877358" cy="2377983"/>
          </a:xfrm>
          <a:prstGeom prst="rect">
            <a:avLst/>
          </a:prstGeom>
        </p:spPr>
      </p:pic>
    </p:spTree>
    <p:extLst>
      <p:ext uri="{BB962C8B-B14F-4D97-AF65-F5344CB8AC3E}">
        <p14:creationId xmlns:p14="http://schemas.microsoft.com/office/powerpoint/2010/main" val="351287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1"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153"/>
                                        </p:tgtEl>
                                      </p:cBhvr>
                                    </p:cmd>
                                  </p:childTnLst>
                                </p:cTn>
                              </p:par>
                            </p:childTnLst>
                          </p:cTn>
                        </p:par>
                      </p:childTnLst>
                    </p:cTn>
                  </p:par>
                </p:childTnLst>
              </p:cTn>
              <p:nextCondLst>
                <p:cond evt="onClick" delay="0">
                  <p:tgtEl>
                    <p:spTgt spid="153"/>
                  </p:tgtEl>
                </p:cond>
              </p:nextCondLst>
            </p:seq>
            <p:video>
              <p:cMediaNode vol="80000">
                <p:cTn id="12" repeatCount="10000" fill="hold" display="0">
                  <p:stCondLst>
                    <p:cond delay="indefinite"/>
                  </p:stCondLst>
                </p:cTn>
                <p:tgtEl>
                  <p:spTgt spid="15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831C-AE95-61E4-95DC-102106865ED9}"/>
              </a:ext>
            </a:extLst>
          </p:cNvPr>
          <p:cNvSpPr>
            <a:spLocks noGrp="1"/>
          </p:cNvSpPr>
          <p:nvPr>
            <p:ph type="title"/>
          </p:nvPr>
        </p:nvSpPr>
        <p:spPr>
          <a:xfrm>
            <a:off x="334109" y="44550"/>
            <a:ext cx="11523785" cy="792162"/>
          </a:xfrm>
        </p:spPr>
        <p:txBody>
          <a:bodyPr/>
          <a:lstStyle/>
          <a:p>
            <a:r>
              <a:rPr lang="zh-CN" altLang="en-US" dirty="0"/>
              <a:t>核心模块：</a:t>
            </a:r>
            <a:r>
              <a:rPr lang="en-US" altLang="zh-CN" dirty="0"/>
              <a:t>3</a:t>
            </a:r>
            <a:r>
              <a:rPr lang="en-US" dirty="0"/>
              <a:t>D Transformer</a:t>
            </a:r>
            <a:endParaRPr lang="en-CN" sz="3600" b="1" dirty="0">
              <a:solidFill>
                <a:schemeClr val="tx1"/>
              </a:solidFill>
              <a:latin typeface="Arial" panose="020B0604020202020204" pitchFamily="34" charset="0"/>
              <a:ea typeface="Microsoft YaHei" panose="020B0503020204020204" pitchFamily="34" charset="-122"/>
            </a:endParaRPr>
          </a:p>
        </p:txBody>
      </p:sp>
      <p:pic>
        <p:nvPicPr>
          <p:cNvPr id="3" name="Picture 2">
            <a:extLst>
              <a:ext uri="{FF2B5EF4-FFF2-40B4-BE49-F238E27FC236}">
                <a16:creationId xmlns:a16="http://schemas.microsoft.com/office/drawing/2014/main" id="{12A29135-3A31-6CB3-CF81-16ABA3EFF6DC}"/>
              </a:ext>
            </a:extLst>
          </p:cNvPr>
          <p:cNvPicPr>
            <a:picLocks noChangeAspect="1"/>
          </p:cNvPicPr>
          <p:nvPr/>
        </p:nvPicPr>
        <p:blipFill>
          <a:blip r:embed="rId3"/>
          <a:stretch>
            <a:fillRect/>
          </a:stretch>
        </p:blipFill>
        <p:spPr>
          <a:xfrm>
            <a:off x="263352" y="931763"/>
            <a:ext cx="5043189" cy="5926237"/>
          </a:xfrm>
          <a:prstGeom prst="rect">
            <a:avLst/>
          </a:prstGeom>
        </p:spPr>
      </p:pic>
      <p:sp>
        <p:nvSpPr>
          <p:cNvPr id="4" name="TextBox 3">
            <a:extLst>
              <a:ext uri="{FF2B5EF4-FFF2-40B4-BE49-F238E27FC236}">
                <a16:creationId xmlns:a16="http://schemas.microsoft.com/office/drawing/2014/main" id="{13CB6EE0-1363-BA4A-ADDD-C4B14E5ED098}"/>
              </a:ext>
            </a:extLst>
          </p:cNvPr>
          <p:cNvSpPr txBox="1"/>
          <p:nvPr/>
        </p:nvSpPr>
        <p:spPr>
          <a:xfrm>
            <a:off x="5663953" y="1159811"/>
            <a:ext cx="64642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为什么没有使用</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空间</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时间分离的</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attention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endPar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7ECBB6BA-AB93-5C55-0B93-ECDCB93951F6}"/>
              </a:ext>
            </a:extLst>
          </p:cNvPr>
          <p:cNvPicPr>
            <a:picLocks noChangeAspect="1"/>
          </p:cNvPicPr>
          <p:nvPr/>
        </p:nvPicPr>
        <p:blipFill>
          <a:blip r:embed="rId4"/>
          <a:stretch>
            <a:fillRect/>
          </a:stretch>
        </p:blipFill>
        <p:spPr>
          <a:xfrm>
            <a:off x="6011168" y="1774798"/>
            <a:ext cx="4699974" cy="2433134"/>
          </a:xfrm>
          <a:prstGeom prst="rect">
            <a:avLst/>
          </a:prstGeom>
        </p:spPr>
      </p:pic>
      <p:sp>
        <p:nvSpPr>
          <p:cNvPr id="6" name="TextBox 5">
            <a:extLst>
              <a:ext uri="{FF2B5EF4-FFF2-40B4-BE49-F238E27FC236}">
                <a16:creationId xmlns:a16="http://schemas.microsoft.com/office/drawing/2014/main" id="{A6851320-2A3C-58F9-6AFB-3127E0F0E617}"/>
              </a:ext>
            </a:extLst>
          </p:cNvPr>
          <p:cNvSpPr txBox="1"/>
          <p:nvPr/>
        </p:nvSpPr>
        <p:spPr>
          <a:xfrm>
            <a:off x="5663952" y="4351744"/>
            <a:ext cx="6310767"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更好的语义理解</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Text+Video</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full</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让文本也参与</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self</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attention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计算和</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FFN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文本和视频对齐</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Text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Expert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AdaLN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Vision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Expert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AdaLN</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2522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58DE-A912-C8DF-E85F-992B35A51507}"/>
              </a:ext>
            </a:extLst>
          </p:cNvPr>
          <p:cNvSpPr>
            <a:spLocks noGrp="1"/>
          </p:cNvSpPr>
          <p:nvPr>
            <p:ph type="title"/>
          </p:nvPr>
        </p:nvSpPr>
        <p:spPr>
          <a:xfrm>
            <a:off x="334107" y="0"/>
            <a:ext cx="11523785" cy="792162"/>
          </a:xfrm>
        </p:spPr>
        <p:txBody>
          <a:bodyPr/>
          <a:lstStyle/>
          <a:p>
            <a:r>
              <a:rPr lang="en-US" altLang="zh-CN" b="1" dirty="0">
                <a:latin typeface="Arial" panose="020B0604020202020204" pitchFamily="34" charset="0"/>
                <a:ea typeface="微软雅黑" panose="020B0503020204020204" pitchFamily="34" charset="-122"/>
                <a:sym typeface="Wingdings" pitchFamily="2" charset="2"/>
              </a:rPr>
              <a:t>GPT</a:t>
            </a:r>
            <a:r>
              <a:rPr lang="zh-CN" altLang="en-US" b="1" dirty="0">
                <a:latin typeface="Arial" panose="020B0604020202020204" pitchFamily="34" charset="0"/>
                <a:ea typeface="微软雅黑" panose="020B0503020204020204" pitchFamily="34" charset="-122"/>
                <a:sym typeface="Wingdings" pitchFamily="2" charset="2"/>
              </a:rPr>
              <a:t> </a:t>
            </a:r>
            <a:r>
              <a:rPr lang="en-CN" altLang="zh-CN" b="1" dirty="0">
                <a:latin typeface="Arial" panose="020B0604020202020204" pitchFamily="34" charset="0"/>
                <a:ea typeface="微软雅黑" panose="020B0503020204020204" pitchFamily="34" charset="-122"/>
                <a:sym typeface="Wingdings" pitchFamily="2" charset="2"/>
              </a:rPr>
              <a:t>vs. </a:t>
            </a:r>
            <a:r>
              <a:rPr lang="en-US" altLang="zh-CN" b="1" dirty="0">
                <a:solidFill>
                  <a:srgbClr val="C00000"/>
                </a:solidFill>
                <a:latin typeface="Arial" panose="020B0604020202020204" pitchFamily="34" charset="0"/>
                <a:ea typeface="微软雅黑" panose="020B0503020204020204" pitchFamily="34" charset="-122"/>
                <a:sym typeface="Wingdings" pitchFamily="2" charset="2"/>
              </a:rPr>
              <a:t>GLM</a:t>
            </a:r>
            <a:endParaRPr lang="en-CN" b="1" kern="0" dirty="0">
              <a:solidFill>
                <a:srgbClr val="C00000"/>
              </a:solidFill>
              <a:latin typeface="Arial" panose="020B0604020202020204" pitchFamily="34" charset="0"/>
              <a:ea typeface="微软雅黑" panose="020B0503020204020204" pitchFamily="34" charset="-122"/>
            </a:endParaRPr>
          </a:p>
        </p:txBody>
      </p:sp>
      <p:sp>
        <p:nvSpPr>
          <p:cNvPr id="5" name="矩形 92">
            <a:extLst>
              <a:ext uri="{FF2B5EF4-FFF2-40B4-BE49-F238E27FC236}">
                <a16:creationId xmlns:a16="http://schemas.microsoft.com/office/drawing/2014/main" id="{B9184A06-199F-FB40-B3BE-580473048475}"/>
              </a:ext>
            </a:extLst>
          </p:cNvPr>
          <p:cNvSpPr/>
          <p:nvPr/>
        </p:nvSpPr>
        <p:spPr>
          <a:xfrm>
            <a:off x="0" y="-573698"/>
            <a:ext cx="10724830" cy="49795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ChatGPT</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GPT-4</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的出现表明我们在大模型上的研究</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还存在代差</a:t>
            </a:r>
            <a:endPar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2" name="组合 20">
            <a:extLst>
              <a:ext uri="{FF2B5EF4-FFF2-40B4-BE49-F238E27FC236}">
                <a16:creationId xmlns:a16="http://schemas.microsoft.com/office/drawing/2014/main" id="{01956A06-4450-463B-E38C-27622F0DEE70}"/>
              </a:ext>
            </a:extLst>
          </p:cNvPr>
          <p:cNvGrpSpPr/>
          <p:nvPr/>
        </p:nvGrpSpPr>
        <p:grpSpPr>
          <a:xfrm>
            <a:off x="763905" y="1419860"/>
            <a:ext cx="10662920" cy="4257675"/>
            <a:chOff x="1527" y="2524"/>
            <a:chExt cx="16792" cy="6705"/>
          </a:xfrm>
        </p:grpSpPr>
        <p:sp>
          <p:nvSpPr>
            <p:cNvPr id="13" name="任意多边形: 形状 29" descr="e7d195523061f1c02e66e4f24090f95771f2a25398b4c6a397210DEF3B34B42E7CAE3753A3E55670C5C5B393DCCD8D49F265F3A29442F2D10D421F974AABEA3384308323DA72972389F1817D14B0E6008E12DF713E494A33B0DC4441E552D64FFB81CA3580ED04D9E13E17CB67834F7E647A5952E30C4BF5C53BB74D6E3690B50D35B70426129CA9">
              <a:extLst>
                <a:ext uri="{FF2B5EF4-FFF2-40B4-BE49-F238E27FC236}">
                  <a16:creationId xmlns:a16="http://schemas.microsoft.com/office/drawing/2014/main" id="{556ABBF0-22C1-10EA-212B-37DD664B01C6}"/>
                </a:ext>
              </a:extLst>
            </p:cNvPr>
            <p:cNvSpPr/>
            <p:nvPr/>
          </p:nvSpPr>
          <p:spPr>
            <a:xfrm>
              <a:off x="3979" y="2524"/>
              <a:ext cx="11241" cy="6588"/>
            </a:xfrm>
            <a:custGeom>
              <a:avLst/>
              <a:gdLst>
                <a:gd name="connsiteX0" fmla="*/ 2104354 w 7138222"/>
                <a:gd name="connsiteY0" fmla="*/ 0 h 4183225"/>
                <a:gd name="connsiteX1" fmla="*/ 2655418 w 7138222"/>
                <a:gd name="connsiteY1" fmla="*/ 72448 h 4183225"/>
                <a:gd name="connsiteX2" fmla="*/ 2773028 w 7138222"/>
                <a:gd name="connsiteY2" fmla="*/ 109590 h 4183225"/>
                <a:gd name="connsiteX3" fmla="*/ 2773028 w 7138222"/>
                <a:gd name="connsiteY3" fmla="*/ 105735 h 4183225"/>
                <a:gd name="connsiteX4" fmla="*/ 2785992 w 7138222"/>
                <a:gd name="connsiteY4" fmla="*/ 113684 h 4183225"/>
                <a:gd name="connsiteX5" fmla="*/ 2827902 w 7138222"/>
                <a:gd name="connsiteY5" fmla="*/ 126919 h 4183225"/>
                <a:gd name="connsiteX6" fmla="*/ 2920388 w 7138222"/>
                <a:gd name="connsiteY6" fmla="*/ 165128 h 4183225"/>
                <a:gd name="connsiteX7" fmla="*/ 3000998 w 7138222"/>
                <a:gd name="connsiteY7" fmla="*/ 184104 h 4183225"/>
                <a:gd name="connsiteX8" fmla="*/ 3559516 w 7138222"/>
                <a:gd name="connsiteY8" fmla="*/ 232533 h 4183225"/>
                <a:gd name="connsiteX9" fmla="*/ 4352833 w 7138222"/>
                <a:gd name="connsiteY9" fmla="*/ 101548 h 4183225"/>
                <a:gd name="connsiteX10" fmla="*/ 4365197 w 7138222"/>
                <a:gd name="connsiteY10" fmla="*/ 90756 h 4183225"/>
                <a:gd name="connsiteX11" fmla="*/ 4365197 w 7138222"/>
                <a:gd name="connsiteY11" fmla="*/ 109589 h 4183225"/>
                <a:gd name="connsiteX12" fmla="*/ 4482805 w 7138222"/>
                <a:gd name="connsiteY12" fmla="*/ 72448 h 4183225"/>
                <a:gd name="connsiteX13" fmla="*/ 5033868 w 7138222"/>
                <a:gd name="connsiteY13" fmla="*/ 0 h 4183225"/>
                <a:gd name="connsiteX14" fmla="*/ 7138222 w 7138222"/>
                <a:gd name="connsiteY14" fmla="*/ 2091613 h 4183225"/>
                <a:gd name="connsiteX15" fmla="*/ 5033868 w 7138222"/>
                <a:gd name="connsiteY15" fmla="*/ 4183225 h 4183225"/>
                <a:gd name="connsiteX16" fmla="*/ 4482805 w 7138222"/>
                <a:gd name="connsiteY16" fmla="*/ 4110777 h 4183225"/>
                <a:gd name="connsiteX17" fmla="*/ 4365197 w 7138222"/>
                <a:gd name="connsiteY17" fmla="*/ 4073636 h 4183225"/>
                <a:gd name="connsiteX18" fmla="*/ 4365197 w 7138222"/>
                <a:gd name="connsiteY18" fmla="*/ 4076602 h 4183225"/>
                <a:gd name="connsiteX19" fmla="*/ 4359873 w 7138222"/>
                <a:gd name="connsiteY19" fmla="*/ 4071955 h 4183225"/>
                <a:gd name="connsiteX20" fmla="*/ 4310321 w 7138222"/>
                <a:gd name="connsiteY20" fmla="*/ 4056307 h 4183225"/>
                <a:gd name="connsiteX21" fmla="*/ 4150839 w 7138222"/>
                <a:gd name="connsiteY21" fmla="*/ 3990418 h 4183225"/>
                <a:gd name="connsiteX22" fmla="*/ 4056515 w 7138222"/>
                <a:gd name="connsiteY22" fmla="*/ 3971861 h 4183225"/>
                <a:gd name="connsiteX23" fmla="*/ 3559516 w 7138222"/>
                <a:gd name="connsiteY23" fmla="*/ 3934826 h 4183225"/>
                <a:gd name="connsiteX24" fmla="*/ 3095086 w 7138222"/>
                <a:gd name="connsiteY24" fmla="*/ 3966664 h 4183225"/>
                <a:gd name="connsiteX25" fmla="*/ 3003272 w 7138222"/>
                <a:gd name="connsiteY25" fmla="*/ 3982854 h 4183225"/>
                <a:gd name="connsiteX26" fmla="*/ 2993603 w 7138222"/>
                <a:gd name="connsiteY26" fmla="*/ 3987850 h 4183225"/>
                <a:gd name="connsiteX27" fmla="*/ 2104354 w 7138222"/>
                <a:gd name="connsiteY27" fmla="*/ 4183225 h 4183225"/>
                <a:gd name="connsiteX28" fmla="*/ 0 w 7138222"/>
                <a:gd name="connsiteY28" fmla="*/ 2091613 h 4183225"/>
                <a:gd name="connsiteX29" fmla="*/ 2104354 w 7138222"/>
                <a:gd name="connsiteY29" fmla="*/ 0 h 4183225"/>
                <a:gd name="connsiteX0-1" fmla="*/ 2104354 w 7138222"/>
                <a:gd name="connsiteY0-2" fmla="*/ 0 h 4183225"/>
                <a:gd name="connsiteX1-3" fmla="*/ 2655418 w 7138222"/>
                <a:gd name="connsiteY1-4" fmla="*/ 72448 h 4183225"/>
                <a:gd name="connsiteX2-5" fmla="*/ 2773028 w 7138222"/>
                <a:gd name="connsiteY2-6" fmla="*/ 109590 h 4183225"/>
                <a:gd name="connsiteX3-7" fmla="*/ 2773028 w 7138222"/>
                <a:gd name="connsiteY3-8" fmla="*/ 105735 h 4183225"/>
                <a:gd name="connsiteX4-9" fmla="*/ 2785992 w 7138222"/>
                <a:gd name="connsiteY4-10" fmla="*/ 113684 h 4183225"/>
                <a:gd name="connsiteX5-11" fmla="*/ 2827902 w 7138222"/>
                <a:gd name="connsiteY5-12" fmla="*/ 126919 h 4183225"/>
                <a:gd name="connsiteX6-13" fmla="*/ 2920388 w 7138222"/>
                <a:gd name="connsiteY6-14" fmla="*/ 165128 h 4183225"/>
                <a:gd name="connsiteX7-15" fmla="*/ 3000998 w 7138222"/>
                <a:gd name="connsiteY7-16" fmla="*/ 184104 h 4183225"/>
                <a:gd name="connsiteX8-17" fmla="*/ 3559516 w 7138222"/>
                <a:gd name="connsiteY8-18" fmla="*/ 232533 h 4183225"/>
                <a:gd name="connsiteX9-19" fmla="*/ 4352833 w 7138222"/>
                <a:gd name="connsiteY9-20" fmla="*/ 101548 h 4183225"/>
                <a:gd name="connsiteX10-21" fmla="*/ 4365197 w 7138222"/>
                <a:gd name="connsiteY10-22" fmla="*/ 90756 h 4183225"/>
                <a:gd name="connsiteX11-23" fmla="*/ 4482805 w 7138222"/>
                <a:gd name="connsiteY11-24" fmla="*/ 72448 h 4183225"/>
                <a:gd name="connsiteX12-25" fmla="*/ 5033868 w 7138222"/>
                <a:gd name="connsiteY12-26" fmla="*/ 0 h 4183225"/>
                <a:gd name="connsiteX13-27" fmla="*/ 7138222 w 7138222"/>
                <a:gd name="connsiteY13-28" fmla="*/ 2091613 h 4183225"/>
                <a:gd name="connsiteX14-29" fmla="*/ 5033868 w 7138222"/>
                <a:gd name="connsiteY14-30" fmla="*/ 4183225 h 4183225"/>
                <a:gd name="connsiteX15-31" fmla="*/ 4482805 w 7138222"/>
                <a:gd name="connsiteY15-32" fmla="*/ 4110777 h 4183225"/>
                <a:gd name="connsiteX16-33" fmla="*/ 4365197 w 7138222"/>
                <a:gd name="connsiteY16-34" fmla="*/ 4073636 h 4183225"/>
                <a:gd name="connsiteX17-35" fmla="*/ 4365197 w 7138222"/>
                <a:gd name="connsiteY17-36" fmla="*/ 4076602 h 4183225"/>
                <a:gd name="connsiteX18-37" fmla="*/ 4359873 w 7138222"/>
                <a:gd name="connsiteY18-38" fmla="*/ 4071955 h 4183225"/>
                <a:gd name="connsiteX19-39" fmla="*/ 4310321 w 7138222"/>
                <a:gd name="connsiteY19-40" fmla="*/ 4056307 h 4183225"/>
                <a:gd name="connsiteX20-41" fmla="*/ 4150839 w 7138222"/>
                <a:gd name="connsiteY20-42" fmla="*/ 3990418 h 4183225"/>
                <a:gd name="connsiteX21-43" fmla="*/ 4056515 w 7138222"/>
                <a:gd name="connsiteY21-44" fmla="*/ 3971861 h 4183225"/>
                <a:gd name="connsiteX22-45" fmla="*/ 3559516 w 7138222"/>
                <a:gd name="connsiteY22-46" fmla="*/ 3934826 h 4183225"/>
                <a:gd name="connsiteX23-47" fmla="*/ 3095086 w 7138222"/>
                <a:gd name="connsiteY23-48" fmla="*/ 3966664 h 4183225"/>
                <a:gd name="connsiteX24-49" fmla="*/ 3003272 w 7138222"/>
                <a:gd name="connsiteY24-50" fmla="*/ 3982854 h 4183225"/>
                <a:gd name="connsiteX25-51" fmla="*/ 2993603 w 7138222"/>
                <a:gd name="connsiteY25-52" fmla="*/ 3987850 h 4183225"/>
                <a:gd name="connsiteX26-53" fmla="*/ 2104354 w 7138222"/>
                <a:gd name="connsiteY26-54" fmla="*/ 4183225 h 4183225"/>
                <a:gd name="connsiteX27-55" fmla="*/ 0 w 7138222"/>
                <a:gd name="connsiteY27-56" fmla="*/ 2091613 h 4183225"/>
                <a:gd name="connsiteX28-57" fmla="*/ 2104354 w 7138222"/>
                <a:gd name="connsiteY28-58" fmla="*/ 0 h 4183225"/>
                <a:gd name="connsiteX0-59" fmla="*/ 2104354 w 7138222"/>
                <a:gd name="connsiteY0-60" fmla="*/ 0 h 4183225"/>
                <a:gd name="connsiteX1-61" fmla="*/ 2655418 w 7138222"/>
                <a:gd name="connsiteY1-62" fmla="*/ 72448 h 4183225"/>
                <a:gd name="connsiteX2-63" fmla="*/ 2773028 w 7138222"/>
                <a:gd name="connsiteY2-64" fmla="*/ 109590 h 4183225"/>
                <a:gd name="connsiteX3-65" fmla="*/ 2773028 w 7138222"/>
                <a:gd name="connsiteY3-66" fmla="*/ 105735 h 4183225"/>
                <a:gd name="connsiteX4-67" fmla="*/ 2785992 w 7138222"/>
                <a:gd name="connsiteY4-68" fmla="*/ 113684 h 4183225"/>
                <a:gd name="connsiteX5-69" fmla="*/ 2827902 w 7138222"/>
                <a:gd name="connsiteY5-70" fmla="*/ 126919 h 4183225"/>
                <a:gd name="connsiteX6-71" fmla="*/ 2920388 w 7138222"/>
                <a:gd name="connsiteY6-72" fmla="*/ 165128 h 4183225"/>
                <a:gd name="connsiteX7-73" fmla="*/ 3000998 w 7138222"/>
                <a:gd name="connsiteY7-74" fmla="*/ 184104 h 4183225"/>
                <a:gd name="connsiteX8-75" fmla="*/ 3559516 w 7138222"/>
                <a:gd name="connsiteY8-76" fmla="*/ 232533 h 4183225"/>
                <a:gd name="connsiteX9-77" fmla="*/ 4352833 w 7138222"/>
                <a:gd name="connsiteY9-78" fmla="*/ 101548 h 4183225"/>
                <a:gd name="connsiteX10-79" fmla="*/ 4482805 w 7138222"/>
                <a:gd name="connsiteY10-80" fmla="*/ 72448 h 4183225"/>
                <a:gd name="connsiteX11-81" fmla="*/ 5033868 w 7138222"/>
                <a:gd name="connsiteY11-82" fmla="*/ 0 h 4183225"/>
                <a:gd name="connsiteX12-83" fmla="*/ 7138222 w 7138222"/>
                <a:gd name="connsiteY12-84" fmla="*/ 2091613 h 4183225"/>
                <a:gd name="connsiteX13-85" fmla="*/ 5033868 w 7138222"/>
                <a:gd name="connsiteY13-86" fmla="*/ 4183225 h 4183225"/>
                <a:gd name="connsiteX14-87" fmla="*/ 4482805 w 7138222"/>
                <a:gd name="connsiteY14-88" fmla="*/ 4110777 h 4183225"/>
                <a:gd name="connsiteX15-89" fmla="*/ 4365197 w 7138222"/>
                <a:gd name="connsiteY15-90" fmla="*/ 4073636 h 4183225"/>
                <a:gd name="connsiteX16-91" fmla="*/ 4365197 w 7138222"/>
                <a:gd name="connsiteY16-92" fmla="*/ 4076602 h 4183225"/>
                <a:gd name="connsiteX17-93" fmla="*/ 4359873 w 7138222"/>
                <a:gd name="connsiteY17-94" fmla="*/ 4071955 h 4183225"/>
                <a:gd name="connsiteX18-95" fmla="*/ 4310321 w 7138222"/>
                <a:gd name="connsiteY18-96" fmla="*/ 4056307 h 4183225"/>
                <a:gd name="connsiteX19-97" fmla="*/ 4150839 w 7138222"/>
                <a:gd name="connsiteY19-98" fmla="*/ 3990418 h 4183225"/>
                <a:gd name="connsiteX20-99" fmla="*/ 4056515 w 7138222"/>
                <a:gd name="connsiteY20-100" fmla="*/ 3971861 h 4183225"/>
                <a:gd name="connsiteX21-101" fmla="*/ 3559516 w 7138222"/>
                <a:gd name="connsiteY21-102" fmla="*/ 3934826 h 4183225"/>
                <a:gd name="connsiteX22-103" fmla="*/ 3095086 w 7138222"/>
                <a:gd name="connsiteY22-104" fmla="*/ 3966664 h 4183225"/>
                <a:gd name="connsiteX23-105" fmla="*/ 3003272 w 7138222"/>
                <a:gd name="connsiteY23-106" fmla="*/ 3982854 h 4183225"/>
                <a:gd name="connsiteX24-107" fmla="*/ 2993603 w 7138222"/>
                <a:gd name="connsiteY24-108" fmla="*/ 3987850 h 4183225"/>
                <a:gd name="connsiteX25-109" fmla="*/ 2104354 w 7138222"/>
                <a:gd name="connsiteY25-110" fmla="*/ 4183225 h 4183225"/>
                <a:gd name="connsiteX26-111" fmla="*/ 0 w 7138222"/>
                <a:gd name="connsiteY26-112" fmla="*/ 2091613 h 4183225"/>
                <a:gd name="connsiteX27-113" fmla="*/ 2104354 w 7138222"/>
                <a:gd name="connsiteY27-114" fmla="*/ 0 h 4183225"/>
                <a:gd name="connsiteX0-115" fmla="*/ 2104354 w 7138222"/>
                <a:gd name="connsiteY0-116" fmla="*/ 0 h 4183225"/>
                <a:gd name="connsiteX1-117" fmla="*/ 2655418 w 7138222"/>
                <a:gd name="connsiteY1-118" fmla="*/ 72448 h 4183225"/>
                <a:gd name="connsiteX2-119" fmla="*/ 2773028 w 7138222"/>
                <a:gd name="connsiteY2-120" fmla="*/ 109590 h 4183225"/>
                <a:gd name="connsiteX3-121" fmla="*/ 2773028 w 7138222"/>
                <a:gd name="connsiteY3-122" fmla="*/ 105735 h 4183225"/>
                <a:gd name="connsiteX4-123" fmla="*/ 2785992 w 7138222"/>
                <a:gd name="connsiteY4-124" fmla="*/ 113684 h 4183225"/>
                <a:gd name="connsiteX5-125" fmla="*/ 2827902 w 7138222"/>
                <a:gd name="connsiteY5-126" fmla="*/ 126919 h 4183225"/>
                <a:gd name="connsiteX6-127" fmla="*/ 2920388 w 7138222"/>
                <a:gd name="connsiteY6-128" fmla="*/ 165128 h 4183225"/>
                <a:gd name="connsiteX7-129" fmla="*/ 3000998 w 7138222"/>
                <a:gd name="connsiteY7-130" fmla="*/ 184104 h 4183225"/>
                <a:gd name="connsiteX8-131" fmla="*/ 3559516 w 7138222"/>
                <a:gd name="connsiteY8-132" fmla="*/ 232533 h 4183225"/>
                <a:gd name="connsiteX9-133" fmla="*/ 4352833 w 7138222"/>
                <a:gd name="connsiteY9-134" fmla="*/ 111380 h 4183225"/>
                <a:gd name="connsiteX10-135" fmla="*/ 4482805 w 7138222"/>
                <a:gd name="connsiteY10-136" fmla="*/ 72448 h 4183225"/>
                <a:gd name="connsiteX11-137" fmla="*/ 5033868 w 7138222"/>
                <a:gd name="connsiteY11-138" fmla="*/ 0 h 4183225"/>
                <a:gd name="connsiteX12-139" fmla="*/ 7138222 w 7138222"/>
                <a:gd name="connsiteY12-140" fmla="*/ 2091613 h 4183225"/>
                <a:gd name="connsiteX13-141" fmla="*/ 5033868 w 7138222"/>
                <a:gd name="connsiteY13-142" fmla="*/ 4183225 h 4183225"/>
                <a:gd name="connsiteX14-143" fmla="*/ 4482805 w 7138222"/>
                <a:gd name="connsiteY14-144" fmla="*/ 4110777 h 4183225"/>
                <a:gd name="connsiteX15-145" fmla="*/ 4365197 w 7138222"/>
                <a:gd name="connsiteY15-146" fmla="*/ 4073636 h 4183225"/>
                <a:gd name="connsiteX16-147" fmla="*/ 4365197 w 7138222"/>
                <a:gd name="connsiteY16-148" fmla="*/ 4076602 h 4183225"/>
                <a:gd name="connsiteX17-149" fmla="*/ 4359873 w 7138222"/>
                <a:gd name="connsiteY17-150" fmla="*/ 4071955 h 4183225"/>
                <a:gd name="connsiteX18-151" fmla="*/ 4310321 w 7138222"/>
                <a:gd name="connsiteY18-152" fmla="*/ 4056307 h 4183225"/>
                <a:gd name="connsiteX19-153" fmla="*/ 4150839 w 7138222"/>
                <a:gd name="connsiteY19-154" fmla="*/ 3990418 h 4183225"/>
                <a:gd name="connsiteX20-155" fmla="*/ 4056515 w 7138222"/>
                <a:gd name="connsiteY20-156" fmla="*/ 3971861 h 4183225"/>
                <a:gd name="connsiteX21-157" fmla="*/ 3559516 w 7138222"/>
                <a:gd name="connsiteY21-158" fmla="*/ 3934826 h 4183225"/>
                <a:gd name="connsiteX22-159" fmla="*/ 3095086 w 7138222"/>
                <a:gd name="connsiteY22-160" fmla="*/ 3966664 h 4183225"/>
                <a:gd name="connsiteX23-161" fmla="*/ 3003272 w 7138222"/>
                <a:gd name="connsiteY23-162" fmla="*/ 3982854 h 4183225"/>
                <a:gd name="connsiteX24-163" fmla="*/ 2993603 w 7138222"/>
                <a:gd name="connsiteY24-164" fmla="*/ 3987850 h 4183225"/>
                <a:gd name="connsiteX25-165" fmla="*/ 2104354 w 7138222"/>
                <a:gd name="connsiteY25-166" fmla="*/ 4183225 h 4183225"/>
                <a:gd name="connsiteX26-167" fmla="*/ 0 w 7138222"/>
                <a:gd name="connsiteY26-168" fmla="*/ 2091613 h 4183225"/>
                <a:gd name="connsiteX27-169" fmla="*/ 2104354 w 7138222"/>
                <a:gd name="connsiteY27-170" fmla="*/ 0 h 4183225"/>
                <a:gd name="connsiteX0-171" fmla="*/ 2104354 w 7138222"/>
                <a:gd name="connsiteY0-172" fmla="*/ 0 h 4183225"/>
                <a:gd name="connsiteX1-173" fmla="*/ 2655418 w 7138222"/>
                <a:gd name="connsiteY1-174" fmla="*/ 72448 h 4183225"/>
                <a:gd name="connsiteX2-175" fmla="*/ 2773028 w 7138222"/>
                <a:gd name="connsiteY2-176" fmla="*/ 109590 h 4183225"/>
                <a:gd name="connsiteX3-177" fmla="*/ 2773028 w 7138222"/>
                <a:gd name="connsiteY3-178" fmla="*/ 105735 h 4183225"/>
                <a:gd name="connsiteX4-179" fmla="*/ 2785992 w 7138222"/>
                <a:gd name="connsiteY4-180" fmla="*/ 113684 h 4183225"/>
                <a:gd name="connsiteX5-181" fmla="*/ 2827902 w 7138222"/>
                <a:gd name="connsiteY5-182" fmla="*/ 126919 h 4183225"/>
                <a:gd name="connsiteX6-183" fmla="*/ 2920388 w 7138222"/>
                <a:gd name="connsiteY6-184" fmla="*/ 165128 h 4183225"/>
                <a:gd name="connsiteX7-185" fmla="*/ 3000998 w 7138222"/>
                <a:gd name="connsiteY7-186" fmla="*/ 184104 h 4183225"/>
                <a:gd name="connsiteX8-187" fmla="*/ 3559516 w 7138222"/>
                <a:gd name="connsiteY8-188" fmla="*/ 232533 h 4183225"/>
                <a:gd name="connsiteX9-189" fmla="*/ 4352833 w 7138222"/>
                <a:gd name="connsiteY9-190" fmla="*/ 111380 h 4183225"/>
                <a:gd name="connsiteX10-191" fmla="*/ 4482805 w 7138222"/>
                <a:gd name="connsiteY10-192" fmla="*/ 72448 h 4183225"/>
                <a:gd name="connsiteX11-193" fmla="*/ 5033868 w 7138222"/>
                <a:gd name="connsiteY11-194" fmla="*/ 0 h 4183225"/>
                <a:gd name="connsiteX12-195" fmla="*/ 7138222 w 7138222"/>
                <a:gd name="connsiteY12-196" fmla="*/ 2091613 h 4183225"/>
                <a:gd name="connsiteX13-197" fmla="*/ 5033868 w 7138222"/>
                <a:gd name="connsiteY13-198" fmla="*/ 4183225 h 4183225"/>
                <a:gd name="connsiteX14-199" fmla="*/ 4482805 w 7138222"/>
                <a:gd name="connsiteY14-200" fmla="*/ 4110777 h 4183225"/>
                <a:gd name="connsiteX15-201" fmla="*/ 4365197 w 7138222"/>
                <a:gd name="connsiteY15-202" fmla="*/ 4073636 h 4183225"/>
                <a:gd name="connsiteX16-203" fmla="*/ 4365197 w 7138222"/>
                <a:gd name="connsiteY16-204" fmla="*/ 4076602 h 4183225"/>
                <a:gd name="connsiteX17-205" fmla="*/ 4359873 w 7138222"/>
                <a:gd name="connsiteY17-206" fmla="*/ 4071955 h 4183225"/>
                <a:gd name="connsiteX18-207" fmla="*/ 4310321 w 7138222"/>
                <a:gd name="connsiteY18-208" fmla="*/ 4056307 h 4183225"/>
                <a:gd name="connsiteX19-209" fmla="*/ 4150839 w 7138222"/>
                <a:gd name="connsiteY19-210" fmla="*/ 3990418 h 4183225"/>
                <a:gd name="connsiteX20-211" fmla="*/ 4056515 w 7138222"/>
                <a:gd name="connsiteY20-212" fmla="*/ 3971861 h 4183225"/>
                <a:gd name="connsiteX21-213" fmla="*/ 3559516 w 7138222"/>
                <a:gd name="connsiteY21-214" fmla="*/ 3934826 h 4183225"/>
                <a:gd name="connsiteX22-215" fmla="*/ 3095086 w 7138222"/>
                <a:gd name="connsiteY22-216" fmla="*/ 3966664 h 4183225"/>
                <a:gd name="connsiteX23-217" fmla="*/ 3003272 w 7138222"/>
                <a:gd name="connsiteY23-218" fmla="*/ 3982854 h 4183225"/>
                <a:gd name="connsiteX24-219" fmla="*/ 2993603 w 7138222"/>
                <a:gd name="connsiteY24-220" fmla="*/ 3987850 h 4183225"/>
                <a:gd name="connsiteX25-221" fmla="*/ 2104354 w 7138222"/>
                <a:gd name="connsiteY25-222" fmla="*/ 4183225 h 4183225"/>
                <a:gd name="connsiteX26-223" fmla="*/ 0 w 7138222"/>
                <a:gd name="connsiteY26-224" fmla="*/ 2091613 h 4183225"/>
                <a:gd name="connsiteX27-225" fmla="*/ 2104354 w 7138222"/>
                <a:gd name="connsiteY27-226" fmla="*/ 0 h 4183225"/>
                <a:gd name="connsiteX0-227" fmla="*/ 2104354 w 7138222"/>
                <a:gd name="connsiteY0-228" fmla="*/ 0 h 4183225"/>
                <a:gd name="connsiteX1-229" fmla="*/ 2655418 w 7138222"/>
                <a:gd name="connsiteY1-230" fmla="*/ 72448 h 4183225"/>
                <a:gd name="connsiteX2-231" fmla="*/ 2773028 w 7138222"/>
                <a:gd name="connsiteY2-232" fmla="*/ 109590 h 4183225"/>
                <a:gd name="connsiteX3-233" fmla="*/ 2773028 w 7138222"/>
                <a:gd name="connsiteY3-234" fmla="*/ 105735 h 4183225"/>
                <a:gd name="connsiteX4-235" fmla="*/ 2785992 w 7138222"/>
                <a:gd name="connsiteY4-236" fmla="*/ 113684 h 4183225"/>
                <a:gd name="connsiteX5-237" fmla="*/ 2827902 w 7138222"/>
                <a:gd name="connsiteY5-238" fmla="*/ 126919 h 4183225"/>
                <a:gd name="connsiteX6-239" fmla="*/ 2920388 w 7138222"/>
                <a:gd name="connsiteY6-240" fmla="*/ 165128 h 4183225"/>
                <a:gd name="connsiteX7-241" fmla="*/ 3000998 w 7138222"/>
                <a:gd name="connsiteY7-242" fmla="*/ 184104 h 4183225"/>
                <a:gd name="connsiteX8-243" fmla="*/ 3559516 w 7138222"/>
                <a:gd name="connsiteY8-244" fmla="*/ 232533 h 4183225"/>
                <a:gd name="connsiteX9-245" fmla="*/ 4352833 w 7138222"/>
                <a:gd name="connsiteY9-246" fmla="*/ 111380 h 4183225"/>
                <a:gd name="connsiteX10-247" fmla="*/ 4482805 w 7138222"/>
                <a:gd name="connsiteY10-248" fmla="*/ 72448 h 4183225"/>
                <a:gd name="connsiteX11-249" fmla="*/ 5033868 w 7138222"/>
                <a:gd name="connsiteY11-250" fmla="*/ 0 h 4183225"/>
                <a:gd name="connsiteX12-251" fmla="*/ 7138222 w 7138222"/>
                <a:gd name="connsiteY12-252" fmla="*/ 2091613 h 4183225"/>
                <a:gd name="connsiteX13-253" fmla="*/ 5033868 w 7138222"/>
                <a:gd name="connsiteY13-254" fmla="*/ 4183225 h 4183225"/>
                <a:gd name="connsiteX14-255" fmla="*/ 4482805 w 7138222"/>
                <a:gd name="connsiteY14-256" fmla="*/ 4110777 h 4183225"/>
                <a:gd name="connsiteX15-257" fmla="*/ 4365197 w 7138222"/>
                <a:gd name="connsiteY15-258" fmla="*/ 4073636 h 4183225"/>
                <a:gd name="connsiteX16-259" fmla="*/ 4365197 w 7138222"/>
                <a:gd name="connsiteY16-260" fmla="*/ 4076602 h 4183225"/>
                <a:gd name="connsiteX17-261" fmla="*/ 4359873 w 7138222"/>
                <a:gd name="connsiteY17-262" fmla="*/ 4071955 h 4183225"/>
                <a:gd name="connsiteX18-263" fmla="*/ 4310321 w 7138222"/>
                <a:gd name="connsiteY18-264" fmla="*/ 4056307 h 4183225"/>
                <a:gd name="connsiteX19-265" fmla="*/ 4150839 w 7138222"/>
                <a:gd name="connsiteY19-266" fmla="*/ 3990418 h 4183225"/>
                <a:gd name="connsiteX20-267" fmla="*/ 4056515 w 7138222"/>
                <a:gd name="connsiteY20-268" fmla="*/ 3971861 h 4183225"/>
                <a:gd name="connsiteX21-269" fmla="*/ 3559516 w 7138222"/>
                <a:gd name="connsiteY21-270" fmla="*/ 3934826 h 4183225"/>
                <a:gd name="connsiteX22-271" fmla="*/ 3095086 w 7138222"/>
                <a:gd name="connsiteY22-272" fmla="*/ 3966664 h 4183225"/>
                <a:gd name="connsiteX23-273" fmla="*/ 3003272 w 7138222"/>
                <a:gd name="connsiteY23-274" fmla="*/ 3982854 h 4183225"/>
                <a:gd name="connsiteX24-275" fmla="*/ 2993603 w 7138222"/>
                <a:gd name="connsiteY24-276" fmla="*/ 3987850 h 4183225"/>
                <a:gd name="connsiteX25-277" fmla="*/ 2104354 w 7138222"/>
                <a:gd name="connsiteY25-278" fmla="*/ 4183225 h 4183225"/>
                <a:gd name="connsiteX26-279" fmla="*/ 0 w 7138222"/>
                <a:gd name="connsiteY26-280" fmla="*/ 2091613 h 4183225"/>
                <a:gd name="connsiteX27-281" fmla="*/ 2104354 w 7138222"/>
                <a:gd name="connsiteY27-282" fmla="*/ 0 h 4183225"/>
                <a:gd name="connsiteX0-283" fmla="*/ 2104354 w 7138222"/>
                <a:gd name="connsiteY0-284" fmla="*/ 0 h 4183225"/>
                <a:gd name="connsiteX1-285" fmla="*/ 2655418 w 7138222"/>
                <a:gd name="connsiteY1-286" fmla="*/ 72448 h 4183225"/>
                <a:gd name="connsiteX2-287" fmla="*/ 2773028 w 7138222"/>
                <a:gd name="connsiteY2-288" fmla="*/ 109590 h 4183225"/>
                <a:gd name="connsiteX3-289" fmla="*/ 2773028 w 7138222"/>
                <a:gd name="connsiteY3-290" fmla="*/ 105735 h 4183225"/>
                <a:gd name="connsiteX4-291" fmla="*/ 2785992 w 7138222"/>
                <a:gd name="connsiteY4-292" fmla="*/ 113684 h 4183225"/>
                <a:gd name="connsiteX5-293" fmla="*/ 2827902 w 7138222"/>
                <a:gd name="connsiteY5-294" fmla="*/ 126919 h 4183225"/>
                <a:gd name="connsiteX6-295" fmla="*/ 2920388 w 7138222"/>
                <a:gd name="connsiteY6-296" fmla="*/ 165128 h 4183225"/>
                <a:gd name="connsiteX7-297" fmla="*/ 3000998 w 7138222"/>
                <a:gd name="connsiteY7-298" fmla="*/ 184104 h 4183225"/>
                <a:gd name="connsiteX8-299" fmla="*/ 3559516 w 7138222"/>
                <a:gd name="connsiteY8-300" fmla="*/ 232533 h 4183225"/>
                <a:gd name="connsiteX9-301" fmla="*/ 4352833 w 7138222"/>
                <a:gd name="connsiteY9-302" fmla="*/ 111380 h 4183225"/>
                <a:gd name="connsiteX10-303" fmla="*/ 4482805 w 7138222"/>
                <a:gd name="connsiteY10-304" fmla="*/ 72448 h 4183225"/>
                <a:gd name="connsiteX11-305" fmla="*/ 5033868 w 7138222"/>
                <a:gd name="connsiteY11-306" fmla="*/ 0 h 4183225"/>
                <a:gd name="connsiteX12-307" fmla="*/ 7138222 w 7138222"/>
                <a:gd name="connsiteY12-308" fmla="*/ 2091613 h 4183225"/>
                <a:gd name="connsiteX13-309" fmla="*/ 5033868 w 7138222"/>
                <a:gd name="connsiteY13-310" fmla="*/ 4183225 h 4183225"/>
                <a:gd name="connsiteX14-311" fmla="*/ 4482805 w 7138222"/>
                <a:gd name="connsiteY14-312" fmla="*/ 4110777 h 4183225"/>
                <a:gd name="connsiteX15-313" fmla="*/ 4365197 w 7138222"/>
                <a:gd name="connsiteY15-314" fmla="*/ 4073636 h 4183225"/>
                <a:gd name="connsiteX16-315" fmla="*/ 4365197 w 7138222"/>
                <a:gd name="connsiteY16-316" fmla="*/ 4076602 h 4183225"/>
                <a:gd name="connsiteX17-317" fmla="*/ 4359873 w 7138222"/>
                <a:gd name="connsiteY17-318" fmla="*/ 4071955 h 4183225"/>
                <a:gd name="connsiteX18-319" fmla="*/ 4310321 w 7138222"/>
                <a:gd name="connsiteY18-320" fmla="*/ 4056307 h 4183225"/>
                <a:gd name="connsiteX19-321" fmla="*/ 4150839 w 7138222"/>
                <a:gd name="connsiteY19-322" fmla="*/ 3990418 h 4183225"/>
                <a:gd name="connsiteX20-323" fmla="*/ 4056515 w 7138222"/>
                <a:gd name="connsiteY20-324" fmla="*/ 3971861 h 4183225"/>
                <a:gd name="connsiteX21-325" fmla="*/ 3559516 w 7138222"/>
                <a:gd name="connsiteY21-326" fmla="*/ 3934826 h 4183225"/>
                <a:gd name="connsiteX22-327" fmla="*/ 3095086 w 7138222"/>
                <a:gd name="connsiteY22-328" fmla="*/ 3966664 h 4183225"/>
                <a:gd name="connsiteX23-329" fmla="*/ 3003272 w 7138222"/>
                <a:gd name="connsiteY23-330" fmla="*/ 3982854 h 4183225"/>
                <a:gd name="connsiteX24-331" fmla="*/ 2993603 w 7138222"/>
                <a:gd name="connsiteY24-332" fmla="*/ 3987850 h 4183225"/>
                <a:gd name="connsiteX25-333" fmla="*/ 2104354 w 7138222"/>
                <a:gd name="connsiteY25-334" fmla="*/ 4183225 h 4183225"/>
                <a:gd name="connsiteX26-335" fmla="*/ 0 w 7138222"/>
                <a:gd name="connsiteY26-336" fmla="*/ 2091613 h 4183225"/>
                <a:gd name="connsiteX27-337" fmla="*/ 2104354 w 7138222"/>
                <a:gd name="connsiteY27-338" fmla="*/ 0 h 4183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Lst>
              <a:rect l="l" t="t" r="r" b="b"/>
              <a:pathLst>
                <a:path w="7138222" h="4183225">
                  <a:moveTo>
                    <a:pt x="2104354" y="0"/>
                  </a:moveTo>
                  <a:cubicBezTo>
                    <a:pt x="2295028" y="0"/>
                    <a:pt x="2479779" y="25206"/>
                    <a:pt x="2655418" y="72448"/>
                  </a:cubicBezTo>
                  <a:lnTo>
                    <a:pt x="2773028" y="109590"/>
                  </a:lnTo>
                  <a:lnTo>
                    <a:pt x="2773028" y="105735"/>
                  </a:lnTo>
                  <a:lnTo>
                    <a:pt x="2785992" y="113684"/>
                  </a:lnTo>
                  <a:lnTo>
                    <a:pt x="2827902" y="126919"/>
                  </a:lnTo>
                  <a:lnTo>
                    <a:pt x="2920388" y="165128"/>
                  </a:lnTo>
                  <a:lnTo>
                    <a:pt x="3000998" y="184104"/>
                  </a:lnTo>
                  <a:cubicBezTo>
                    <a:pt x="3148513" y="214193"/>
                    <a:pt x="3334210" y="244654"/>
                    <a:pt x="3559516" y="232533"/>
                  </a:cubicBezTo>
                  <a:cubicBezTo>
                    <a:pt x="3784822" y="220412"/>
                    <a:pt x="3942862" y="238066"/>
                    <a:pt x="4352833" y="111380"/>
                  </a:cubicBezTo>
                  <a:cubicBezTo>
                    <a:pt x="4441877" y="88243"/>
                    <a:pt x="4439481" y="85425"/>
                    <a:pt x="4482805" y="72448"/>
                  </a:cubicBezTo>
                  <a:cubicBezTo>
                    <a:pt x="4658444" y="25206"/>
                    <a:pt x="4843195" y="0"/>
                    <a:pt x="5033868" y="0"/>
                  </a:cubicBezTo>
                  <a:cubicBezTo>
                    <a:pt x="6196070" y="0"/>
                    <a:pt x="7138222" y="936448"/>
                    <a:pt x="7138222" y="2091613"/>
                  </a:cubicBezTo>
                  <a:cubicBezTo>
                    <a:pt x="7138222" y="3246778"/>
                    <a:pt x="6196070" y="4183225"/>
                    <a:pt x="5033868" y="4183225"/>
                  </a:cubicBezTo>
                  <a:cubicBezTo>
                    <a:pt x="4843195" y="4183225"/>
                    <a:pt x="4658444" y="4158019"/>
                    <a:pt x="4482805" y="4110777"/>
                  </a:cubicBezTo>
                  <a:lnTo>
                    <a:pt x="4365197" y="4073636"/>
                  </a:lnTo>
                  <a:lnTo>
                    <a:pt x="4365197" y="4076602"/>
                  </a:lnTo>
                  <a:lnTo>
                    <a:pt x="4359873" y="4071955"/>
                  </a:lnTo>
                  <a:lnTo>
                    <a:pt x="4310321" y="4056307"/>
                  </a:lnTo>
                  <a:lnTo>
                    <a:pt x="4150839" y="3990418"/>
                  </a:lnTo>
                  <a:lnTo>
                    <a:pt x="4056515" y="3971861"/>
                  </a:lnTo>
                  <a:cubicBezTo>
                    <a:pt x="3917925" y="3948601"/>
                    <a:pt x="3745888" y="3934826"/>
                    <a:pt x="3559516" y="3934826"/>
                  </a:cubicBezTo>
                  <a:cubicBezTo>
                    <a:pt x="3387481" y="3934826"/>
                    <a:pt x="3227660" y="3946563"/>
                    <a:pt x="3095086" y="3966664"/>
                  </a:cubicBezTo>
                  <a:lnTo>
                    <a:pt x="3003272" y="3982854"/>
                  </a:lnTo>
                  <a:lnTo>
                    <a:pt x="2993603" y="3987850"/>
                  </a:lnTo>
                  <a:cubicBezTo>
                    <a:pt x="2723481" y="4113209"/>
                    <a:pt x="2422144" y="4183225"/>
                    <a:pt x="2104354" y="4183225"/>
                  </a:cubicBezTo>
                  <a:cubicBezTo>
                    <a:pt x="942152" y="4183225"/>
                    <a:pt x="0" y="3246778"/>
                    <a:pt x="0" y="2091613"/>
                  </a:cubicBezTo>
                  <a:cubicBezTo>
                    <a:pt x="0" y="936448"/>
                    <a:pt x="942152" y="0"/>
                    <a:pt x="2104354" y="0"/>
                  </a:cubicBezTo>
                  <a:close/>
                </a:path>
              </a:pathLst>
            </a:custGeom>
            <a:noFill/>
            <a:ln w="25400" cap="flat" cmpd="sng" algn="ctr">
              <a:solidFill>
                <a:srgbClr val="F3F7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panose="020F0502020204030204"/>
                  <a:ea typeface="等线" panose="02010600030101010101" charset="-122"/>
                  <a:cs typeface="+mn-cs"/>
                </a:rPr>
                <a:t>t</a:t>
              </a:r>
            </a:p>
          </p:txBody>
        </p:sp>
        <p:sp>
          <p:nvSpPr>
            <p:cNvPr id="14" name="任意多边形: 形状 30">
              <a:extLst>
                <a:ext uri="{FF2B5EF4-FFF2-40B4-BE49-F238E27FC236}">
                  <a16:creationId xmlns:a16="http://schemas.microsoft.com/office/drawing/2014/main" id="{C8568EAB-B835-F033-98BC-79244F949165}"/>
                </a:ext>
              </a:extLst>
            </p:cNvPr>
            <p:cNvSpPr/>
            <p:nvPr/>
          </p:nvSpPr>
          <p:spPr>
            <a:xfrm>
              <a:off x="5249" y="3268"/>
              <a:ext cx="8702" cy="5099"/>
            </a:xfrm>
            <a:custGeom>
              <a:avLst/>
              <a:gdLst>
                <a:gd name="connsiteX0" fmla="*/ 2104354 w 7138222"/>
                <a:gd name="connsiteY0" fmla="*/ 0 h 4183225"/>
                <a:gd name="connsiteX1" fmla="*/ 2655418 w 7138222"/>
                <a:gd name="connsiteY1" fmla="*/ 72448 h 4183225"/>
                <a:gd name="connsiteX2" fmla="*/ 2773028 w 7138222"/>
                <a:gd name="connsiteY2" fmla="*/ 109590 h 4183225"/>
                <a:gd name="connsiteX3" fmla="*/ 2773028 w 7138222"/>
                <a:gd name="connsiteY3" fmla="*/ 105735 h 4183225"/>
                <a:gd name="connsiteX4" fmla="*/ 2785992 w 7138222"/>
                <a:gd name="connsiteY4" fmla="*/ 113684 h 4183225"/>
                <a:gd name="connsiteX5" fmla="*/ 2827902 w 7138222"/>
                <a:gd name="connsiteY5" fmla="*/ 126919 h 4183225"/>
                <a:gd name="connsiteX6" fmla="*/ 2920388 w 7138222"/>
                <a:gd name="connsiteY6" fmla="*/ 165128 h 4183225"/>
                <a:gd name="connsiteX7" fmla="*/ 3000998 w 7138222"/>
                <a:gd name="connsiteY7" fmla="*/ 184104 h 4183225"/>
                <a:gd name="connsiteX8" fmla="*/ 3559516 w 7138222"/>
                <a:gd name="connsiteY8" fmla="*/ 232533 h 4183225"/>
                <a:gd name="connsiteX9" fmla="*/ 4352833 w 7138222"/>
                <a:gd name="connsiteY9" fmla="*/ 101548 h 4183225"/>
                <a:gd name="connsiteX10" fmla="*/ 4365197 w 7138222"/>
                <a:gd name="connsiteY10" fmla="*/ 90756 h 4183225"/>
                <a:gd name="connsiteX11" fmla="*/ 4365197 w 7138222"/>
                <a:gd name="connsiteY11" fmla="*/ 109589 h 4183225"/>
                <a:gd name="connsiteX12" fmla="*/ 4482805 w 7138222"/>
                <a:gd name="connsiteY12" fmla="*/ 72448 h 4183225"/>
                <a:gd name="connsiteX13" fmla="*/ 5033868 w 7138222"/>
                <a:gd name="connsiteY13" fmla="*/ 0 h 4183225"/>
                <a:gd name="connsiteX14" fmla="*/ 7138222 w 7138222"/>
                <a:gd name="connsiteY14" fmla="*/ 2091613 h 4183225"/>
                <a:gd name="connsiteX15" fmla="*/ 5033868 w 7138222"/>
                <a:gd name="connsiteY15" fmla="*/ 4183225 h 4183225"/>
                <a:gd name="connsiteX16" fmla="*/ 4482805 w 7138222"/>
                <a:gd name="connsiteY16" fmla="*/ 4110777 h 4183225"/>
                <a:gd name="connsiteX17" fmla="*/ 4365197 w 7138222"/>
                <a:gd name="connsiteY17" fmla="*/ 4073636 h 4183225"/>
                <a:gd name="connsiteX18" fmla="*/ 4365197 w 7138222"/>
                <a:gd name="connsiteY18" fmla="*/ 4076602 h 4183225"/>
                <a:gd name="connsiteX19" fmla="*/ 4359873 w 7138222"/>
                <a:gd name="connsiteY19" fmla="*/ 4071955 h 4183225"/>
                <a:gd name="connsiteX20" fmla="*/ 4310321 w 7138222"/>
                <a:gd name="connsiteY20" fmla="*/ 4056307 h 4183225"/>
                <a:gd name="connsiteX21" fmla="*/ 4150839 w 7138222"/>
                <a:gd name="connsiteY21" fmla="*/ 3990418 h 4183225"/>
                <a:gd name="connsiteX22" fmla="*/ 4056515 w 7138222"/>
                <a:gd name="connsiteY22" fmla="*/ 3971861 h 4183225"/>
                <a:gd name="connsiteX23" fmla="*/ 3559516 w 7138222"/>
                <a:gd name="connsiteY23" fmla="*/ 3934826 h 4183225"/>
                <a:gd name="connsiteX24" fmla="*/ 3095086 w 7138222"/>
                <a:gd name="connsiteY24" fmla="*/ 3966664 h 4183225"/>
                <a:gd name="connsiteX25" fmla="*/ 3003272 w 7138222"/>
                <a:gd name="connsiteY25" fmla="*/ 3982854 h 4183225"/>
                <a:gd name="connsiteX26" fmla="*/ 2993603 w 7138222"/>
                <a:gd name="connsiteY26" fmla="*/ 3987850 h 4183225"/>
                <a:gd name="connsiteX27" fmla="*/ 2104354 w 7138222"/>
                <a:gd name="connsiteY27" fmla="*/ 4183225 h 4183225"/>
                <a:gd name="connsiteX28" fmla="*/ 0 w 7138222"/>
                <a:gd name="connsiteY28" fmla="*/ 2091613 h 4183225"/>
                <a:gd name="connsiteX29" fmla="*/ 2104354 w 7138222"/>
                <a:gd name="connsiteY29" fmla="*/ 0 h 4183225"/>
                <a:gd name="connsiteX0-1" fmla="*/ 2104354 w 7138222"/>
                <a:gd name="connsiteY0-2" fmla="*/ 0 h 4183225"/>
                <a:gd name="connsiteX1-3" fmla="*/ 2655418 w 7138222"/>
                <a:gd name="connsiteY1-4" fmla="*/ 72448 h 4183225"/>
                <a:gd name="connsiteX2-5" fmla="*/ 2773028 w 7138222"/>
                <a:gd name="connsiteY2-6" fmla="*/ 109590 h 4183225"/>
                <a:gd name="connsiteX3-7" fmla="*/ 2773028 w 7138222"/>
                <a:gd name="connsiteY3-8" fmla="*/ 105735 h 4183225"/>
                <a:gd name="connsiteX4-9" fmla="*/ 2785992 w 7138222"/>
                <a:gd name="connsiteY4-10" fmla="*/ 113684 h 4183225"/>
                <a:gd name="connsiteX5-11" fmla="*/ 2827902 w 7138222"/>
                <a:gd name="connsiteY5-12" fmla="*/ 126919 h 4183225"/>
                <a:gd name="connsiteX6-13" fmla="*/ 2920388 w 7138222"/>
                <a:gd name="connsiteY6-14" fmla="*/ 165128 h 4183225"/>
                <a:gd name="connsiteX7-15" fmla="*/ 3000998 w 7138222"/>
                <a:gd name="connsiteY7-16" fmla="*/ 184104 h 4183225"/>
                <a:gd name="connsiteX8-17" fmla="*/ 3559516 w 7138222"/>
                <a:gd name="connsiteY8-18" fmla="*/ 232533 h 4183225"/>
                <a:gd name="connsiteX9-19" fmla="*/ 4352833 w 7138222"/>
                <a:gd name="connsiteY9-20" fmla="*/ 101548 h 4183225"/>
                <a:gd name="connsiteX10-21" fmla="*/ 4365197 w 7138222"/>
                <a:gd name="connsiteY10-22" fmla="*/ 90756 h 4183225"/>
                <a:gd name="connsiteX11-23" fmla="*/ 4482805 w 7138222"/>
                <a:gd name="connsiteY11-24" fmla="*/ 72448 h 4183225"/>
                <a:gd name="connsiteX12-25" fmla="*/ 5033868 w 7138222"/>
                <a:gd name="connsiteY12-26" fmla="*/ 0 h 4183225"/>
                <a:gd name="connsiteX13-27" fmla="*/ 7138222 w 7138222"/>
                <a:gd name="connsiteY13-28" fmla="*/ 2091613 h 4183225"/>
                <a:gd name="connsiteX14-29" fmla="*/ 5033868 w 7138222"/>
                <a:gd name="connsiteY14-30" fmla="*/ 4183225 h 4183225"/>
                <a:gd name="connsiteX15-31" fmla="*/ 4482805 w 7138222"/>
                <a:gd name="connsiteY15-32" fmla="*/ 4110777 h 4183225"/>
                <a:gd name="connsiteX16-33" fmla="*/ 4365197 w 7138222"/>
                <a:gd name="connsiteY16-34" fmla="*/ 4073636 h 4183225"/>
                <a:gd name="connsiteX17-35" fmla="*/ 4365197 w 7138222"/>
                <a:gd name="connsiteY17-36" fmla="*/ 4076602 h 4183225"/>
                <a:gd name="connsiteX18-37" fmla="*/ 4359873 w 7138222"/>
                <a:gd name="connsiteY18-38" fmla="*/ 4071955 h 4183225"/>
                <a:gd name="connsiteX19-39" fmla="*/ 4310321 w 7138222"/>
                <a:gd name="connsiteY19-40" fmla="*/ 4056307 h 4183225"/>
                <a:gd name="connsiteX20-41" fmla="*/ 4150839 w 7138222"/>
                <a:gd name="connsiteY20-42" fmla="*/ 3990418 h 4183225"/>
                <a:gd name="connsiteX21-43" fmla="*/ 4056515 w 7138222"/>
                <a:gd name="connsiteY21-44" fmla="*/ 3971861 h 4183225"/>
                <a:gd name="connsiteX22-45" fmla="*/ 3559516 w 7138222"/>
                <a:gd name="connsiteY22-46" fmla="*/ 3934826 h 4183225"/>
                <a:gd name="connsiteX23-47" fmla="*/ 3095086 w 7138222"/>
                <a:gd name="connsiteY23-48" fmla="*/ 3966664 h 4183225"/>
                <a:gd name="connsiteX24-49" fmla="*/ 3003272 w 7138222"/>
                <a:gd name="connsiteY24-50" fmla="*/ 3982854 h 4183225"/>
                <a:gd name="connsiteX25-51" fmla="*/ 2993603 w 7138222"/>
                <a:gd name="connsiteY25-52" fmla="*/ 3987850 h 4183225"/>
                <a:gd name="connsiteX26-53" fmla="*/ 2104354 w 7138222"/>
                <a:gd name="connsiteY26-54" fmla="*/ 4183225 h 4183225"/>
                <a:gd name="connsiteX27-55" fmla="*/ 0 w 7138222"/>
                <a:gd name="connsiteY27-56" fmla="*/ 2091613 h 4183225"/>
                <a:gd name="connsiteX28-57" fmla="*/ 2104354 w 7138222"/>
                <a:gd name="connsiteY28-58" fmla="*/ 0 h 4183225"/>
                <a:gd name="connsiteX0-59" fmla="*/ 2104354 w 7138222"/>
                <a:gd name="connsiteY0-60" fmla="*/ 0 h 4183225"/>
                <a:gd name="connsiteX1-61" fmla="*/ 2655418 w 7138222"/>
                <a:gd name="connsiteY1-62" fmla="*/ 72448 h 4183225"/>
                <a:gd name="connsiteX2-63" fmla="*/ 2773028 w 7138222"/>
                <a:gd name="connsiteY2-64" fmla="*/ 109590 h 4183225"/>
                <a:gd name="connsiteX3-65" fmla="*/ 2773028 w 7138222"/>
                <a:gd name="connsiteY3-66" fmla="*/ 105735 h 4183225"/>
                <a:gd name="connsiteX4-67" fmla="*/ 2785992 w 7138222"/>
                <a:gd name="connsiteY4-68" fmla="*/ 113684 h 4183225"/>
                <a:gd name="connsiteX5-69" fmla="*/ 2827902 w 7138222"/>
                <a:gd name="connsiteY5-70" fmla="*/ 126919 h 4183225"/>
                <a:gd name="connsiteX6-71" fmla="*/ 2920388 w 7138222"/>
                <a:gd name="connsiteY6-72" fmla="*/ 165128 h 4183225"/>
                <a:gd name="connsiteX7-73" fmla="*/ 3000998 w 7138222"/>
                <a:gd name="connsiteY7-74" fmla="*/ 184104 h 4183225"/>
                <a:gd name="connsiteX8-75" fmla="*/ 3559516 w 7138222"/>
                <a:gd name="connsiteY8-76" fmla="*/ 232533 h 4183225"/>
                <a:gd name="connsiteX9-77" fmla="*/ 4352833 w 7138222"/>
                <a:gd name="connsiteY9-78" fmla="*/ 101548 h 4183225"/>
                <a:gd name="connsiteX10-79" fmla="*/ 4482805 w 7138222"/>
                <a:gd name="connsiteY10-80" fmla="*/ 72448 h 4183225"/>
                <a:gd name="connsiteX11-81" fmla="*/ 5033868 w 7138222"/>
                <a:gd name="connsiteY11-82" fmla="*/ 0 h 4183225"/>
                <a:gd name="connsiteX12-83" fmla="*/ 7138222 w 7138222"/>
                <a:gd name="connsiteY12-84" fmla="*/ 2091613 h 4183225"/>
                <a:gd name="connsiteX13-85" fmla="*/ 5033868 w 7138222"/>
                <a:gd name="connsiteY13-86" fmla="*/ 4183225 h 4183225"/>
                <a:gd name="connsiteX14-87" fmla="*/ 4482805 w 7138222"/>
                <a:gd name="connsiteY14-88" fmla="*/ 4110777 h 4183225"/>
                <a:gd name="connsiteX15-89" fmla="*/ 4365197 w 7138222"/>
                <a:gd name="connsiteY15-90" fmla="*/ 4073636 h 4183225"/>
                <a:gd name="connsiteX16-91" fmla="*/ 4365197 w 7138222"/>
                <a:gd name="connsiteY16-92" fmla="*/ 4076602 h 4183225"/>
                <a:gd name="connsiteX17-93" fmla="*/ 4359873 w 7138222"/>
                <a:gd name="connsiteY17-94" fmla="*/ 4071955 h 4183225"/>
                <a:gd name="connsiteX18-95" fmla="*/ 4310321 w 7138222"/>
                <a:gd name="connsiteY18-96" fmla="*/ 4056307 h 4183225"/>
                <a:gd name="connsiteX19-97" fmla="*/ 4150839 w 7138222"/>
                <a:gd name="connsiteY19-98" fmla="*/ 3990418 h 4183225"/>
                <a:gd name="connsiteX20-99" fmla="*/ 4056515 w 7138222"/>
                <a:gd name="connsiteY20-100" fmla="*/ 3971861 h 4183225"/>
                <a:gd name="connsiteX21-101" fmla="*/ 3559516 w 7138222"/>
                <a:gd name="connsiteY21-102" fmla="*/ 3934826 h 4183225"/>
                <a:gd name="connsiteX22-103" fmla="*/ 3095086 w 7138222"/>
                <a:gd name="connsiteY22-104" fmla="*/ 3966664 h 4183225"/>
                <a:gd name="connsiteX23-105" fmla="*/ 3003272 w 7138222"/>
                <a:gd name="connsiteY23-106" fmla="*/ 3982854 h 4183225"/>
                <a:gd name="connsiteX24-107" fmla="*/ 2993603 w 7138222"/>
                <a:gd name="connsiteY24-108" fmla="*/ 3987850 h 4183225"/>
                <a:gd name="connsiteX25-109" fmla="*/ 2104354 w 7138222"/>
                <a:gd name="connsiteY25-110" fmla="*/ 4183225 h 4183225"/>
                <a:gd name="connsiteX26-111" fmla="*/ 0 w 7138222"/>
                <a:gd name="connsiteY26-112" fmla="*/ 2091613 h 4183225"/>
                <a:gd name="connsiteX27-113" fmla="*/ 2104354 w 7138222"/>
                <a:gd name="connsiteY27-114" fmla="*/ 0 h 4183225"/>
                <a:gd name="connsiteX0-115" fmla="*/ 2104354 w 7138222"/>
                <a:gd name="connsiteY0-116" fmla="*/ 0 h 4183225"/>
                <a:gd name="connsiteX1-117" fmla="*/ 2655418 w 7138222"/>
                <a:gd name="connsiteY1-118" fmla="*/ 72448 h 4183225"/>
                <a:gd name="connsiteX2-119" fmla="*/ 2773028 w 7138222"/>
                <a:gd name="connsiteY2-120" fmla="*/ 109590 h 4183225"/>
                <a:gd name="connsiteX3-121" fmla="*/ 2773028 w 7138222"/>
                <a:gd name="connsiteY3-122" fmla="*/ 105735 h 4183225"/>
                <a:gd name="connsiteX4-123" fmla="*/ 2785992 w 7138222"/>
                <a:gd name="connsiteY4-124" fmla="*/ 113684 h 4183225"/>
                <a:gd name="connsiteX5-125" fmla="*/ 2827902 w 7138222"/>
                <a:gd name="connsiteY5-126" fmla="*/ 126919 h 4183225"/>
                <a:gd name="connsiteX6-127" fmla="*/ 2920388 w 7138222"/>
                <a:gd name="connsiteY6-128" fmla="*/ 165128 h 4183225"/>
                <a:gd name="connsiteX7-129" fmla="*/ 3000998 w 7138222"/>
                <a:gd name="connsiteY7-130" fmla="*/ 184104 h 4183225"/>
                <a:gd name="connsiteX8-131" fmla="*/ 3559516 w 7138222"/>
                <a:gd name="connsiteY8-132" fmla="*/ 232533 h 4183225"/>
                <a:gd name="connsiteX9-133" fmla="*/ 4352833 w 7138222"/>
                <a:gd name="connsiteY9-134" fmla="*/ 111380 h 4183225"/>
                <a:gd name="connsiteX10-135" fmla="*/ 4482805 w 7138222"/>
                <a:gd name="connsiteY10-136" fmla="*/ 72448 h 4183225"/>
                <a:gd name="connsiteX11-137" fmla="*/ 5033868 w 7138222"/>
                <a:gd name="connsiteY11-138" fmla="*/ 0 h 4183225"/>
                <a:gd name="connsiteX12-139" fmla="*/ 7138222 w 7138222"/>
                <a:gd name="connsiteY12-140" fmla="*/ 2091613 h 4183225"/>
                <a:gd name="connsiteX13-141" fmla="*/ 5033868 w 7138222"/>
                <a:gd name="connsiteY13-142" fmla="*/ 4183225 h 4183225"/>
                <a:gd name="connsiteX14-143" fmla="*/ 4482805 w 7138222"/>
                <a:gd name="connsiteY14-144" fmla="*/ 4110777 h 4183225"/>
                <a:gd name="connsiteX15-145" fmla="*/ 4365197 w 7138222"/>
                <a:gd name="connsiteY15-146" fmla="*/ 4073636 h 4183225"/>
                <a:gd name="connsiteX16-147" fmla="*/ 4365197 w 7138222"/>
                <a:gd name="connsiteY16-148" fmla="*/ 4076602 h 4183225"/>
                <a:gd name="connsiteX17-149" fmla="*/ 4359873 w 7138222"/>
                <a:gd name="connsiteY17-150" fmla="*/ 4071955 h 4183225"/>
                <a:gd name="connsiteX18-151" fmla="*/ 4310321 w 7138222"/>
                <a:gd name="connsiteY18-152" fmla="*/ 4056307 h 4183225"/>
                <a:gd name="connsiteX19-153" fmla="*/ 4150839 w 7138222"/>
                <a:gd name="connsiteY19-154" fmla="*/ 3990418 h 4183225"/>
                <a:gd name="connsiteX20-155" fmla="*/ 4056515 w 7138222"/>
                <a:gd name="connsiteY20-156" fmla="*/ 3971861 h 4183225"/>
                <a:gd name="connsiteX21-157" fmla="*/ 3559516 w 7138222"/>
                <a:gd name="connsiteY21-158" fmla="*/ 3934826 h 4183225"/>
                <a:gd name="connsiteX22-159" fmla="*/ 3095086 w 7138222"/>
                <a:gd name="connsiteY22-160" fmla="*/ 3966664 h 4183225"/>
                <a:gd name="connsiteX23-161" fmla="*/ 3003272 w 7138222"/>
                <a:gd name="connsiteY23-162" fmla="*/ 3982854 h 4183225"/>
                <a:gd name="connsiteX24-163" fmla="*/ 2993603 w 7138222"/>
                <a:gd name="connsiteY24-164" fmla="*/ 3987850 h 4183225"/>
                <a:gd name="connsiteX25-165" fmla="*/ 2104354 w 7138222"/>
                <a:gd name="connsiteY25-166" fmla="*/ 4183225 h 4183225"/>
                <a:gd name="connsiteX26-167" fmla="*/ 0 w 7138222"/>
                <a:gd name="connsiteY26-168" fmla="*/ 2091613 h 4183225"/>
                <a:gd name="connsiteX27-169" fmla="*/ 2104354 w 7138222"/>
                <a:gd name="connsiteY27-170" fmla="*/ 0 h 4183225"/>
                <a:gd name="connsiteX0-171" fmla="*/ 2104354 w 7138222"/>
                <a:gd name="connsiteY0-172" fmla="*/ 0 h 4183225"/>
                <a:gd name="connsiteX1-173" fmla="*/ 2655418 w 7138222"/>
                <a:gd name="connsiteY1-174" fmla="*/ 72448 h 4183225"/>
                <a:gd name="connsiteX2-175" fmla="*/ 2773028 w 7138222"/>
                <a:gd name="connsiteY2-176" fmla="*/ 109590 h 4183225"/>
                <a:gd name="connsiteX3-177" fmla="*/ 2773028 w 7138222"/>
                <a:gd name="connsiteY3-178" fmla="*/ 105735 h 4183225"/>
                <a:gd name="connsiteX4-179" fmla="*/ 2785992 w 7138222"/>
                <a:gd name="connsiteY4-180" fmla="*/ 113684 h 4183225"/>
                <a:gd name="connsiteX5-181" fmla="*/ 2827902 w 7138222"/>
                <a:gd name="connsiteY5-182" fmla="*/ 126919 h 4183225"/>
                <a:gd name="connsiteX6-183" fmla="*/ 2920388 w 7138222"/>
                <a:gd name="connsiteY6-184" fmla="*/ 165128 h 4183225"/>
                <a:gd name="connsiteX7-185" fmla="*/ 3000998 w 7138222"/>
                <a:gd name="connsiteY7-186" fmla="*/ 184104 h 4183225"/>
                <a:gd name="connsiteX8-187" fmla="*/ 3559516 w 7138222"/>
                <a:gd name="connsiteY8-188" fmla="*/ 232533 h 4183225"/>
                <a:gd name="connsiteX9-189" fmla="*/ 4352833 w 7138222"/>
                <a:gd name="connsiteY9-190" fmla="*/ 111380 h 4183225"/>
                <a:gd name="connsiteX10-191" fmla="*/ 4482805 w 7138222"/>
                <a:gd name="connsiteY10-192" fmla="*/ 72448 h 4183225"/>
                <a:gd name="connsiteX11-193" fmla="*/ 5033868 w 7138222"/>
                <a:gd name="connsiteY11-194" fmla="*/ 0 h 4183225"/>
                <a:gd name="connsiteX12-195" fmla="*/ 7138222 w 7138222"/>
                <a:gd name="connsiteY12-196" fmla="*/ 2091613 h 4183225"/>
                <a:gd name="connsiteX13-197" fmla="*/ 5033868 w 7138222"/>
                <a:gd name="connsiteY13-198" fmla="*/ 4183225 h 4183225"/>
                <a:gd name="connsiteX14-199" fmla="*/ 4482805 w 7138222"/>
                <a:gd name="connsiteY14-200" fmla="*/ 4110777 h 4183225"/>
                <a:gd name="connsiteX15-201" fmla="*/ 4365197 w 7138222"/>
                <a:gd name="connsiteY15-202" fmla="*/ 4073636 h 4183225"/>
                <a:gd name="connsiteX16-203" fmla="*/ 4365197 w 7138222"/>
                <a:gd name="connsiteY16-204" fmla="*/ 4076602 h 4183225"/>
                <a:gd name="connsiteX17-205" fmla="*/ 4359873 w 7138222"/>
                <a:gd name="connsiteY17-206" fmla="*/ 4071955 h 4183225"/>
                <a:gd name="connsiteX18-207" fmla="*/ 4310321 w 7138222"/>
                <a:gd name="connsiteY18-208" fmla="*/ 4056307 h 4183225"/>
                <a:gd name="connsiteX19-209" fmla="*/ 4150839 w 7138222"/>
                <a:gd name="connsiteY19-210" fmla="*/ 3990418 h 4183225"/>
                <a:gd name="connsiteX20-211" fmla="*/ 4056515 w 7138222"/>
                <a:gd name="connsiteY20-212" fmla="*/ 3971861 h 4183225"/>
                <a:gd name="connsiteX21-213" fmla="*/ 3559516 w 7138222"/>
                <a:gd name="connsiteY21-214" fmla="*/ 3934826 h 4183225"/>
                <a:gd name="connsiteX22-215" fmla="*/ 3095086 w 7138222"/>
                <a:gd name="connsiteY22-216" fmla="*/ 3966664 h 4183225"/>
                <a:gd name="connsiteX23-217" fmla="*/ 3003272 w 7138222"/>
                <a:gd name="connsiteY23-218" fmla="*/ 3982854 h 4183225"/>
                <a:gd name="connsiteX24-219" fmla="*/ 2993603 w 7138222"/>
                <a:gd name="connsiteY24-220" fmla="*/ 3987850 h 4183225"/>
                <a:gd name="connsiteX25-221" fmla="*/ 2104354 w 7138222"/>
                <a:gd name="connsiteY25-222" fmla="*/ 4183225 h 4183225"/>
                <a:gd name="connsiteX26-223" fmla="*/ 0 w 7138222"/>
                <a:gd name="connsiteY26-224" fmla="*/ 2091613 h 4183225"/>
                <a:gd name="connsiteX27-225" fmla="*/ 2104354 w 7138222"/>
                <a:gd name="connsiteY27-226" fmla="*/ 0 h 4183225"/>
                <a:gd name="connsiteX0-227" fmla="*/ 2104354 w 7138222"/>
                <a:gd name="connsiteY0-228" fmla="*/ 0 h 4183225"/>
                <a:gd name="connsiteX1-229" fmla="*/ 2655418 w 7138222"/>
                <a:gd name="connsiteY1-230" fmla="*/ 72448 h 4183225"/>
                <a:gd name="connsiteX2-231" fmla="*/ 2773028 w 7138222"/>
                <a:gd name="connsiteY2-232" fmla="*/ 109590 h 4183225"/>
                <a:gd name="connsiteX3-233" fmla="*/ 2773028 w 7138222"/>
                <a:gd name="connsiteY3-234" fmla="*/ 105735 h 4183225"/>
                <a:gd name="connsiteX4-235" fmla="*/ 2785992 w 7138222"/>
                <a:gd name="connsiteY4-236" fmla="*/ 113684 h 4183225"/>
                <a:gd name="connsiteX5-237" fmla="*/ 2827902 w 7138222"/>
                <a:gd name="connsiteY5-238" fmla="*/ 126919 h 4183225"/>
                <a:gd name="connsiteX6-239" fmla="*/ 2920388 w 7138222"/>
                <a:gd name="connsiteY6-240" fmla="*/ 165128 h 4183225"/>
                <a:gd name="connsiteX7-241" fmla="*/ 3000998 w 7138222"/>
                <a:gd name="connsiteY7-242" fmla="*/ 184104 h 4183225"/>
                <a:gd name="connsiteX8-243" fmla="*/ 3559516 w 7138222"/>
                <a:gd name="connsiteY8-244" fmla="*/ 232533 h 4183225"/>
                <a:gd name="connsiteX9-245" fmla="*/ 4352833 w 7138222"/>
                <a:gd name="connsiteY9-246" fmla="*/ 111380 h 4183225"/>
                <a:gd name="connsiteX10-247" fmla="*/ 4482805 w 7138222"/>
                <a:gd name="connsiteY10-248" fmla="*/ 72448 h 4183225"/>
                <a:gd name="connsiteX11-249" fmla="*/ 5033868 w 7138222"/>
                <a:gd name="connsiteY11-250" fmla="*/ 0 h 4183225"/>
                <a:gd name="connsiteX12-251" fmla="*/ 7138222 w 7138222"/>
                <a:gd name="connsiteY12-252" fmla="*/ 2091613 h 4183225"/>
                <a:gd name="connsiteX13-253" fmla="*/ 5033868 w 7138222"/>
                <a:gd name="connsiteY13-254" fmla="*/ 4183225 h 4183225"/>
                <a:gd name="connsiteX14-255" fmla="*/ 4482805 w 7138222"/>
                <a:gd name="connsiteY14-256" fmla="*/ 4110777 h 4183225"/>
                <a:gd name="connsiteX15-257" fmla="*/ 4365197 w 7138222"/>
                <a:gd name="connsiteY15-258" fmla="*/ 4073636 h 4183225"/>
                <a:gd name="connsiteX16-259" fmla="*/ 4365197 w 7138222"/>
                <a:gd name="connsiteY16-260" fmla="*/ 4076602 h 4183225"/>
                <a:gd name="connsiteX17-261" fmla="*/ 4359873 w 7138222"/>
                <a:gd name="connsiteY17-262" fmla="*/ 4071955 h 4183225"/>
                <a:gd name="connsiteX18-263" fmla="*/ 4310321 w 7138222"/>
                <a:gd name="connsiteY18-264" fmla="*/ 4056307 h 4183225"/>
                <a:gd name="connsiteX19-265" fmla="*/ 4150839 w 7138222"/>
                <a:gd name="connsiteY19-266" fmla="*/ 3990418 h 4183225"/>
                <a:gd name="connsiteX20-267" fmla="*/ 4056515 w 7138222"/>
                <a:gd name="connsiteY20-268" fmla="*/ 3971861 h 4183225"/>
                <a:gd name="connsiteX21-269" fmla="*/ 3559516 w 7138222"/>
                <a:gd name="connsiteY21-270" fmla="*/ 3934826 h 4183225"/>
                <a:gd name="connsiteX22-271" fmla="*/ 3095086 w 7138222"/>
                <a:gd name="connsiteY22-272" fmla="*/ 3966664 h 4183225"/>
                <a:gd name="connsiteX23-273" fmla="*/ 3003272 w 7138222"/>
                <a:gd name="connsiteY23-274" fmla="*/ 3982854 h 4183225"/>
                <a:gd name="connsiteX24-275" fmla="*/ 2993603 w 7138222"/>
                <a:gd name="connsiteY24-276" fmla="*/ 3987850 h 4183225"/>
                <a:gd name="connsiteX25-277" fmla="*/ 2104354 w 7138222"/>
                <a:gd name="connsiteY25-278" fmla="*/ 4183225 h 4183225"/>
                <a:gd name="connsiteX26-279" fmla="*/ 0 w 7138222"/>
                <a:gd name="connsiteY26-280" fmla="*/ 2091613 h 4183225"/>
                <a:gd name="connsiteX27-281" fmla="*/ 2104354 w 7138222"/>
                <a:gd name="connsiteY27-282" fmla="*/ 0 h 4183225"/>
                <a:gd name="connsiteX0-283" fmla="*/ 2104354 w 7138222"/>
                <a:gd name="connsiteY0-284" fmla="*/ 0 h 4183225"/>
                <a:gd name="connsiteX1-285" fmla="*/ 2655418 w 7138222"/>
                <a:gd name="connsiteY1-286" fmla="*/ 72448 h 4183225"/>
                <a:gd name="connsiteX2-287" fmla="*/ 2773028 w 7138222"/>
                <a:gd name="connsiteY2-288" fmla="*/ 109590 h 4183225"/>
                <a:gd name="connsiteX3-289" fmla="*/ 2773028 w 7138222"/>
                <a:gd name="connsiteY3-290" fmla="*/ 105735 h 4183225"/>
                <a:gd name="connsiteX4-291" fmla="*/ 2785992 w 7138222"/>
                <a:gd name="connsiteY4-292" fmla="*/ 113684 h 4183225"/>
                <a:gd name="connsiteX5-293" fmla="*/ 2827902 w 7138222"/>
                <a:gd name="connsiteY5-294" fmla="*/ 126919 h 4183225"/>
                <a:gd name="connsiteX6-295" fmla="*/ 2920388 w 7138222"/>
                <a:gd name="connsiteY6-296" fmla="*/ 165128 h 4183225"/>
                <a:gd name="connsiteX7-297" fmla="*/ 3000998 w 7138222"/>
                <a:gd name="connsiteY7-298" fmla="*/ 184104 h 4183225"/>
                <a:gd name="connsiteX8-299" fmla="*/ 3559516 w 7138222"/>
                <a:gd name="connsiteY8-300" fmla="*/ 232533 h 4183225"/>
                <a:gd name="connsiteX9-301" fmla="*/ 4352833 w 7138222"/>
                <a:gd name="connsiteY9-302" fmla="*/ 111380 h 4183225"/>
                <a:gd name="connsiteX10-303" fmla="*/ 4482805 w 7138222"/>
                <a:gd name="connsiteY10-304" fmla="*/ 72448 h 4183225"/>
                <a:gd name="connsiteX11-305" fmla="*/ 5033868 w 7138222"/>
                <a:gd name="connsiteY11-306" fmla="*/ 0 h 4183225"/>
                <a:gd name="connsiteX12-307" fmla="*/ 7138222 w 7138222"/>
                <a:gd name="connsiteY12-308" fmla="*/ 2091613 h 4183225"/>
                <a:gd name="connsiteX13-309" fmla="*/ 5033868 w 7138222"/>
                <a:gd name="connsiteY13-310" fmla="*/ 4183225 h 4183225"/>
                <a:gd name="connsiteX14-311" fmla="*/ 4482805 w 7138222"/>
                <a:gd name="connsiteY14-312" fmla="*/ 4110777 h 4183225"/>
                <a:gd name="connsiteX15-313" fmla="*/ 4365197 w 7138222"/>
                <a:gd name="connsiteY15-314" fmla="*/ 4073636 h 4183225"/>
                <a:gd name="connsiteX16-315" fmla="*/ 4365197 w 7138222"/>
                <a:gd name="connsiteY16-316" fmla="*/ 4076602 h 4183225"/>
                <a:gd name="connsiteX17-317" fmla="*/ 4359873 w 7138222"/>
                <a:gd name="connsiteY17-318" fmla="*/ 4071955 h 4183225"/>
                <a:gd name="connsiteX18-319" fmla="*/ 4310321 w 7138222"/>
                <a:gd name="connsiteY18-320" fmla="*/ 4056307 h 4183225"/>
                <a:gd name="connsiteX19-321" fmla="*/ 4150839 w 7138222"/>
                <a:gd name="connsiteY19-322" fmla="*/ 3990418 h 4183225"/>
                <a:gd name="connsiteX20-323" fmla="*/ 4056515 w 7138222"/>
                <a:gd name="connsiteY20-324" fmla="*/ 3971861 h 4183225"/>
                <a:gd name="connsiteX21-325" fmla="*/ 3559516 w 7138222"/>
                <a:gd name="connsiteY21-326" fmla="*/ 3934826 h 4183225"/>
                <a:gd name="connsiteX22-327" fmla="*/ 3095086 w 7138222"/>
                <a:gd name="connsiteY22-328" fmla="*/ 3966664 h 4183225"/>
                <a:gd name="connsiteX23-329" fmla="*/ 3003272 w 7138222"/>
                <a:gd name="connsiteY23-330" fmla="*/ 3982854 h 4183225"/>
                <a:gd name="connsiteX24-331" fmla="*/ 2993603 w 7138222"/>
                <a:gd name="connsiteY24-332" fmla="*/ 3987850 h 4183225"/>
                <a:gd name="connsiteX25-333" fmla="*/ 2104354 w 7138222"/>
                <a:gd name="connsiteY25-334" fmla="*/ 4183225 h 4183225"/>
                <a:gd name="connsiteX26-335" fmla="*/ 0 w 7138222"/>
                <a:gd name="connsiteY26-336" fmla="*/ 2091613 h 4183225"/>
                <a:gd name="connsiteX27-337" fmla="*/ 2104354 w 7138222"/>
                <a:gd name="connsiteY27-338" fmla="*/ 0 h 4183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Lst>
              <a:rect l="l" t="t" r="r" b="b"/>
              <a:pathLst>
                <a:path w="7138222" h="4183225">
                  <a:moveTo>
                    <a:pt x="2104354" y="0"/>
                  </a:moveTo>
                  <a:cubicBezTo>
                    <a:pt x="2295028" y="0"/>
                    <a:pt x="2479779" y="25206"/>
                    <a:pt x="2655418" y="72448"/>
                  </a:cubicBezTo>
                  <a:lnTo>
                    <a:pt x="2773028" y="109590"/>
                  </a:lnTo>
                  <a:lnTo>
                    <a:pt x="2773028" y="105735"/>
                  </a:lnTo>
                  <a:lnTo>
                    <a:pt x="2785992" y="113684"/>
                  </a:lnTo>
                  <a:lnTo>
                    <a:pt x="2827902" y="126919"/>
                  </a:lnTo>
                  <a:lnTo>
                    <a:pt x="2920388" y="165128"/>
                  </a:lnTo>
                  <a:lnTo>
                    <a:pt x="3000998" y="184104"/>
                  </a:lnTo>
                  <a:cubicBezTo>
                    <a:pt x="3148513" y="214193"/>
                    <a:pt x="3334210" y="244654"/>
                    <a:pt x="3559516" y="232533"/>
                  </a:cubicBezTo>
                  <a:cubicBezTo>
                    <a:pt x="3784822" y="220412"/>
                    <a:pt x="3942862" y="238066"/>
                    <a:pt x="4352833" y="111380"/>
                  </a:cubicBezTo>
                  <a:cubicBezTo>
                    <a:pt x="4441877" y="88243"/>
                    <a:pt x="4439481" y="85425"/>
                    <a:pt x="4482805" y="72448"/>
                  </a:cubicBezTo>
                  <a:cubicBezTo>
                    <a:pt x="4658444" y="25206"/>
                    <a:pt x="4843195" y="0"/>
                    <a:pt x="5033868" y="0"/>
                  </a:cubicBezTo>
                  <a:cubicBezTo>
                    <a:pt x="6196070" y="0"/>
                    <a:pt x="7138222" y="936448"/>
                    <a:pt x="7138222" y="2091613"/>
                  </a:cubicBezTo>
                  <a:cubicBezTo>
                    <a:pt x="7138222" y="3246778"/>
                    <a:pt x="6196070" y="4183225"/>
                    <a:pt x="5033868" y="4183225"/>
                  </a:cubicBezTo>
                  <a:cubicBezTo>
                    <a:pt x="4843195" y="4183225"/>
                    <a:pt x="4658444" y="4158019"/>
                    <a:pt x="4482805" y="4110777"/>
                  </a:cubicBezTo>
                  <a:lnTo>
                    <a:pt x="4365197" y="4073636"/>
                  </a:lnTo>
                  <a:lnTo>
                    <a:pt x="4365197" y="4076602"/>
                  </a:lnTo>
                  <a:lnTo>
                    <a:pt x="4359873" y="4071955"/>
                  </a:lnTo>
                  <a:lnTo>
                    <a:pt x="4310321" y="4056307"/>
                  </a:lnTo>
                  <a:lnTo>
                    <a:pt x="4150839" y="3990418"/>
                  </a:lnTo>
                  <a:lnTo>
                    <a:pt x="4056515" y="3971861"/>
                  </a:lnTo>
                  <a:cubicBezTo>
                    <a:pt x="3917925" y="3948601"/>
                    <a:pt x="3745888" y="3934826"/>
                    <a:pt x="3559516" y="3934826"/>
                  </a:cubicBezTo>
                  <a:cubicBezTo>
                    <a:pt x="3387481" y="3934826"/>
                    <a:pt x="3227660" y="3946563"/>
                    <a:pt x="3095086" y="3966664"/>
                  </a:cubicBezTo>
                  <a:lnTo>
                    <a:pt x="3003272" y="3982854"/>
                  </a:lnTo>
                  <a:lnTo>
                    <a:pt x="2993603" y="3987850"/>
                  </a:lnTo>
                  <a:cubicBezTo>
                    <a:pt x="2723481" y="4113209"/>
                    <a:pt x="2422144" y="4183225"/>
                    <a:pt x="2104354" y="4183225"/>
                  </a:cubicBezTo>
                  <a:cubicBezTo>
                    <a:pt x="942152" y="4183225"/>
                    <a:pt x="0" y="3246778"/>
                    <a:pt x="0" y="2091613"/>
                  </a:cubicBezTo>
                  <a:cubicBezTo>
                    <a:pt x="0" y="936448"/>
                    <a:pt x="942152" y="0"/>
                    <a:pt x="2104354" y="0"/>
                  </a:cubicBezTo>
                  <a:close/>
                </a:path>
              </a:pathLst>
            </a:custGeom>
            <a:noFill/>
            <a:ln w="25400" cap="flat" cmpd="sng" algn="ctr">
              <a:solidFill>
                <a:srgbClr val="DDE9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charset="-122"/>
                <a:cs typeface="+mn-cs"/>
              </a:endParaRPr>
            </a:p>
          </p:txBody>
        </p:sp>
        <p:sp>
          <p:nvSpPr>
            <p:cNvPr id="15" name="任意多边形: 形状 31">
              <a:extLst>
                <a:ext uri="{FF2B5EF4-FFF2-40B4-BE49-F238E27FC236}">
                  <a16:creationId xmlns:a16="http://schemas.microsoft.com/office/drawing/2014/main" id="{6799A3D5-B4B4-A36C-8273-1DFA5F17E1C0}"/>
                </a:ext>
              </a:extLst>
            </p:cNvPr>
            <p:cNvSpPr/>
            <p:nvPr/>
          </p:nvSpPr>
          <p:spPr>
            <a:xfrm>
              <a:off x="5649" y="3502"/>
              <a:ext cx="7902" cy="4631"/>
            </a:xfrm>
            <a:custGeom>
              <a:avLst/>
              <a:gdLst>
                <a:gd name="connsiteX0" fmla="*/ 2104354 w 7138222"/>
                <a:gd name="connsiteY0" fmla="*/ 0 h 4183225"/>
                <a:gd name="connsiteX1" fmla="*/ 2655418 w 7138222"/>
                <a:gd name="connsiteY1" fmla="*/ 72448 h 4183225"/>
                <a:gd name="connsiteX2" fmla="*/ 2773028 w 7138222"/>
                <a:gd name="connsiteY2" fmla="*/ 109590 h 4183225"/>
                <a:gd name="connsiteX3" fmla="*/ 2773028 w 7138222"/>
                <a:gd name="connsiteY3" fmla="*/ 105735 h 4183225"/>
                <a:gd name="connsiteX4" fmla="*/ 2785992 w 7138222"/>
                <a:gd name="connsiteY4" fmla="*/ 113684 h 4183225"/>
                <a:gd name="connsiteX5" fmla="*/ 2827902 w 7138222"/>
                <a:gd name="connsiteY5" fmla="*/ 126919 h 4183225"/>
                <a:gd name="connsiteX6" fmla="*/ 2920388 w 7138222"/>
                <a:gd name="connsiteY6" fmla="*/ 165128 h 4183225"/>
                <a:gd name="connsiteX7" fmla="*/ 3000998 w 7138222"/>
                <a:gd name="connsiteY7" fmla="*/ 184104 h 4183225"/>
                <a:gd name="connsiteX8" fmla="*/ 3559516 w 7138222"/>
                <a:gd name="connsiteY8" fmla="*/ 232533 h 4183225"/>
                <a:gd name="connsiteX9" fmla="*/ 4352833 w 7138222"/>
                <a:gd name="connsiteY9" fmla="*/ 101548 h 4183225"/>
                <a:gd name="connsiteX10" fmla="*/ 4365197 w 7138222"/>
                <a:gd name="connsiteY10" fmla="*/ 90756 h 4183225"/>
                <a:gd name="connsiteX11" fmla="*/ 4365197 w 7138222"/>
                <a:gd name="connsiteY11" fmla="*/ 109589 h 4183225"/>
                <a:gd name="connsiteX12" fmla="*/ 4482805 w 7138222"/>
                <a:gd name="connsiteY12" fmla="*/ 72448 h 4183225"/>
                <a:gd name="connsiteX13" fmla="*/ 5033868 w 7138222"/>
                <a:gd name="connsiteY13" fmla="*/ 0 h 4183225"/>
                <a:gd name="connsiteX14" fmla="*/ 7138222 w 7138222"/>
                <a:gd name="connsiteY14" fmla="*/ 2091613 h 4183225"/>
                <a:gd name="connsiteX15" fmla="*/ 5033868 w 7138222"/>
                <a:gd name="connsiteY15" fmla="*/ 4183225 h 4183225"/>
                <a:gd name="connsiteX16" fmla="*/ 4482805 w 7138222"/>
                <a:gd name="connsiteY16" fmla="*/ 4110777 h 4183225"/>
                <a:gd name="connsiteX17" fmla="*/ 4365197 w 7138222"/>
                <a:gd name="connsiteY17" fmla="*/ 4073636 h 4183225"/>
                <a:gd name="connsiteX18" fmla="*/ 4365197 w 7138222"/>
                <a:gd name="connsiteY18" fmla="*/ 4076602 h 4183225"/>
                <a:gd name="connsiteX19" fmla="*/ 4359873 w 7138222"/>
                <a:gd name="connsiteY19" fmla="*/ 4071955 h 4183225"/>
                <a:gd name="connsiteX20" fmla="*/ 4310321 w 7138222"/>
                <a:gd name="connsiteY20" fmla="*/ 4056307 h 4183225"/>
                <a:gd name="connsiteX21" fmla="*/ 4150839 w 7138222"/>
                <a:gd name="connsiteY21" fmla="*/ 3990418 h 4183225"/>
                <a:gd name="connsiteX22" fmla="*/ 4056515 w 7138222"/>
                <a:gd name="connsiteY22" fmla="*/ 3971861 h 4183225"/>
                <a:gd name="connsiteX23" fmla="*/ 3559516 w 7138222"/>
                <a:gd name="connsiteY23" fmla="*/ 3934826 h 4183225"/>
                <a:gd name="connsiteX24" fmla="*/ 3095086 w 7138222"/>
                <a:gd name="connsiteY24" fmla="*/ 3966664 h 4183225"/>
                <a:gd name="connsiteX25" fmla="*/ 3003272 w 7138222"/>
                <a:gd name="connsiteY25" fmla="*/ 3982854 h 4183225"/>
                <a:gd name="connsiteX26" fmla="*/ 2993603 w 7138222"/>
                <a:gd name="connsiteY26" fmla="*/ 3987850 h 4183225"/>
                <a:gd name="connsiteX27" fmla="*/ 2104354 w 7138222"/>
                <a:gd name="connsiteY27" fmla="*/ 4183225 h 4183225"/>
                <a:gd name="connsiteX28" fmla="*/ 0 w 7138222"/>
                <a:gd name="connsiteY28" fmla="*/ 2091613 h 4183225"/>
                <a:gd name="connsiteX29" fmla="*/ 2104354 w 7138222"/>
                <a:gd name="connsiteY29" fmla="*/ 0 h 4183225"/>
                <a:gd name="connsiteX0-1" fmla="*/ 2104354 w 7138222"/>
                <a:gd name="connsiteY0-2" fmla="*/ 0 h 4183225"/>
                <a:gd name="connsiteX1-3" fmla="*/ 2655418 w 7138222"/>
                <a:gd name="connsiteY1-4" fmla="*/ 72448 h 4183225"/>
                <a:gd name="connsiteX2-5" fmla="*/ 2773028 w 7138222"/>
                <a:gd name="connsiteY2-6" fmla="*/ 109590 h 4183225"/>
                <a:gd name="connsiteX3-7" fmla="*/ 2773028 w 7138222"/>
                <a:gd name="connsiteY3-8" fmla="*/ 105735 h 4183225"/>
                <a:gd name="connsiteX4-9" fmla="*/ 2785992 w 7138222"/>
                <a:gd name="connsiteY4-10" fmla="*/ 113684 h 4183225"/>
                <a:gd name="connsiteX5-11" fmla="*/ 2827902 w 7138222"/>
                <a:gd name="connsiteY5-12" fmla="*/ 126919 h 4183225"/>
                <a:gd name="connsiteX6-13" fmla="*/ 2920388 w 7138222"/>
                <a:gd name="connsiteY6-14" fmla="*/ 165128 h 4183225"/>
                <a:gd name="connsiteX7-15" fmla="*/ 3000998 w 7138222"/>
                <a:gd name="connsiteY7-16" fmla="*/ 184104 h 4183225"/>
                <a:gd name="connsiteX8-17" fmla="*/ 3559516 w 7138222"/>
                <a:gd name="connsiteY8-18" fmla="*/ 232533 h 4183225"/>
                <a:gd name="connsiteX9-19" fmla="*/ 4352833 w 7138222"/>
                <a:gd name="connsiteY9-20" fmla="*/ 101548 h 4183225"/>
                <a:gd name="connsiteX10-21" fmla="*/ 4365197 w 7138222"/>
                <a:gd name="connsiteY10-22" fmla="*/ 90756 h 4183225"/>
                <a:gd name="connsiteX11-23" fmla="*/ 4482805 w 7138222"/>
                <a:gd name="connsiteY11-24" fmla="*/ 72448 h 4183225"/>
                <a:gd name="connsiteX12-25" fmla="*/ 5033868 w 7138222"/>
                <a:gd name="connsiteY12-26" fmla="*/ 0 h 4183225"/>
                <a:gd name="connsiteX13-27" fmla="*/ 7138222 w 7138222"/>
                <a:gd name="connsiteY13-28" fmla="*/ 2091613 h 4183225"/>
                <a:gd name="connsiteX14-29" fmla="*/ 5033868 w 7138222"/>
                <a:gd name="connsiteY14-30" fmla="*/ 4183225 h 4183225"/>
                <a:gd name="connsiteX15-31" fmla="*/ 4482805 w 7138222"/>
                <a:gd name="connsiteY15-32" fmla="*/ 4110777 h 4183225"/>
                <a:gd name="connsiteX16-33" fmla="*/ 4365197 w 7138222"/>
                <a:gd name="connsiteY16-34" fmla="*/ 4073636 h 4183225"/>
                <a:gd name="connsiteX17-35" fmla="*/ 4365197 w 7138222"/>
                <a:gd name="connsiteY17-36" fmla="*/ 4076602 h 4183225"/>
                <a:gd name="connsiteX18-37" fmla="*/ 4359873 w 7138222"/>
                <a:gd name="connsiteY18-38" fmla="*/ 4071955 h 4183225"/>
                <a:gd name="connsiteX19-39" fmla="*/ 4310321 w 7138222"/>
                <a:gd name="connsiteY19-40" fmla="*/ 4056307 h 4183225"/>
                <a:gd name="connsiteX20-41" fmla="*/ 4150839 w 7138222"/>
                <a:gd name="connsiteY20-42" fmla="*/ 3990418 h 4183225"/>
                <a:gd name="connsiteX21-43" fmla="*/ 4056515 w 7138222"/>
                <a:gd name="connsiteY21-44" fmla="*/ 3971861 h 4183225"/>
                <a:gd name="connsiteX22-45" fmla="*/ 3559516 w 7138222"/>
                <a:gd name="connsiteY22-46" fmla="*/ 3934826 h 4183225"/>
                <a:gd name="connsiteX23-47" fmla="*/ 3095086 w 7138222"/>
                <a:gd name="connsiteY23-48" fmla="*/ 3966664 h 4183225"/>
                <a:gd name="connsiteX24-49" fmla="*/ 3003272 w 7138222"/>
                <a:gd name="connsiteY24-50" fmla="*/ 3982854 h 4183225"/>
                <a:gd name="connsiteX25-51" fmla="*/ 2993603 w 7138222"/>
                <a:gd name="connsiteY25-52" fmla="*/ 3987850 h 4183225"/>
                <a:gd name="connsiteX26-53" fmla="*/ 2104354 w 7138222"/>
                <a:gd name="connsiteY26-54" fmla="*/ 4183225 h 4183225"/>
                <a:gd name="connsiteX27-55" fmla="*/ 0 w 7138222"/>
                <a:gd name="connsiteY27-56" fmla="*/ 2091613 h 4183225"/>
                <a:gd name="connsiteX28-57" fmla="*/ 2104354 w 7138222"/>
                <a:gd name="connsiteY28-58" fmla="*/ 0 h 4183225"/>
                <a:gd name="connsiteX0-59" fmla="*/ 2104354 w 7138222"/>
                <a:gd name="connsiteY0-60" fmla="*/ 0 h 4183225"/>
                <a:gd name="connsiteX1-61" fmla="*/ 2655418 w 7138222"/>
                <a:gd name="connsiteY1-62" fmla="*/ 72448 h 4183225"/>
                <a:gd name="connsiteX2-63" fmla="*/ 2773028 w 7138222"/>
                <a:gd name="connsiteY2-64" fmla="*/ 109590 h 4183225"/>
                <a:gd name="connsiteX3-65" fmla="*/ 2773028 w 7138222"/>
                <a:gd name="connsiteY3-66" fmla="*/ 105735 h 4183225"/>
                <a:gd name="connsiteX4-67" fmla="*/ 2785992 w 7138222"/>
                <a:gd name="connsiteY4-68" fmla="*/ 113684 h 4183225"/>
                <a:gd name="connsiteX5-69" fmla="*/ 2827902 w 7138222"/>
                <a:gd name="connsiteY5-70" fmla="*/ 126919 h 4183225"/>
                <a:gd name="connsiteX6-71" fmla="*/ 2920388 w 7138222"/>
                <a:gd name="connsiteY6-72" fmla="*/ 165128 h 4183225"/>
                <a:gd name="connsiteX7-73" fmla="*/ 3000998 w 7138222"/>
                <a:gd name="connsiteY7-74" fmla="*/ 184104 h 4183225"/>
                <a:gd name="connsiteX8-75" fmla="*/ 3559516 w 7138222"/>
                <a:gd name="connsiteY8-76" fmla="*/ 232533 h 4183225"/>
                <a:gd name="connsiteX9-77" fmla="*/ 4352833 w 7138222"/>
                <a:gd name="connsiteY9-78" fmla="*/ 101548 h 4183225"/>
                <a:gd name="connsiteX10-79" fmla="*/ 4482805 w 7138222"/>
                <a:gd name="connsiteY10-80" fmla="*/ 72448 h 4183225"/>
                <a:gd name="connsiteX11-81" fmla="*/ 5033868 w 7138222"/>
                <a:gd name="connsiteY11-82" fmla="*/ 0 h 4183225"/>
                <a:gd name="connsiteX12-83" fmla="*/ 7138222 w 7138222"/>
                <a:gd name="connsiteY12-84" fmla="*/ 2091613 h 4183225"/>
                <a:gd name="connsiteX13-85" fmla="*/ 5033868 w 7138222"/>
                <a:gd name="connsiteY13-86" fmla="*/ 4183225 h 4183225"/>
                <a:gd name="connsiteX14-87" fmla="*/ 4482805 w 7138222"/>
                <a:gd name="connsiteY14-88" fmla="*/ 4110777 h 4183225"/>
                <a:gd name="connsiteX15-89" fmla="*/ 4365197 w 7138222"/>
                <a:gd name="connsiteY15-90" fmla="*/ 4073636 h 4183225"/>
                <a:gd name="connsiteX16-91" fmla="*/ 4365197 w 7138222"/>
                <a:gd name="connsiteY16-92" fmla="*/ 4076602 h 4183225"/>
                <a:gd name="connsiteX17-93" fmla="*/ 4359873 w 7138222"/>
                <a:gd name="connsiteY17-94" fmla="*/ 4071955 h 4183225"/>
                <a:gd name="connsiteX18-95" fmla="*/ 4310321 w 7138222"/>
                <a:gd name="connsiteY18-96" fmla="*/ 4056307 h 4183225"/>
                <a:gd name="connsiteX19-97" fmla="*/ 4150839 w 7138222"/>
                <a:gd name="connsiteY19-98" fmla="*/ 3990418 h 4183225"/>
                <a:gd name="connsiteX20-99" fmla="*/ 4056515 w 7138222"/>
                <a:gd name="connsiteY20-100" fmla="*/ 3971861 h 4183225"/>
                <a:gd name="connsiteX21-101" fmla="*/ 3559516 w 7138222"/>
                <a:gd name="connsiteY21-102" fmla="*/ 3934826 h 4183225"/>
                <a:gd name="connsiteX22-103" fmla="*/ 3095086 w 7138222"/>
                <a:gd name="connsiteY22-104" fmla="*/ 3966664 h 4183225"/>
                <a:gd name="connsiteX23-105" fmla="*/ 3003272 w 7138222"/>
                <a:gd name="connsiteY23-106" fmla="*/ 3982854 h 4183225"/>
                <a:gd name="connsiteX24-107" fmla="*/ 2993603 w 7138222"/>
                <a:gd name="connsiteY24-108" fmla="*/ 3987850 h 4183225"/>
                <a:gd name="connsiteX25-109" fmla="*/ 2104354 w 7138222"/>
                <a:gd name="connsiteY25-110" fmla="*/ 4183225 h 4183225"/>
                <a:gd name="connsiteX26-111" fmla="*/ 0 w 7138222"/>
                <a:gd name="connsiteY26-112" fmla="*/ 2091613 h 4183225"/>
                <a:gd name="connsiteX27-113" fmla="*/ 2104354 w 7138222"/>
                <a:gd name="connsiteY27-114" fmla="*/ 0 h 4183225"/>
                <a:gd name="connsiteX0-115" fmla="*/ 2104354 w 7138222"/>
                <a:gd name="connsiteY0-116" fmla="*/ 0 h 4183225"/>
                <a:gd name="connsiteX1-117" fmla="*/ 2655418 w 7138222"/>
                <a:gd name="connsiteY1-118" fmla="*/ 72448 h 4183225"/>
                <a:gd name="connsiteX2-119" fmla="*/ 2773028 w 7138222"/>
                <a:gd name="connsiteY2-120" fmla="*/ 109590 h 4183225"/>
                <a:gd name="connsiteX3-121" fmla="*/ 2773028 w 7138222"/>
                <a:gd name="connsiteY3-122" fmla="*/ 105735 h 4183225"/>
                <a:gd name="connsiteX4-123" fmla="*/ 2785992 w 7138222"/>
                <a:gd name="connsiteY4-124" fmla="*/ 113684 h 4183225"/>
                <a:gd name="connsiteX5-125" fmla="*/ 2827902 w 7138222"/>
                <a:gd name="connsiteY5-126" fmla="*/ 126919 h 4183225"/>
                <a:gd name="connsiteX6-127" fmla="*/ 2920388 w 7138222"/>
                <a:gd name="connsiteY6-128" fmla="*/ 165128 h 4183225"/>
                <a:gd name="connsiteX7-129" fmla="*/ 3000998 w 7138222"/>
                <a:gd name="connsiteY7-130" fmla="*/ 184104 h 4183225"/>
                <a:gd name="connsiteX8-131" fmla="*/ 3559516 w 7138222"/>
                <a:gd name="connsiteY8-132" fmla="*/ 232533 h 4183225"/>
                <a:gd name="connsiteX9-133" fmla="*/ 4352833 w 7138222"/>
                <a:gd name="connsiteY9-134" fmla="*/ 111380 h 4183225"/>
                <a:gd name="connsiteX10-135" fmla="*/ 4482805 w 7138222"/>
                <a:gd name="connsiteY10-136" fmla="*/ 72448 h 4183225"/>
                <a:gd name="connsiteX11-137" fmla="*/ 5033868 w 7138222"/>
                <a:gd name="connsiteY11-138" fmla="*/ 0 h 4183225"/>
                <a:gd name="connsiteX12-139" fmla="*/ 7138222 w 7138222"/>
                <a:gd name="connsiteY12-140" fmla="*/ 2091613 h 4183225"/>
                <a:gd name="connsiteX13-141" fmla="*/ 5033868 w 7138222"/>
                <a:gd name="connsiteY13-142" fmla="*/ 4183225 h 4183225"/>
                <a:gd name="connsiteX14-143" fmla="*/ 4482805 w 7138222"/>
                <a:gd name="connsiteY14-144" fmla="*/ 4110777 h 4183225"/>
                <a:gd name="connsiteX15-145" fmla="*/ 4365197 w 7138222"/>
                <a:gd name="connsiteY15-146" fmla="*/ 4073636 h 4183225"/>
                <a:gd name="connsiteX16-147" fmla="*/ 4365197 w 7138222"/>
                <a:gd name="connsiteY16-148" fmla="*/ 4076602 h 4183225"/>
                <a:gd name="connsiteX17-149" fmla="*/ 4359873 w 7138222"/>
                <a:gd name="connsiteY17-150" fmla="*/ 4071955 h 4183225"/>
                <a:gd name="connsiteX18-151" fmla="*/ 4310321 w 7138222"/>
                <a:gd name="connsiteY18-152" fmla="*/ 4056307 h 4183225"/>
                <a:gd name="connsiteX19-153" fmla="*/ 4150839 w 7138222"/>
                <a:gd name="connsiteY19-154" fmla="*/ 3990418 h 4183225"/>
                <a:gd name="connsiteX20-155" fmla="*/ 4056515 w 7138222"/>
                <a:gd name="connsiteY20-156" fmla="*/ 3971861 h 4183225"/>
                <a:gd name="connsiteX21-157" fmla="*/ 3559516 w 7138222"/>
                <a:gd name="connsiteY21-158" fmla="*/ 3934826 h 4183225"/>
                <a:gd name="connsiteX22-159" fmla="*/ 3095086 w 7138222"/>
                <a:gd name="connsiteY22-160" fmla="*/ 3966664 h 4183225"/>
                <a:gd name="connsiteX23-161" fmla="*/ 3003272 w 7138222"/>
                <a:gd name="connsiteY23-162" fmla="*/ 3982854 h 4183225"/>
                <a:gd name="connsiteX24-163" fmla="*/ 2993603 w 7138222"/>
                <a:gd name="connsiteY24-164" fmla="*/ 3987850 h 4183225"/>
                <a:gd name="connsiteX25-165" fmla="*/ 2104354 w 7138222"/>
                <a:gd name="connsiteY25-166" fmla="*/ 4183225 h 4183225"/>
                <a:gd name="connsiteX26-167" fmla="*/ 0 w 7138222"/>
                <a:gd name="connsiteY26-168" fmla="*/ 2091613 h 4183225"/>
                <a:gd name="connsiteX27-169" fmla="*/ 2104354 w 7138222"/>
                <a:gd name="connsiteY27-170" fmla="*/ 0 h 4183225"/>
                <a:gd name="connsiteX0-171" fmla="*/ 2104354 w 7138222"/>
                <a:gd name="connsiteY0-172" fmla="*/ 0 h 4183225"/>
                <a:gd name="connsiteX1-173" fmla="*/ 2655418 w 7138222"/>
                <a:gd name="connsiteY1-174" fmla="*/ 72448 h 4183225"/>
                <a:gd name="connsiteX2-175" fmla="*/ 2773028 w 7138222"/>
                <a:gd name="connsiteY2-176" fmla="*/ 109590 h 4183225"/>
                <a:gd name="connsiteX3-177" fmla="*/ 2773028 w 7138222"/>
                <a:gd name="connsiteY3-178" fmla="*/ 105735 h 4183225"/>
                <a:gd name="connsiteX4-179" fmla="*/ 2785992 w 7138222"/>
                <a:gd name="connsiteY4-180" fmla="*/ 113684 h 4183225"/>
                <a:gd name="connsiteX5-181" fmla="*/ 2827902 w 7138222"/>
                <a:gd name="connsiteY5-182" fmla="*/ 126919 h 4183225"/>
                <a:gd name="connsiteX6-183" fmla="*/ 2920388 w 7138222"/>
                <a:gd name="connsiteY6-184" fmla="*/ 165128 h 4183225"/>
                <a:gd name="connsiteX7-185" fmla="*/ 3000998 w 7138222"/>
                <a:gd name="connsiteY7-186" fmla="*/ 184104 h 4183225"/>
                <a:gd name="connsiteX8-187" fmla="*/ 3559516 w 7138222"/>
                <a:gd name="connsiteY8-188" fmla="*/ 232533 h 4183225"/>
                <a:gd name="connsiteX9-189" fmla="*/ 4352833 w 7138222"/>
                <a:gd name="connsiteY9-190" fmla="*/ 111380 h 4183225"/>
                <a:gd name="connsiteX10-191" fmla="*/ 4482805 w 7138222"/>
                <a:gd name="connsiteY10-192" fmla="*/ 72448 h 4183225"/>
                <a:gd name="connsiteX11-193" fmla="*/ 5033868 w 7138222"/>
                <a:gd name="connsiteY11-194" fmla="*/ 0 h 4183225"/>
                <a:gd name="connsiteX12-195" fmla="*/ 7138222 w 7138222"/>
                <a:gd name="connsiteY12-196" fmla="*/ 2091613 h 4183225"/>
                <a:gd name="connsiteX13-197" fmla="*/ 5033868 w 7138222"/>
                <a:gd name="connsiteY13-198" fmla="*/ 4183225 h 4183225"/>
                <a:gd name="connsiteX14-199" fmla="*/ 4482805 w 7138222"/>
                <a:gd name="connsiteY14-200" fmla="*/ 4110777 h 4183225"/>
                <a:gd name="connsiteX15-201" fmla="*/ 4365197 w 7138222"/>
                <a:gd name="connsiteY15-202" fmla="*/ 4073636 h 4183225"/>
                <a:gd name="connsiteX16-203" fmla="*/ 4365197 w 7138222"/>
                <a:gd name="connsiteY16-204" fmla="*/ 4076602 h 4183225"/>
                <a:gd name="connsiteX17-205" fmla="*/ 4359873 w 7138222"/>
                <a:gd name="connsiteY17-206" fmla="*/ 4071955 h 4183225"/>
                <a:gd name="connsiteX18-207" fmla="*/ 4310321 w 7138222"/>
                <a:gd name="connsiteY18-208" fmla="*/ 4056307 h 4183225"/>
                <a:gd name="connsiteX19-209" fmla="*/ 4150839 w 7138222"/>
                <a:gd name="connsiteY19-210" fmla="*/ 3990418 h 4183225"/>
                <a:gd name="connsiteX20-211" fmla="*/ 4056515 w 7138222"/>
                <a:gd name="connsiteY20-212" fmla="*/ 3971861 h 4183225"/>
                <a:gd name="connsiteX21-213" fmla="*/ 3559516 w 7138222"/>
                <a:gd name="connsiteY21-214" fmla="*/ 3934826 h 4183225"/>
                <a:gd name="connsiteX22-215" fmla="*/ 3095086 w 7138222"/>
                <a:gd name="connsiteY22-216" fmla="*/ 3966664 h 4183225"/>
                <a:gd name="connsiteX23-217" fmla="*/ 3003272 w 7138222"/>
                <a:gd name="connsiteY23-218" fmla="*/ 3982854 h 4183225"/>
                <a:gd name="connsiteX24-219" fmla="*/ 2993603 w 7138222"/>
                <a:gd name="connsiteY24-220" fmla="*/ 3987850 h 4183225"/>
                <a:gd name="connsiteX25-221" fmla="*/ 2104354 w 7138222"/>
                <a:gd name="connsiteY25-222" fmla="*/ 4183225 h 4183225"/>
                <a:gd name="connsiteX26-223" fmla="*/ 0 w 7138222"/>
                <a:gd name="connsiteY26-224" fmla="*/ 2091613 h 4183225"/>
                <a:gd name="connsiteX27-225" fmla="*/ 2104354 w 7138222"/>
                <a:gd name="connsiteY27-226" fmla="*/ 0 h 4183225"/>
                <a:gd name="connsiteX0-227" fmla="*/ 2104354 w 7138222"/>
                <a:gd name="connsiteY0-228" fmla="*/ 0 h 4183225"/>
                <a:gd name="connsiteX1-229" fmla="*/ 2655418 w 7138222"/>
                <a:gd name="connsiteY1-230" fmla="*/ 72448 h 4183225"/>
                <a:gd name="connsiteX2-231" fmla="*/ 2773028 w 7138222"/>
                <a:gd name="connsiteY2-232" fmla="*/ 109590 h 4183225"/>
                <a:gd name="connsiteX3-233" fmla="*/ 2773028 w 7138222"/>
                <a:gd name="connsiteY3-234" fmla="*/ 105735 h 4183225"/>
                <a:gd name="connsiteX4-235" fmla="*/ 2785992 w 7138222"/>
                <a:gd name="connsiteY4-236" fmla="*/ 113684 h 4183225"/>
                <a:gd name="connsiteX5-237" fmla="*/ 2827902 w 7138222"/>
                <a:gd name="connsiteY5-238" fmla="*/ 126919 h 4183225"/>
                <a:gd name="connsiteX6-239" fmla="*/ 2920388 w 7138222"/>
                <a:gd name="connsiteY6-240" fmla="*/ 165128 h 4183225"/>
                <a:gd name="connsiteX7-241" fmla="*/ 3000998 w 7138222"/>
                <a:gd name="connsiteY7-242" fmla="*/ 184104 h 4183225"/>
                <a:gd name="connsiteX8-243" fmla="*/ 3559516 w 7138222"/>
                <a:gd name="connsiteY8-244" fmla="*/ 232533 h 4183225"/>
                <a:gd name="connsiteX9-245" fmla="*/ 4352833 w 7138222"/>
                <a:gd name="connsiteY9-246" fmla="*/ 111380 h 4183225"/>
                <a:gd name="connsiteX10-247" fmla="*/ 4482805 w 7138222"/>
                <a:gd name="connsiteY10-248" fmla="*/ 72448 h 4183225"/>
                <a:gd name="connsiteX11-249" fmla="*/ 5033868 w 7138222"/>
                <a:gd name="connsiteY11-250" fmla="*/ 0 h 4183225"/>
                <a:gd name="connsiteX12-251" fmla="*/ 7138222 w 7138222"/>
                <a:gd name="connsiteY12-252" fmla="*/ 2091613 h 4183225"/>
                <a:gd name="connsiteX13-253" fmla="*/ 5033868 w 7138222"/>
                <a:gd name="connsiteY13-254" fmla="*/ 4183225 h 4183225"/>
                <a:gd name="connsiteX14-255" fmla="*/ 4482805 w 7138222"/>
                <a:gd name="connsiteY14-256" fmla="*/ 4110777 h 4183225"/>
                <a:gd name="connsiteX15-257" fmla="*/ 4365197 w 7138222"/>
                <a:gd name="connsiteY15-258" fmla="*/ 4073636 h 4183225"/>
                <a:gd name="connsiteX16-259" fmla="*/ 4365197 w 7138222"/>
                <a:gd name="connsiteY16-260" fmla="*/ 4076602 h 4183225"/>
                <a:gd name="connsiteX17-261" fmla="*/ 4359873 w 7138222"/>
                <a:gd name="connsiteY17-262" fmla="*/ 4071955 h 4183225"/>
                <a:gd name="connsiteX18-263" fmla="*/ 4310321 w 7138222"/>
                <a:gd name="connsiteY18-264" fmla="*/ 4056307 h 4183225"/>
                <a:gd name="connsiteX19-265" fmla="*/ 4150839 w 7138222"/>
                <a:gd name="connsiteY19-266" fmla="*/ 3990418 h 4183225"/>
                <a:gd name="connsiteX20-267" fmla="*/ 4056515 w 7138222"/>
                <a:gd name="connsiteY20-268" fmla="*/ 3971861 h 4183225"/>
                <a:gd name="connsiteX21-269" fmla="*/ 3559516 w 7138222"/>
                <a:gd name="connsiteY21-270" fmla="*/ 3934826 h 4183225"/>
                <a:gd name="connsiteX22-271" fmla="*/ 3095086 w 7138222"/>
                <a:gd name="connsiteY22-272" fmla="*/ 3966664 h 4183225"/>
                <a:gd name="connsiteX23-273" fmla="*/ 3003272 w 7138222"/>
                <a:gd name="connsiteY23-274" fmla="*/ 3982854 h 4183225"/>
                <a:gd name="connsiteX24-275" fmla="*/ 2993603 w 7138222"/>
                <a:gd name="connsiteY24-276" fmla="*/ 3987850 h 4183225"/>
                <a:gd name="connsiteX25-277" fmla="*/ 2104354 w 7138222"/>
                <a:gd name="connsiteY25-278" fmla="*/ 4183225 h 4183225"/>
                <a:gd name="connsiteX26-279" fmla="*/ 0 w 7138222"/>
                <a:gd name="connsiteY26-280" fmla="*/ 2091613 h 4183225"/>
                <a:gd name="connsiteX27-281" fmla="*/ 2104354 w 7138222"/>
                <a:gd name="connsiteY27-282" fmla="*/ 0 h 4183225"/>
                <a:gd name="connsiteX0-283" fmla="*/ 2104354 w 7138222"/>
                <a:gd name="connsiteY0-284" fmla="*/ 0 h 4183225"/>
                <a:gd name="connsiteX1-285" fmla="*/ 2655418 w 7138222"/>
                <a:gd name="connsiteY1-286" fmla="*/ 72448 h 4183225"/>
                <a:gd name="connsiteX2-287" fmla="*/ 2773028 w 7138222"/>
                <a:gd name="connsiteY2-288" fmla="*/ 109590 h 4183225"/>
                <a:gd name="connsiteX3-289" fmla="*/ 2773028 w 7138222"/>
                <a:gd name="connsiteY3-290" fmla="*/ 105735 h 4183225"/>
                <a:gd name="connsiteX4-291" fmla="*/ 2785992 w 7138222"/>
                <a:gd name="connsiteY4-292" fmla="*/ 113684 h 4183225"/>
                <a:gd name="connsiteX5-293" fmla="*/ 2827902 w 7138222"/>
                <a:gd name="connsiteY5-294" fmla="*/ 126919 h 4183225"/>
                <a:gd name="connsiteX6-295" fmla="*/ 2920388 w 7138222"/>
                <a:gd name="connsiteY6-296" fmla="*/ 165128 h 4183225"/>
                <a:gd name="connsiteX7-297" fmla="*/ 3000998 w 7138222"/>
                <a:gd name="connsiteY7-298" fmla="*/ 184104 h 4183225"/>
                <a:gd name="connsiteX8-299" fmla="*/ 3559516 w 7138222"/>
                <a:gd name="connsiteY8-300" fmla="*/ 232533 h 4183225"/>
                <a:gd name="connsiteX9-301" fmla="*/ 4352833 w 7138222"/>
                <a:gd name="connsiteY9-302" fmla="*/ 111380 h 4183225"/>
                <a:gd name="connsiteX10-303" fmla="*/ 4482805 w 7138222"/>
                <a:gd name="connsiteY10-304" fmla="*/ 72448 h 4183225"/>
                <a:gd name="connsiteX11-305" fmla="*/ 5033868 w 7138222"/>
                <a:gd name="connsiteY11-306" fmla="*/ 0 h 4183225"/>
                <a:gd name="connsiteX12-307" fmla="*/ 7138222 w 7138222"/>
                <a:gd name="connsiteY12-308" fmla="*/ 2091613 h 4183225"/>
                <a:gd name="connsiteX13-309" fmla="*/ 5033868 w 7138222"/>
                <a:gd name="connsiteY13-310" fmla="*/ 4183225 h 4183225"/>
                <a:gd name="connsiteX14-311" fmla="*/ 4482805 w 7138222"/>
                <a:gd name="connsiteY14-312" fmla="*/ 4110777 h 4183225"/>
                <a:gd name="connsiteX15-313" fmla="*/ 4365197 w 7138222"/>
                <a:gd name="connsiteY15-314" fmla="*/ 4073636 h 4183225"/>
                <a:gd name="connsiteX16-315" fmla="*/ 4365197 w 7138222"/>
                <a:gd name="connsiteY16-316" fmla="*/ 4076602 h 4183225"/>
                <a:gd name="connsiteX17-317" fmla="*/ 4359873 w 7138222"/>
                <a:gd name="connsiteY17-318" fmla="*/ 4071955 h 4183225"/>
                <a:gd name="connsiteX18-319" fmla="*/ 4310321 w 7138222"/>
                <a:gd name="connsiteY18-320" fmla="*/ 4056307 h 4183225"/>
                <a:gd name="connsiteX19-321" fmla="*/ 4150839 w 7138222"/>
                <a:gd name="connsiteY19-322" fmla="*/ 3990418 h 4183225"/>
                <a:gd name="connsiteX20-323" fmla="*/ 4056515 w 7138222"/>
                <a:gd name="connsiteY20-324" fmla="*/ 3971861 h 4183225"/>
                <a:gd name="connsiteX21-325" fmla="*/ 3559516 w 7138222"/>
                <a:gd name="connsiteY21-326" fmla="*/ 3934826 h 4183225"/>
                <a:gd name="connsiteX22-327" fmla="*/ 3095086 w 7138222"/>
                <a:gd name="connsiteY22-328" fmla="*/ 3966664 h 4183225"/>
                <a:gd name="connsiteX23-329" fmla="*/ 3003272 w 7138222"/>
                <a:gd name="connsiteY23-330" fmla="*/ 3982854 h 4183225"/>
                <a:gd name="connsiteX24-331" fmla="*/ 2993603 w 7138222"/>
                <a:gd name="connsiteY24-332" fmla="*/ 3987850 h 4183225"/>
                <a:gd name="connsiteX25-333" fmla="*/ 2104354 w 7138222"/>
                <a:gd name="connsiteY25-334" fmla="*/ 4183225 h 4183225"/>
                <a:gd name="connsiteX26-335" fmla="*/ 0 w 7138222"/>
                <a:gd name="connsiteY26-336" fmla="*/ 2091613 h 4183225"/>
                <a:gd name="connsiteX27-337" fmla="*/ 2104354 w 7138222"/>
                <a:gd name="connsiteY27-338" fmla="*/ 0 h 4183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Lst>
              <a:rect l="l" t="t" r="r" b="b"/>
              <a:pathLst>
                <a:path w="7138222" h="4183225">
                  <a:moveTo>
                    <a:pt x="2104354" y="0"/>
                  </a:moveTo>
                  <a:cubicBezTo>
                    <a:pt x="2295028" y="0"/>
                    <a:pt x="2479779" y="25206"/>
                    <a:pt x="2655418" y="72448"/>
                  </a:cubicBezTo>
                  <a:lnTo>
                    <a:pt x="2773028" y="109590"/>
                  </a:lnTo>
                  <a:lnTo>
                    <a:pt x="2773028" y="105735"/>
                  </a:lnTo>
                  <a:lnTo>
                    <a:pt x="2785992" y="113684"/>
                  </a:lnTo>
                  <a:lnTo>
                    <a:pt x="2827902" y="126919"/>
                  </a:lnTo>
                  <a:lnTo>
                    <a:pt x="2920388" y="165128"/>
                  </a:lnTo>
                  <a:lnTo>
                    <a:pt x="3000998" y="184104"/>
                  </a:lnTo>
                  <a:cubicBezTo>
                    <a:pt x="3148513" y="214193"/>
                    <a:pt x="3334210" y="244654"/>
                    <a:pt x="3559516" y="232533"/>
                  </a:cubicBezTo>
                  <a:cubicBezTo>
                    <a:pt x="3784822" y="220412"/>
                    <a:pt x="3942862" y="238066"/>
                    <a:pt x="4352833" y="111380"/>
                  </a:cubicBezTo>
                  <a:cubicBezTo>
                    <a:pt x="4441877" y="88243"/>
                    <a:pt x="4439481" y="85425"/>
                    <a:pt x="4482805" y="72448"/>
                  </a:cubicBezTo>
                  <a:cubicBezTo>
                    <a:pt x="4658444" y="25206"/>
                    <a:pt x="4843195" y="0"/>
                    <a:pt x="5033868" y="0"/>
                  </a:cubicBezTo>
                  <a:cubicBezTo>
                    <a:pt x="6196070" y="0"/>
                    <a:pt x="7138222" y="936448"/>
                    <a:pt x="7138222" y="2091613"/>
                  </a:cubicBezTo>
                  <a:cubicBezTo>
                    <a:pt x="7138222" y="3246778"/>
                    <a:pt x="6196070" y="4183225"/>
                    <a:pt x="5033868" y="4183225"/>
                  </a:cubicBezTo>
                  <a:cubicBezTo>
                    <a:pt x="4843195" y="4183225"/>
                    <a:pt x="4658444" y="4158019"/>
                    <a:pt x="4482805" y="4110777"/>
                  </a:cubicBezTo>
                  <a:lnTo>
                    <a:pt x="4365197" y="4073636"/>
                  </a:lnTo>
                  <a:lnTo>
                    <a:pt x="4365197" y="4076602"/>
                  </a:lnTo>
                  <a:lnTo>
                    <a:pt x="4359873" y="4071955"/>
                  </a:lnTo>
                  <a:lnTo>
                    <a:pt x="4310321" y="4056307"/>
                  </a:lnTo>
                  <a:lnTo>
                    <a:pt x="4150839" y="3990418"/>
                  </a:lnTo>
                  <a:lnTo>
                    <a:pt x="4056515" y="3971861"/>
                  </a:lnTo>
                  <a:cubicBezTo>
                    <a:pt x="3917925" y="3948601"/>
                    <a:pt x="3745888" y="3934826"/>
                    <a:pt x="3559516" y="3934826"/>
                  </a:cubicBezTo>
                  <a:cubicBezTo>
                    <a:pt x="3387481" y="3934826"/>
                    <a:pt x="3227660" y="3946563"/>
                    <a:pt x="3095086" y="3966664"/>
                  </a:cubicBezTo>
                  <a:lnTo>
                    <a:pt x="3003272" y="3982854"/>
                  </a:lnTo>
                  <a:lnTo>
                    <a:pt x="2993603" y="3987850"/>
                  </a:lnTo>
                  <a:cubicBezTo>
                    <a:pt x="2723481" y="4113209"/>
                    <a:pt x="2422144" y="4183225"/>
                    <a:pt x="2104354" y="4183225"/>
                  </a:cubicBezTo>
                  <a:cubicBezTo>
                    <a:pt x="942152" y="4183225"/>
                    <a:pt x="0" y="3246778"/>
                    <a:pt x="0" y="2091613"/>
                  </a:cubicBezTo>
                  <a:cubicBezTo>
                    <a:pt x="0" y="936448"/>
                    <a:pt x="942152" y="0"/>
                    <a:pt x="2104354" y="0"/>
                  </a:cubicBezTo>
                  <a:close/>
                </a:path>
              </a:pathLst>
            </a:custGeom>
            <a:noFill/>
            <a:ln w="25400" cap="flat" cmpd="sng" algn="ctr">
              <a:solidFill>
                <a:srgbClr val="B3CE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charset="-122"/>
                <a:cs typeface="+mn-cs"/>
              </a:endParaRPr>
            </a:p>
          </p:txBody>
        </p:sp>
        <p:sp>
          <p:nvSpPr>
            <p:cNvPr id="16" name="任意多边形: 形状 41">
              <a:extLst>
                <a:ext uri="{FF2B5EF4-FFF2-40B4-BE49-F238E27FC236}">
                  <a16:creationId xmlns:a16="http://schemas.microsoft.com/office/drawing/2014/main" id="{60727A13-0EAF-1454-34AC-9C8D50DDEE2D}"/>
                </a:ext>
              </a:extLst>
            </p:cNvPr>
            <p:cNvSpPr/>
            <p:nvPr/>
          </p:nvSpPr>
          <p:spPr>
            <a:xfrm>
              <a:off x="6174" y="3810"/>
              <a:ext cx="6853" cy="4016"/>
            </a:xfrm>
            <a:custGeom>
              <a:avLst/>
              <a:gdLst>
                <a:gd name="connsiteX0" fmla="*/ 2104354 w 7138222"/>
                <a:gd name="connsiteY0" fmla="*/ 0 h 4183225"/>
                <a:gd name="connsiteX1" fmla="*/ 2655418 w 7138222"/>
                <a:gd name="connsiteY1" fmla="*/ 72448 h 4183225"/>
                <a:gd name="connsiteX2" fmla="*/ 2773028 w 7138222"/>
                <a:gd name="connsiteY2" fmla="*/ 109590 h 4183225"/>
                <a:gd name="connsiteX3" fmla="*/ 2773028 w 7138222"/>
                <a:gd name="connsiteY3" fmla="*/ 105735 h 4183225"/>
                <a:gd name="connsiteX4" fmla="*/ 2785992 w 7138222"/>
                <a:gd name="connsiteY4" fmla="*/ 113684 h 4183225"/>
                <a:gd name="connsiteX5" fmla="*/ 2827902 w 7138222"/>
                <a:gd name="connsiteY5" fmla="*/ 126919 h 4183225"/>
                <a:gd name="connsiteX6" fmla="*/ 2920388 w 7138222"/>
                <a:gd name="connsiteY6" fmla="*/ 165128 h 4183225"/>
                <a:gd name="connsiteX7" fmla="*/ 3000998 w 7138222"/>
                <a:gd name="connsiteY7" fmla="*/ 184104 h 4183225"/>
                <a:gd name="connsiteX8" fmla="*/ 3559516 w 7138222"/>
                <a:gd name="connsiteY8" fmla="*/ 232533 h 4183225"/>
                <a:gd name="connsiteX9" fmla="*/ 4352833 w 7138222"/>
                <a:gd name="connsiteY9" fmla="*/ 101548 h 4183225"/>
                <a:gd name="connsiteX10" fmla="*/ 4365197 w 7138222"/>
                <a:gd name="connsiteY10" fmla="*/ 90756 h 4183225"/>
                <a:gd name="connsiteX11" fmla="*/ 4365197 w 7138222"/>
                <a:gd name="connsiteY11" fmla="*/ 109589 h 4183225"/>
                <a:gd name="connsiteX12" fmla="*/ 4482805 w 7138222"/>
                <a:gd name="connsiteY12" fmla="*/ 72448 h 4183225"/>
                <a:gd name="connsiteX13" fmla="*/ 5033868 w 7138222"/>
                <a:gd name="connsiteY13" fmla="*/ 0 h 4183225"/>
                <a:gd name="connsiteX14" fmla="*/ 7138222 w 7138222"/>
                <a:gd name="connsiteY14" fmla="*/ 2091613 h 4183225"/>
                <a:gd name="connsiteX15" fmla="*/ 5033868 w 7138222"/>
                <a:gd name="connsiteY15" fmla="*/ 4183225 h 4183225"/>
                <a:gd name="connsiteX16" fmla="*/ 4482805 w 7138222"/>
                <a:gd name="connsiteY16" fmla="*/ 4110777 h 4183225"/>
                <a:gd name="connsiteX17" fmla="*/ 4365197 w 7138222"/>
                <a:gd name="connsiteY17" fmla="*/ 4073636 h 4183225"/>
                <a:gd name="connsiteX18" fmla="*/ 4365197 w 7138222"/>
                <a:gd name="connsiteY18" fmla="*/ 4076602 h 4183225"/>
                <a:gd name="connsiteX19" fmla="*/ 4359873 w 7138222"/>
                <a:gd name="connsiteY19" fmla="*/ 4071955 h 4183225"/>
                <a:gd name="connsiteX20" fmla="*/ 4310321 w 7138222"/>
                <a:gd name="connsiteY20" fmla="*/ 4056307 h 4183225"/>
                <a:gd name="connsiteX21" fmla="*/ 4150839 w 7138222"/>
                <a:gd name="connsiteY21" fmla="*/ 3990418 h 4183225"/>
                <a:gd name="connsiteX22" fmla="*/ 4056515 w 7138222"/>
                <a:gd name="connsiteY22" fmla="*/ 3971861 h 4183225"/>
                <a:gd name="connsiteX23" fmla="*/ 3559516 w 7138222"/>
                <a:gd name="connsiteY23" fmla="*/ 3934826 h 4183225"/>
                <a:gd name="connsiteX24" fmla="*/ 3095086 w 7138222"/>
                <a:gd name="connsiteY24" fmla="*/ 3966664 h 4183225"/>
                <a:gd name="connsiteX25" fmla="*/ 3003272 w 7138222"/>
                <a:gd name="connsiteY25" fmla="*/ 3982854 h 4183225"/>
                <a:gd name="connsiteX26" fmla="*/ 2993603 w 7138222"/>
                <a:gd name="connsiteY26" fmla="*/ 3987850 h 4183225"/>
                <a:gd name="connsiteX27" fmla="*/ 2104354 w 7138222"/>
                <a:gd name="connsiteY27" fmla="*/ 4183225 h 4183225"/>
                <a:gd name="connsiteX28" fmla="*/ 0 w 7138222"/>
                <a:gd name="connsiteY28" fmla="*/ 2091613 h 4183225"/>
                <a:gd name="connsiteX29" fmla="*/ 2104354 w 7138222"/>
                <a:gd name="connsiteY29" fmla="*/ 0 h 4183225"/>
                <a:gd name="connsiteX0-1" fmla="*/ 2104354 w 7138222"/>
                <a:gd name="connsiteY0-2" fmla="*/ 0 h 4183225"/>
                <a:gd name="connsiteX1-3" fmla="*/ 2655418 w 7138222"/>
                <a:gd name="connsiteY1-4" fmla="*/ 72448 h 4183225"/>
                <a:gd name="connsiteX2-5" fmla="*/ 2773028 w 7138222"/>
                <a:gd name="connsiteY2-6" fmla="*/ 109590 h 4183225"/>
                <a:gd name="connsiteX3-7" fmla="*/ 2773028 w 7138222"/>
                <a:gd name="connsiteY3-8" fmla="*/ 105735 h 4183225"/>
                <a:gd name="connsiteX4-9" fmla="*/ 2785992 w 7138222"/>
                <a:gd name="connsiteY4-10" fmla="*/ 113684 h 4183225"/>
                <a:gd name="connsiteX5-11" fmla="*/ 2827902 w 7138222"/>
                <a:gd name="connsiteY5-12" fmla="*/ 126919 h 4183225"/>
                <a:gd name="connsiteX6-13" fmla="*/ 2920388 w 7138222"/>
                <a:gd name="connsiteY6-14" fmla="*/ 165128 h 4183225"/>
                <a:gd name="connsiteX7-15" fmla="*/ 3000998 w 7138222"/>
                <a:gd name="connsiteY7-16" fmla="*/ 184104 h 4183225"/>
                <a:gd name="connsiteX8-17" fmla="*/ 3559516 w 7138222"/>
                <a:gd name="connsiteY8-18" fmla="*/ 232533 h 4183225"/>
                <a:gd name="connsiteX9-19" fmla="*/ 4352833 w 7138222"/>
                <a:gd name="connsiteY9-20" fmla="*/ 101548 h 4183225"/>
                <a:gd name="connsiteX10-21" fmla="*/ 4365197 w 7138222"/>
                <a:gd name="connsiteY10-22" fmla="*/ 90756 h 4183225"/>
                <a:gd name="connsiteX11-23" fmla="*/ 4482805 w 7138222"/>
                <a:gd name="connsiteY11-24" fmla="*/ 72448 h 4183225"/>
                <a:gd name="connsiteX12-25" fmla="*/ 5033868 w 7138222"/>
                <a:gd name="connsiteY12-26" fmla="*/ 0 h 4183225"/>
                <a:gd name="connsiteX13-27" fmla="*/ 7138222 w 7138222"/>
                <a:gd name="connsiteY13-28" fmla="*/ 2091613 h 4183225"/>
                <a:gd name="connsiteX14-29" fmla="*/ 5033868 w 7138222"/>
                <a:gd name="connsiteY14-30" fmla="*/ 4183225 h 4183225"/>
                <a:gd name="connsiteX15-31" fmla="*/ 4482805 w 7138222"/>
                <a:gd name="connsiteY15-32" fmla="*/ 4110777 h 4183225"/>
                <a:gd name="connsiteX16-33" fmla="*/ 4365197 w 7138222"/>
                <a:gd name="connsiteY16-34" fmla="*/ 4073636 h 4183225"/>
                <a:gd name="connsiteX17-35" fmla="*/ 4365197 w 7138222"/>
                <a:gd name="connsiteY17-36" fmla="*/ 4076602 h 4183225"/>
                <a:gd name="connsiteX18-37" fmla="*/ 4359873 w 7138222"/>
                <a:gd name="connsiteY18-38" fmla="*/ 4071955 h 4183225"/>
                <a:gd name="connsiteX19-39" fmla="*/ 4310321 w 7138222"/>
                <a:gd name="connsiteY19-40" fmla="*/ 4056307 h 4183225"/>
                <a:gd name="connsiteX20-41" fmla="*/ 4150839 w 7138222"/>
                <a:gd name="connsiteY20-42" fmla="*/ 3990418 h 4183225"/>
                <a:gd name="connsiteX21-43" fmla="*/ 4056515 w 7138222"/>
                <a:gd name="connsiteY21-44" fmla="*/ 3971861 h 4183225"/>
                <a:gd name="connsiteX22-45" fmla="*/ 3559516 w 7138222"/>
                <a:gd name="connsiteY22-46" fmla="*/ 3934826 h 4183225"/>
                <a:gd name="connsiteX23-47" fmla="*/ 3095086 w 7138222"/>
                <a:gd name="connsiteY23-48" fmla="*/ 3966664 h 4183225"/>
                <a:gd name="connsiteX24-49" fmla="*/ 3003272 w 7138222"/>
                <a:gd name="connsiteY24-50" fmla="*/ 3982854 h 4183225"/>
                <a:gd name="connsiteX25-51" fmla="*/ 2993603 w 7138222"/>
                <a:gd name="connsiteY25-52" fmla="*/ 3987850 h 4183225"/>
                <a:gd name="connsiteX26-53" fmla="*/ 2104354 w 7138222"/>
                <a:gd name="connsiteY26-54" fmla="*/ 4183225 h 4183225"/>
                <a:gd name="connsiteX27-55" fmla="*/ 0 w 7138222"/>
                <a:gd name="connsiteY27-56" fmla="*/ 2091613 h 4183225"/>
                <a:gd name="connsiteX28-57" fmla="*/ 2104354 w 7138222"/>
                <a:gd name="connsiteY28-58" fmla="*/ 0 h 4183225"/>
                <a:gd name="connsiteX0-59" fmla="*/ 2104354 w 7138222"/>
                <a:gd name="connsiteY0-60" fmla="*/ 0 h 4183225"/>
                <a:gd name="connsiteX1-61" fmla="*/ 2655418 w 7138222"/>
                <a:gd name="connsiteY1-62" fmla="*/ 72448 h 4183225"/>
                <a:gd name="connsiteX2-63" fmla="*/ 2773028 w 7138222"/>
                <a:gd name="connsiteY2-64" fmla="*/ 109590 h 4183225"/>
                <a:gd name="connsiteX3-65" fmla="*/ 2773028 w 7138222"/>
                <a:gd name="connsiteY3-66" fmla="*/ 105735 h 4183225"/>
                <a:gd name="connsiteX4-67" fmla="*/ 2785992 w 7138222"/>
                <a:gd name="connsiteY4-68" fmla="*/ 113684 h 4183225"/>
                <a:gd name="connsiteX5-69" fmla="*/ 2827902 w 7138222"/>
                <a:gd name="connsiteY5-70" fmla="*/ 126919 h 4183225"/>
                <a:gd name="connsiteX6-71" fmla="*/ 2920388 w 7138222"/>
                <a:gd name="connsiteY6-72" fmla="*/ 165128 h 4183225"/>
                <a:gd name="connsiteX7-73" fmla="*/ 3000998 w 7138222"/>
                <a:gd name="connsiteY7-74" fmla="*/ 184104 h 4183225"/>
                <a:gd name="connsiteX8-75" fmla="*/ 3559516 w 7138222"/>
                <a:gd name="connsiteY8-76" fmla="*/ 232533 h 4183225"/>
                <a:gd name="connsiteX9-77" fmla="*/ 4352833 w 7138222"/>
                <a:gd name="connsiteY9-78" fmla="*/ 101548 h 4183225"/>
                <a:gd name="connsiteX10-79" fmla="*/ 4482805 w 7138222"/>
                <a:gd name="connsiteY10-80" fmla="*/ 72448 h 4183225"/>
                <a:gd name="connsiteX11-81" fmla="*/ 5033868 w 7138222"/>
                <a:gd name="connsiteY11-82" fmla="*/ 0 h 4183225"/>
                <a:gd name="connsiteX12-83" fmla="*/ 7138222 w 7138222"/>
                <a:gd name="connsiteY12-84" fmla="*/ 2091613 h 4183225"/>
                <a:gd name="connsiteX13-85" fmla="*/ 5033868 w 7138222"/>
                <a:gd name="connsiteY13-86" fmla="*/ 4183225 h 4183225"/>
                <a:gd name="connsiteX14-87" fmla="*/ 4482805 w 7138222"/>
                <a:gd name="connsiteY14-88" fmla="*/ 4110777 h 4183225"/>
                <a:gd name="connsiteX15-89" fmla="*/ 4365197 w 7138222"/>
                <a:gd name="connsiteY15-90" fmla="*/ 4073636 h 4183225"/>
                <a:gd name="connsiteX16-91" fmla="*/ 4365197 w 7138222"/>
                <a:gd name="connsiteY16-92" fmla="*/ 4076602 h 4183225"/>
                <a:gd name="connsiteX17-93" fmla="*/ 4359873 w 7138222"/>
                <a:gd name="connsiteY17-94" fmla="*/ 4071955 h 4183225"/>
                <a:gd name="connsiteX18-95" fmla="*/ 4310321 w 7138222"/>
                <a:gd name="connsiteY18-96" fmla="*/ 4056307 h 4183225"/>
                <a:gd name="connsiteX19-97" fmla="*/ 4150839 w 7138222"/>
                <a:gd name="connsiteY19-98" fmla="*/ 3990418 h 4183225"/>
                <a:gd name="connsiteX20-99" fmla="*/ 4056515 w 7138222"/>
                <a:gd name="connsiteY20-100" fmla="*/ 3971861 h 4183225"/>
                <a:gd name="connsiteX21-101" fmla="*/ 3559516 w 7138222"/>
                <a:gd name="connsiteY21-102" fmla="*/ 3934826 h 4183225"/>
                <a:gd name="connsiteX22-103" fmla="*/ 3095086 w 7138222"/>
                <a:gd name="connsiteY22-104" fmla="*/ 3966664 h 4183225"/>
                <a:gd name="connsiteX23-105" fmla="*/ 3003272 w 7138222"/>
                <a:gd name="connsiteY23-106" fmla="*/ 3982854 h 4183225"/>
                <a:gd name="connsiteX24-107" fmla="*/ 2993603 w 7138222"/>
                <a:gd name="connsiteY24-108" fmla="*/ 3987850 h 4183225"/>
                <a:gd name="connsiteX25-109" fmla="*/ 2104354 w 7138222"/>
                <a:gd name="connsiteY25-110" fmla="*/ 4183225 h 4183225"/>
                <a:gd name="connsiteX26-111" fmla="*/ 0 w 7138222"/>
                <a:gd name="connsiteY26-112" fmla="*/ 2091613 h 4183225"/>
                <a:gd name="connsiteX27-113" fmla="*/ 2104354 w 7138222"/>
                <a:gd name="connsiteY27-114" fmla="*/ 0 h 4183225"/>
                <a:gd name="connsiteX0-115" fmla="*/ 2104354 w 7138222"/>
                <a:gd name="connsiteY0-116" fmla="*/ 0 h 4183225"/>
                <a:gd name="connsiteX1-117" fmla="*/ 2655418 w 7138222"/>
                <a:gd name="connsiteY1-118" fmla="*/ 72448 h 4183225"/>
                <a:gd name="connsiteX2-119" fmla="*/ 2773028 w 7138222"/>
                <a:gd name="connsiteY2-120" fmla="*/ 109590 h 4183225"/>
                <a:gd name="connsiteX3-121" fmla="*/ 2773028 w 7138222"/>
                <a:gd name="connsiteY3-122" fmla="*/ 105735 h 4183225"/>
                <a:gd name="connsiteX4-123" fmla="*/ 2785992 w 7138222"/>
                <a:gd name="connsiteY4-124" fmla="*/ 113684 h 4183225"/>
                <a:gd name="connsiteX5-125" fmla="*/ 2827902 w 7138222"/>
                <a:gd name="connsiteY5-126" fmla="*/ 126919 h 4183225"/>
                <a:gd name="connsiteX6-127" fmla="*/ 2920388 w 7138222"/>
                <a:gd name="connsiteY6-128" fmla="*/ 165128 h 4183225"/>
                <a:gd name="connsiteX7-129" fmla="*/ 3000998 w 7138222"/>
                <a:gd name="connsiteY7-130" fmla="*/ 184104 h 4183225"/>
                <a:gd name="connsiteX8-131" fmla="*/ 3559516 w 7138222"/>
                <a:gd name="connsiteY8-132" fmla="*/ 232533 h 4183225"/>
                <a:gd name="connsiteX9-133" fmla="*/ 4352833 w 7138222"/>
                <a:gd name="connsiteY9-134" fmla="*/ 111380 h 4183225"/>
                <a:gd name="connsiteX10-135" fmla="*/ 4482805 w 7138222"/>
                <a:gd name="connsiteY10-136" fmla="*/ 72448 h 4183225"/>
                <a:gd name="connsiteX11-137" fmla="*/ 5033868 w 7138222"/>
                <a:gd name="connsiteY11-138" fmla="*/ 0 h 4183225"/>
                <a:gd name="connsiteX12-139" fmla="*/ 7138222 w 7138222"/>
                <a:gd name="connsiteY12-140" fmla="*/ 2091613 h 4183225"/>
                <a:gd name="connsiteX13-141" fmla="*/ 5033868 w 7138222"/>
                <a:gd name="connsiteY13-142" fmla="*/ 4183225 h 4183225"/>
                <a:gd name="connsiteX14-143" fmla="*/ 4482805 w 7138222"/>
                <a:gd name="connsiteY14-144" fmla="*/ 4110777 h 4183225"/>
                <a:gd name="connsiteX15-145" fmla="*/ 4365197 w 7138222"/>
                <a:gd name="connsiteY15-146" fmla="*/ 4073636 h 4183225"/>
                <a:gd name="connsiteX16-147" fmla="*/ 4365197 w 7138222"/>
                <a:gd name="connsiteY16-148" fmla="*/ 4076602 h 4183225"/>
                <a:gd name="connsiteX17-149" fmla="*/ 4359873 w 7138222"/>
                <a:gd name="connsiteY17-150" fmla="*/ 4071955 h 4183225"/>
                <a:gd name="connsiteX18-151" fmla="*/ 4310321 w 7138222"/>
                <a:gd name="connsiteY18-152" fmla="*/ 4056307 h 4183225"/>
                <a:gd name="connsiteX19-153" fmla="*/ 4150839 w 7138222"/>
                <a:gd name="connsiteY19-154" fmla="*/ 3990418 h 4183225"/>
                <a:gd name="connsiteX20-155" fmla="*/ 4056515 w 7138222"/>
                <a:gd name="connsiteY20-156" fmla="*/ 3971861 h 4183225"/>
                <a:gd name="connsiteX21-157" fmla="*/ 3559516 w 7138222"/>
                <a:gd name="connsiteY21-158" fmla="*/ 3934826 h 4183225"/>
                <a:gd name="connsiteX22-159" fmla="*/ 3095086 w 7138222"/>
                <a:gd name="connsiteY22-160" fmla="*/ 3966664 h 4183225"/>
                <a:gd name="connsiteX23-161" fmla="*/ 3003272 w 7138222"/>
                <a:gd name="connsiteY23-162" fmla="*/ 3982854 h 4183225"/>
                <a:gd name="connsiteX24-163" fmla="*/ 2993603 w 7138222"/>
                <a:gd name="connsiteY24-164" fmla="*/ 3987850 h 4183225"/>
                <a:gd name="connsiteX25-165" fmla="*/ 2104354 w 7138222"/>
                <a:gd name="connsiteY25-166" fmla="*/ 4183225 h 4183225"/>
                <a:gd name="connsiteX26-167" fmla="*/ 0 w 7138222"/>
                <a:gd name="connsiteY26-168" fmla="*/ 2091613 h 4183225"/>
                <a:gd name="connsiteX27-169" fmla="*/ 2104354 w 7138222"/>
                <a:gd name="connsiteY27-170" fmla="*/ 0 h 4183225"/>
                <a:gd name="connsiteX0-171" fmla="*/ 2104354 w 7138222"/>
                <a:gd name="connsiteY0-172" fmla="*/ 0 h 4183225"/>
                <a:gd name="connsiteX1-173" fmla="*/ 2655418 w 7138222"/>
                <a:gd name="connsiteY1-174" fmla="*/ 72448 h 4183225"/>
                <a:gd name="connsiteX2-175" fmla="*/ 2773028 w 7138222"/>
                <a:gd name="connsiteY2-176" fmla="*/ 109590 h 4183225"/>
                <a:gd name="connsiteX3-177" fmla="*/ 2773028 w 7138222"/>
                <a:gd name="connsiteY3-178" fmla="*/ 105735 h 4183225"/>
                <a:gd name="connsiteX4-179" fmla="*/ 2785992 w 7138222"/>
                <a:gd name="connsiteY4-180" fmla="*/ 113684 h 4183225"/>
                <a:gd name="connsiteX5-181" fmla="*/ 2827902 w 7138222"/>
                <a:gd name="connsiteY5-182" fmla="*/ 126919 h 4183225"/>
                <a:gd name="connsiteX6-183" fmla="*/ 2920388 w 7138222"/>
                <a:gd name="connsiteY6-184" fmla="*/ 165128 h 4183225"/>
                <a:gd name="connsiteX7-185" fmla="*/ 3000998 w 7138222"/>
                <a:gd name="connsiteY7-186" fmla="*/ 184104 h 4183225"/>
                <a:gd name="connsiteX8-187" fmla="*/ 3559516 w 7138222"/>
                <a:gd name="connsiteY8-188" fmla="*/ 232533 h 4183225"/>
                <a:gd name="connsiteX9-189" fmla="*/ 4352833 w 7138222"/>
                <a:gd name="connsiteY9-190" fmla="*/ 111380 h 4183225"/>
                <a:gd name="connsiteX10-191" fmla="*/ 4482805 w 7138222"/>
                <a:gd name="connsiteY10-192" fmla="*/ 72448 h 4183225"/>
                <a:gd name="connsiteX11-193" fmla="*/ 5033868 w 7138222"/>
                <a:gd name="connsiteY11-194" fmla="*/ 0 h 4183225"/>
                <a:gd name="connsiteX12-195" fmla="*/ 7138222 w 7138222"/>
                <a:gd name="connsiteY12-196" fmla="*/ 2091613 h 4183225"/>
                <a:gd name="connsiteX13-197" fmla="*/ 5033868 w 7138222"/>
                <a:gd name="connsiteY13-198" fmla="*/ 4183225 h 4183225"/>
                <a:gd name="connsiteX14-199" fmla="*/ 4482805 w 7138222"/>
                <a:gd name="connsiteY14-200" fmla="*/ 4110777 h 4183225"/>
                <a:gd name="connsiteX15-201" fmla="*/ 4365197 w 7138222"/>
                <a:gd name="connsiteY15-202" fmla="*/ 4073636 h 4183225"/>
                <a:gd name="connsiteX16-203" fmla="*/ 4365197 w 7138222"/>
                <a:gd name="connsiteY16-204" fmla="*/ 4076602 h 4183225"/>
                <a:gd name="connsiteX17-205" fmla="*/ 4359873 w 7138222"/>
                <a:gd name="connsiteY17-206" fmla="*/ 4071955 h 4183225"/>
                <a:gd name="connsiteX18-207" fmla="*/ 4310321 w 7138222"/>
                <a:gd name="connsiteY18-208" fmla="*/ 4056307 h 4183225"/>
                <a:gd name="connsiteX19-209" fmla="*/ 4150839 w 7138222"/>
                <a:gd name="connsiteY19-210" fmla="*/ 3990418 h 4183225"/>
                <a:gd name="connsiteX20-211" fmla="*/ 4056515 w 7138222"/>
                <a:gd name="connsiteY20-212" fmla="*/ 3971861 h 4183225"/>
                <a:gd name="connsiteX21-213" fmla="*/ 3559516 w 7138222"/>
                <a:gd name="connsiteY21-214" fmla="*/ 3934826 h 4183225"/>
                <a:gd name="connsiteX22-215" fmla="*/ 3095086 w 7138222"/>
                <a:gd name="connsiteY22-216" fmla="*/ 3966664 h 4183225"/>
                <a:gd name="connsiteX23-217" fmla="*/ 3003272 w 7138222"/>
                <a:gd name="connsiteY23-218" fmla="*/ 3982854 h 4183225"/>
                <a:gd name="connsiteX24-219" fmla="*/ 2993603 w 7138222"/>
                <a:gd name="connsiteY24-220" fmla="*/ 3987850 h 4183225"/>
                <a:gd name="connsiteX25-221" fmla="*/ 2104354 w 7138222"/>
                <a:gd name="connsiteY25-222" fmla="*/ 4183225 h 4183225"/>
                <a:gd name="connsiteX26-223" fmla="*/ 0 w 7138222"/>
                <a:gd name="connsiteY26-224" fmla="*/ 2091613 h 4183225"/>
                <a:gd name="connsiteX27-225" fmla="*/ 2104354 w 7138222"/>
                <a:gd name="connsiteY27-226" fmla="*/ 0 h 4183225"/>
                <a:gd name="connsiteX0-227" fmla="*/ 2104354 w 7138222"/>
                <a:gd name="connsiteY0-228" fmla="*/ 0 h 4183225"/>
                <a:gd name="connsiteX1-229" fmla="*/ 2655418 w 7138222"/>
                <a:gd name="connsiteY1-230" fmla="*/ 72448 h 4183225"/>
                <a:gd name="connsiteX2-231" fmla="*/ 2773028 w 7138222"/>
                <a:gd name="connsiteY2-232" fmla="*/ 109590 h 4183225"/>
                <a:gd name="connsiteX3-233" fmla="*/ 2773028 w 7138222"/>
                <a:gd name="connsiteY3-234" fmla="*/ 105735 h 4183225"/>
                <a:gd name="connsiteX4-235" fmla="*/ 2785992 w 7138222"/>
                <a:gd name="connsiteY4-236" fmla="*/ 113684 h 4183225"/>
                <a:gd name="connsiteX5-237" fmla="*/ 2827902 w 7138222"/>
                <a:gd name="connsiteY5-238" fmla="*/ 126919 h 4183225"/>
                <a:gd name="connsiteX6-239" fmla="*/ 2920388 w 7138222"/>
                <a:gd name="connsiteY6-240" fmla="*/ 165128 h 4183225"/>
                <a:gd name="connsiteX7-241" fmla="*/ 3000998 w 7138222"/>
                <a:gd name="connsiteY7-242" fmla="*/ 184104 h 4183225"/>
                <a:gd name="connsiteX8-243" fmla="*/ 3559516 w 7138222"/>
                <a:gd name="connsiteY8-244" fmla="*/ 232533 h 4183225"/>
                <a:gd name="connsiteX9-245" fmla="*/ 4352833 w 7138222"/>
                <a:gd name="connsiteY9-246" fmla="*/ 111380 h 4183225"/>
                <a:gd name="connsiteX10-247" fmla="*/ 4482805 w 7138222"/>
                <a:gd name="connsiteY10-248" fmla="*/ 72448 h 4183225"/>
                <a:gd name="connsiteX11-249" fmla="*/ 5033868 w 7138222"/>
                <a:gd name="connsiteY11-250" fmla="*/ 0 h 4183225"/>
                <a:gd name="connsiteX12-251" fmla="*/ 7138222 w 7138222"/>
                <a:gd name="connsiteY12-252" fmla="*/ 2091613 h 4183225"/>
                <a:gd name="connsiteX13-253" fmla="*/ 5033868 w 7138222"/>
                <a:gd name="connsiteY13-254" fmla="*/ 4183225 h 4183225"/>
                <a:gd name="connsiteX14-255" fmla="*/ 4482805 w 7138222"/>
                <a:gd name="connsiteY14-256" fmla="*/ 4110777 h 4183225"/>
                <a:gd name="connsiteX15-257" fmla="*/ 4365197 w 7138222"/>
                <a:gd name="connsiteY15-258" fmla="*/ 4073636 h 4183225"/>
                <a:gd name="connsiteX16-259" fmla="*/ 4365197 w 7138222"/>
                <a:gd name="connsiteY16-260" fmla="*/ 4076602 h 4183225"/>
                <a:gd name="connsiteX17-261" fmla="*/ 4359873 w 7138222"/>
                <a:gd name="connsiteY17-262" fmla="*/ 4071955 h 4183225"/>
                <a:gd name="connsiteX18-263" fmla="*/ 4310321 w 7138222"/>
                <a:gd name="connsiteY18-264" fmla="*/ 4056307 h 4183225"/>
                <a:gd name="connsiteX19-265" fmla="*/ 4150839 w 7138222"/>
                <a:gd name="connsiteY19-266" fmla="*/ 3990418 h 4183225"/>
                <a:gd name="connsiteX20-267" fmla="*/ 4056515 w 7138222"/>
                <a:gd name="connsiteY20-268" fmla="*/ 3971861 h 4183225"/>
                <a:gd name="connsiteX21-269" fmla="*/ 3559516 w 7138222"/>
                <a:gd name="connsiteY21-270" fmla="*/ 3934826 h 4183225"/>
                <a:gd name="connsiteX22-271" fmla="*/ 3095086 w 7138222"/>
                <a:gd name="connsiteY22-272" fmla="*/ 3966664 h 4183225"/>
                <a:gd name="connsiteX23-273" fmla="*/ 3003272 w 7138222"/>
                <a:gd name="connsiteY23-274" fmla="*/ 3982854 h 4183225"/>
                <a:gd name="connsiteX24-275" fmla="*/ 2993603 w 7138222"/>
                <a:gd name="connsiteY24-276" fmla="*/ 3987850 h 4183225"/>
                <a:gd name="connsiteX25-277" fmla="*/ 2104354 w 7138222"/>
                <a:gd name="connsiteY25-278" fmla="*/ 4183225 h 4183225"/>
                <a:gd name="connsiteX26-279" fmla="*/ 0 w 7138222"/>
                <a:gd name="connsiteY26-280" fmla="*/ 2091613 h 4183225"/>
                <a:gd name="connsiteX27-281" fmla="*/ 2104354 w 7138222"/>
                <a:gd name="connsiteY27-282" fmla="*/ 0 h 4183225"/>
                <a:gd name="connsiteX0-283" fmla="*/ 2104354 w 7138222"/>
                <a:gd name="connsiteY0-284" fmla="*/ 0 h 4183225"/>
                <a:gd name="connsiteX1-285" fmla="*/ 2655418 w 7138222"/>
                <a:gd name="connsiteY1-286" fmla="*/ 72448 h 4183225"/>
                <a:gd name="connsiteX2-287" fmla="*/ 2773028 w 7138222"/>
                <a:gd name="connsiteY2-288" fmla="*/ 109590 h 4183225"/>
                <a:gd name="connsiteX3-289" fmla="*/ 2773028 w 7138222"/>
                <a:gd name="connsiteY3-290" fmla="*/ 105735 h 4183225"/>
                <a:gd name="connsiteX4-291" fmla="*/ 2785992 w 7138222"/>
                <a:gd name="connsiteY4-292" fmla="*/ 113684 h 4183225"/>
                <a:gd name="connsiteX5-293" fmla="*/ 2827902 w 7138222"/>
                <a:gd name="connsiteY5-294" fmla="*/ 126919 h 4183225"/>
                <a:gd name="connsiteX6-295" fmla="*/ 2920388 w 7138222"/>
                <a:gd name="connsiteY6-296" fmla="*/ 165128 h 4183225"/>
                <a:gd name="connsiteX7-297" fmla="*/ 3000998 w 7138222"/>
                <a:gd name="connsiteY7-298" fmla="*/ 184104 h 4183225"/>
                <a:gd name="connsiteX8-299" fmla="*/ 3559516 w 7138222"/>
                <a:gd name="connsiteY8-300" fmla="*/ 232533 h 4183225"/>
                <a:gd name="connsiteX9-301" fmla="*/ 4352833 w 7138222"/>
                <a:gd name="connsiteY9-302" fmla="*/ 111380 h 4183225"/>
                <a:gd name="connsiteX10-303" fmla="*/ 4482805 w 7138222"/>
                <a:gd name="connsiteY10-304" fmla="*/ 72448 h 4183225"/>
                <a:gd name="connsiteX11-305" fmla="*/ 5033868 w 7138222"/>
                <a:gd name="connsiteY11-306" fmla="*/ 0 h 4183225"/>
                <a:gd name="connsiteX12-307" fmla="*/ 7138222 w 7138222"/>
                <a:gd name="connsiteY12-308" fmla="*/ 2091613 h 4183225"/>
                <a:gd name="connsiteX13-309" fmla="*/ 5033868 w 7138222"/>
                <a:gd name="connsiteY13-310" fmla="*/ 4183225 h 4183225"/>
                <a:gd name="connsiteX14-311" fmla="*/ 4482805 w 7138222"/>
                <a:gd name="connsiteY14-312" fmla="*/ 4110777 h 4183225"/>
                <a:gd name="connsiteX15-313" fmla="*/ 4365197 w 7138222"/>
                <a:gd name="connsiteY15-314" fmla="*/ 4073636 h 4183225"/>
                <a:gd name="connsiteX16-315" fmla="*/ 4365197 w 7138222"/>
                <a:gd name="connsiteY16-316" fmla="*/ 4076602 h 4183225"/>
                <a:gd name="connsiteX17-317" fmla="*/ 4359873 w 7138222"/>
                <a:gd name="connsiteY17-318" fmla="*/ 4071955 h 4183225"/>
                <a:gd name="connsiteX18-319" fmla="*/ 4310321 w 7138222"/>
                <a:gd name="connsiteY18-320" fmla="*/ 4056307 h 4183225"/>
                <a:gd name="connsiteX19-321" fmla="*/ 4150839 w 7138222"/>
                <a:gd name="connsiteY19-322" fmla="*/ 3990418 h 4183225"/>
                <a:gd name="connsiteX20-323" fmla="*/ 4056515 w 7138222"/>
                <a:gd name="connsiteY20-324" fmla="*/ 3971861 h 4183225"/>
                <a:gd name="connsiteX21-325" fmla="*/ 3559516 w 7138222"/>
                <a:gd name="connsiteY21-326" fmla="*/ 3934826 h 4183225"/>
                <a:gd name="connsiteX22-327" fmla="*/ 3095086 w 7138222"/>
                <a:gd name="connsiteY22-328" fmla="*/ 3966664 h 4183225"/>
                <a:gd name="connsiteX23-329" fmla="*/ 3003272 w 7138222"/>
                <a:gd name="connsiteY23-330" fmla="*/ 3982854 h 4183225"/>
                <a:gd name="connsiteX24-331" fmla="*/ 2993603 w 7138222"/>
                <a:gd name="connsiteY24-332" fmla="*/ 3987850 h 4183225"/>
                <a:gd name="connsiteX25-333" fmla="*/ 2104354 w 7138222"/>
                <a:gd name="connsiteY25-334" fmla="*/ 4183225 h 4183225"/>
                <a:gd name="connsiteX26-335" fmla="*/ 0 w 7138222"/>
                <a:gd name="connsiteY26-336" fmla="*/ 2091613 h 4183225"/>
                <a:gd name="connsiteX27-337" fmla="*/ 2104354 w 7138222"/>
                <a:gd name="connsiteY27-338" fmla="*/ 0 h 4183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Lst>
              <a:rect l="l" t="t" r="r" b="b"/>
              <a:pathLst>
                <a:path w="7138222" h="4183225">
                  <a:moveTo>
                    <a:pt x="2104354" y="0"/>
                  </a:moveTo>
                  <a:cubicBezTo>
                    <a:pt x="2295028" y="0"/>
                    <a:pt x="2479779" y="25206"/>
                    <a:pt x="2655418" y="72448"/>
                  </a:cubicBezTo>
                  <a:lnTo>
                    <a:pt x="2773028" y="109590"/>
                  </a:lnTo>
                  <a:lnTo>
                    <a:pt x="2773028" y="105735"/>
                  </a:lnTo>
                  <a:lnTo>
                    <a:pt x="2785992" y="113684"/>
                  </a:lnTo>
                  <a:lnTo>
                    <a:pt x="2827902" y="126919"/>
                  </a:lnTo>
                  <a:lnTo>
                    <a:pt x="2920388" y="165128"/>
                  </a:lnTo>
                  <a:lnTo>
                    <a:pt x="3000998" y="184104"/>
                  </a:lnTo>
                  <a:cubicBezTo>
                    <a:pt x="3148513" y="214193"/>
                    <a:pt x="3334210" y="244654"/>
                    <a:pt x="3559516" y="232533"/>
                  </a:cubicBezTo>
                  <a:cubicBezTo>
                    <a:pt x="3784822" y="220412"/>
                    <a:pt x="3942862" y="238066"/>
                    <a:pt x="4352833" y="111380"/>
                  </a:cubicBezTo>
                  <a:cubicBezTo>
                    <a:pt x="4441877" y="88243"/>
                    <a:pt x="4439481" y="85425"/>
                    <a:pt x="4482805" y="72448"/>
                  </a:cubicBezTo>
                  <a:cubicBezTo>
                    <a:pt x="4658444" y="25206"/>
                    <a:pt x="4843195" y="0"/>
                    <a:pt x="5033868" y="0"/>
                  </a:cubicBezTo>
                  <a:cubicBezTo>
                    <a:pt x="6196070" y="0"/>
                    <a:pt x="7138222" y="936448"/>
                    <a:pt x="7138222" y="2091613"/>
                  </a:cubicBezTo>
                  <a:cubicBezTo>
                    <a:pt x="7138222" y="3246778"/>
                    <a:pt x="6196070" y="4183225"/>
                    <a:pt x="5033868" y="4183225"/>
                  </a:cubicBezTo>
                  <a:cubicBezTo>
                    <a:pt x="4843195" y="4183225"/>
                    <a:pt x="4658444" y="4158019"/>
                    <a:pt x="4482805" y="4110777"/>
                  </a:cubicBezTo>
                  <a:lnTo>
                    <a:pt x="4365197" y="4073636"/>
                  </a:lnTo>
                  <a:lnTo>
                    <a:pt x="4365197" y="4076602"/>
                  </a:lnTo>
                  <a:lnTo>
                    <a:pt x="4359873" y="4071955"/>
                  </a:lnTo>
                  <a:lnTo>
                    <a:pt x="4310321" y="4056307"/>
                  </a:lnTo>
                  <a:lnTo>
                    <a:pt x="4150839" y="3990418"/>
                  </a:lnTo>
                  <a:lnTo>
                    <a:pt x="4056515" y="3971861"/>
                  </a:lnTo>
                  <a:cubicBezTo>
                    <a:pt x="3917925" y="3948601"/>
                    <a:pt x="3745888" y="3934826"/>
                    <a:pt x="3559516" y="3934826"/>
                  </a:cubicBezTo>
                  <a:cubicBezTo>
                    <a:pt x="3387481" y="3934826"/>
                    <a:pt x="3227660" y="3946563"/>
                    <a:pt x="3095086" y="3966664"/>
                  </a:cubicBezTo>
                  <a:lnTo>
                    <a:pt x="3003272" y="3982854"/>
                  </a:lnTo>
                  <a:lnTo>
                    <a:pt x="2993603" y="3987850"/>
                  </a:lnTo>
                  <a:cubicBezTo>
                    <a:pt x="2723481" y="4113209"/>
                    <a:pt x="2422144" y="4183225"/>
                    <a:pt x="2104354" y="4183225"/>
                  </a:cubicBezTo>
                  <a:cubicBezTo>
                    <a:pt x="942152" y="4183225"/>
                    <a:pt x="0" y="3246778"/>
                    <a:pt x="0" y="2091613"/>
                  </a:cubicBezTo>
                  <a:cubicBezTo>
                    <a:pt x="0" y="936448"/>
                    <a:pt x="942152" y="0"/>
                    <a:pt x="2104354" y="0"/>
                  </a:cubicBezTo>
                  <a:close/>
                </a:path>
              </a:pathLst>
            </a:custGeom>
            <a:noFill/>
            <a:ln w="12700" cap="flat" cmpd="sng" algn="ctr">
              <a:solidFill>
                <a:srgbClr val="6C9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charset="-122"/>
                <a:cs typeface="+mn-cs"/>
              </a:endParaRPr>
            </a:p>
          </p:txBody>
        </p:sp>
        <p:grpSp>
          <p:nvGrpSpPr>
            <p:cNvPr id="17" name="组合 7">
              <a:extLst>
                <a:ext uri="{FF2B5EF4-FFF2-40B4-BE49-F238E27FC236}">
                  <a16:creationId xmlns:a16="http://schemas.microsoft.com/office/drawing/2014/main" id="{67DFD938-EF10-36C2-1815-BBA3999F8F4D}"/>
                </a:ext>
              </a:extLst>
            </p:cNvPr>
            <p:cNvGrpSpPr/>
            <p:nvPr/>
          </p:nvGrpSpPr>
          <p:grpSpPr>
            <a:xfrm>
              <a:off x="10435" y="4001"/>
              <a:ext cx="3614" cy="3614"/>
              <a:chOff x="5788" y="3993"/>
              <a:chExt cx="3614" cy="3614"/>
            </a:xfrm>
          </p:grpSpPr>
          <p:sp>
            <p:nvSpPr>
              <p:cNvPr id="33" name="椭圆 33">
                <a:extLst>
                  <a:ext uri="{FF2B5EF4-FFF2-40B4-BE49-F238E27FC236}">
                    <a16:creationId xmlns:a16="http://schemas.microsoft.com/office/drawing/2014/main" id="{F0B0CACF-8E16-A4A7-5B3F-86601E883960}"/>
                  </a:ext>
                </a:extLst>
              </p:cNvPr>
              <p:cNvSpPr/>
              <p:nvPr/>
            </p:nvSpPr>
            <p:spPr>
              <a:xfrm>
                <a:off x="5788" y="3993"/>
                <a:ext cx="3614" cy="3614"/>
              </a:xfrm>
              <a:prstGeom prst="ellipse">
                <a:avLst/>
              </a:prstGeom>
              <a:solidFill>
                <a:srgbClr val="5E97E0">
                  <a:alpha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charset="-122"/>
                  <a:cs typeface="+mn-cs"/>
                </a:endParaRPr>
              </a:p>
            </p:txBody>
          </p:sp>
          <p:sp>
            <p:nvSpPr>
              <p:cNvPr id="34" name="椭圆 34">
                <a:extLst>
                  <a:ext uri="{FF2B5EF4-FFF2-40B4-BE49-F238E27FC236}">
                    <a16:creationId xmlns:a16="http://schemas.microsoft.com/office/drawing/2014/main" id="{F486ABA2-5E50-7942-5BCB-9872C8A0CADA}"/>
                  </a:ext>
                </a:extLst>
              </p:cNvPr>
              <p:cNvSpPr/>
              <p:nvPr/>
            </p:nvSpPr>
            <p:spPr>
              <a:xfrm>
                <a:off x="6058" y="4263"/>
                <a:ext cx="3075" cy="3075"/>
              </a:xfrm>
              <a:prstGeom prst="ellipse">
                <a:avLst/>
              </a:prstGeom>
              <a:solidFill>
                <a:srgbClr val="016AD2"/>
              </a:solidFill>
              <a:ln w="889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35" name="矩形 46" descr="e7d195523061f1c0b9c437df2358c0cda14f5041a22fabbfBE2BE37675DC7AB669ED1A17F222BC996230C869F9A73B775AB9A6F73BCC744AF1BB55A31F7D215610F6B48D481C98CFAE215B20EECA2E6E349DE1478C9913F71D694E0AF84568C13B51A62539A046B345E8C50EDA18150FA546804B5B41BA6FCEAF7913C233236259B109466201CD92">
                <a:extLst>
                  <a:ext uri="{FF2B5EF4-FFF2-40B4-BE49-F238E27FC236}">
                    <a16:creationId xmlns:a16="http://schemas.microsoft.com/office/drawing/2014/main" id="{DB2D0F57-2092-7124-4735-5CB240BA264F}"/>
                  </a:ext>
                </a:extLst>
              </p:cNvPr>
              <p:cNvSpPr/>
              <p:nvPr/>
            </p:nvSpPr>
            <p:spPr>
              <a:xfrm>
                <a:off x="6838" y="5438"/>
                <a:ext cx="1725" cy="9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charset="0"/>
                    <a:cs typeface="微软雅黑" charset="0"/>
                    <a:sym typeface="阿里巴巴普惠体 2.0 95 ExtraBold" panose="00020600040101010101" pitchFamily="18" charset="-122"/>
                  </a:rPr>
                  <a:t>GLM</a:t>
                </a:r>
              </a:p>
            </p:txBody>
          </p:sp>
        </p:grpSp>
        <p:grpSp>
          <p:nvGrpSpPr>
            <p:cNvPr id="18" name="组合 6">
              <a:extLst>
                <a:ext uri="{FF2B5EF4-FFF2-40B4-BE49-F238E27FC236}">
                  <a16:creationId xmlns:a16="http://schemas.microsoft.com/office/drawing/2014/main" id="{B19F3867-74FC-E411-AFC9-9648FB1F8FFA}"/>
                </a:ext>
              </a:extLst>
            </p:cNvPr>
            <p:cNvGrpSpPr/>
            <p:nvPr/>
          </p:nvGrpSpPr>
          <p:grpSpPr>
            <a:xfrm>
              <a:off x="5249" y="3989"/>
              <a:ext cx="3614" cy="3614"/>
              <a:chOff x="8640" y="3981"/>
              <a:chExt cx="3614" cy="3614"/>
            </a:xfrm>
          </p:grpSpPr>
          <p:sp>
            <p:nvSpPr>
              <p:cNvPr id="30" name="椭圆 32">
                <a:extLst>
                  <a:ext uri="{FF2B5EF4-FFF2-40B4-BE49-F238E27FC236}">
                    <a16:creationId xmlns:a16="http://schemas.microsoft.com/office/drawing/2014/main" id="{05736090-4375-236F-58CE-D0C0645DB255}"/>
                  </a:ext>
                </a:extLst>
              </p:cNvPr>
              <p:cNvSpPr/>
              <p:nvPr/>
            </p:nvSpPr>
            <p:spPr>
              <a:xfrm>
                <a:off x="8640" y="3981"/>
                <a:ext cx="3614" cy="3614"/>
              </a:xfrm>
              <a:prstGeom prst="ellipse">
                <a:avLst/>
              </a:prstGeom>
              <a:solidFill>
                <a:srgbClr val="2D2D8A">
                  <a:lumMod val="20000"/>
                  <a:lumOff val="80000"/>
                  <a:alpha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charset="-122"/>
                  <a:cs typeface="+mn-cs"/>
                </a:endParaRPr>
              </a:p>
            </p:txBody>
          </p:sp>
          <p:sp>
            <p:nvSpPr>
              <p:cNvPr id="31" name="椭圆 40">
                <a:extLst>
                  <a:ext uri="{FF2B5EF4-FFF2-40B4-BE49-F238E27FC236}">
                    <a16:creationId xmlns:a16="http://schemas.microsoft.com/office/drawing/2014/main" id="{BC697870-23F1-BE14-941D-BA09C9875F49}"/>
                  </a:ext>
                </a:extLst>
              </p:cNvPr>
              <p:cNvSpPr/>
              <p:nvPr/>
            </p:nvSpPr>
            <p:spPr>
              <a:xfrm>
                <a:off x="8910" y="4251"/>
                <a:ext cx="3075" cy="3075"/>
              </a:xfrm>
              <a:prstGeom prst="ellipse">
                <a:avLst/>
              </a:prstGeom>
              <a:solidFill>
                <a:srgbClr val="2D2D8A">
                  <a:lumMod val="40000"/>
                  <a:lumOff val="60000"/>
                </a:srgbClr>
              </a:solidFill>
              <a:ln w="889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2" name="矩形 47" descr="e7d195523061f1c0b9c437df2358c0cda14f5041a22fabbfBE2BE37675DC7AB669ED1A17F222BC996230C869F9A73B775AB9A6F73BCC744AF1BB55A31F7D215610F6B48D481C98CFAE215B20EECA2E6E349DE1478C9913F71D694E0AF84568C13B51A62539A046B345E8C50EDA18150FA546804B5B41BA6FCEAF7913C233236259B109466201CD92">
                <a:extLst>
                  <a:ext uri="{FF2B5EF4-FFF2-40B4-BE49-F238E27FC236}">
                    <a16:creationId xmlns:a16="http://schemas.microsoft.com/office/drawing/2014/main" id="{017B3A5A-8964-9E46-EFD3-7458C30FFD35}"/>
                  </a:ext>
                </a:extLst>
              </p:cNvPr>
              <p:cNvSpPr/>
              <p:nvPr/>
            </p:nvSpPr>
            <p:spPr>
              <a:xfrm>
                <a:off x="9713" y="5430"/>
                <a:ext cx="1619" cy="9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charset="0"/>
                    <a:cs typeface="微软雅黑" charset="0"/>
                    <a:sym typeface="阿里巴巴普惠体 2.0 95 ExtraBold" panose="00020600040101010101" pitchFamily="18" charset="-122"/>
                  </a:rPr>
                  <a:t>GPT</a:t>
                </a:r>
              </a:p>
            </p:txBody>
          </p:sp>
        </p:grpSp>
        <p:sp>
          <p:nvSpPr>
            <p:cNvPr id="19" name="文本框 8">
              <a:extLst>
                <a:ext uri="{FF2B5EF4-FFF2-40B4-BE49-F238E27FC236}">
                  <a16:creationId xmlns:a16="http://schemas.microsoft.com/office/drawing/2014/main" id="{53DC6824-F7FC-63E3-75A0-08D5EB74EDBB}"/>
                </a:ext>
              </a:extLst>
            </p:cNvPr>
            <p:cNvSpPr txBox="1"/>
            <p:nvPr/>
          </p:nvSpPr>
          <p:spPr>
            <a:xfrm>
              <a:off x="8804" y="5275"/>
              <a:ext cx="1717" cy="11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Arial"/>
                  <a:ea typeface="黑体" charset="0"/>
                  <a:cs typeface="+mn-cs"/>
                </a:rPr>
                <a:t>VS</a:t>
              </a:r>
            </a:p>
          </p:txBody>
        </p:sp>
        <p:sp>
          <p:nvSpPr>
            <p:cNvPr id="20" name="圆角矩形 10">
              <a:extLst>
                <a:ext uri="{FF2B5EF4-FFF2-40B4-BE49-F238E27FC236}">
                  <a16:creationId xmlns:a16="http://schemas.microsoft.com/office/drawing/2014/main" id="{84FB82F3-8374-6F5B-E827-18CB685870E9}"/>
                </a:ext>
              </a:extLst>
            </p:cNvPr>
            <p:cNvSpPr/>
            <p:nvPr>
              <p:custDataLst>
                <p:tags r:id="rId1"/>
              </p:custDataLst>
            </p:nvPr>
          </p:nvSpPr>
          <p:spPr>
            <a:xfrm>
              <a:off x="1527" y="2765"/>
              <a:ext cx="3333" cy="986"/>
            </a:xfrm>
            <a:prstGeom prst="roundRect">
              <a:avLst/>
            </a:prstGeom>
            <a:solidFill>
              <a:srgbClr val="2D2D8A">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微软雅黑" charset="0"/>
                  <a:cs typeface="微软雅黑" charset="0"/>
                  <a:sym typeface="+mn-ea"/>
                </a:rPr>
                <a:t>ChatGPT</a:t>
              </a:r>
              <a:r>
                <a:rPr kumimoji="0" lang="en-US" altLang="zh-CN"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1" name="圆角矩形 11">
              <a:extLst>
                <a:ext uri="{FF2B5EF4-FFF2-40B4-BE49-F238E27FC236}">
                  <a16:creationId xmlns:a16="http://schemas.microsoft.com/office/drawing/2014/main" id="{8A4C8CE9-4C90-B2B6-FE59-09559F46CF0E}"/>
                </a:ext>
              </a:extLst>
            </p:cNvPr>
            <p:cNvSpPr/>
            <p:nvPr>
              <p:custDataLst>
                <p:tags r:id="rId2"/>
              </p:custDataLst>
            </p:nvPr>
          </p:nvSpPr>
          <p:spPr>
            <a:xfrm>
              <a:off x="1527" y="4045"/>
              <a:ext cx="3333" cy="986"/>
            </a:xfrm>
            <a:prstGeom prst="roundRect">
              <a:avLst/>
            </a:prstGeom>
            <a:solidFill>
              <a:srgbClr val="2D2D8A">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rPr>
                <a:t>DALL.E</a:t>
              </a:r>
              <a:r>
                <a:rPr kumimoji="0" lang="en-US" altLang="zh-CN"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2" name="圆角矩形 12">
              <a:extLst>
                <a:ext uri="{FF2B5EF4-FFF2-40B4-BE49-F238E27FC236}">
                  <a16:creationId xmlns:a16="http://schemas.microsoft.com/office/drawing/2014/main" id="{4587EBF1-ABF5-CD66-55F2-55C48356B947}"/>
                </a:ext>
              </a:extLst>
            </p:cNvPr>
            <p:cNvSpPr/>
            <p:nvPr>
              <p:custDataLst>
                <p:tags r:id="rId3"/>
              </p:custDataLst>
            </p:nvPr>
          </p:nvSpPr>
          <p:spPr>
            <a:xfrm>
              <a:off x="1527" y="5343"/>
              <a:ext cx="3333" cy="986"/>
            </a:xfrm>
            <a:prstGeom prst="roundRect">
              <a:avLst/>
            </a:prstGeom>
            <a:solidFill>
              <a:srgbClr val="2D2D8A">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rPr>
                <a:t>Codex</a:t>
              </a:r>
              <a:r>
                <a:rPr kumimoji="0" lang="en-US" altLang="zh-CN"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3" name="圆角矩形 13">
              <a:extLst>
                <a:ext uri="{FF2B5EF4-FFF2-40B4-BE49-F238E27FC236}">
                  <a16:creationId xmlns:a16="http://schemas.microsoft.com/office/drawing/2014/main" id="{5D3F1423-3C4E-0DF9-78C4-028F056C09CC}"/>
                </a:ext>
              </a:extLst>
            </p:cNvPr>
            <p:cNvSpPr/>
            <p:nvPr>
              <p:custDataLst>
                <p:tags r:id="rId4"/>
              </p:custDataLst>
            </p:nvPr>
          </p:nvSpPr>
          <p:spPr>
            <a:xfrm>
              <a:off x="1527" y="6617"/>
              <a:ext cx="3333" cy="986"/>
            </a:xfrm>
            <a:prstGeom prst="roundRect">
              <a:avLst/>
            </a:prstGeom>
            <a:solidFill>
              <a:srgbClr val="2D2D8A">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微软雅黑" charset="0"/>
                  <a:cs typeface="微软雅黑" charset="0"/>
                  <a:sym typeface="+mn-ea"/>
                </a:rPr>
                <a:t>WebGPT</a:t>
              </a:r>
              <a:r>
                <a:rPr kumimoji="0" lang="en-US" altLang="zh-CN"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4" name="圆角矩形 14">
              <a:extLst>
                <a:ext uri="{FF2B5EF4-FFF2-40B4-BE49-F238E27FC236}">
                  <a16:creationId xmlns:a16="http://schemas.microsoft.com/office/drawing/2014/main" id="{64A059FC-2B94-0973-96AC-B991EDEC4FED}"/>
                </a:ext>
              </a:extLst>
            </p:cNvPr>
            <p:cNvSpPr/>
            <p:nvPr>
              <p:custDataLst>
                <p:tags r:id="rId5"/>
              </p:custDataLst>
            </p:nvPr>
          </p:nvSpPr>
          <p:spPr>
            <a:xfrm>
              <a:off x="1527" y="8071"/>
              <a:ext cx="3333" cy="986"/>
            </a:xfrm>
            <a:prstGeom prst="roundRect">
              <a:avLst/>
            </a:prstGeom>
            <a:solidFill>
              <a:srgbClr val="2D2D8A">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rPr>
                <a:t>GPT-4V</a:t>
              </a:r>
              <a:r>
                <a:rPr kumimoji="0" lang="en-US" altLang="zh-CN"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5" name="圆角矩形 15">
              <a:extLst>
                <a:ext uri="{FF2B5EF4-FFF2-40B4-BE49-F238E27FC236}">
                  <a16:creationId xmlns:a16="http://schemas.microsoft.com/office/drawing/2014/main" id="{8BF93D2B-4EAB-3275-EFE1-E8675E94180B}"/>
                </a:ext>
              </a:extLst>
            </p:cNvPr>
            <p:cNvSpPr/>
            <p:nvPr>
              <p:custDataLst>
                <p:tags r:id="rId6"/>
              </p:custDataLst>
            </p:nvPr>
          </p:nvSpPr>
          <p:spPr>
            <a:xfrm>
              <a:off x="14517" y="2764"/>
              <a:ext cx="3333" cy="986"/>
            </a:xfrm>
            <a:prstGeom prst="roundRect">
              <a:avLst/>
            </a:prstGeom>
            <a:solidFill>
              <a:srgbClr val="016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微软雅黑" charset="0"/>
                  <a:cs typeface="微软雅黑" charset="0"/>
                  <a:sym typeface="+mn-ea"/>
                </a:rPr>
                <a:t>ChatGLM</a:t>
              </a:r>
              <a:r>
                <a:rPr kumimoji="0" lang="en-US" altLang="zh-CN"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rPr>
                <a:t> </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6" name="圆角矩形 16">
              <a:extLst>
                <a:ext uri="{FF2B5EF4-FFF2-40B4-BE49-F238E27FC236}">
                  <a16:creationId xmlns:a16="http://schemas.microsoft.com/office/drawing/2014/main" id="{E8E968BB-53D8-7996-E34A-0BB71A203B04}"/>
                </a:ext>
              </a:extLst>
            </p:cNvPr>
            <p:cNvSpPr/>
            <p:nvPr>
              <p:custDataLst>
                <p:tags r:id="rId7"/>
              </p:custDataLst>
            </p:nvPr>
          </p:nvSpPr>
          <p:spPr>
            <a:xfrm>
              <a:off x="14517" y="4044"/>
              <a:ext cx="3333" cy="986"/>
            </a:xfrm>
            <a:prstGeom prst="roundRect">
              <a:avLst/>
            </a:prstGeom>
            <a:solidFill>
              <a:srgbClr val="016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微软雅黑" charset="0"/>
                  <a:cs typeface="微软雅黑" charset="0"/>
                </a:rPr>
                <a:t>CogView</a:t>
              </a:r>
              <a:endPar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endParaRPr>
            </a:p>
          </p:txBody>
        </p:sp>
        <p:sp>
          <p:nvSpPr>
            <p:cNvPr id="27" name="圆角矩形 17">
              <a:extLst>
                <a:ext uri="{FF2B5EF4-FFF2-40B4-BE49-F238E27FC236}">
                  <a16:creationId xmlns:a16="http://schemas.microsoft.com/office/drawing/2014/main" id="{98FBB3B6-0908-F7B7-87A7-CE974C823D4D}"/>
                </a:ext>
              </a:extLst>
            </p:cNvPr>
            <p:cNvSpPr/>
            <p:nvPr>
              <p:custDataLst>
                <p:tags r:id="rId8"/>
              </p:custDataLst>
            </p:nvPr>
          </p:nvSpPr>
          <p:spPr>
            <a:xfrm>
              <a:off x="14517" y="5342"/>
              <a:ext cx="3333" cy="986"/>
            </a:xfrm>
            <a:prstGeom prst="roundRect">
              <a:avLst/>
            </a:prstGeom>
            <a:solidFill>
              <a:srgbClr val="016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微软雅黑" charset="0"/>
                  <a:cs typeface="微软雅黑" charset="0"/>
                </a:rPr>
                <a:t>CodeGeeX</a:t>
              </a:r>
              <a:endPar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endParaRPr>
            </a:p>
          </p:txBody>
        </p:sp>
        <p:sp>
          <p:nvSpPr>
            <p:cNvPr id="28" name="圆角矩形 18">
              <a:extLst>
                <a:ext uri="{FF2B5EF4-FFF2-40B4-BE49-F238E27FC236}">
                  <a16:creationId xmlns:a16="http://schemas.microsoft.com/office/drawing/2014/main" id="{3B8AFC85-F72D-B2A3-ADDB-B591FB379D87}"/>
                </a:ext>
              </a:extLst>
            </p:cNvPr>
            <p:cNvSpPr/>
            <p:nvPr>
              <p:custDataLst>
                <p:tags r:id="rId9"/>
              </p:custDataLst>
            </p:nvPr>
          </p:nvSpPr>
          <p:spPr>
            <a:xfrm>
              <a:off x="14517" y="6616"/>
              <a:ext cx="3333" cy="986"/>
            </a:xfrm>
            <a:prstGeom prst="roundRect">
              <a:avLst/>
            </a:prstGeom>
            <a:solidFill>
              <a:srgbClr val="016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微软雅黑" charset="0"/>
                  <a:cs typeface="微软雅黑" charset="0"/>
                  <a:sym typeface="+mn-ea"/>
                </a:rPr>
                <a:t>WebGLM</a:t>
              </a:r>
              <a:endParaRPr kumimoji="0" lang="zh-CN" altLang="en-US" sz="1200" b="1" i="0" u="none" strike="noStrike" kern="1200" cap="none" spc="0" normalizeH="0" baseline="0" noProof="0" dirty="0">
                <a:ln>
                  <a:noFill/>
                </a:ln>
                <a:solidFill>
                  <a:srgbClr val="FFFFFF"/>
                </a:solidFill>
                <a:effectLst/>
                <a:uLnTx/>
                <a:uFillTx/>
                <a:latin typeface="Arial"/>
                <a:ea typeface="微软雅黑" panose="020B0503020204020204" pitchFamily="34" charset="-122"/>
                <a:cs typeface="+mn-cs"/>
              </a:endParaRPr>
            </a:p>
          </p:txBody>
        </p:sp>
        <p:sp>
          <p:nvSpPr>
            <p:cNvPr id="29" name="圆角矩形 19">
              <a:extLst>
                <a:ext uri="{FF2B5EF4-FFF2-40B4-BE49-F238E27FC236}">
                  <a16:creationId xmlns:a16="http://schemas.microsoft.com/office/drawing/2014/main" id="{4B6D28EF-AB5D-EF4A-E2F9-791C2E78EDD6}"/>
                </a:ext>
              </a:extLst>
            </p:cNvPr>
            <p:cNvSpPr/>
            <p:nvPr>
              <p:custDataLst>
                <p:tags r:id="rId10"/>
              </p:custDataLst>
            </p:nvPr>
          </p:nvSpPr>
          <p:spPr>
            <a:xfrm>
              <a:off x="14049" y="7897"/>
              <a:ext cx="4270" cy="1332"/>
            </a:xfrm>
            <a:prstGeom prst="roundRect">
              <a:avLst/>
            </a:prstGeom>
            <a:solidFill>
              <a:srgbClr val="016AD2"/>
            </a:solidFill>
            <a:ln w="25400" cap="flat" cmpd="sng" algn="ctr">
              <a:no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rPr>
                <a:t>GLM-4V</a:t>
              </a:r>
              <a:endParaRPr kumimoji="0" lang="en-US" sz="2400" b="1" i="0" u="none" strike="noStrike" kern="1200" cap="none" spc="0" normalizeH="0" baseline="0" noProof="0" dirty="0">
                <a:ln>
                  <a:noFill/>
                </a:ln>
                <a:solidFill>
                  <a:srgbClr val="FFFF00"/>
                </a:solidFill>
                <a:effectLst/>
                <a:uLnTx/>
                <a:uFillTx/>
                <a:latin typeface="Arial"/>
                <a:ea typeface="微软雅黑" charset="0"/>
                <a:cs typeface="微软雅黑" charset="0"/>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rPr>
                <a:t>(</a:t>
              </a:r>
              <a:r>
                <a:rPr kumimoji="0" lang="en-US" sz="2000" b="1" i="0" u="none" strike="noStrike" kern="1200" cap="none" spc="0" normalizeH="0" baseline="0" noProof="0" dirty="0" err="1">
                  <a:ln>
                    <a:noFill/>
                  </a:ln>
                  <a:solidFill>
                    <a:srgbClr val="FFFFFF"/>
                  </a:solidFill>
                  <a:effectLst/>
                  <a:uLnTx/>
                  <a:uFillTx/>
                  <a:latin typeface="Arial"/>
                  <a:ea typeface="微软雅黑" charset="0"/>
                  <a:cs typeface="微软雅黑" charset="0"/>
                  <a:sym typeface="+mn-ea"/>
                </a:rPr>
                <a:t>CogVLM</a:t>
              </a:r>
              <a:r>
                <a:rPr kumimoji="0" lang="en-US" sz="20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rPr>
                <a:t>, All Tools)</a:t>
              </a:r>
              <a:endParaRPr kumimoji="0" lang="en-US" sz="2400" b="1" i="0" u="none" strike="noStrike" kern="1200" cap="none" spc="0" normalizeH="0" baseline="0" noProof="0" dirty="0">
                <a:ln>
                  <a:noFill/>
                </a:ln>
                <a:solidFill>
                  <a:srgbClr val="FFFFFF"/>
                </a:solidFill>
                <a:effectLst/>
                <a:uLnTx/>
                <a:uFillTx/>
                <a:latin typeface="Arial"/>
                <a:ea typeface="微软雅黑" charset="0"/>
                <a:cs typeface="微软雅黑" charset="0"/>
                <a:sym typeface="+mn-ea"/>
              </a:endParaRPr>
            </a:p>
          </p:txBody>
        </p:sp>
      </p:grpSp>
      <p:sp>
        <p:nvSpPr>
          <p:cNvPr id="3" name="文本框 131">
            <a:extLst>
              <a:ext uri="{FF2B5EF4-FFF2-40B4-BE49-F238E27FC236}">
                <a16:creationId xmlns:a16="http://schemas.microsoft.com/office/drawing/2014/main" id="{F7779F50-C3C1-F51F-EDA8-EC066FF21CD8}"/>
              </a:ext>
            </a:extLst>
          </p:cNvPr>
          <p:cNvSpPr txBox="1"/>
          <p:nvPr/>
        </p:nvSpPr>
        <p:spPr>
          <a:xfrm flipH="1">
            <a:off x="10473590" y="1748991"/>
            <a:ext cx="2309056" cy="286617"/>
          </a:xfrm>
          <a:prstGeom prst="rect">
            <a:avLst/>
          </a:prstGeom>
        </p:spPr>
        <p:txBody>
          <a:bodyPr vert="horz" wrap="square" lIns="0" tIns="9525" rIns="0" bIns="0" rtlCol="0" anchor="ctr">
            <a:spAutoFit/>
          </a:bodyPr>
          <a:lstStyle>
            <a:defPPr>
              <a:defRPr lang="zh-CN"/>
            </a:defPPr>
            <a:lvl1pPr marL="12700" algn="ctr">
              <a:lnSpc>
                <a:spcPct val="100000"/>
              </a:lnSpc>
              <a:spcBef>
                <a:spcPts val="100"/>
              </a:spcBef>
              <a:defRPr kumimoji="1" sz="1400" b="1">
                <a:solidFill>
                  <a:schemeClr val="accent5"/>
                </a:solidFill>
                <a:latin typeface="微软雅黑" panose="020B0503020204020204" charset="-122"/>
                <a:cs typeface="微软雅黑" panose="020B0503020204020204" charset="-122"/>
              </a:defRPr>
            </a:lvl1p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lang="zh-CN" altLang="en-US" sz="1800" dirty="0">
                <a:solidFill>
                  <a:srgbClr val="7030A0"/>
                </a:solidFill>
                <a:latin typeface="Microsoft YaHei" panose="020B0503020204020204" pitchFamily="34" charset="-122"/>
                <a:ea typeface="Microsoft YaHei" panose="020B0503020204020204" pitchFamily="34" charset="-122"/>
              </a:rPr>
              <a:t>对话模型</a:t>
            </a:r>
            <a:endParaRPr kumimoji="1" lang="zh-CN" altLang="en-US" sz="18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endParaRPr>
          </a:p>
        </p:txBody>
      </p:sp>
      <p:sp>
        <p:nvSpPr>
          <p:cNvPr id="4" name="文本框 131">
            <a:extLst>
              <a:ext uri="{FF2B5EF4-FFF2-40B4-BE49-F238E27FC236}">
                <a16:creationId xmlns:a16="http://schemas.microsoft.com/office/drawing/2014/main" id="{5A6D77B9-E6BD-5772-753F-21F0C13D4477}"/>
              </a:ext>
            </a:extLst>
          </p:cNvPr>
          <p:cNvSpPr txBox="1"/>
          <p:nvPr/>
        </p:nvSpPr>
        <p:spPr>
          <a:xfrm flipH="1">
            <a:off x="10473590" y="2564904"/>
            <a:ext cx="2309056" cy="286617"/>
          </a:xfrm>
          <a:prstGeom prst="rect">
            <a:avLst/>
          </a:prstGeom>
        </p:spPr>
        <p:txBody>
          <a:bodyPr vert="horz" wrap="square" lIns="0" tIns="9525" rIns="0" bIns="0" rtlCol="0" anchor="ctr">
            <a:spAutoFit/>
          </a:bodyPr>
          <a:lstStyle>
            <a:defPPr>
              <a:defRPr lang="zh-CN"/>
            </a:defPPr>
            <a:lvl1pPr marL="12700" algn="ctr">
              <a:lnSpc>
                <a:spcPct val="100000"/>
              </a:lnSpc>
              <a:spcBef>
                <a:spcPts val="100"/>
              </a:spcBef>
              <a:defRPr kumimoji="1" sz="1400" b="1">
                <a:solidFill>
                  <a:schemeClr val="accent5"/>
                </a:solidFill>
                <a:latin typeface="微软雅黑" panose="020B0503020204020204" charset="-122"/>
                <a:cs typeface="微软雅黑" panose="020B0503020204020204" charset="-122"/>
              </a:defRPr>
            </a:lvl1p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lang="zh-CN" altLang="en-US" sz="1800" dirty="0">
                <a:solidFill>
                  <a:srgbClr val="7030A0"/>
                </a:solidFill>
                <a:latin typeface="Microsoft YaHei" panose="020B0503020204020204" pitchFamily="34" charset="-122"/>
                <a:ea typeface="Microsoft YaHei" panose="020B0503020204020204" pitchFamily="34" charset="-122"/>
              </a:rPr>
              <a:t>文生图</a:t>
            </a:r>
            <a:endParaRPr kumimoji="1" lang="zh-CN" altLang="en-US" sz="18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endParaRPr>
          </a:p>
        </p:txBody>
      </p:sp>
      <p:sp>
        <p:nvSpPr>
          <p:cNvPr id="6" name="文本框 131">
            <a:extLst>
              <a:ext uri="{FF2B5EF4-FFF2-40B4-BE49-F238E27FC236}">
                <a16:creationId xmlns:a16="http://schemas.microsoft.com/office/drawing/2014/main" id="{16594504-7132-E885-917C-89B7CABC530E}"/>
              </a:ext>
            </a:extLst>
          </p:cNvPr>
          <p:cNvSpPr txBox="1"/>
          <p:nvPr/>
        </p:nvSpPr>
        <p:spPr>
          <a:xfrm flipH="1">
            <a:off x="10473590" y="3376813"/>
            <a:ext cx="2309056" cy="286617"/>
          </a:xfrm>
          <a:prstGeom prst="rect">
            <a:avLst/>
          </a:prstGeom>
        </p:spPr>
        <p:txBody>
          <a:bodyPr vert="horz" wrap="square" lIns="0" tIns="9525" rIns="0" bIns="0" rtlCol="0" anchor="ctr">
            <a:spAutoFit/>
          </a:bodyPr>
          <a:lstStyle>
            <a:defPPr>
              <a:defRPr lang="zh-CN"/>
            </a:defPPr>
            <a:lvl1pPr marL="12700" algn="ctr">
              <a:lnSpc>
                <a:spcPct val="100000"/>
              </a:lnSpc>
              <a:spcBef>
                <a:spcPts val="100"/>
              </a:spcBef>
              <a:defRPr kumimoji="1" sz="1400" b="1">
                <a:solidFill>
                  <a:schemeClr val="accent5"/>
                </a:solidFill>
                <a:latin typeface="微软雅黑" panose="020B0503020204020204" charset="-122"/>
                <a:cs typeface="微软雅黑" panose="020B0503020204020204" charset="-122"/>
              </a:defRPr>
            </a:lvl1p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lang="zh-CN" altLang="en-US" sz="1800" dirty="0">
                <a:solidFill>
                  <a:srgbClr val="7030A0"/>
                </a:solidFill>
                <a:latin typeface="Microsoft YaHei" panose="020B0503020204020204" pitchFamily="34" charset="-122"/>
                <a:ea typeface="Microsoft YaHei" panose="020B0503020204020204" pitchFamily="34" charset="-122"/>
              </a:rPr>
              <a:t>代码生成</a:t>
            </a:r>
            <a:endParaRPr kumimoji="1" lang="zh-CN" altLang="en-US" sz="18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endParaRPr>
          </a:p>
        </p:txBody>
      </p:sp>
      <p:sp>
        <p:nvSpPr>
          <p:cNvPr id="7" name="文本框 131">
            <a:extLst>
              <a:ext uri="{FF2B5EF4-FFF2-40B4-BE49-F238E27FC236}">
                <a16:creationId xmlns:a16="http://schemas.microsoft.com/office/drawing/2014/main" id="{799DDFBE-6F8B-E637-FCBF-AA5DE37489BE}"/>
              </a:ext>
            </a:extLst>
          </p:cNvPr>
          <p:cNvSpPr txBox="1"/>
          <p:nvPr/>
        </p:nvSpPr>
        <p:spPr>
          <a:xfrm flipH="1">
            <a:off x="10473590" y="4201043"/>
            <a:ext cx="2309056" cy="286617"/>
          </a:xfrm>
          <a:prstGeom prst="rect">
            <a:avLst/>
          </a:prstGeom>
        </p:spPr>
        <p:txBody>
          <a:bodyPr vert="horz" wrap="square" lIns="0" tIns="9525" rIns="0" bIns="0" rtlCol="0" anchor="ctr">
            <a:spAutoFit/>
          </a:bodyPr>
          <a:lstStyle>
            <a:defPPr>
              <a:defRPr lang="zh-CN"/>
            </a:defPPr>
            <a:lvl1pPr marL="12700" algn="ctr">
              <a:lnSpc>
                <a:spcPct val="100000"/>
              </a:lnSpc>
              <a:spcBef>
                <a:spcPts val="100"/>
              </a:spcBef>
              <a:defRPr kumimoji="1" sz="1400" b="1">
                <a:solidFill>
                  <a:schemeClr val="accent5"/>
                </a:solidFill>
                <a:latin typeface="微软雅黑" panose="020B0503020204020204" charset="-122"/>
                <a:cs typeface="微软雅黑" panose="020B0503020204020204" charset="-122"/>
              </a:defRPr>
            </a:lvl1p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lang="zh-CN" altLang="en-US" sz="1800" dirty="0">
                <a:solidFill>
                  <a:srgbClr val="7030A0"/>
                </a:solidFill>
                <a:latin typeface="Microsoft YaHei" panose="020B0503020204020204" pitchFamily="34" charset="-122"/>
                <a:ea typeface="Microsoft YaHei" panose="020B0503020204020204" pitchFamily="34" charset="-122"/>
              </a:rPr>
              <a:t>搜索增强</a:t>
            </a:r>
            <a:endParaRPr kumimoji="1" lang="zh-CN" altLang="en-US" sz="18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endParaRPr>
          </a:p>
        </p:txBody>
      </p:sp>
      <p:sp>
        <p:nvSpPr>
          <p:cNvPr id="8" name="文本框 131">
            <a:extLst>
              <a:ext uri="{FF2B5EF4-FFF2-40B4-BE49-F238E27FC236}">
                <a16:creationId xmlns:a16="http://schemas.microsoft.com/office/drawing/2014/main" id="{79C01BE3-39F6-BE42-E2F6-93A9629B3B4A}"/>
              </a:ext>
            </a:extLst>
          </p:cNvPr>
          <p:cNvSpPr txBox="1"/>
          <p:nvPr/>
        </p:nvSpPr>
        <p:spPr>
          <a:xfrm flipH="1">
            <a:off x="10632504" y="5086599"/>
            <a:ext cx="2309056" cy="286617"/>
          </a:xfrm>
          <a:prstGeom prst="rect">
            <a:avLst/>
          </a:prstGeom>
        </p:spPr>
        <p:txBody>
          <a:bodyPr vert="horz" wrap="square" lIns="0" tIns="9525" rIns="0" bIns="0" rtlCol="0" anchor="ctr">
            <a:spAutoFit/>
          </a:bodyPr>
          <a:lstStyle>
            <a:defPPr>
              <a:defRPr lang="zh-CN"/>
            </a:defPPr>
            <a:lvl1pPr marL="12700" algn="ctr">
              <a:lnSpc>
                <a:spcPct val="100000"/>
              </a:lnSpc>
              <a:spcBef>
                <a:spcPts val="100"/>
              </a:spcBef>
              <a:defRPr kumimoji="1" sz="1400" b="1">
                <a:solidFill>
                  <a:schemeClr val="accent5"/>
                </a:solidFill>
                <a:latin typeface="微软雅黑" panose="020B0503020204020204" charset="-122"/>
                <a:cs typeface="微软雅黑" panose="020B0503020204020204" charset="-122"/>
              </a:defRPr>
            </a:lvl1pPr>
          </a:lstStyle>
          <a:p>
            <a:pPr marL="9525" marR="0" lvl="0" indent="0" algn="ctr" defTabSz="685800" rtl="0" eaLnBrk="1" fontAlgn="auto" latinLnBrk="0" hangingPunct="1">
              <a:lnSpc>
                <a:spcPct val="100000"/>
              </a:lnSpc>
              <a:spcBef>
                <a:spcPts val="75"/>
              </a:spcBef>
              <a:spcAft>
                <a:spcPts val="0"/>
              </a:spcAft>
              <a:buClrTx/>
              <a:buSzTx/>
              <a:buFontTx/>
              <a:buNone/>
              <a:tabLst/>
              <a:defRPr/>
            </a:pPr>
            <a:r>
              <a:rPr lang="zh-CN" altLang="en-US" sz="1800" dirty="0">
                <a:solidFill>
                  <a:srgbClr val="7030A0"/>
                </a:solidFill>
                <a:latin typeface="Microsoft YaHei" panose="020B0503020204020204" pitchFamily="34" charset="-122"/>
                <a:ea typeface="Microsoft YaHei" panose="020B0503020204020204" pitchFamily="34" charset="-122"/>
              </a:rPr>
              <a:t>多模态</a:t>
            </a:r>
            <a:endParaRPr kumimoji="1" lang="zh-CN" altLang="en-US" sz="1800" b="1" i="0" u="none" strike="noStrike" kern="1200" cap="none" spc="0" normalizeH="0" baseline="0" noProof="0" dirty="0">
              <a:ln>
                <a:noFill/>
              </a:ln>
              <a:solidFill>
                <a:srgbClr val="7030A0"/>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35840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831C-AE95-61E4-95DC-102106865ED9}"/>
              </a:ext>
            </a:extLst>
          </p:cNvPr>
          <p:cNvSpPr>
            <a:spLocks noGrp="1"/>
          </p:cNvSpPr>
          <p:nvPr>
            <p:ph type="title"/>
          </p:nvPr>
        </p:nvSpPr>
        <p:spPr>
          <a:xfrm>
            <a:off x="334109" y="44550"/>
            <a:ext cx="11523785" cy="792162"/>
          </a:xfrm>
        </p:spPr>
        <p:txBody>
          <a:bodyPr/>
          <a:lstStyle/>
          <a:p>
            <a:r>
              <a:rPr lang="zh-CN" altLang="en-US" dirty="0"/>
              <a:t>核心模块：</a:t>
            </a:r>
            <a:r>
              <a:rPr lang="en-US" altLang="zh-CN" dirty="0"/>
              <a:t>3</a:t>
            </a:r>
            <a:r>
              <a:rPr lang="en-US" dirty="0"/>
              <a:t>D Transformer</a:t>
            </a:r>
            <a:endParaRPr lang="en-CN" sz="3600" b="1" dirty="0">
              <a:solidFill>
                <a:schemeClr val="tx1"/>
              </a:solidFill>
              <a:latin typeface="Arial" panose="020B0604020202020204" pitchFamily="34" charset="0"/>
              <a:ea typeface="Microsoft YaHei" panose="020B0503020204020204" pitchFamily="34" charset="-122"/>
            </a:endParaRPr>
          </a:p>
        </p:txBody>
      </p:sp>
      <p:pic>
        <p:nvPicPr>
          <p:cNvPr id="7" name="Picture 6">
            <a:extLst>
              <a:ext uri="{FF2B5EF4-FFF2-40B4-BE49-F238E27FC236}">
                <a16:creationId xmlns:a16="http://schemas.microsoft.com/office/drawing/2014/main" id="{A5B7FF3F-178C-A483-4D76-86BFD9230C62}"/>
              </a:ext>
            </a:extLst>
          </p:cNvPr>
          <p:cNvPicPr>
            <a:picLocks noChangeAspect="1"/>
          </p:cNvPicPr>
          <p:nvPr/>
        </p:nvPicPr>
        <p:blipFill>
          <a:blip r:embed="rId7"/>
          <a:stretch>
            <a:fillRect/>
          </a:stretch>
        </p:blipFill>
        <p:spPr>
          <a:xfrm>
            <a:off x="152400" y="867686"/>
            <a:ext cx="8703733" cy="4023773"/>
          </a:xfrm>
          <a:prstGeom prst="rect">
            <a:avLst/>
          </a:prstGeom>
        </p:spPr>
      </p:pic>
      <p:pic>
        <p:nvPicPr>
          <p:cNvPr id="8" name="飞书20240616-184631">
            <a:hlinkClick r:id="" action="ppaction://media"/>
            <a:extLst>
              <a:ext uri="{FF2B5EF4-FFF2-40B4-BE49-F238E27FC236}">
                <a16:creationId xmlns:a16="http://schemas.microsoft.com/office/drawing/2014/main" id="{09EE6EA3-F6A3-8FB4-1009-D3BF4697B33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19540" y="867686"/>
            <a:ext cx="2788920" cy="2788920"/>
          </a:xfrm>
          <a:prstGeom prst="rect">
            <a:avLst/>
          </a:prstGeom>
        </p:spPr>
      </p:pic>
      <p:pic>
        <p:nvPicPr>
          <p:cNvPr id="9" name="飞书20240616-184635">
            <a:hlinkClick r:id="" action="ppaction://media"/>
            <a:extLst>
              <a:ext uri="{FF2B5EF4-FFF2-40B4-BE49-F238E27FC236}">
                <a16:creationId xmlns:a16="http://schemas.microsoft.com/office/drawing/2014/main" id="{6F24BB77-67B3-A81E-0455-F2C10B442EC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019540" y="3992879"/>
            <a:ext cx="2788920" cy="2788920"/>
          </a:xfrm>
          <a:prstGeom prst="rect">
            <a:avLst/>
          </a:prstGeom>
        </p:spPr>
      </p:pic>
      <p:sp>
        <p:nvSpPr>
          <p:cNvPr id="10" name="TextBox 9">
            <a:extLst>
              <a:ext uri="{FF2B5EF4-FFF2-40B4-BE49-F238E27FC236}">
                <a16:creationId xmlns:a16="http://schemas.microsoft.com/office/drawing/2014/main" id="{AD3745DB-C699-FE2A-0B91-D2C950B885FC}"/>
              </a:ext>
            </a:extLst>
          </p:cNvPr>
          <p:cNvSpPr txBox="1"/>
          <p:nvPr/>
        </p:nvSpPr>
        <p:spPr>
          <a:xfrm>
            <a:off x="9982440" y="514884"/>
            <a:ext cx="863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800" b="0" i="0" u="none" strike="noStrike" kern="1200" cap="none" spc="0" normalizeH="0" baseline="0" noProof="0" dirty="0">
                <a:ln>
                  <a:noFill/>
                </a:ln>
                <a:solidFill>
                  <a:prstClr val="black"/>
                </a:solidFill>
                <a:effectLst/>
                <a:uLnTx/>
                <a:uFillTx/>
                <a:latin typeface="Calibri"/>
                <a:ea typeface="宋体"/>
                <a:cs typeface="+mn-cs"/>
              </a:rPr>
              <a:t>2D VAE</a:t>
            </a:r>
          </a:p>
        </p:txBody>
      </p:sp>
      <p:sp>
        <p:nvSpPr>
          <p:cNvPr id="11" name="TextBox 10">
            <a:extLst>
              <a:ext uri="{FF2B5EF4-FFF2-40B4-BE49-F238E27FC236}">
                <a16:creationId xmlns:a16="http://schemas.microsoft.com/office/drawing/2014/main" id="{1AA78F6B-BBF5-AD05-04FC-05F87CE11B89}"/>
              </a:ext>
            </a:extLst>
          </p:cNvPr>
          <p:cNvSpPr txBox="1"/>
          <p:nvPr/>
        </p:nvSpPr>
        <p:spPr>
          <a:xfrm>
            <a:off x="9982440" y="3640076"/>
            <a:ext cx="863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a:cs typeface="+mn-cs"/>
              </a:rPr>
              <a:t>3</a:t>
            </a:r>
            <a:r>
              <a:rPr kumimoji="0" lang="en-CN" sz="1800" b="0" i="0" u="none" strike="noStrike" kern="1200" cap="none" spc="0" normalizeH="0" baseline="0" noProof="0" dirty="0">
                <a:ln>
                  <a:noFill/>
                </a:ln>
                <a:solidFill>
                  <a:prstClr val="black"/>
                </a:solidFill>
                <a:effectLst/>
                <a:uLnTx/>
                <a:uFillTx/>
                <a:latin typeface="Calibri"/>
                <a:ea typeface="宋体"/>
                <a:cs typeface="+mn-cs"/>
              </a:rPr>
              <a:t>D VAE</a:t>
            </a:r>
          </a:p>
        </p:txBody>
      </p:sp>
      <p:sp>
        <p:nvSpPr>
          <p:cNvPr id="12" name="TextBox 11">
            <a:extLst>
              <a:ext uri="{FF2B5EF4-FFF2-40B4-BE49-F238E27FC236}">
                <a16:creationId xmlns:a16="http://schemas.microsoft.com/office/drawing/2014/main" id="{0F7E37AC-1C9D-5641-D901-EB8BBE318E18}"/>
              </a:ext>
            </a:extLst>
          </p:cNvPr>
          <p:cNvSpPr txBox="1"/>
          <p:nvPr/>
        </p:nvSpPr>
        <p:spPr>
          <a:xfrm>
            <a:off x="3172461" y="5556721"/>
            <a:ext cx="17235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连续性更强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压缩倍数更高</a:t>
            </a:r>
          </a:p>
        </p:txBody>
      </p:sp>
      <p:sp>
        <p:nvSpPr>
          <p:cNvPr id="13" name="TextBox 12">
            <a:extLst>
              <a:ext uri="{FF2B5EF4-FFF2-40B4-BE49-F238E27FC236}">
                <a16:creationId xmlns:a16="http://schemas.microsoft.com/office/drawing/2014/main" id="{252E1440-FD4D-3AA0-EA8B-270D5F26386B}"/>
              </a:ext>
            </a:extLst>
          </p:cNvPr>
          <p:cNvSpPr txBox="1"/>
          <p:nvPr/>
        </p:nvSpPr>
        <p:spPr>
          <a:xfrm>
            <a:off x="334110" y="4941168"/>
            <a:ext cx="262507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与</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2D</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VAE</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区别：</a:t>
            </a:r>
            <a:endParaRPr kumimoji="0" 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Conv</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2d</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-&gt;</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Conv3d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视频时序因果关系，单张图片压缩：</a:t>
            </a:r>
            <a:endPar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Causal</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Convolution</a:t>
            </a:r>
          </a:p>
        </p:txBody>
      </p:sp>
      <p:sp>
        <p:nvSpPr>
          <p:cNvPr id="14" name="TextBox 13">
            <a:extLst>
              <a:ext uri="{FF2B5EF4-FFF2-40B4-BE49-F238E27FC236}">
                <a16:creationId xmlns:a16="http://schemas.microsoft.com/office/drawing/2014/main" id="{F6D4F4D6-7339-EA98-6ACF-31928E5407DB}"/>
              </a:ext>
            </a:extLst>
          </p:cNvPr>
          <p:cNvSpPr txBox="1"/>
          <p:nvPr/>
        </p:nvSpPr>
        <p:spPr>
          <a:xfrm>
            <a:off x="5279923" y="5402833"/>
            <a:ext cx="3526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VAE</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训练：</a:t>
            </a:r>
            <a:endPar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时间维度上做</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context</a:t>
            </a:r>
            <a:r>
              <a:rPr kumimoji="0" lang="zh-CN" altLang="en-US"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parallel</a:t>
            </a:r>
          </a:p>
        </p:txBody>
      </p:sp>
    </p:spTree>
    <p:extLst>
      <p:ext uri="{BB962C8B-B14F-4D97-AF65-F5344CB8AC3E}">
        <p14:creationId xmlns:p14="http://schemas.microsoft.com/office/powerpoint/2010/main" val="25787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 fill="hold"/>
                                        <p:tgtEl>
                                          <p:spTgt spid="8"/>
                                        </p:tgtEl>
                                      </p:cBhvr>
                                    </p:cmd>
                                  </p:childTnLst>
                                </p:cTn>
                              </p:par>
                              <p:par>
                                <p:cTn id="7" presetID="1" presetClass="mediacall" presetSubtype="0" fill="hold" nodeType="withEffect">
                                  <p:stCondLst>
                                    <p:cond delay="0"/>
                                  </p:stCondLst>
                                  <p:childTnLst>
                                    <p:cmd type="call" cmd="playFrom(0.0)">
                                      <p:cBhvr>
                                        <p:cTn id="8" dur="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10000" fill="hold" display="0">
                  <p:stCondLst>
                    <p:cond delay="indefinite"/>
                  </p:stCondLst>
                </p:cTn>
                <p:tgtEl>
                  <p:spTgt spid="8"/>
                </p:tgtEl>
              </p:cMediaNode>
            </p:video>
            <p:video>
              <p:cMediaNode vol="80000">
                <p:cTn id="20" repeatCount="10000" fill="hold" display="0">
                  <p:stCondLst>
                    <p:cond delay="indefinite"/>
                  </p:st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CF36B-1F25-39DE-5ED2-4B6AFA9ADB99}"/>
              </a:ext>
            </a:extLst>
          </p:cNvPr>
          <p:cNvPicPr>
            <a:picLocks noChangeAspect="1"/>
          </p:cNvPicPr>
          <p:nvPr/>
        </p:nvPicPr>
        <p:blipFill>
          <a:blip r:embed="rId3"/>
          <a:stretch>
            <a:fillRect/>
          </a:stretch>
        </p:blipFill>
        <p:spPr>
          <a:xfrm>
            <a:off x="515525" y="620689"/>
            <a:ext cx="11125091" cy="4433912"/>
          </a:xfrm>
          <a:prstGeom prst="rect">
            <a:avLst/>
          </a:prstGeom>
        </p:spPr>
      </p:pic>
      <p:sp>
        <p:nvSpPr>
          <p:cNvPr id="2" name="Title 1">
            <a:extLst>
              <a:ext uri="{FF2B5EF4-FFF2-40B4-BE49-F238E27FC236}">
                <a16:creationId xmlns:a16="http://schemas.microsoft.com/office/drawing/2014/main" id="{30CD831C-AE95-61E4-95DC-102106865ED9}"/>
              </a:ext>
            </a:extLst>
          </p:cNvPr>
          <p:cNvSpPr>
            <a:spLocks noGrp="1"/>
          </p:cNvSpPr>
          <p:nvPr>
            <p:ph type="title"/>
          </p:nvPr>
        </p:nvSpPr>
        <p:spPr>
          <a:xfrm>
            <a:off x="334109" y="44550"/>
            <a:ext cx="11523785" cy="792162"/>
          </a:xfrm>
        </p:spPr>
        <p:txBody>
          <a:bodyPr/>
          <a:lstStyle/>
          <a:p>
            <a:r>
              <a:rPr lang="zh-CN" altLang="en-US" dirty="0"/>
              <a:t>核心流程：</a:t>
            </a:r>
            <a:r>
              <a:rPr lang="en-US" altLang="zh-CN" dirty="0"/>
              <a:t>data pipeline —— </a:t>
            </a:r>
            <a:r>
              <a:rPr lang="zh-CN" altLang="en-US" dirty="0"/>
              <a:t>视频</a:t>
            </a:r>
            <a:r>
              <a:rPr lang="en-US" altLang="zh-CN" dirty="0"/>
              <a:t>caption</a:t>
            </a:r>
            <a:endParaRPr lang="en-CN" sz="3600" b="1" dirty="0">
              <a:solidFill>
                <a:schemeClr val="tx1"/>
              </a:solidFill>
              <a:latin typeface="Arial" panose="020B0604020202020204" pitchFamily="34" charset="0"/>
              <a:ea typeface="Microsoft YaHei" panose="020B0503020204020204" pitchFamily="34" charset="-122"/>
            </a:endParaRPr>
          </a:p>
        </p:txBody>
      </p:sp>
      <p:sp>
        <p:nvSpPr>
          <p:cNvPr id="4" name="TextBox 3">
            <a:extLst>
              <a:ext uri="{FF2B5EF4-FFF2-40B4-BE49-F238E27FC236}">
                <a16:creationId xmlns:a16="http://schemas.microsoft.com/office/drawing/2014/main" id="{76CD3AB9-FF35-030C-45CB-AE5D0C81228D}"/>
              </a:ext>
            </a:extLst>
          </p:cNvPr>
          <p:cNvSpPr txBox="1"/>
          <p:nvPr/>
        </p:nvSpPr>
        <p:spPr>
          <a:xfrm>
            <a:off x="268510" y="4874384"/>
            <a:ext cx="11533542"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视频caption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需要详细描述视频中的内容，</a:t>
            </a:r>
            <a:r>
              <a:rPr kumimoji="0" lang="en-CN"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开源的视频理解模型视频描述能力较差</a:t>
            </a:r>
            <a:endPar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Version</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1</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：图像重标注对</a:t>
            </a:r>
            <a:r>
              <a:rPr kumimoji="0" lang="zh-CN" alt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每帧</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标注，结合视频</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caption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用大语言模型得到视频描述</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Version2</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t>
            </a:r>
            <a:r>
              <a:rPr kumimoji="0" lang="en-US" altLang="zh-CN" sz="2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rPr>
              <a:t>ersion</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1</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得到的数据微调</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CogVLM2-Video</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，得到一个端到端的视频描述</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与训练对应，推理时输入详细的</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prompt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，才能最大限度激发模型能力</a:t>
            </a:r>
            <a:endParaRPr kumimoji="0" lang="en-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63332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831C-AE95-61E4-95DC-102106865ED9}"/>
              </a:ext>
            </a:extLst>
          </p:cNvPr>
          <p:cNvSpPr>
            <a:spLocks noGrp="1"/>
          </p:cNvSpPr>
          <p:nvPr>
            <p:ph type="title"/>
          </p:nvPr>
        </p:nvSpPr>
        <p:spPr>
          <a:xfrm>
            <a:off x="334109" y="44550"/>
            <a:ext cx="11523785" cy="792162"/>
          </a:xfrm>
        </p:spPr>
        <p:txBody>
          <a:bodyPr/>
          <a:lstStyle/>
          <a:p>
            <a:r>
              <a:rPr lang="zh-CN" altLang="en-US" dirty="0"/>
              <a:t>训练过程</a:t>
            </a:r>
            <a:endParaRPr lang="en-CN" sz="3600" b="1" dirty="0">
              <a:solidFill>
                <a:schemeClr val="tx1"/>
              </a:solidFill>
              <a:latin typeface="Arial" panose="020B0604020202020204" pitchFamily="34" charset="0"/>
              <a:ea typeface="Microsoft YaHei" panose="020B0503020204020204" pitchFamily="34" charset="-122"/>
            </a:endParaRPr>
          </a:p>
        </p:txBody>
      </p:sp>
      <p:pic>
        <p:nvPicPr>
          <p:cNvPr id="5" name="Picture 4">
            <a:extLst>
              <a:ext uri="{FF2B5EF4-FFF2-40B4-BE49-F238E27FC236}">
                <a16:creationId xmlns:a16="http://schemas.microsoft.com/office/drawing/2014/main" id="{D4F406F1-CB6E-E06A-A15A-9AD6D47EA2CA}"/>
              </a:ext>
            </a:extLst>
          </p:cNvPr>
          <p:cNvPicPr>
            <a:picLocks noChangeAspect="1"/>
          </p:cNvPicPr>
          <p:nvPr/>
        </p:nvPicPr>
        <p:blipFill>
          <a:blip r:embed="rId3"/>
          <a:stretch>
            <a:fillRect/>
          </a:stretch>
        </p:blipFill>
        <p:spPr>
          <a:xfrm>
            <a:off x="718300" y="1457530"/>
            <a:ext cx="10755399" cy="3729936"/>
          </a:xfrm>
          <a:prstGeom prst="rect">
            <a:avLst/>
          </a:prstGeom>
        </p:spPr>
      </p:pic>
      <p:sp>
        <p:nvSpPr>
          <p:cNvPr id="6" name="TextBox 5">
            <a:extLst>
              <a:ext uri="{FF2B5EF4-FFF2-40B4-BE49-F238E27FC236}">
                <a16:creationId xmlns:a16="http://schemas.microsoft.com/office/drawing/2014/main" id="{C4D117D9-4862-FE52-EC13-E3F9EDCBD70A}"/>
              </a:ext>
            </a:extLst>
          </p:cNvPr>
          <p:cNvSpPr txBox="1"/>
          <p:nvPr/>
        </p:nvSpPr>
        <p:spPr>
          <a:xfrm>
            <a:off x="936632" y="828001"/>
            <a:ext cx="24194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Frame</a:t>
            </a: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Pack</a:t>
            </a:r>
            <a:endParaRPr kumimoji="0" lang="en-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0262F096-EA39-3FB5-C8E4-CB890A189F9F}"/>
              </a:ext>
            </a:extLst>
          </p:cNvPr>
          <p:cNvSpPr txBox="1"/>
          <p:nvPr/>
        </p:nvSpPr>
        <p:spPr>
          <a:xfrm>
            <a:off x="936632" y="5349640"/>
            <a:ext cx="8908208" cy="1319720"/>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Progressive</a:t>
            </a:r>
            <a:r>
              <a:rPr kumimoji="0" lang="zh-CN"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en-US" altLang="zh-CN"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Training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低分辨率训练</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-&gt;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高分辨率训练</a:t>
            </a:r>
            <a:r>
              <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-&gt;</a:t>
            </a:r>
            <a:r>
              <a:rPr kumimoji="0" lang="zh-CN" altLang="en-US"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高质量高分辨率数据训练</a:t>
            </a:r>
            <a:endParaRPr kumimoji="0" lang="en-US" altLang="zh-CN" sz="2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43571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831C-AE95-61E4-95DC-102106865ED9}"/>
              </a:ext>
            </a:extLst>
          </p:cNvPr>
          <p:cNvSpPr>
            <a:spLocks noGrp="1"/>
          </p:cNvSpPr>
          <p:nvPr>
            <p:ph type="title"/>
          </p:nvPr>
        </p:nvSpPr>
        <p:spPr>
          <a:xfrm>
            <a:off x="334109" y="44550"/>
            <a:ext cx="11523785" cy="792162"/>
          </a:xfrm>
        </p:spPr>
        <p:txBody>
          <a:bodyPr/>
          <a:lstStyle/>
          <a:p>
            <a:r>
              <a:rPr lang="zh-CN" altLang="en-US" dirty="0"/>
              <a:t>与已有模型比较</a:t>
            </a:r>
          </a:p>
        </p:txBody>
      </p:sp>
      <p:grpSp>
        <p:nvGrpSpPr>
          <p:cNvPr id="15" name="Group 14">
            <a:extLst>
              <a:ext uri="{FF2B5EF4-FFF2-40B4-BE49-F238E27FC236}">
                <a16:creationId xmlns:a16="http://schemas.microsoft.com/office/drawing/2014/main" id="{9BC53FED-2491-05C3-EFFC-6E289440BE3F}"/>
              </a:ext>
            </a:extLst>
          </p:cNvPr>
          <p:cNvGrpSpPr/>
          <p:nvPr/>
        </p:nvGrpSpPr>
        <p:grpSpPr>
          <a:xfrm>
            <a:off x="-47343" y="1635738"/>
            <a:ext cx="8159567" cy="3305429"/>
            <a:chOff x="0" y="1635739"/>
            <a:chExt cx="7469204" cy="3025764"/>
          </a:xfrm>
        </p:grpSpPr>
        <p:pic>
          <p:nvPicPr>
            <p:cNvPr id="4" name="Picture 3">
              <a:extLst>
                <a:ext uri="{FF2B5EF4-FFF2-40B4-BE49-F238E27FC236}">
                  <a16:creationId xmlns:a16="http://schemas.microsoft.com/office/drawing/2014/main" id="{6CE2D82B-6A2A-1E5D-0F33-756BA9E35677}"/>
                </a:ext>
              </a:extLst>
            </p:cNvPr>
            <p:cNvPicPr>
              <a:picLocks noChangeAspect="1"/>
            </p:cNvPicPr>
            <p:nvPr/>
          </p:nvPicPr>
          <p:blipFill>
            <a:blip r:embed="rId3"/>
            <a:stretch>
              <a:fillRect/>
            </a:stretch>
          </p:blipFill>
          <p:spPr>
            <a:xfrm>
              <a:off x="0" y="2196496"/>
              <a:ext cx="7469204" cy="2465007"/>
            </a:xfrm>
            <a:prstGeom prst="rect">
              <a:avLst/>
            </a:prstGeom>
          </p:spPr>
        </p:pic>
        <p:sp>
          <p:nvSpPr>
            <p:cNvPr id="8" name="文本框 3">
              <a:extLst>
                <a:ext uri="{FF2B5EF4-FFF2-40B4-BE49-F238E27FC236}">
                  <a16:creationId xmlns:a16="http://schemas.microsoft.com/office/drawing/2014/main" id="{96D7B171-257D-0366-9053-2112E8B873D2}"/>
                </a:ext>
              </a:extLst>
            </p:cNvPr>
            <p:cNvSpPr txBox="1"/>
            <p:nvPr/>
          </p:nvSpPr>
          <p:spPr>
            <a:xfrm>
              <a:off x="1446027" y="1642496"/>
              <a:ext cx="920338" cy="309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人类动作</a:t>
              </a:r>
            </a:p>
          </p:txBody>
        </p:sp>
        <p:sp>
          <p:nvSpPr>
            <p:cNvPr id="9" name="文本框 5">
              <a:extLst>
                <a:ext uri="{FF2B5EF4-FFF2-40B4-BE49-F238E27FC236}">
                  <a16:creationId xmlns:a16="http://schemas.microsoft.com/office/drawing/2014/main" id="{1234E01F-590B-F9A0-F03D-91397A9F4A09}"/>
                </a:ext>
              </a:extLst>
            </p:cNvPr>
            <p:cNvSpPr txBox="1"/>
            <p:nvPr/>
          </p:nvSpPr>
          <p:spPr>
            <a:xfrm>
              <a:off x="2066260" y="1974418"/>
              <a:ext cx="920338" cy="309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场景一致</a:t>
              </a:r>
            </a:p>
          </p:txBody>
        </p:sp>
        <p:sp>
          <p:nvSpPr>
            <p:cNvPr id="10" name="文本框 6">
              <a:extLst>
                <a:ext uri="{FF2B5EF4-FFF2-40B4-BE49-F238E27FC236}">
                  <a16:creationId xmlns:a16="http://schemas.microsoft.com/office/drawing/2014/main" id="{C5AD1323-A56B-137A-9B23-CE3D0ACD6502}"/>
                </a:ext>
              </a:extLst>
            </p:cNvPr>
            <p:cNvSpPr txBox="1"/>
            <p:nvPr/>
          </p:nvSpPr>
          <p:spPr>
            <a:xfrm>
              <a:off x="2775098" y="1635740"/>
              <a:ext cx="920338" cy="309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动态程度</a:t>
              </a:r>
            </a:p>
          </p:txBody>
        </p:sp>
        <p:sp>
          <p:nvSpPr>
            <p:cNvPr id="11" name="文本框 8">
              <a:extLst>
                <a:ext uri="{FF2B5EF4-FFF2-40B4-BE49-F238E27FC236}">
                  <a16:creationId xmlns:a16="http://schemas.microsoft.com/office/drawing/2014/main" id="{E43F4CEE-ECE2-EC18-9AAE-8B29B7E9855C}"/>
                </a:ext>
              </a:extLst>
            </p:cNvPr>
            <p:cNvSpPr txBox="1"/>
            <p:nvPr/>
          </p:nvSpPr>
          <p:spPr>
            <a:xfrm>
              <a:off x="3596597" y="1974417"/>
              <a:ext cx="732514" cy="309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多对象</a:t>
              </a:r>
            </a:p>
          </p:txBody>
        </p:sp>
        <p:sp>
          <p:nvSpPr>
            <p:cNvPr id="12" name="文本框 9">
              <a:extLst>
                <a:ext uri="{FF2B5EF4-FFF2-40B4-BE49-F238E27FC236}">
                  <a16:creationId xmlns:a16="http://schemas.microsoft.com/office/drawing/2014/main" id="{8D245B22-CF36-CF32-2F5F-3A26796B2462}"/>
                </a:ext>
              </a:extLst>
            </p:cNvPr>
            <p:cNvSpPr txBox="1"/>
            <p:nvPr/>
          </p:nvSpPr>
          <p:spPr>
            <a:xfrm>
              <a:off x="4404671" y="1635739"/>
              <a:ext cx="920338" cy="309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风格匹配</a:t>
              </a:r>
            </a:p>
          </p:txBody>
        </p:sp>
        <p:sp>
          <p:nvSpPr>
            <p:cNvPr id="13" name="文本框 10">
              <a:extLst>
                <a:ext uri="{FF2B5EF4-FFF2-40B4-BE49-F238E27FC236}">
                  <a16:creationId xmlns:a16="http://schemas.microsoft.com/office/drawing/2014/main" id="{43B5FEF8-8482-2F30-A833-17C4D90C0DC1}"/>
                </a:ext>
              </a:extLst>
            </p:cNvPr>
            <p:cNvSpPr txBox="1"/>
            <p:nvPr/>
          </p:nvSpPr>
          <p:spPr>
            <a:xfrm>
              <a:off x="5295781" y="1974417"/>
              <a:ext cx="920338" cy="309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动态质量</a:t>
              </a:r>
            </a:p>
          </p:txBody>
        </p:sp>
        <p:sp>
          <p:nvSpPr>
            <p:cNvPr id="14" name="文本框 11">
              <a:extLst>
                <a:ext uri="{FF2B5EF4-FFF2-40B4-BE49-F238E27FC236}">
                  <a16:creationId xmlns:a16="http://schemas.microsoft.com/office/drawing/2014/main" id="{2FCEB53A-067F-7CBC-E0D9-4966C2BAE2BC}"/>
                </a:ext>
              </a:extLst>
            </p:cNvPr>
            <p:cNvSpPr txBox="1"/>
            <p:nvPr/>
          </p:nvSpPr>
          <p:spPr>
            <a:xfrm>
              <a:off x="6117259" y="1635739"/>
              <a:ext cx="920338" cy="5352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细粒度</a:t>
              </a:r>
              <a:br>
                <a:rPr kumimoji="1" lang="en-US" altLang="zh-CN"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br>
              <a:r>
                <a:rPr kumimoji="1" lang="zh-CN" altLang="en-US" sz="1600" b="1"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rPr>
                <a:t>动态信息</a:t>
              </a:r>
            </a:p>
          </p:txBody>
        </p:sp>
      </p:grpSp>
      <p:pic>
        <p:nvPicPr>
          <p:cNvPr id="3" name="Picture 2">
            <a:extLst>
              <a:ext uri="{FF2B5EF4-FFF2-40B4-BE49-F238E27FC236}">
                <a16:creationId xmlns:a16="http://schemas.microsoft.com/office/drawing/2014/main" id="{3758C85A-7300-EB23-F65A-6EC532E8141B}"/>
              </a:ext>
            </a:extLst>
          </p:cNvPr>
          <p:cNvPicPr>
            <a:picLocks noChangeAspect="1"/>
          </p:cNvPicPr>
          <p:nvPr/>
        </p:nvPicPr>
        <p:blipFill rotWithShape="1">
          <a:blip r:embed="rId4"/>
          <a:srcRect l="5782"/>
          <a:stretch/>
        </p:blipFill>
        <p:spPr>
          <a:xfrm>
            <a:off x="7604251" y="1351983"/>
            <a:ext cx="4629633" cy="4154034"/>
          </a:xfrm>
          <a:prstGeom prst="rect">
            <a:avLst/>
          </a:prstGeom>
        </p:spPr>
      </p:pic>
    </p:spTree>
    <p:extLst>
      <p:ext uri="{BB962C8B-B14F-4D97-AF65-F5344CB8AC3E}">
        <p14:creationId xmlns:p14="http://schemas.microsoft.com/office/powerpoint/2010/main" val="2773240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A9AA-5E8D-1088-47DA-A8DAA064182B}"/>
              </a:ext>
            </a:extLst>
          </p:cNvPr>
          <p:cNvSpPr>
            <a:spLocks noGrp="1"/>
          </p:cNvSpPr>
          <p:nvPr>
            <p:ph type="title"/>
          </p:nvPr>
        </p:nvSpPr>
        <p:spPr/>
        <p:txBody>
          <a:bodyPr/>
          <a:lstStyle/>
          <a:p>
            <a:r>
              <a:rPr lang="en-CN" dirty="0"/>
              <a:t>CogVideoX开源</a:t>
            </a:r>
          </a:p>
        </p:txBody>
      </p:sp>
      <p:sp>
        <p:nvSpPr>
          <p:cNvPr id="7" name="TextBox 6">
            <a:extLst>
              <a:ext uri="{FF2B5EF4-FFF2-40B4-BE49-F238E27FC236}">
                <a16:creationId xmlns:a16="http://schemas.microsoft.com/office/drawing/2014/main" id="{633B58E0-DF63-6B6A-CA84-183F913E6087}"/>
              </a:ext>
            </a:extLst>
          </p:cNvPr>
          <p:cNvSpPr txBox="1"/>
          <p:nvPr/>
        </p:nvSpPr>
        <p:spPr>
          <a:xfrm>
            <a:off x="862965" y="1058545"/>
            <a:ext cx="10183495" cy="2829560"/>
          </a:xfrm>
          <a:prstGeom prst="rect">
            <a:avLst/>
          </a:prstGeom>
          <a:solidFill>
            <a:srgbClr val="ED7D31">
              <a:lumMod val="20000"/>
              <a:lumOff val="80000"/>
            </a:srgbClr>
          </a:solidFill>
        </p:spPr>
        <p:txBody>
          <a:bodyPr wrap="square">
            <a:noAutofit/>
          </a:bodyPr>
          <a:lstStyle/>
          <a:p>
            <a:pPr marL="0" marR="0" lvl="0" indent="0" defTabSz="914400" eaLnBrk="1" fontAlgn="auto" latinLnBrk="0" hangingPunct="1">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52FF"/>
                </a:solidFill>
                <a:effectLst/>
                <a:uLnTx/>
                <a:uFillTx/>
                <a:latin typeface="Calibri"/>
                <a:ea typeface="宋体"/>
              </a:rPr>
              <a:t>Huggingface</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宋体"/>
                <a:sym typeface="+mn-ea"/>
              </a:rPr>
              <a:t>https://</a:t>
            </a:r>
            <a:r>
              <a:rPr kumimoji="0" lang="en-US" sz="1800" b="0" i="0" u="none" strike="noStrike" kern="0" cap="none" spc="0" normalizeH="0" baseline="0" noProof="0" dirty="0" err="1">
                <a:ln>
                  <a:noFill/>
                </a:ln>
                <a:solidFill>
                  <a:prstClr val="black"/>
                </a:solidFill>
                <a:effectLst/>
                <a:uLnTx/>
                <a:uFillTx/>
                <a:latin typeface="Calibri"/>
                <a:ea typeface="宋体"/>
                <a:sym typeface="+mn-ea"/>
              </a:rPr>
              <a:t>huggingface.co</a:t>
            </a:r>
            <a:r>
              <a:rPr kumimoji="0" lang="en-US" sz="1800" b="0" i="0" u="none" strike="noStrike" kern="0" cap="none" spc="0" normalizeH="0" baseline="0" noProof="0" dirty="0">
                <a:ln>
                  <a:noFill/>
                </a:ln>
                <a:solidFill>
                  <a:prstClr val="black"/>
                </a:solidFill>
                <a:effectLst/>
                <a:uLnTx/>
                <a:uFillTx/>
                <a:latin typeface="Calibri"/>
                <a:ea typeface="宋体"/>
                <a:sym typeface="+mn-ea"/>
              </a:rPr>
              <a:t>/THUDM/CogVideoX-2b</a:t>
            </a:r>
            <a:endParaRPr kumimoji="0" lang="en-US" sz="1800" b="0" i="0" u="none" strike="noStrike" kern="0" cap="none" spc="0" normalizeH="0" baseline="0" noProof="0" dirty="0">
              <a:ln>
                <a:noFill/>
              </a:ln>
              <a:solidFill>
                <a:prstClr val="black"/>
              </a:solidFill>
              <a:effectLst/>
              <a:uLnTx/>
              <a:uFillTx/>
              <a:latin typeface="Calibri"/>
              <a:ea typeface="宋体"/>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0052FF"/>
                </a:solidFill>
                <a:effectLst/>
                <a:uLnTx/>
                <a:uFillTx/>
                <a:latin typeface="Calibri"/>
                <a:ea typeface="宋体"/>
              </a:rPr>
              <a:t>魔搭</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宋体"/>
              </a:rPr>
              <a:t>https://</a:t>
            </a:r>
            <a:r>
              <a:rPr kumimoji="0" lang="en-US" sz="1800" b="0" i="0" u="none" strike="noStrike" kern="0" cap="none" spc="0" normalizeH="0" baseline="0" noProof="0" dirty="0" err="1">
                <a:ln>
                  <a:noFill/>
                </a:ln>
                <a:solidFill>
                  <a:prstClr val="black"/>
                </a:solidFill>
                <a:effectLst/>
                <a:uLnTx/>
                <a:uFillTx/>
                <a:latin typeface="Calibri"/>
                <a:ea typeface="宋体"/>
              </a:rPr>
              <a:t>modelscope.cn</a:t>
            </a:r>
            <a:r>
              <a:rPr kumimoji="0" lang="en-US" sz="1800" b="0" i="0" u="none" strike="noStrike" kern="0" cap="none" spc="0" normalizeH="0" baseline="0" noProof="0" dirty="0">
                <a:ln>
                  <a:noFill/>
                </a:ln>
                <a:solidFill>
                  <a:prstClr val="black"/>
                </a:solidFill>
                <a:effectLst/>
                <a:uLnTx/>
                <a:uFillTx/>
                <a:latin typeface="Calibri"/>
                <a:ea typeface="宋体"/>
              </a:rPr>
              <a:t>/models/</a:t>
            </a:r>
            <a:r>
              <a:rPr kumimoji="0" lang="en-US" sz="1800" b="0" i="0" u="none" strike="noStrike" kern="0" cap="none" spc="0" normalizeH="0" baseline="0" noProof="0" dirty="0" err="1">
                <a:ln>
                  <a:noFill/>
                </a:ln>
                <a:solidFill>
                  <a:prstClr val="black"/>
                </a:solidFill>
                <a:effectLst/>
                <a:uLnTx/>
                <a:uFillTx/>
                <a:latin typeface="Calibri"/>
                <a:ea typeface="宋体"/>
              </a:rPr>
              <a:t>ZhipuAI</a:t>
            </a:r>
            <a:r>
              <a:rPr kumimoji="0" lang="en-US" sz="1800" b="0" i="0" u="none" strike="noStrike" kern="0" cap="none" spc="0" normalizeH="0" baseline="0" noProof="0" dirty="0">
                <a:ln>
                  <a:noFill/>
                </a:ln>
                <a:solidFill>
                  <a:prstClr val="black"/>
                </a:solidFill>
                <a:effectLst/>
                <a:uLnTx/>
                <a:uFillTx/>
                <a:latin typeface="Calibri"/>
                <a:ea typeface="宋体"/>
              </a:rPr>
              <a:t>/CogVideoX-2b</a:t>
            </a:r>
          </a:p>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52FF"/>
                </a:solidFill>
                <a:effectLst/>
                <a:uLnTx/>
                <a:uFillTx/>
                <a:latin typeface="Calibri"/>
                <a:ea typeface="宋体"/>
              </a:rPr>
              <a:t>Github</a:t>
            </a:r>
          </a:p>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Calibri"/>
                <a:ea typeface="宋体"/>
              </a:rPr>
              <a:t>https://</a:t>
            </a:r>
            <a:r>
              <a:rPr kumimoji="0" lang="en-US" altLang="zh-CN" sz="1800" b="0" i="0" u="none" strike="noStrike" kern="0" cap="none" spc="0" normalizeH="0" baseline="0" noProof="0" dirty="0" err="1">
                <a:ln>
                  <a:noFill/>
                </a:ln>
                <a:solidFill>
                  <a:prstClr val="black"/>
                </a:solidFill>
                <a:effectLst/>
                <a:uLnTx/>
                <a:uFillTx/>
                <a:latin typeface="Calibri"/>
                <a:ea typeface="宋体"/>
              </a:rPr>
              <a:t>github.com</a:t>
            </a:r>
            <a:r>
              <a:rPr kumimoji="0" lang="en-US" altLang="zh-CN" sz="1800" b="0" i="0" u="none" strike="noStrike" kern="0" cap="none" spc="0" normalizeH="0" baseline="0" noProof="0" dirty="0">
                <a:ln>
                  <a:noFill/>
                </a:ln>
                <a:solidFill>
                  <a:prstClr val="black"/>
                </a:solidFill>
                <a:effectLst/>
                <a:uLnTx/>
                <a:uFillTx/>
                <a:latin typeface="Calibri"/>
                <a:ea typeface="宋体"/>
              </a:rPr>
              <a:t>/THUDM/</a:t>
            </a:r>
            <a:r>
              <a:rPr kumimoji="0" lang="en-US" altLang="zh-CN" sz="1800" b="0" i="0" u="none" strike="noStrike" kern="0" cap="none" spc="0" normalizeH="0" baseline="0" noProof="0" dirty="0" err="1">
                <a:ln>
                  <a:noFill/>
                </a:ln>
                <a:solidFill>
                  <a:prstClr val="black"/>
                </a:solidFill>
                <a:effectLst/>
                <a:uLnTx/>
                <a:uFillTx/>
                <a:latin typeface="Calibri"/>
                <a:ea typeface="宋体"/>
              </a:rPr>
              <a:t>CogVideo</a:t>
            </a:r>
            <a:endParaRPr kumimoji="0" lang="en-US" sz="1800" b="0" i="0" u="none" strike="noStrike" kern="0" cap="none" spc="0" normalizeH="0" baseline="0" noProof="0" dirty="0">
              <a:ln>
                <a:noFill/>
              </a:ln>
              <a:solidFill>
                <a:prstClr val="black"/>
              </a:solidFill>
              <a:effectLst/>
              <a:uLnTx/>
              <a:uFillTx/>
              <a:latin typeface="Calibri"/>
              <a:ea typeface="宋体"/>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en-US" altLang="zh-CN" sz="1800" b="1" i="0" u="none" strike="noStrike" kern="0" cap="none" spc="0" normalizeH="0" baseline="0" noProof="0" dirty="0">
              <a:ln>
                <a:noFill/>
              </a:ln>
              <a:solidFill>
                <a:srgbClr val="0052FF"/>
              </a:solidFill>
              <a:effectLst/>
              <a:uLnTx/>
              <a:uFillTx/>
              <a:latin typeface="Calibri"/>
              <a:ea typeface="宋体"/>
            </a:endParaRPr>
          </a:p>
        </p:txBody>
      </p:sp>
      <p:pic>
        <p:nvPicPr>
          <p:cNvPr id="8" name="Picture 7">
            <a:extLst>
              <a:ext uri="{FF2B5EF4-FFF2-40B4-BE49-F238E27FC236}">
                <a16:creationId xmlns:a16="http://schemas.microsoft.com/office/drawing/2014/main" id="{967DCE70-3FB8-BCAD-776E-784EB6D46229}"/>
              </a:ext>
            </a:extLst>
          </p:cNvPr>
          <p:cNvPicPr>
            <a:picLocks noChangeAspect="1"/>
          </p:cNvPicPr>
          <p:nvPr/>
        </p:nvPicPr>
        <p:blipFill>
          <a:blip r:embed="rId4"/>
          <a:stretch>
            <a:fillRect/>
          </a:stretch>
        </p:blipFill>
        <p:spPr>
          <a:xfrm>
            <a:off x="1233170" y="3984625"/>
            <a:ext cx="3735705" cy="2757170"/>
          </a:xfrm>
          <a:prstGeom prst="rect">
            <a:avLst/>
          </a:prstGeom>
        </p:spPr>
      </p:pic>
      <p:pic>
        <p:nvPicPr>
          <p:cNvPr id="9" name="图片 2">
            <a:extLst>
              <a:ext uri="{FF2B5EF4-FFF2-40B4-BE49-F238E27FC236}">
                <a16:creationId xmlns:a16="http://schemas.microsoft.com/office/drawing/2014/main" id="{CE6CA90C-4911-62E6-6A15-822F5DB7E220}"/>
              </a:ext>
            </a:extLst>
          </p:cNvPr>
          <p:cNvPicPr>
            <a:picLocks noChangeAspect="1"/>
          </p:cNvPicPr>
          <p:nvPr>
            <p:custDataLst>
              <p:tags r:id="rId1"/>
            </p:custDataLst>
          </p:nvPr>
        </p:nvPicPr>
        <p:blipFill>
          <a:blip r:embed="rId5"/>
          <a:stretch>
            <a:fillRect/>
          </a:stretch>
        </p:blipFill>
        <p:spPr>
          <a:xfrm>
            <a:off x="5050155" y="4031615"/>
            <a:ext cx="5519420" cy="2343785"/>
          </a:xfrm>
          <a:prstGeom prst="rect">
            <a:avLst/>
          </a:prstGeom>
        </p:spPr>
      </p:pic>
    </p:spTree>
    <p:extLst>
      <p:ext uri="{BB962C8B-B14F-4D97-AF65-F5344CB8AC3E}">
        <p14:creationId xmlns:p14="http://schemas.microsoft.com/office/powerpoint/2010/main" val="112445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A9AA-5E8D-1088-47DA-A8DAA064182B}"/>
              </a:ext>
            </a:extLst>
          </p:cNvPr>
          <p:cNvSpPr>
            <a:spLocks noGrp="1"/>
          </p:cNvSpPr>
          <p:nvPr>
            <p:ph type="title"/>
          </p:nvPr>
        </p:nvSpPr>
        <p:spPr/>
        <p:txBody>
          <a:bodyPr/>
          <a:lstStyle/>
          <a:p>
            <a:r>
              <a:rPr lang="zh-CN" altLang="en-US" dirty="0"/>
              <a:t>安装模型</a:t>
            </a:r>
            <a:r>
              <a:rPr lang="en-US" altLang="zh-CN" dirty="0"/>
              <a:t>(SAT)</a:t>
            </a:r>
            <a:endParaRPr lang="en-CN" dirty="0"/>
          </a:p>
        </p:txBody>
      </p:sp>
      <p:sp>
        <p:nvSpPr>
          <p:cNvPr id="14" name="文本框 3">
            <a:extLst>
              <a:ext uri="{FF2B5EF4-FFF2-40B4-BE49-F238E27FC236}">
                <a16:creationId xmlns:a16="http://schemas.microsoft.com/office/drawing/2014/main" id="{6E746EB9-E4D8-E024-F300-463876FCB097}"/>
              </a:ext>
            </a:extLst>
          </p:cNvPr>
          <p:cNvSpPr txBox="1"/>
          <p:nvPr/>
        </p:nvSpPr>
        <p:spPr>
          <a:xfrm>
            <a:off x="7005841" y="3353207"/>
            <a:ext cx="2942922" cy="645160"/>
          </a:xfrm>
          <a:prstGeom prst="rect">
            <a:avLst/>
          </a:prstGeom>
          <a:noFill/>
        </p:spPr>
        <p:txBody>
          <a:bodyPr wrap="square" rtlCol="0">
            <a:spAutoFit/>
          </a:bodyPr>
          <a:lstStyle/>
          <a:p>
            <a:pPr eaLnBrk="1" fontAlgn="auto" hangingPunct="1">
              <a:spcBef>
                <a:spcPts val="0"/>
              </a:spcBef>
              <a:spcAft>
                <a:spcPts val="0"/>
              </a:spcAft>
            </a:pPr>
            <a:endParaRPr lang="en-US" altLang="zh-CN" b="1" dirty="0">
              <a:solidFill>
                <a:srgbClr val="0052FF"/>
              </a:solidFill>
              <a:latin typeface="Calibri"/>
              <a:ea typeface="宋体"/>
            </a:endParaRPr>
          </a:p>
          <a:p>
            <a:pPr eaLnBrk="1" fontAlgn="auto" hangingPunct="1">
              <a:spcBef>
                <a:spcPts val="0"/>
              </a:spcBef>
              <a:spcAft>
                <a:spcPts val="0"/>
              </a:spcAft>
            </a:pPr>
            <a:r>
              <a:rPr lang="zh-CN" altLang="en-US" b="1" dirty="0">
                <a:solidFill>
                  <a:srgbClr val="0052FF"/>
                </a:solidFill>
                <a:latin typeface="Calibri"/>
                <a:ea typeface="宋体"/>
              </a:rPr>
              <a:t>显存消耗</a:t>
            </a:r>
            <a:r>
              <a:rPr lang="en-US" altLang="zh-CN" b="1" dirty="0">
                <a:solidFill>
                  <a:srgbClr val="0052FF"/>
                </a:solidFill>
                <a:latin typeface="Calibri"/>
                <a:ea typeface="宋体"/>
              </a:rPr>
              <a:t>18G</a:t>
            </a:r>
            <a:endParaRPr lang="zh-CN" altLang="en-US" b="1" dirty="0">
              <a:solidFill>
                <a:srgbClr val="0052FF"/>
              </a:solidFill>
              <a:latin typeface="Calibri"/>
              <a:ea typeface="宋体"/>
            </a:endParaRPr>
          </a:p>
        </p:txBody>
      </p:sp>
      <p:sp>
        <p:nvSpPr>
          <p:cNvPr id="15" name="文本框 4">
            <a:extLst>
              <a:ext uri="{FF2B5EF4-FFF2-40B4-BE49-F238E27FC236}">
                <a16:creationId xmlns:a16="http://schemas.microsoft.com/office/drawing/2014/main" id="{A4B114DD-6BE0-850F-0F83-326E84D98ACB}"/>
              </a:ext>
            </a:extLst>
          </p:cNvPr>
          <p:cNvSpPr txBox="1"/>
          <p:nvPr/>
        </p:nvSpPr>
        <p:spPr>
          <a:xfrm>
            <a:off x="862330" y="961390"/>
            <a:ext cx="4064000" cy="830997"/>
          </a:xfrm>
          <a:prstGeom prst="rect">
            <a:avLst/>
          </a:prstGeom>
          <a:noFill/>
        </p:spPr>
        <p:txBody>
          <a:bodyPr wrap="square" rtlCol="0">
            <a:spAutoFit/>
          </a:bodyPr>
          <a:lstStyle/>
          <a:p>
            <a:pPr eaLnBrk="1" fontAlgn="auto" hangingPunct="1">
              <a:spcBef>
                <a:spcPts val="0"/>
              </a:spcBef>
              <a:spcAft>
                <a:spcPts val="0"/>
              </a:spcAft>
            </a:pPr>
            <a:r>
              <a:rPr lang="zh-CN" altLang="en-US" sz="2400">
                <a:solidFill>
                  <a:prstClr val="black"/>
                </a:solidFill>
                <a:latin typeface="微软雅黑" charset="0"/>
                <a:ea typeface="微软雅黑" charset="0"/>
                <a:cs typeface="微软雅黑" charset="0"/>
              </a:rPr>
              <a:t>首先，前往 SAT 镜像下载依赖。</a:t>
            </a:r>
          </a:p>
        </p:txBody>
      </p:sp>
      <p:sp>
        <p:nvSpPr>
          <p:cNvPr id="16" name="文本框 5">
            <a:extLst>
              <a:ext uri="{FF2B5EF4-FFF2-40B4-BE49-F238E27FC236}">
                <a16:creationId xmlns:a16="http://schemas.microsoft.com/office/drawing/2014/main" id="{ABFBA9E1-0274-D73F-178E-0B4EDAE67716}"/>
              </a:ext>
            </a:extLst>
          </p:cNvPr>
          <p:cNvSpPr txBox="1"/>
          <p:nvPr/>
        </p:nvSpPr>
        <p:spPr>
          <a:xfrm>
            <a:off x="862330" y="3209290"/>
            <a:ext cx="4064000" cy="830997"/>
          </a:xfrm>
          <a:prstGeom prst="rect">
            <a:avLst/>
          </a:prstGeom>
          <a:noFill/>
        </p:spPr>
        <p:txBody>
          <a:bodyPr wrap="square" rtlCol="0">
            <a:spAutoFit/>
          </a:bodyPr>
          <a:lstStyle/>
          <a:p>
            <a:pPr eaLnBrk="1" fontAlgn="auto" hangingPunct="1">
              <a:spcBef>
                <a:spcPts val="0"/>
              </a:spcBef>
              <a:spcAft>
                <a:spcPts val="0"/>
              </a:spcAft>
            </a:pPr>
            <a:r>
              <a:rPr lang="en-US" altLang="zh-CN" sz="2400" dirty="0" err="1">
                <a:solidFill>
                  <a:prstClr val="black"/>
                </a:solidFill>
                <a:latin typeface="微软雅黑" charset="0"/>
                <a:ea typeface="微软雅黑" charset="0"/>
              </a:rPr>
              <a:t>然后，解压文件，模型结构应该如下</a:t>
            </a:r>
            <a:r>
              <a:rPr lang="zh-CN" altLang="en-US" sz="2400" dirty="0">
                <a:solidFill>
                  <a:prstClr val="black"/>
                </a:solidFill>
                <a:latin typeface="微软雅黑" charset="0"/>
                <a:ea typeface="微软雅黑" charset="0"/>
              </a:rPr>
              <a:t>：</a:t>
            </a:r>
          </a:p>
        </p:txBody>
      </p:sp>
      <p:sp>
        <p:nvSpPr>
          <p:cNvPr id="17" name="文本框 6">
            <a:extLst>
              <a:ext uri="{FF2B5EF4-FFF2-40B4-BE49-F238E27FC236}">
                <a16:creationId xmlns:a16="http://schemas.microsoft.com/office/drawing/2014/main" id="{9A24CEB5-1DF5-C737-A53E-12D194F44F74}"/>
              </a:ext>
            </a:extLst>
          </p:cNvPr>
          <p:cNvSpPr txBox="1"/>
          <p:nvPr/>
        </p:nvSpPr>
        <p:spPr>
          <a:xfrm>
            <a:off x="862330" y="5139690"/>
            <a:ext cx="7212965" cy="461665"/>
          </a:xfrm>
          <a:prstGeom prst="rect">
            <a:avLst/>
          </a:prstGeom>
          <a:noFill/>
        </p:spPr>
        <p:txBody>
          <a:bodyPr wrap="square" rtlCol="0">
            <a:spAutoFit/>
          </a:bodyPr>
          <a:lstStyle/>
          <a:p>
            <a:pPr eaLnBrk="1" fontAlgn="auto" hangingPunct="1">
              <a:spcBef>
                <a:spcPts val="0"/>
              </a:spcBef>
              <a:spcAft>
                <a:spcPts val="0"/>
              </a:spcAft>
            </a:pPr>
            <a:r>
              <a:rPr lang="en-US" altLang="zh-CN" sz="2400" dirty="0" err="1">
                <a:solidFill>
                  <a:prstClr val="black"/>
                </a:solidFill>
                <a:latin typeface="微软雅黑" charset="0"/>
                <a:ea typeface="微软雅黑" charset="0"/>
                <a:cs typeface="微软雅黑" charset="0"/>
              </a:rPr>
              <a:t>接着，克隆</a:t>
            </a:r>
            <a:r>
              <a:rPr lang="en-US" altLang="zh-CN" sz="2400" dirty="0">
                <a:solidFill>
                  <a:prstClr val="black"/>
                </a:solidFill>
                <a:latin typeface="微软雅黑" charset="0"/>
                <a:ea typeface="微软雅黑" charset="0"/>
                <a:cs typeface="微软雅黑" charset="0"/>
              </a:rPr>
              <a:t> T5 </a:t>
            </a:r>
            <a:r>
              <a:rPr lang="en-US" altLang="zh-CN" sz="2400" dirty="0" err="1">
                <a:solidFill>
                  <a:prstClr val="black"/>
                </a:solidFill>
                <a:latin typeface="微软雅黑" charset="0"/>
                <a:ea typeface="微软雅黑" charset="0"/>
                <a:cs typeface="微软雅黑" charset="0"/>
              </a:rPr>
              <a:t>模型</a:t>
            </a:r>
            <a:endParaRPr lang="en-US" altLang="zh-CN" sz="2400" dirty="0">
              <a:solidFill>
                <a:prstClr val="black"/>
              </a:solidFill>
              <a:latin typeface="微软雅黑" charset="0"/>
              <a:ea typeface="微软雅黑" charset="0"/>
              <a:cs typeface="微软雅黑" charset="0"/>
            </a:endParaRPr>
          </a:p>
        </p:txBody>
      </p:sp>
      <p:sp>
        <p:nvSpPr>
          <p:cNvPr id="18" name="文本框 8">
            <a:extLst>
              <a:ext uri="{FF2B5EF4-FFF2-40B4-BE49-F238E27FC236}">
                <a16:creationId xmlns:a16="http://schemas.microsoft.com/office/drawing/2014/main" id="{32569C27-732B-80AD-1A92-3AE68039D734}"/>
              </a:ext>
            </a:extLst>
          </p:cNvPr>
          <p:cNvSpPr txBox="1"/>
          <p:nvPr/>
        </p:nvSpPr>
        <p:spPr>
          <a:xfrm>
            <a:off x="947420" y="1355725"/>
            <a:ext cx="9551670" cy="1814830"/>
          </a:xfrm>
          <a:prstGeom prst="rect">
            <a:avLst/>
          </a:prstGeom>
          <a:solidFill>
            <a:srgbClr val="ED7D31">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mkdir CogVideoX-2b-sat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cd CogVideoX-2b-sat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wget https://cloud.tsinghua.edu.cn/f/fdba7608a49c463ba754/?dl=1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mv 'index.html?dl=1' vae.zip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unzip vae.zip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wget https://cloud.tsinghua.edu.cn/f/556a3e1329e74f1bac45/?dl=1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mv 'index.html?dl=1' transformer.zip</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unzip transformer.zip</a:t>
            </a:r>
          </a:p>
        </p:txBody>
      </p:sp>
      <p:sp>
        <p:nvSpPr>
          <p:cNvPr id="19" name="文本框 12">
            <a:extLst>
              <a:ext uri="{FF2B5EF4-FFF2-40B4-BE49-F238E27FC236}">
                <a16:creationId xmlns:a16="http://schemas.microsoft.com/office/drawing/2014/main" id="{A9659DC5-1078-D916-7BA2-95B8AF92C0B9}"/>
              </a:ext>
            </a:extLst>
          </p:cNvPr>
          <p:cNvSpPr txBox="1"/>
          <p:nvPr/>
        </p:nvSpPr>
        <p:spPr>
          <a:xfrm>
            <a:off x="947420" y="5596890"/>
            <a:ext cx="9551670" cy="737235"/>
          </a:xfrm>
          <a:prstGeom prst="rect">
            <a:avLst/>
          </a:prstGeom>
          <a:solidFill>
            <a:srgbClr val="ED7D31">
              <a:lumMod val="20000"/>
              <a:lumOff val="80000"/>
            </a:srgbClr>
          </a:solid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git clone https://huggingface.co/THUDM/CogVideoX 2b.git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mkdir t5-v1 1-xxl</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mv CogVideoX-2b/text_encoder/* CogVideoX-2b/tokenizer/* t5-v1 1-xxl</a:t>
            </a:r>
          </a:p>
        </p:txBody>
      </p:sp>
      <p:sp>
        <p:nvSpPr>
          <p:cNvPr id="20" name="文本框 13">
            <a:extLst>
              <a:ext uri="{FF2B5EF4-FFF2-40B4-BE49-F238E27FC236}">
                <a16:creationId xmlns:a16="http://schemas.microsoft.com/office/drawing/2014/main" id="{E0AA1FCB-E35E-69E8-1650-98DC365B136B}"/>
              </a:ext>
            </a:extLst>
          </p:cNvPr>
          <p:cNvSpPr txBox="1"/>
          <p:nvPr/>
        </p:nvSpPr>
        <p:spPr>
          <a:xfrm>
            <a:off x="862330" y="6484620"/>
            <a:ext cx="8192135" cy="367665"/>
          </a:xfrm>
          <a:prstGeom prst="rect">
            <a:avLst/>
          </a:prstGeom>
          <a:noFill/>
        </p:spPr>
        <p:txBody>
          <a:bodyPr wrap="square" rtlCol="0">
            <a:noAutofit/>
          </a:bodyPr>
          <a:lstStyle/>
          <a:p>
            <a:pPr eaLnBrk="1" fontAlgn="auto" hangingPunct="1">
              <a:spcBef>
                <a:spcPts val="0"/>
              </a:spcBef>
              <a:spcAft>
                <a:spcPts val="0"/>
              </a:spcAft>
            </a:pPr>
            <a:r>
              <a:rPr lang="en-US" altLang="zh-CN" sz="1400" i="1" dirty="0">
                <a:solidFill>
                  <a:prstClr val="black">
                    <a:lumMod val="65000"/>
                    <a:lumOff val="35000"/>
                  </a:prstClr>
                </a:solidFill>
                <a:latin typeface="Calibri"/>
                <a:ea typeface="宋体"/>
                <a:sym typeface="+mn-ea"/>
              </a:rPr>
              <a:t>SAT</a:t>
            </a:r>
            <a:r>
              <a:rPr lang="zh-CN" altLang="en-US" sz="1400" i="1" dirty="0">
                <a:solidFill>
                  <a:prstClr val="black">
                    <a:lumMod val="65000"/>
                    <a:lumOff val="35000"/>
                  </a:prstClr>
                </a:solidFill>
                <a:latin typeface="Calibri"/>
                <a:ea typeface="宋体"/>
                <a:sym typeface="+mn-ea"/>
              </a:rPr>
              <a:t> 源代码：</a:t>
            </a:r>
            <a:r>
              <a:rPr lang="en-US" altLang="zh-CN" sz="1400" i="1" dirty="0">
                <a:solidFill>
                  <a:prstClr val="black">
                    <a:lumMod val="65000"/>
                    <a:lumOff val="35000"/>
                  </a:prstClr>
                </a:solidFill>
                <a:latin typeface="Calibri"/>
                <a:ea typeface="宋体"/>
                <a:sym typeface="+mn-ea"/>
              </a:rPr>
              <a:t>https://</a:t>
            </a:r>
            <a:r>
              <a:rPr lang="en-US" altLang="zh-CN" sz="1400" i="1" dirty="0" err="1">
                <a:solidFill>
                  <a:prstClr val="black">
                    <a:lumMod val="65000"/>
                    <a:lumOff val="35000"/>
                  </a:prstClr>
                </a:solidFill>
                <a:latin typeface="Calibri"/>
                <a:ea typeface="宋体"/>
                <a:sym typeface="+mn-ea"/>
              </a:rPr>
              <a:t>github.com</a:t>
            </a:r>
            <a:r>
              <a:rPr lang="en-US" altLang="zh-CN" sz="1400" i="1" dirty="0">
                <a:solidFill>
                  <a:prstClr val="black">
                    <a:lumMod val="65000"/>
                    <a:lumOff val="35000"/>
                  </a:prstClr>
                </a:solidFill>
                <a:latin typeface="Calibri"/>
                <a:ea typeface="宋体"/>
                <a:sym typeface="+mn-ea"/>
              </a:rPr>
              <a:t>/THUDM/</a:t>
            </a:r>
            <a:r>
              <a:rPr lang="en-US" altLang="zh-CN" sz="1400" i="1" dirty="0" err="1">
                <a:solidFill>
                  <a:prstClr val="black">
                    <a:lumMod val="65000"/>
                    <a:lumOff val="35000"/>
                  </a:prstClr>
                </a:solidFill>
                <a:latin typeface="Calibri"/>
                <a:ea typeface="宋体"/>
                <a:sym typeface="+mn-ea"/>
              </a:rPr>
              <a:t>SwissArmyTransformer</a:t>
            </a:r>
            <a:endParaRPr lang="en-US" altLang="zh-CN" sz="1400" i="1" dirty="0">
              <a:solidFill>
                <a:prstClr val="black">
                  <a:lumMod val="65000"/>
                  <a:lumOff val="35000"/>
                </a:prstClr>
              </a:solidFill>
              <a:latin typeface="Calibri"/>
              <a:ea typeface="宋体"/>
            </a:endParaRPr>
          </a:p>
          <a:p>
            <a:pPr eaLnBrk="1" fontAlgn="auto" hangingPunct="1">
              <a:spcBef>
                <a:spcPts val="0"/>
              </a:spcBef>
              <a:spcAft>
                <a:spcPts val="0"/>
              </a:spcAft>
            </a:pPr>
            <a:endParaRPr lang="en-US" altLang="zh-CN" sz="1400" i="1" dirty="0">
              <a:solidFill>
                <a:prstClr val="black">
                  <a:lumMod val="65000"/>
                  <a:lumOff val="35000"/>
                </a:prstClr>
              </a:solidFill>
              <a:latin typeface="Calibri"/>
              <a:ea typeface="宋体"/>
            </a:endParaRPr>
          </a:p>
        </p:txBody>
      </p:sp>
      <p:sp>
        <p:nvSpPr>
          <p:cNvPr id="21" name="文本框 14">
            <a:extLst>
              <a:ext uri="{FF2B5EF4-FFF2-40B4-BE49-F238E27FC236}">
                <a16:creationId xmlns:a16="http://schemas.microsoft.com/office/drawing/2014/main" id="{A9AACE55-468A-EA55-19DC-86F5ECAA86C4}"/>
              </a:ext>
            </a:extLst>
          </p:cNvPr>
          <p:cNvSpPr txBox="1"/>
          <p:nvPr/>
        </p:nvSpPr>
        <p:spPr>
          <a:xfrm>
            <a:off x="947420" y="3647440"/>
            <a:ext cx="9551670" cy="1383665"/>
          </a:xfrm>
          <a:prstGeom prst="rect">
            <a:avLst/>
          </a:prstGeom>
          <a:solidFill>
            <a:srgbClr val="ED7D31">
              <a:lumMod val="20000"/>
              <a:lumOff val="80000"/>
            </a:srgbClr>
          </a:solid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 transformer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   ├── 1000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   │   └── mp_rank_00_model_states.pt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   └── latest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 vae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Calibri"/>
                <a:ea typeface="宋体"/>
              </a:rPr>
              <a:t>    └── 3d-vae.pt</a:t>
            </a:r>
          </a:p>
        </p:txBody>
      </p:sp>
    </p:spTree>
    <p:extLst>
      <p:ext uri="{BB962C8B-B14F-4D97-AF65-F5344CB8AC3E}">
        <p14:creationId xmlns:p14="http://schemas.microsoft.com/office/powerpoint/2010/main" val="678245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A9AA-5E8D-1088-47DA-A8DAA064182B}"/>
              </a:ext>
            </a:extLst>
          </p:cNvPr>
          <p:cNvSpPr>
            <a:spLocks noGrp="1"/>
          </p:cNvSpPr>
          <p:nvPr>
            <p:ph type="title"/>
          </p:nvPr>
        </p:nvSpPr>
        <p:spPr/>
        <p:txBody>
          <a:bodyPr/>
          <a:lstStyle/>
          <a:p>
            <a:r>
              <a:rPr lang="zh-CN" altLang="en-US" dirty="0"/>
              <a:t>关键步骤</a:t>
            </a:r>
            <a:r>
              <a:rPr lang="en-US" altLang="zh-CN" dirty="0"/>
              <a:t>: </a:t>
            </a:r>
            <a:r>
              <a:rPr lang="zh-CN" altLang="en-US" dirty="0"/>
              <a:t>转换提示词</a:t>
            </a:r>
            <a:endParaRPr lang="en-CN" dirty="0"/>
          </a:p>
        </p:txBody>
      </p:sp>
      <p:sp>
        <p:nvSpPr>
          <p:cNvPr id="3" name="文本框 3">
            <a:extLst>
              <a:ext uri="{FF2B5EF4-FFF2-40B4-BE49-F238E27FC236}">
                <a16:creationId xmlns:a16="http://schemas.microsoft.com/office/drawing/2014/main" id="{BBA805B6-CA53-509E-7BDE-E506FC5365A5}"/>
              </a:ext>
            </a:extLst>
          </p:cNvPr>
          <p:cNvSpPr txBox="1"/>
          <p:nvPr/>
        </p:nvSpPr>
        <p:spPr>
          <a:xfrm>
            <a:off x="879576" y="1134916"/>
            <a:ext cx="9400540" cy="461665"/>
          </a:xfrm>
          <a:prstGeom prst="rect">
            <a:avLst/>
          </a:prstGeom>
          <a:noFill/>
        </p:spPr>
        <p:txBody>
          <a:bodyPr wrap="square" rtlCol="0">
            <a:spAutoFit/>
          </a:bodyPr>
          <a:lstStyle/>
          <a:p>
            <a:pPr eaLnBrk="1" fontAlgn="auto" hangingPunct="1">
              <a:spcBef>
                <a:spcPts val="0"/>
              </a:spcBef>
              <a:spcAft>
                <a:spcPts val="0"/>
              </a:spcAft>
            </a:pPr>
            <a:r>
              <a:rPr lang="zh-CN" altLang="en-US" sz="2400" dirty="0">
                <a:solidFill>
                  <a:srgbClr val="0052FF"/>
                </a:solidFill>
                <a:latin typeface="微软雅黑" charset="0"/>
                <a:ea typeface="微软雅黑" charset="0"/>
              </a:rPr>
              <a:t>提示词优化</a:t>
            </a:r>
            <a:endParaRPr lang="zh-CN" altLang="en-US" sz="2400" dirty="0">
              <a:solidFill>
                <a:prstClr val="black"/>
              </a:solidFill>
              <a:latin typeface="微软雅黑" charset="0"/>
              <a:ea typeface="微软雅黑" charset="0"/>
            </a:endParaRPr>
          </a:p>
        </p:txBody>
      </p:sp>
      <p:sp>
        <p:nvSpPr>
          <p:cNvPr id="4" name="TextBox 3">
            <a:extLst>
              <a:ext uri="{FF2B5EF4-FFF2-40B4-BE49-F238E27FC236}">
                <a16:creationId xmlns:a16="http://schemas.microsoft.com/office/drawing/2014/main" id="{C4586981-2B98-A4E0-83AD-71A71248E21E}"/>
              </a:ext>
            </a:extLst>
          </p:cNvPr>
          <p:cNvSpPr txBox="1"/>
          <p:nvPr/>
        </p:nvSpPr>
        <p:spPr>
          <a:xfrm>
            <a:off x="879792" y="5927918"/>
            <a:ext cx="10483215" cy="737235"/>
          </a:xfrm>
          <a:prstGeom prst="rect">
            <a:avLst/>
          </a:prstGeom>
          <a:noFill/>
        </p:spPr>
        <p:txBody>
          <a:bodyPr wrap="square">
            <a:spAutoFit/>
          </a:bodyPr>
          <a:lstStyle/>
          <a:p>
            <a:pPr eaLnBrk="1" fontAlgn="auto" hangingPunct="1">
              <a:lnSpc>
                <a:spcPct val="150000"/>
              </a:lnSpc>
              <a:spcBef>
                <a:spcPts val="0"/>
              </a:spcBef>
              <a:spcAft>
                <a:spcPts val="0"/>
              </a:spcAft>
            </a:pPr>
            <a:r>
              <a:rPr lang="zh-CN" altLang="en-US" sz="1400" i="1" dirty="0">
                <a:solidFill>
                  <a:prstClr val="black">
                    <a:lumMod val="65000"/>
                    <a:lumOff val="35000"/>
                  </a:prstClr>
                </a:solidFill>
                <a:latin typeface="微软雅黑" charset="0"/>
                <a:ea typeface="微软雅黑" charset="0"/>
              </a:rPr>
              <a:t>转换提示词的代码：</a:t>
            </a:r>
          </a:p>
          <a:p>
            <a:pPr eaLnBrk="1" fontAlgn="auto" hangingPunct="1">
              <a:lnSpc>
                <a:spcPct val="150000"/>
              </a:lnSpc>
              <a:spcBef>
                <a:spcPts val="0"/>
              </a:spcBef>
              <a:spcAft>
                <a:spcPts val="0"/>
              </a:spcAft>
            </a:pPr>
            <a:r>
              <a:rPr lang="en-US" sz="1400" i="1" dirty="0">
                <a:solidFill>
                  <a:prstClr val="black">
                    <a:lumMod val="65000"/>
                    <a:lumOff val="35000"/>
                  </a:prstClr>
                </a:solidFill>
                <a:latin typeface="Calibri"/>
                <a:ea typeface="宋体"/>
              </a:rPr>
              <a:t>https://</a:t>
            </a:r>
            <a:r>
              <a:rPr lang="en-US" sz="1400" i="1" dirty="0" err="1">
                <a:solidFill>
                  <a:prstClr val="black">
                    <a:lumMod val="65000"/>
                    <a:lumOff val="35000"/>
                  </a:prstClr>
                </a:solidFill>
                <a:latin typeface="Calibri"/>
                <a:ea typeface="宋体"/>
              </a:rPr>
              <a:t>github.com</a:t>
            </a:r>
            <a:r>
              <a:rPr lang="en-US" sz="1400" i="1" dirty="0">
                <a:solidFill>
                  <a:prstClr val="black">
                    <a:lumMod val="65000"/>
                    <a:lumOff val="35000"/>
                  </a:prstClr>
                </a:solidFill>
                <a:latin typeface="Calibri"/>
                <a:ea typeface="宋体"/>
              </a:rPr>
              <a:t>/THUDM/</a:t>
            </a:r>
            <a:r>
              <a:rPr lang="en-US" sz="1400" i="1" dirty="0" err="1">
                <a:solidFill>
                  <a:prstClr val="black">
                    <a:lumMod val="65000"/>
                    <a:lumOff val="35000"/>
                  </a:prstClr>
                </a:solidFill>
                <a:latin typeface="Calibri"/>
                <a:ea typeface="宋体"/>
              </a:rPr>
              <a:t>CogVideo</a:t>
            </a:r>
            <a:r>
              <a:rPr lang="en-US" sz="1400" i="1" dirty="0">
                <a:solidFill>
                  <a:prstClr val="black">
                    <a:lumMod val="65000"/>
                    <a:lumOff val="35000"/>
                  </a:prstClr>
                </a:solidFill>
                <a:latin typeface="Calibri"/>
                <a:ea typeface="宋体"/>
              </a:rPr>
              <a:t>/blob/main/inference/</a:t>
            </a:r>
            <a:r>
              <a:rPr lang="en-US" sz="1400" i="1" dirty="0" err="1">
                <a:solidFill>
                  <a:prstClr val="black">
                    <a:lumMod val="65000"/>
                    <a:lumOff val="35000"/>
                  </a:prstClr>
                </a:solidFill>
                <a:latin typeface="Calibri"/>
                <a:ea typeface="宋体"/>
              </a:rPr>
              <a:t>convert_demo.py</a:t>
            </a:r>
          </a:p>
        </p:txBody>
      </p:sp>
      <p:sp>
        <p:nvSpPr>
          <p:cNvPr id="5" name="文本框 1">
            <a:extLst>
              <a:ext uri="{FF2B5EF4-FFF2-40B4-BE49-F238E27FC236}">
                <a16:creationId xmlns:a16="http://schemas.microsoft.com/office/drawing/2014/main" id="{B5853961-945C-E30B-FDA6-F2CEB57A89AF}"/>
              </a:ext>
            </a:extLst>
          </p:cNvPr>
          <p:cNvSpPr txBox="1"/>
          <p:nvPr/>
        </p:nvSpPr>
        <p:spPr>
          <a:xfrm>
            <a:off x="879475" y="2820035"/>
            <a:ext cx="7905115" cy="461665"/>
          </a:xfrm>
          <a:prstGeom prst="rect">
            <a:avLst/>
          </a:prstGeom>
          <a:noFill/>
        </p:spPr>
        <p:txBody>
          <a:bodyPr wrap="square" rtlCol="0">
            <a:spAutoFit/>
          </a:bodyPr>
          <a:lstStyle/>
          <a:p>
            <a:pPr eaLnBrk="1" fontAlgn="auto" hangingPunct="1">
              <a:spcBef>
                <a:spcPts val="0"/>
              </a:spcBef>
              <a:spcAft>
                <a:spcPts val="0"/>
              </a:spcAft>
            </a:pPr>
            <a:r>
              <a:rPr lang="zh-CN" altLang="en-US" sz="2400" dirty="0">
                <a:solidFill>
                  <a:srgbClr val="0052FF"/>
                </a:solidFill>
                <a:latin typeface="微软雅黑" charset="0"/>
                <a:ea typeface="微软雅黑" charset="0"/>
                <a:sym typeface="+mn-ea"/>
              </a:rPr>
              <a:t>使用脚本</a:t>
            </a:r>
            <a:endParaRPr lang="en-US" altLang="zh-CN" sz="2400">
              <a:solidFill>
                <a:prstClr val="black"/>
              </a:solidFill>
              <a:latin typeface="微软雅黑" charset="0"/>
              <a:ea typeface="微软雅黑" charset="0"/>
            </a:endParaRPr>
          </a:p>
        </p:txBody>
      </p:sp>
      <p:sp>
        <p:nvSpPr>
          <p:cNvPr id="6" name="文本框 4">
            <a:extLst>
              <a:ext uri="{FF2B5EF4-FFF2-40B4-BE49-F238E27FC236}">
                <a16:creationId xmlns:a16="http://schemas.microsoft.com/office/drawing/2014/main" id="{2EFC6C35-AE6A-5D12-77A9-2C511C542BB3}"/>
              </a:ext>
            </a:extLst>
          </p:cNvPr>
          <p:cNvSpPr txBox="1"/>
          <p:nvPr/>
        </p:nvSpPr>
        <p:spPr>
          <a:xfrm>
            <a:off x="879475" y="1653540"/>
            <a:ext cx="9646285" cy="874407"/>
          </a:xfrm>
          <a:prstGeom prst="rect">
            <a:avLst/>
          </a:prstGeom>
          <a:solidFill>
            <a:srgbClr val="ED7D31">
              <a:lumMod val="20000"/>
              <a:lumOff val="80000"/>
            </a:srgbClr>
          </a:solid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sym typeface="+mn-ea"/>
              </a:rPr>
              <a:t>在开始运行模型之前，请参考之前使用</a:t>
            </a:r>
            <a:r>
              <a:rPr kumimoji="0" lang="en-US" altLang="zh-CN"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sym typeface="+mn-ea"/>
              </a:rPr>
              <a:t>GLM-4</a:t>
            </a:r>
            <a:r>
              <a:rPr kumimoji="0" lang="zh-CN" altLang="en-US"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sym typeface="+mn-ea"/>
              </a:rPr>
              <a:t>等同级别大模型对提示词优化的过程，这很重要，由于模型在长提示词下训练的，提示词的好坏直接影响视频生成的质量。</a:t>
            </a:r>
            <a:endParaRPr kumimoji="0" lang="en-US" altLang="zh-CN"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endParaRPr>
          </a:p>
        </p:txBody>
      </p:sp>
      <p:sp>
        <p:nvSpPr>
          <p:cNvPr id="7" name="文本框 6">
            <a:extLst>
              <a:ext uri="{FF2B5EF4-FFF2-40B4-BE49-F238E27FC236}">
                <a16:creationId xmlns:a16="http://schemas.microsoft.com/office/drawing/2014/main" id="{4D07E8AD-5317-D07D-0970-395049844018}"/>
              </a:ext>
            </a:extLst>
          </p:cNvPr>
          <p:cNvSpPr txBox="1"/>
          <p:nvPr/>
        </p:nvSpPr>
        <p:spPr>
          <a:xfrm>
            <a:off x="879475" y="3314065"/>
            <a:ext cx="9646285" cy="1393779"/>
          </a:xfrm>
          <a:prstGeom prst="rect">
            <a:avLst/>
          </a:prstGeom>
          <a:solidFill>
            <a:srgbClr val="ED7D31">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sym typeface="+mn-ea"/>
              </a:rPr>
              <a:t>我们提供了 </a:t>
            </a:r>
            <a:r>
              <a:rPr kumimoji="0" lang="en-US" altLang="zh-CN" sz="1800" b="0" i="0" u="none" strike="noStrike" kern="0" cap="none" spc="0" normalizeH="0" baseline="0" noProof="0" dirty="0" err="1">
                <a:ln>
                  <a:noFill/>
                </a:ln>
                <a:solidFill>
                  <a:prstClr val="black"/>
                </a:solidFill>
                <a:effectLst/>
                <a:uLnTx/>
                <a:uFillTx/>
                <a:latin typeface="微软雅黑" charset="0"/>
                <a:ea typeface="微软雅黑" charset="0"/>
                <a:cs typeface="微软雅黑" charset="0"/>
                <a:sym typeface="+mn-ea"/>
              </a:rPr>
              <a:t>convert_demo.py</a:t>
            </a:r>
            <a:r>
              <a:rPr kumimoji="0" lang="zh-CN" altLang="en-US"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sym typeface="+mn-ea"/>
              </a:rPr>
              <a:t> 用于将用户输入的提示词（建议英语）</a:t>
            </a:r>
            <a:endParaRPr kumimoji="0" lang="en-US" altLang="zh-CN"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endParaRPr>
          </a:p>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latin typeface="微软雅黑" charset="0"/>
                <a:ea typeface="微软雅黑" charset="0"/>
                <a:cs typeface="微软雅黑" charset="0"/>
                <a:sym typeface="+mn-ea"/>
              </a:rPr>
              <a:t>使用 </a:t>
            </a:r>
            <a:r>
              <a:rPr kumimoji="0" lang="en-US" sz="1800" b="1" i="0" u="none" strike="noStrike" kern="0" cap="none" spc="0" normalizeH="0" baseline="0" noProof="0" dirty="0">
                <a:ln>
                  <a:noFill/>
                </a:ln>
                <a:solidFill>
                  <a:srgbClr val="0E0E0E"/>
                </a:solidFill>
                <a:effectLst/>
                <a:uLnTx/>
                <a:uFillTx/>
                <a:latin typeface="微软雅黑" charset="0"/>
                <a:ea typeface="微软雅黑" charset="0"/>
                <a:cs typeface="微软雅黑" charset="0"/>
                <a:sym typeface="+mn-ea"/>
              </a:rPr>
              <a:t>Few-shot </a:t>
            </a:r>
            <a:r>
              <a:rPr kumimoji="0" lang="en-US" sz="1800" b="0" i="0" u="none" strike="noStrike" kern="0" cap="none" spc="0" normalizeH="0" baseline="0" noProof="0" dirty="0" err="1">
                <a:ln>
                  <a:noFill/>
                </a:ln>
                <a:solidFill>
                  <a:srgbClr val="0E0E0E"/>
                </a:solidFill>
                <a:effectLst/>
                <a:uLnTx/>
                <a:uFillTx/>
                <a:latin typeface="微软雅黑" charset="0"/>
                <a:ea typeface="微软雅黑" charset="0"/>
                <a:cs typeface="微软雅黑" charset="0"/>
                <a:sym typeface="+mn-ea"/>
              </a:rPr>
              <a:t>提示词</a:t>
            </a:r>
            <a:r>
              <a:rPr kumimoji="0" lang="zh-CN" altLang="en-US" sz="1800" b="0" i="0" u="none" strike="noStrike" kern="0" cap="none" spc="0" normalizeH="0" baseline="0" noProof="0" dirty="0">
                <a:ln>
                  <a:noFill/>
                </a:ln>
                <a:solidFill>
                  <a:srgbClr val="0E0E0E"/>
                </a:solidFill>
                <a:effectLst/>
                <a:uLnTx/>
                <a:uFillTx/>
                <a:latin typeface="微软雅黑" charset="0"/>
                <a:ea typeface="微软雅黑" charset="0"/>
                <a:cs typeface="微软雅黑" charset="0"/>
                <a:sym typeface="+mn-ea"/>
              </a:rPr>
              <a:t>，辅助参考</a:t>
            </a:r>
            <a:endParaRPr kumimoji="0" lang="en-US" altLang="zh-CN" sz="1800" b="0" i="0" u="none" strike="noStrike" kern="0" cap="none" spc="0" normalizeH="0" baseline="0" noProof="0" dirty="0">
              <a:ln>
                <a:noFill/>
              </a:ln>
              <a:solidFill>
                <a:srgbClr val="0E0E0E"/>
              </a:solidFill>
              <a:effectLst/>
              <a:uLnTx/>
              <a:uFillTx/>
              <a:latin typeface="微软雅黑" charset="0"/>
              <a:ea typeface="微软雅黑" charset="0"/>
              <a:cs typeface="微软雅黑" charset="0"/>
            </a:endParaRPr>
          </a:p>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E0E0E"/>
                </a:solidFill>
                <a:effectLst/>
                <a:uLnTx/>
                <a:uFillTx/>
                <a:latin typeface="微软雅黑" charset="0"/>
                <a:ea typeface="微软雅黑" charset="0"/>
                <a:cs typeface="微软雅黑" charset="0"/>
                <a:sym typeface="+mn-ea"/>
              </a:rPr>
              <a:t>最终大模型输出更适合 </a:t>
            </a:r>
            <a:r>
              <a:rPr kumimoji="0" lang="en-US" altLang="zh-CN" sz="1800" b="0" i="0" u="none" strike="noStrike" kern="0" cap="none" spc="0" normalizeH="0" baseline="0" noProof="0" dirty="0" err="1">
                <a:ln>
                  <a:noFill/>
                </a:ln>
                <a:solidFill>
                  <a:srgbClr val="0E0E0E"/>
                </a:solidFill>
                <a:effectLst/>
                <a:uLnTx/>
                <a:uFillTx/>
                <a:latin typeface="微软雅黑" charset="0"/>
                <a:ea typeface="微软雅黑" charset="0"/>
                <a:cs typeface="微软雅黑" charset="0"/>
                <a:sym typeface="+mn-ea"/>
              </a:rPr>
              <a:t>CogVideoX</a:t>
            </a:r>
            <a:r>
              <a:rPr kumimoji="0" lang="zh-CN" altLang="en-US" sz="1800" b="0" i="0" u="none" strike="noStrike" kern="0" cap="none" spc="0" normalizeH="0" baseline="0" noProof="0" dirty="0" err="1">
                <a:ln>
                  <a:noFill/>
                </a:ln>
                <a:solidFill>
                  <a:srgbClr val="0E0E0E"/>
                </a:solidFill>
                <a:effectLst/>
                <a:uLnTx/>
                <a:uFillTx/>
                <a:latin typeface="微软雅黑" charset="0"/>
                <a:ea typeface="微软雅黑" charset="0"/>
                <a:cs typeface="微软雅黑" charset="0"/>
                <a:sym typeface="+mn-ea"/>
              </a:rPr>
              <a:t> </a:t>
            </a:r>
            <a:r>
              <a:rPr kumimoji="0" lang="zh-CN" altLang="en-US" sz="1800" b="0" i="0" u="none" strike="noStrike" kern="0" cap="none" spc="0" normalizeH="0" baseline="0" noProof="0" dirty="0">
                <a:ln>
                  <a:noFill/>
                </a:ln>
                <a:solidFill>
                  <a:srgbClr val="0E0E0E"/>
                </a:solidFill>
                <a:effectLst/>
                <a:uLnTx/>
                <a:uFillTx/>
                <a:latin typeface="微软雅黑" charset="0"/>
                <a:ea typeface="微软雅黑" charset="0"/>
                <a:cs typeface="微软雅黑" charset="0"/>
                <a:sym typeface="+mn-ea"/>
              </a:rPr>
              <a:t>的提示词</a:t>
            </a:r>
            <a:endParaRPr kumimoji="0" lang="en-US" altLang="zh-CN" sz="1800" b="0" i="0" u="none" strike="noStrike" kern="0" cap="none" spc="0" normalizeH="0" baseline="0" noProof="0">
              <a:ln>
                <a:noFill/>
              </a:ln>
              <a:solidFill>
                <a:prstClr val="black"/>
              </a:solidFill>
              <a:effectLst/>
              <a:uLnTx/>
              <a:uFillTx/>
              <a:latin typeface="微软雅黑" charset="0"/>
              <a:ea typeface="微软雅黑" charset="0"/>
              <a:cs typeface="微软雅黑" charset="0"/>
            </a:endParaRPr>
          </a:p>
        </p:txBody>
      </p:sp>
    </p:spTree>
    <p:extLst>
      <p:ext uri="{BB962C8B-B14F-4D97-AF65-F5344CB8AC3E}">
        <p14:creationId xmlns:p14="http://schemas.microsoft.com/office/powerpoint/2010/main" val="3002933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A9AA-5E8D-1088-47DA-A8DAA064182B}"/>
              </a:ext>
            </a:extLst>
          </p:cNvPr>
          <p:cNvSpPr>
            <a:spLocks noGrp="1"/>
          </p:cNvSpPr>
          <p:nvPr>
            <p:ph type="title"/>
          </p:nvPr>
        </p:nvSpPr>
        <p:spPr/>
        <p:txBody>
          <a:bodyPr/>
          <a:lstStyle/>
          <a:p>
            <a:r>
              <a:rPr lang="zh-CN" altLang="en-US" dirty="0"/>
              <a:t>效果展示</a:t>
            </a:r>
            <a:endParaRPr lang="en-CN" dirty="0"/>
          </a:p>
        </p:txBody>
      </p:sp>
      <p:pic>
        <p:nvPicPr>
          <p:cNvPr id="8" name="4">
            <a:hlinkClick r:id="" action="ppaction://media"/>
            <a:extLst>
              <a:ext uri="{FF2B5EF4-FFF2-40B4-BE49-F238E27FC236}">
                <a16:creationId xmlns:a16="http://schemas.microsoft.com/office/drawing/2014/main" id="{607491E8-063D-818D-A2D7-99CA8987A2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86500" y="1287145"/>
            <a:ext cx="4857750" cy="3238500"/>
          </a:xfrm>
          <a:prstGeom prst="rect">
            <a:avLst/>
          </a:prstGeom>
        </p:spPr>
      </p:pic>
      <p:pic>
        <p:nvPicPr>
          <p:cNvPr id="9" name="2">
            <a:hlinkClick r:id="" action="ppaction://media"/>
            <a:extLst>
              <a:ext uri="{FF2B5EF4-FFF2-40B4-BE49-F238E27FC236}">
                <a16:creationId xmlns:a16="http://schemas.microsoft.com/office/drawing/2014/main" id="{646DA2B1-84E2-15F8-2857-8C04C03EFDE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39165" y="1287145"/>
            <a:ext cx="4857750" cy="3238500"/>
          </a:xfrm>
          <a:prstGeom prst="rect">
            <a:avLst/>
          </a:prstGeom>
        </p:spPr>
      </p:pic>
      <p:sp>
        <p:nvSpPr>
          <p:cNvPr id="10" name="文本框 1">
            <a:extLst>
              <a:ext uri="{FF2B5EF4-FFF2-40B4-BE49-F238E27FC236}">
                <a16:creationId xmlns:a16="http://schemas.microsoft.com/office/drawing/2014/main" id="{CC7A80E5-4DEB-E313-A5A3-9A4DCBB2DEE6}"/>
              </a:ext>
            </a:extLst>
          </p:cNvPr>
          <p:cNvSpPr txBox="1"/>
          <p:nvPr/>
        </p:nvSpPr>
        <p:spPr>
          <a:xfrm>
            <a:off x="962025" y="4627880"/>
            <a:ext cx="4726940" cy="1630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Calibri"/>
                <a:ea typeface="宋体"/>
                <a:cs typeface="+mn-cs"/>
              </a:rPr>
              <a:t>The camera follows behind a white vintage SUV with a black roof rack as it speeds up a steep dirt road surrounded by pine trees on a steep mountain slope, dust kicks up from it’s tires, the sunlight shines on the SUV as it speeds along the dirt road, casting a warm glow over the scene. The dirt road curves gently into the distance, with no other cars or vehicles in sight. The trees on either side of the road are redwoods, with patches of greenery scattered throughout. The car is seen from the rear following the curve with ease, making it seem as if it is on a rugged drive through the rugged terrain. The dirt road itself is surrounded by steep hills and mountains, with a clear blue sky above with wispy clouds.</a:t>
            </a:r>
          </a:p>
        </p:txBody>
      </p:sp>
      <p:sp>
        <p:nvSpPr>
          <p:cNvPr id="11" name="文本框 4">
            <a:extLst>
              <a:ext uri="{FF2B5EF4-FFF2-40B4-BE49-F238E27FC236}">
                <a16:creationId xmlns:a16="http://schemas.microsoft.com/office/drawing/2014/main" id="{DB8747B8-9BCB-5FEA-B593-4FBED75EA958}"/>
              </a:ext>
            </a:extLst>
          </p:cNvPr>
          <p:cNvSpPr txBox="1"/>
          <p:nvPr/>
        </p:nvSpPr>
        <p:spPr>
          <a:xfrm>
            <a:off x="6417945" y="4699635"/>
            <a:ext cx="4726305" cy="86042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Calibri"/>
                <a:ea typeface="宋体"/>
                <a:cs typeface="+mn-cs"/>
              </a:rPr>
              <a:t>In the haunting backdrop of a war-torn city, where ruins and crumbled walls tell a story of devastation, a poignant close-up frames a young girl. Her face is smudged with ash, a silent testament to the chaos around her. Her eyes glistening with a mix of sorrow and resilience, capturing the raw emotion of a world that has lost its innocence to the ravages of conflict.</a:t>
            </a:r>
          </a:p>
        </p:txBody>
      </p:sp>
    </p:spTree>
    <p:extLst>
      <p:ext uri="{BB962C8B-B14F-4D97-AF65-F5344CB8AC3E}">
        <p14:creationId xmlns:p14="http://schemas.microsoft.com/office/powerpoint/2010/main" val="147818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 fill="hold"/>
                                        <p:tgtEl>
                                          <p:spTgt spid="9"/>
                                        </p:tgtEl>
                                      </p:cBhvr>
                                    </p:cmd>
                                  </p:childTnLst>
                                </p:cTn>
                              </p:par>
                            </p:childTnLst>
                          </p:cTn>
                        </p:par>
                        <p:par>
                          <p:cTn id="7" fill="hold">
                            <p:stCondLst>
                              <p:cond delay="6125"/>
                            </p:stCondLst>
                            <p:childTnLst>
                              <p:par>
                                <p:cTn id="8" presetID="1" presetClass="mediacall" presetSubtype="0" fill="hold" nodeType="afterEffect">
                                  <p:stCondLst>
                                    <p:cond delay="0"/>
                                  </p:stCondLst>
                                  <p:childTnLst>
                                    <p:cmd type="call" cmd="playFrom(0.0)">
                                      <p:cBhvr>
                                        <p:cTn id="9" dur="61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fill="hold" display="0">
                  <p:stCondLst>
                    <p:cond delay="indefinite"/>
                  </p:stCondLst>
                </p:cTn>
                <p:tgtEl>
                  <p:spTgt spid="9"/>
                </p:tgtEl>
              </p:cMediaNode>
            </p:video>
            <p:video>
              <p:cMediaNode vol="80000">
                <p:cTn id="21" fill="hold" display="0">
                  <p:stCondLst>
                    <p:cond delay="indefinite"/>
                  </p:stCondLst>
                </p:cTn>
                <p:tgtEl>
                  <p:spTgt spid="8"/>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A9AA-5E8D-1088-47DA-A8DAA064182B}"/>
              </a:ext>
            </a:extLst>
          </p:cNvPr>
          <p:cNvSpPr>
            <a:spLocks noGrp="1"/>
          </p:cNvSpPr>
          <p:nvPr>
            <p:ph type="title"/>
          </p:nvPr>
        </p:nvSpPr>
        <p:spPr/>
        <p:txBody>
          <a:bodyPr/>
          <a:lstStyle/>
          <a:p>
            <a:r>
              <a:rPr lang="zh-CN" altLang="en-US" dirty="0"/>
              <a:t>贡献开源</a:t>
            </a:r>
            <a:endParaRPr lang="en-CN" dirty="0"/>
          </a:p>
        </p:txBody>
      </p:sp>
      <p:sp>
        <p:nvSpPr>
          <p:cNvPr id="3" name="TextBox 2">
            <a:extLst>
              <a:ext uri="{FF2B5EF4-FFF2-40B4-BE49-F238E27FC236}">
                <a16:creationId xmlns:a16="http://schemas.microsoft.com/office/drawing/2014/main" id="{A4D0B46F-1435-93AE-A9A5-64135B764265}"/>
              </a:ext>
            </a:extLst>
          </p:cNvPr>
          <p:cNvSpPr txBox="1"/>
          <p:nvPr/>
        </p:nvSpPr>
        <p:spPr>
          <a:xfrm>
            <a:off x="862162" y="1202944"/>
            <a:ext cx="9414809" cy="461665"/>
          </a:xfrm>
          <a:prstGeom prst="rect">
            <a:avLst/>
          </a:prstGeom>
          <a:noFill/>
        </p:spPr>
        <p:txBody>
          <a:bodyPr wrap="square">
            <a:spAutoFit/>
          </a:bodyPr>
          <a:lstStyle/>
          <a:p>
            <a:r>
              <a:rPr lang="en-US" sz="2400" b="1" dirty="0">
                <a:solidFill>
                  <a:srgbClr val="0052FF"/>
                </a:solidFill>
                <a:latin typeface="微软雅黑" panose="020B0703020204020201" charset="-122"/>
                <a:ea typeface="微软雅黑" panose="020B0703020204020201" charset="-122"/>
              </a:rPr>
              <a:t>Issue</a:t>
            </a:r>
            <a:r>
              <a:rPr lang="zh-CN" altLang="en-US" sz="2400" b="1" dirty="0">
                <a:solidFill>
                  <a:srgbClr val="0052FF"/>
                </a:solidFill>
                <a:latin typeface="微软雅黑" panose="020B0703020204020201" charset="-122"/>
                <a:ea typeface="微软雅黑" panose="020B0703020204020201" charset="-122"/>
              </a:rPr>
              <a:t> 提到这</a:t>
            </a:r>
          </a:p>
        </p:txBody>
      </p:sp>
      <p:sp>
        <p:nvSpPr>
          <p:cNvPr id="4" name="Object 1106">
            <a:extLst>
              <a:ext uri="{FF2B5EF4-FFF2-40B4-BE49-F238E27FC236}">
                <a16:creationId xmlns:a16="http://schemas.microsoft.com/office/drawing/2014/main" id="{E2F01B22-5BFE-95BB-14A1-DBE3D453EB25}"/>
              </a:ext>
            </a:extLst>
          </p:cNvPr>
          <p:cNvSpPr txBox="1"/>
          <p:nvPr/>
        </p:nvSpPr>
        <p:spPr>
          <a:xfrm>
            <a:off x="1480652" y="3859392"/>
            <a:ext cx="64" cy="383952"/>
          </a:xfrm>
          <a:prstGeom prst="rect">
            <a:avLst/>
          </a:prstGeom>
          <a:solidFill>
            <a:sysClr val="window" lastClr="FFFFFF"/>
          </a:solidFill>
        </p:spPr>
        <p:txBody>
          <a:bodyPr vert="horz" wrap="none" lIns="0" tIns="46800" rIns="0" bIns="46800" rtlCol="0" anchor="t" anchorCtr="0">
            <a:spAutoFit/>
          </a:bodyPr>
          <a:lstStyle/>
          <a:p>
            <a:pPr marL="0" marR="0" lvl="0" indent="0" algn="r" defTabSz="914400" eaLnBrk="1" fontAlgn="auto" latinLnBrk="0" hangingPunct="1">
              <a:lnSpc>
                <a:spcPct val="11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0052FF"/>
              </a:solidFill>
              <a:effectLst/>
              <a:uLnTx/>
              <a:uFillTx/>
            </a:endParaRPr>
          </a:p>
        </p:txBody>
      </p:sp>
      <p:sp>
        <p:nvSpPr>
          <p:cNvPr id="5" name="文本框 6">
            <a:extLst>
              <a:ext uri="{FF2B5EF4-FFF2-40B4-BE49-F238E27FC236}">
                <a16:creationId xmlns:a16="http://schemas.microsoft.com/office/drawing/2014/main" id="{B3E7CCFA-626C-A94D-CCEA-79582FA934D4}"/>
              </a:ext>
            </a:extLst>
          </p:cNvPr>
          <p:cNvSpPr txBox="1"/>
          <p:nvPr/>
        </p:nvSpPr>
        <p:spPr>
          <a:xfrm>
            <a:off x="862162" y="3060700"/>
            <a:ext cx="4064000" cy="461665"/>
          </a:xfrm>
          <a:prstGeom prst="rect">
            <a:avLst/>
          </a:prstGeom>
          <a:noFill/>
        </p:spPr>
        <p:txBody>
          <a:bodyPr wrap="square" rtlCol="0">
            <a:spAutoFit/>
          </a:bodyPr>
          <a:lstStyle/>
          <a:p>
            <a:r>
              <a:rPr lang="en-US" sz="2400" b="1" dirty="0" err="1">
                <a:solidFill>
                  <a:srgbClr val="0052FF"/>
                </a:solidFill>
                <a:latin typeface="微软雅黑" panose="020B0703020204020201" charset="-122"/>
                <a:ea typeface="微软雅黑" panose="020B0703020204020201" charset="-122"/>
                <a:sym typeface="+mn-ea"/>
              </a:rPr>
              <a:t>微信群</a:t>
            </a:r>
            <a:endParaRPr lang="en-US" altLang="zh-CN" sz="2400" b="1" dirty="0" err="1">
              <a:solidFill>
                <a:srgbClr val="0052FF"/>
              </a:solidFill>
              <a:latin typeface="微软雅黑" panose="020B0703020204020201" charset="-122"/>
              <a:ea typeface="微软雅黑" panose="020B0703020204020201" charset="-122"/>
              <a:sym typeface="+mn-ea"/>
            </a:endParaRPr>
          </a:p>
        </p:txBody>
      </p:sp>
      <p:sp>
        <p:nvSpPr>
          <p:cNvPr id="6" name="文本框 8">
            <a:extLst>
              <a:ext uri="{FF2B5EF4-FFF2-40B4-BE49-F238E27FC236}">
                <a16:creationId xmlns:a16="http://schemas.microsoft.com/office/drawing/2014/main" id="{A96EE0AF-6D14-D42A-BBC8-D2BFC2A4DF05}"/>
              </a:ext>
            </a:extLst>
          </p:cNvPr>
          <p:cNvSpPr txBox="1"/>
          <p:nvPr/>
        </p:nvSpPr>
        <p:spPr>
          <a:xfrm>
            <a:off x="951540" y="1811464"/>
            <a:ext cx="9730105" cy="923330"/>
          </a:xfrm>
          <a:prstGeom prst="rect">
            <a:avLst/>
          </a:prstGeom>
          <a:solidFill>
            <a:srgbClr val="ED7D31">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微软雅黑" panose="020B0703020204020201" charset="-122"/>
                <a:ea typeface="微软雅黑" panose="020B0703020204020201" charset="-122"/>
                <a:sym typeface="+mn-ea"/>
              </a:rPr>
              <a:t>https://</a:t>
            </a:r>
            <a:r>
              <a:rPr kumimoji="0" lang="en-US" sz="1800" b="0" i="0" u="none" strike="noStrike" kern="0" cap="none" spc="0" normalizeH="0" baseline="0" noProof="0" dirty="0" err="1">
                <a:ln>
                  <a:noFill/>
                </a:ln>
                <a:solidFill>
                  <a:prstClr val="black"/>
                </a:solidFill>
                <a:effectLst/>
                <a:uLnTx/>
                <a:uFillTx/>
                <a:latin typeface="微软雅黑" panose="020B0703020204020201" charset="-122"/>
                <a:ea typeface="微软雅黑" panose="020B0703020204020201" charset="-122"/>
                <a:sym typeface="+mn-ea"/>
              </a:rPr>
              <a:t>github.com</a:t>
            </a:r>
            <a:r>
              <a:rPr kumimoji="0" lang="en-US" sz="1800" b="0" i="0" u="none" strike="noStrike" kern="0" cap="none" spc="0" normalizeH="0" baseline="0" noProof="0" dirty="0">
                <a:ln>
                  <a:noFill/>
                </a:ln>
                <a:solidFill>
                  <a:prstClr val="black"/>
                </a:solidFill>
                <a:effectLst/>
                <a:uLnTx/>
                <a:uFillTx/>
                <a:latin typeface="微软雅黑" panose="020B0703020204020201" charset="-122"/>
                <a:ea typeface="微软雅黑" panose="020B0703020204020201" charset="-122"/>
                <a:sym typeface="+mn-ea"/>
              </a:rPr>
              <a:t>/THUDM/</a:t>
            </a:r>
            <a:r>
              <a:rPr kumimoji="0" lang="en-US" sz="1800" b="0" i="0" u="none" strike="noStrike" kern="0" cap="none" spc="0" normalizeH="0" baseline="0" noProof="0" dirty="0" err="1">
                <a:ln>
                  <a:noFill/>
                </a:ln>
                <a:solidFill>
                  <a:prstClr val="black"/>
                </a:solidFill>
                <a:effectLst/>
                <a:uLnTx/>
                <a:uFillTx/>
                <a:latin typeface="微软雅黑" panose="020B0703020204020201" charset="-122"/>
                <a:ea typeface="微软雅黑" panose="020B0703020204020201" charset="-122"/>
                <a:sym typeface="+mn-ea"/>
              </a:rPr>
              <a:t>CogVideo</a:t>
            </a:r>
            <a:r>
              <a:rPr kumimoji="0" lang="en-US" sz="1800" b="0" i="0" u="none" strike="noStrike" kern="0" cap="none" spc="0" normalizeH="0" baseline="0" noProof="0" dirty="0">
                <a:ln>
                  <a:noFill/>
                </a:ln>
                <a:solidFill>
                  <a:prstClr val="black"/>
                </a:solidFill>
                <a:effectLst/>
                <a:uLnTx/>
                <a:uFillTx/>
                <a:latin typeface="微软雅黑" panose="020B0703020204020201" charset="-122"/>
                <a:ea typeface="微软雅黑" panose="020B0703020204020201" charset="-122"/>
                <a:sym typeface="+mn-ea"/>
              </a:rPr>
              <a:t>/issues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prstClr val="black"/>
              </a:solidFill>
              <a:effectLst/>
              <a:uLnTx/>
              <a:uFillTx/>
              <a:latin typeface="微软雅黑" panose="020B0703020204020201" charset="-122"/>
              <a:ea typeface="微软雅黑" panose="020B0703020204020201" charset="-122"/>
              <a:sym typeface="+mn-e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rPr>
              <a:t>在</a:t>
            </a:r>
            <a:r>
              <a:rPr kumimoji="0" lang="en-US" altLang="zh-CN" sz="1800" b="0" i="0" u="none" strike="noStrike" kern="0" cap="none" spc="0" normalizeH="0" baseline="0" noProof="0" dirty="0" err="1">
                <a:ln>
                  <a:noFill/>
                </a:ln>
                <a:solidFill>
                  <a:prstClr val="black"/>
                </a:solidFill>
                <a:effectLst/>
                <a:uLnTx/>
                <a:uFillTx/>
              </a:rPr>
              <a:t>github</a:t>
            </a:r>
            <a:r>
              <a:rPr kumimoji="0" lang="zh-CN" altLang="en-US" sz="1800" b="0" i="0" u="none" strike="noStrike" kern="0" cap="none" spc="0" normalizeH="0" baseline="0" noProof="0" dirty="0">
                <a:ln>
                  <a:noFill/>
                </a:ln>
                <a:solidFill>
                  <a:prstClr val="black"/>
                </a:solidFill>
                <a:effectLst/>
                <a:uLnTx/>
                <a:uFillTx/>
              </a:rPr>
              <a:t> 提出</a:t>
            </a:r>
            <a:r>
              <a:rPr kumimoji="0" lang="en-US" altLang="zh-CN" sz="1800" b="0" i="0" u="none" strike="noStrike" kern="0" cap="none" spc="0" normalizeH="0" baseline="0" noProof="0" dirty="0">
                <a:ln>
                  <a:noFill/>
                </a:ln>
                <a:solidFill>
                  <a:prstClr val="black"/>
                </a:solidFill>
                <a:effectLst/>
                <a:uLnTx/>
                <a:uFillTx/>
              </a:rPr>
              <a:t>issue</a:t>
            </a:r>
            <a:r>
              <a:rPr kumimoji="0" lang="zh-CN" altLang="en-US" sz="1800" b="0" i="0" u="none" strike="noStrike" kern="0" cap="none" spc="0" normalizeH="0" baseline="0" noProof="0" dirty="0">
                <a:ln>
                  <a:noFill/>
                </a:ln>
                <a:solidFill>
                  <a:prstClr val="black"/>
                </a:solidFill>
                <a:effectLst/>
                <a:uLnTx/>
                <a:uFillTx/>
              </a:rPr>
              <a:t>能更快得到回复～</a:t>
            </a:r>
            <a:endParaRPr kumimoji="0" lang="en-US" altLang="zh-CN" sz="1800" b="0" i="0" u="none" strike="noStrike" kern="0" cap="none" spc="0" normalizeH="0" baseline="0" noProof="0" dirty="0">
              <a:ln>
                <a:noFill/>
              </a:ln>
              <a:solidFill>
                <a:prstClr val="black"/>
              </a:solidFill>
              <a:effectLst/>
              <a:uLnTx/>
              <a:uFillTx/>
            </a:endParaRPr>
          </a:p>
        </p:txBody>
      </p:sp>
      <p:pic>
        <p:nvPicPr>
          <p:cNvPr id="7" name="图片 9" descr="x活码">
            <a:extLst>
              <a:ext uri="{FF2B5EF4-FFF2-40B4-BE49-F238E27FC236}">
                <a16:creationId xmlns:a16="http://schemas.microsoft.com/office/drawing/2014/main" id="{A8EE41F4-0B52-CBD5-7612-9B98D3652FBB}"/>
              </a:ext>
            </a:extLst>
          </p:cNvPr>
          <p:cNvPicPr>
            <a:picLocks noChangeAspect="1"/>
          </p:cNvPicPr>
          <p:nvPr/>
        </p:nvPicPr>
        <p:blipFill>
          <a:blip r:embed="rId2"/>
          <a:stretch>
            <a:fillRect/>
          </a:stretch>
        </p:blipFill>
        <p:spPr>
          <a:xfrm>
            <a:off x="951540" y="3673955"/>
            <a:ext cx="2704465" cy="2704465"/>
          </a:xfrm>
          <a:prstGeom prst="rect">
            <a:avLst/>
          </a:prstGeom>
        </p:spPr>
      </p:pic>
    </p:spTree>
    <p:extLst>
      <p:ext uri="{BB962C8B-B14F-4D97-AF65-F5344CB8AC3E}">
        <p14:creationId xmlns:p14="http://schemas.microsoft.com/office/powerpoint/2010/main" val="3285422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9DE34103-85EE-7E66-1F09-CFE81F10D4F8}"/>
              </a:ext>
            </a:extLst>
          </p:cNvPr>
          <p:cNvSpPr/>
          <p:nvPr/>
        </p:nvSpPr>
        <p:spPr>
          <a:xfrm>
            <a:off x="1481634" y="21447"/>
            <a:ext cx="92287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开放的大模型研究</a:t>
            </a:r>
            <a:endParaRPr kumimoji="0" lang="en-US" altLang="zh-CN" sz="36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5" name="TextBox 4">
            <a:extLst>
              <a:ext uri="{FF2B5EF4-FFF2-40B4-BE49-F238E27FC236}">
                <a16:creationId xmlns:a16="http://schemas.microsoft.com/office/drawing/2014/main" id="{15F5C358-6FB4-6DF1-F1AE-092C9951416C}"/>
              </a:ext>
            </a:extLst>
          </p:cNvPr>
          <p:cNvSpPr txBox="1"/>
          <p:nvPr/>
        </p:nvSpPr>
        <p:spPr>
          <a:xfrm>
            <a:off x="8937074" y="3941557"/>
            <a:ext cx="3546582" cy="369332"/>
          </a:xfrm>
          <a:prstGeom prst="rect">
            <a:avLst/>
          </a:prstGeom>
          <a:noFill/>
        </p:spPr>
        <p:txBody>
          <a:bodyPr wrap="square">
            <a:spAutoFit/>
          </a:bodyPr>
          <a:lstStyle/>
          <a:p>
            <a:pPr algn="ctr"/>
            <a:r>
              <a:rPr lang="en-US" dirty="0">
                <a:solidFill>
                  <a:srgbClr val="0242A8"/>
                </a:solidFill>
              </a:rPr>
              <a:t>https://</a:t>
            </a:r>
            <a:r>
              <a:rPr lang="en-US" dirty="0" err="1">
                <a:solidFill>
                  <a:srgbClr val="0242A8"/>
                </a:solidFill>
              </a:rPr>
              <a:t>github.com</a:t>
            </a:r>
            <a:r>
              <a:rPr lang="en-US" dirty="0">
                <a:solidFill>
                  <a:srgbClr val="0242A8"/>
                </a:solidFill>
              </a:rPr>
              <a:t>/THUDM</a:t>
            </a:r>
          </a:p>
        </p:txBody>
      </p:sp>
      <p:pic>
        <p:nvPicPr>
          <p:cNvPr id="8" name="Picture 7">
            <a:extLst>
              <a:ext uri="{FF2B5EF4-FFF2-40B4-BE49-F238E27FC236}">
                <a16:creationId xmlns:a16="http://schemas.microsoft.com/office/drawing/2014/main" id="{1D08B8F3-5E35-BA10-BD32-EF879231A91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822605" y="2166037"/>
            <a:ext cx="1775520" cy="1775520"/>
          </a:xfrm>
          <a:prstGeom prst="rect">
            <a:avLst/>
          </a:prstGeom>
        </p:spPr>
      </p:pic>
      <p:sp>
        <p:nvSpPr>
          <p:cNvPr id="16" name="Rectangle 15">
            <a:extLst>
              <a:ext uri="{FF2B5EF4-FFF2-40B4-BE49-F238E27FC236}">
                <a16:creationId xmlns:a16="http://schemas.microsoft.com/office/drawing/2014/main" id="{C6A6A8DF-7091-E281-A11B-CBF533A8F01F}"/>
              </a:ext>
            </a:extLst>
          </p:cNvPr>
          <p:cNvSpPr/>
          <p:nvPr/>
        </p:nvSpPr>
        <p:spPr>
          <a:xfrm>
            <a:off x="630144" y="282091"/>
            <a:ext cx="1224136" cy="396000"/>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00000"/>
                </a:solidFill>
              </a:rPr>
              <a:t>#star</a:t>
            </a:r>
          </a:p>
        </p:txBody>
      </p:sp>
      <p:sp>
        <p:nvSpPr>
          <p:cNvPr id="2" name="PA-圆角矩形 43">
            <a:extLst>
              <a:ext uri="{FF2B5EF4-FFF2-40B4-BE49-F238E27FC236}">
                <a16:creationId xmlns:a16="http://schemas.microsoft.com/office/drawing/2014/main" id="{1FEED480-AFB3-E85C-9BCF-8393E4829B0B}"/>
              </a:ext>
            </a:extLst>
          </p:cNvPr>
          <p:cNvSpPr/>
          <p:nvPr>
            <p:custDataLst>
              <p:tags r:id="rId1"/>
            </p:custDataLst>
          </p:nvPr>
        </p:nvSpPr>
        <p:spPr>
          <a:xfrm>
            <a:off x="384224" y="917735"/>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6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11D1885C-61B7-5CE7-1E46-E4753B46C6EE}"/>
              </a:ext>
            </a:extLst>
          </p:cNvPr>
          <p:cNvSpPr txBox="1"/>
          <p:nvPr/>
        </p:nvSpPr>
        <p:spPr>
          <a:xfrm>
            <a:off x="479713" y="927464"/>
            <a:ext cx="1494377" cy="400110"/>
          </a:xfrm>
          <a:prstGeom prst="rect">
            <a:avLst/>
          </a:prstGeom>
          <a:noFill/>
        </p:spPr>
        <p:txBody>
          <a:bodyPr wrap="square">
            <a:spAutoFit/>
          </a:bodyPr>
          <a:lstStyle/>
          <a:p>
            <a:pPr algn="ctr"/>
            <a:r>
              <a:rPr lang="en-US" altLang="zh-CN" sz="2000" b="1" dirty="0">
                <a:solidFill>
                  <a:srgbClr val="C00000"/>
                </a:solidFill>
              </a:rPr>
              <a:t>40,252</a:t>
            </a:r>
          </a:p>
        </p:txBody>
      </p:sp>
      <p:sp>
        <p:nvSpPr>
          <p:cNvPr id="17" name="PA-圆角矩形 43">
            <a:extLst>
              <a:ext uri="{FF2B5EF4-FFF2-40B4-BE49-F238E27FC236}">
                <a16:creationId xmlns:a16="http://schemas.microsoft.com/office/drawing/2014/main" id="{4E2B1BF8-69CE-2D2A-D810-D93CE535C93B}"/>
              </a:ext>
            </a:extLst>
          </p:cNvPr>
          <p:cNvSpPr/>
          <p:nvPr>
            <p:custDataLst>
              <p:tags r:id="rId2"/>
            </p:custDataLst>
          </p:nvPr>
        </p:nvSpPr>
        <p:spPr>
          <a:xfrm>
            <a:off x="384223" y="1807864"/>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6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a:extLst>
              <a:ext uri="{FF2B5EF4-FFF2-40B4-BE49-F238E27FC236}">
                <a16:creationId xmlns:a16="http://schemas.microsoft.com/office/drawing/2014/main" id="{449B5165-B33B-30B7-92BE-F3DA82A4B973}"/>
              </a:ext>
            </a:extLst>
          </p:cNvPr>
          <p:cNvSpPr txBox="1"/>
          <p:nvPr/>
        </p:nvSpPr>
        <p:spPr>
          <a:xfrm>
            <a:off x="384223" y="1813906"/>
            <a:ext cx="1685356" cy="400110"/>
          </a:xfrm>
          <a:prstGeom prst="rect">
            <a:avLst/>
          </a:prstGeom>
          <a:noFill/>
        </p:spPr>
        <p:txBody>
          <a:bodyPr wrap="square">
            <a:spAutoFit/>
          </a:bodyPr>
          <a:lstStyle/>
          <a:p>
            <a:pPr algn="ctr"/>
            <a:r>
              <a:rPr lang="en-US" altLang="zh-CN" sz="2000" b="1" dirty="0">
                <a:solidFill>
                  <a:srgbClr val="C00000"/>
                </a:solidFill>
              </a:rPr>
              <a:t>15,668</a:t>
            </a:r>
          </a:p>
        </p:txBody>
      </p:sp>
      <p:sp>
        <p:nvSpPr>
          <p:cNvPr id="20" name="PA-圆角矩形 43">
            <a:extLst>
              <a:ext uri="{FF2B5EF4-FFF2-40B4-BE49-F238E27FC236}">
                <a16:creationId xmlns:a16="http://schemas.microsoft.com/office/drawing/2014/main" id="{43FE518B-E68C-5EFC-14C4-EEC9DFF518C1}"/>
              </a:ext>
            </a:extLst>
          </p:cNvPr>
          <p:cNvSpPr/>
          <p:nvPr>
            <p:custDataLst>
              <p:tags r:id="rId3"/>
            </p:custDataLst>
          </p:nvPr>
        </p:nvSpPr>
        <p:spPr>
          <a:xfrm>
            <a:off x="384224" y="2601641"/>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rPr>
              <a:t>13</a:t>
            </a:r>
            <a:r>
              <a:rPr lang="en-CN" altLang="zh-CN" sz="2000" b="1" dirty="0">
                <a:solidFill>
                  <a:srgbClr val="C00000"/>
                </a:solidFill>
              </a:rPr>
              <a:t>,</a:t>
            </a:r>
            <a:r>
              <a:rPr lang="en-US" altLang="zh-CN" sz="2000" b="1" dirty="0">
                <a:solidFill>
                  <a:srgbClr val="C00000"/>
                </a:solidFill>
              </a:rPr>
              <a:t>255</a:t>
            </a:r>
            <a:endParaRPr lang="en-CN" altLang="zh-CN" sz="2000" b="1" dirty="0">
              <a:solidFill>
                <a:srgbClr val="C00000"/>
              </a:solidFill>
            </a:endParaRPr>
          </a:p>
        </p:txBody>
      </p:sp>
      <p:sp>
        <p:nvSpPr>
          <p:cNvPr id="21" name="PA-圆角矩形 43">
            <a:extLst>
              <a:ext uri="{FF2B5EF4-FFF2-40B4-BE49-F238E27FC236}">
                <a16:creationId xmlns:a16="http://schemas.microsoft.com/office/drawing/2014/main" id="{C70F99A8-20DB-1A96-891A-E0FF6F236F62}"/>
              </a:ext>
            </a:extLst>
          </p:cNvPr>
          <p:cNvSpPr/>
          <p:nvPr>
            <p:custDataLst>
              <p:tags r:id="rId4"/>
            </p:custDataLst>
          </p:nvPr>
        </p:nvSpPr>
        <p:spPr>
          <a:xfrm>
            <a:off x="384223" y="3489738"/>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rPr>
              <a:t>8,059</a:t>
            </a:r>
            <a:endParaRPr lang="en-CN" altLang="zh-CN" sz="2000" b="1" dirty="0">
              <a:solidFill>
                <a:srgbClr val="C00000"/>
              </a:solidFill>
            </a:endParaRPr>
          </a:p>
        </p:txBody>
      </p:sp>
      <p:sp>
        <p:nvSpPr>
          <p:cNvPr id="22" name="PA-圆角矩形 43">
            <a:extLst>
              <a:ext uri="{FF2B5EF4-FFF2-40B4-BE49-F238E27FC236}">
                <a16:creationId xmlns:a16="http://schemas.microsoft.com/office/drawing/2014/main" id="{990C900D-BA7B-BD69-7704-9A7963F2668B}"/>
              </a:ext>
            </a:extLst>
          </p:cNvPr>
          <p:cNvSpPr/>
          <p:nvPr>
            <p:custDataLst>
              <p:tags r:id="rId5"/>
            </p:custDataLst>
          </p:nvPr>
        </p:nvSpPr>
        <p:spPr>
          <a:xfrm>
            <a:off x="384223" y="4413840"/>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rPr>
              <a:t>7,648</a:t>
            </a:r>
            <a:endParaRPr lang="en-CN" altLang="zh-CN" sz="2000" b="1" dirty="0">
              <a:solidFill>
                <a:srgbClr val="C00000"/>
              </a:solidFill>
            </a:endParaRPr>
          </a:p>
        </p:txBody>
      </p:sp>
      <p:sp>
        <p:nvSpPr>
          <p:cNvPr id="23" name="PA-圆角矩形 43">
            <a:extLst>
              <a:ext uri="{FF2B5EF4-FFF2-40B4-BE49-F238E27FC236}">
                <a16:creationId xmlns:a16="http://schemas.microsoft.com/office/drawing/2014/main" id="{9850C133-FFDC-C814-7D67-484DA38FAFCE}"/>
              </a:ext>
            </a:extLst>
          </p:cNvPr>
          <p:cNvSpPr/>
          <p:nvPr>
            <p:custDataLst>
              <p:tags r:id="rId6"/>
            </p:custDataLst>
          </p:nvPr>
        </p:nvSpPr>
        <p:spPr>
          <a:xfrm>
            <a:off x="384223" y="5318974"/>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rPr>
              <a:t>7,615</a:t>
            </a:r>
            <a:endParaRPr lang="en-CN" altLang="zh-CN" sz="2000" b="1" dirty="0">
              <a:solidFill>
                <a:srgbClr val="C00000"/>
              </a:solidFill>
            </a:endParaRPr>
          </a:p>
        </p:txBody>
      </p:sp>
      <p:sp>
        <p:nvSpPr>
          <p:cNvPr id="24" name="PA-圆角矩形 43">
            <a:extLst>
              <a:ext uri="{FF2B5EF4-FFF2-40B4-BE49-F238E27FC236}">
                <a16:creationId xmlns:a16="http://schemas.microsoft.com/office/drawing/2014/main" id="{CEBCFEE2-50B8-EAC8-EEA5-7DB90413CA79}"/>
              </a:ext>
            </a:extLst>
          </p:cNvPr>
          <p:cNvSpPr/>
          <p:nvPr>
            <p:custDataLst>
              <p:tags r:id="rId7"/>
            </p:custDataLst>
          </p:nvPr>
        </p:nvSpPr>
        <p:spPr>
          <a:xfrm>
            <a:off x="399534" y="6224108"/>
            <a:ext cx="1685356" cy="396000"/>
          </a:xfrm>
          <a:prstGeom prst="roundRect">
            <a:avLst>
              <a:gd name="adj" fmla="val 0"/>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C00000"/>
                </a:solidFill>
              </a:rPr>
              <a:t>5,766</a:t>
            </a:r>
            <a:endParaRPr lang="en-CN" altLang="zh-CN" sz="2000" b="1" dirty="0">
              <a:solidFill>
                <a:srgbClr val="C00000"/>
              </a:solidFill>
            </a:endParaRPr>
          </a:p>
        </p:txBody>
      </p:sp>
      <p:pic>
        <p:nvPicPr>
          <p:cNvPr id="9" name="Picture 8">
            <a:extLst>
              <a:ext uri="{FF2B5EF4-FFF2-40B4-BE49-F238E27FC236}">
                <a16:creationId xmlns:a16="http://schemas.microsoft.com/office/drawing/2014/main" id="{50AFF07A-2A0B-BD93-CC8B-3FCAA53C3702}"/>
              </a:ext>
            </a:extLst>
          </p:cNvPr>
          <p:cNvPicPr>
            <a:picLocks noChangeAspect="1"/>
          </p:cNvPicPr>
          <p:nvPr/>
        </p:nvPicPr>
        <p:blipFill>
          <a:blip r:embed="rId11"/>
          <a:stretch>
            <a:fillRect/>
          </a:stretch>
        </p:blipFill>
        <p:spPr>
          <a:xfrm>
            <a:off x="2192736" y="710390"/>
            <a:ext cx="6648247" cy="6858000"/>
          </a:xfrm>
          <a:prstGeom prst="rect">
            <a:avLst/>
          </a:prstGeom>
        </p:spPr>
      </p:pic>
    </p:spTree>
    <p:extLst>
      <p:ext uri="{BB962C8B-B14F-4D97-AF65-F5344CB8AC3E}">
        <p14:creationId xmlns:p14="http://schemas.microsoft.com/office/powerpoint/2010/main" val="4143460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7FB9F-129B-283D-CC18-1411B9DC26C2}"/>
              </a:ext>
            </a:extLst>
          </p:cNvPr>
          <p:cNvSpPr>
            <a:spLocks noGrp="1"/>
          </p:cNvSpPr>
          <p:nvPr>
            <p:ph type="title"/>
          </p:nvPr>
        </p:nvSpPr>
        <p:spPr/>
        <p:txBody>
          <a:bodyPr/>
          <a:lstStyle/>
          <a:p>
            <a:r>
              <a:rPr lang="en-CN" dirty="0"/>
              <a:t>自研大模型架构</a:t>
            </a:r>
          </a:p>
        </p:txBody>
      </p:sp>
      <p:sp>
        <p:nvSpPr>
          <p:cNvPr id="4" name="Slide Number Placeholder 3">
            <a:extLst>
              <a:ext uri="{FF2B5EF4-FFF2-40B4-BE49-F238E27FC236}">
                <a16:creationId xmlns:a16="http://schemas.microsoft.com/office/drawing/2014/main" id="{D8CAC57A-7C34-5CF1-3DD5-69C45F3E7642}"/>
              </a:ext>
            </a:extLst>
          </p:cNvPr>
          <p:cNvSpPr txBox="1"/>
          <p:nvPr/>
        </p:nvSpPr>
        <p:spPr>
          <a:xfrm>
            <a:off x="8752800" y="6356350"/>
            <a:ext cx="2743200" cy="365125"/>
          </a:xfrm>
          <a:prstGeom prst="rect">
            <a:avLst/>
          </a:prstGeom>
        </p:spPr>
        <p:txBody>
          <a:bodyPr vert="horz" lIns="91440" tIns="45720" rIns="91440" bIns="45720" rtlCol="0" anchor="ctr"/>
          <a:lstStyle>
            <a:defPPr>
              <a:defRPr kern="0"/>
            </a:defPPr>
            <a:lvl1pPr marL="0" algn="r" defTabSz="914400" rtl="0" eaLnBrk="1" latinLnBrk="0" hangingPunct="1">
              <a:defRPr sz="1200" kern="1200">
                <a:solidFill>
                  <a:schemeClr val="bg1">
                    <a:lumMod val="65000"/>
                  </a:schemeClr>
                </a:solidFill>
                <a:latin typeface="Arial" panose="020B0604020202020204" pitchFamily="34" charset="0"/>
                <a:ea typeface="微软雅黑" panose="020B050302020402020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FF20C7-02B7-4EF6-8B33-0F816EA93A6B}" type="slidenum">
              <a:rPr lang="zh-CN" altLang="en-US">
                <a:sym typeface="Arial" panose="020B0604020202020204" pitchFamily="34" charset="0"/>
              </a:rPr>
              <a:t>4</a:t>
            </a:fld>
            <a:endParaRPr lang="zh-CN" altLang="en-US" dirty="0">
              <a:sym typeface="Arial" panose="020B0604020202020204" pitchFamily="34" charset="0"/>
            </a:endParaRPr>
          </a:p>
        </p:txBody>
      </p:sp>
      <p:sp>
        <p:nvSpPr>
          <p:cNvPr id="5" name="Rounded Rectangle 4">
            <a:extLst>
              <a:ext uri="{FF2B5EF4-FFF2-40B4-BE49-F238E27FC236}">
                <a16:creationId xmlns:a16="http://schemas.microsoft.com/office/drawing/2014/main" id="{158036E4-E3CB-E03D-0BA4-01DD63465C10}"/>
              </a:ext>
            </a:extLst>
          </p:cNvPr>
          <p:cNvSpPr/>
          <p:nvPr/>
        </p:nvSpPr>
        <p:spPr>
          <a:xfrm>
            <a:off x="1002824" y="1182745"/>
            <a:ext cx="1535632"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a:t>
            </a:r>
          </a:p>
        </p:txBody>
      </p:sp>
      <p:sp>
        <p:nvSpPr>
          <p:cNvPr id="6" name="TextBox 5">
            <a:extLst>
              <a:ext uri="{FF2B5EF4-FFF2-40B4-BE49-F238E27FC236}">
                <a16:creationId xmlns:a16="http://schemas.microsoft.com/office/drawing/2014/main" id="{5B20760F-D0BE-C0B4-B7E5-95D1CC98FCFB}"/>
              </a:ext>
            </a:extLst>
          </p:cNvPr>
          <p:cNvSpPr txBox="1"/>
          <p:nvPr/>
        </p:nvSpPr>
        <p:spPr>
          <a:xfrm>
            <a:off x="2135195" y="6943723"/>
            <a:ext cx="646331"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读书</a:t>
            </a:r>
            <a:endParaRPr lang="en-US" dirty="0">
              <a:latin typeface="Microsoft YaHei UI" panose="020B0503020204020204" pitchFamily="34" charset="-122"/>
              <a:ea typeface="Microsoft YaHei UI" panose="020B0503020204020204" pitchFamily="34" charset="-122"/>
            </a:endParaRPr>
          </a:p>
        </p:txBody>
      </p:sp>
      <p:sp>
        <p:nvSpPr>
          <p:cNvPr id="7" name="TextBox 6">
            <a:extLst>
              <a:ext uri="{FF2B5EF4-FFF2-40B4-BE49-F238E27FC236}">
                <a16:creationId xmlns:a16="http://schemas.microsoft.com/office/drawing/2014/main" id="{F7E3AA78-AA97-2E72-44BB-ADAAEA3F297D}"/>
              </a:ext>
            </a:extLst>
          </p:cNvPr>
          <p:cNvSpPr txBox="1"/>
          <p:nvPr/>
        </p:nvSpPr>
        <p:spPr>
          <a:xfrm>
            <a:off x="5954215" y="6949208"/>
            <a:ext cx="877163"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受教育</a:t>
            </a:r>
            <a:endParaRPr lang="en-US" dirty="0">
              <a:latin typeface="Microsoft YaHei UI" panose="020B0503020204020204" pitchFamily="34" charset="-122"/>
              <a:ea typeface="Microsoft YaHei UI" panose="020B0503020204020204" pitchFamily="34" charset="-122"/>
            </a:endParaRPr>
          </a:p>
        </p:txBody>
      </p:sp>
      <p:sp>
        <p:nvSpPr>
          <p:cNvPr id="8" name="TextBox 7">
            <a:extLst>
              <a:ext uri="{FF2B5EF4-FFF2-40B4-BE49-F238E27FC236}">
                <a16:creationId xmlns:a16="http://schemas.microsoft.com/office/drawing/2014/main" id="{E67C8C6E-BF90-72F5-D432-083C582D774E}"/>
              </a:ext>
            </a:extLst>
          </p:cNvPr>
          <p:cNvSpPr txBox="1"/>
          <p:nvPr/>
        </p:nvSpPr>
        <p:spPr>
          <a:xfrm>
            <a:off x="8487123" y="6943723"/>
            <a:ext cx="1107996"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社会接轨</a:t>
            </a:r>
            <a:endParaRPr lang="en-US" dirty="0">
              <a:latin typeface="Microsoft YaHei UI" panose="020B0503020204020204" pitchFamily="34" charset="-122"/>
              <a:ea typeface="Microsoft YaHei UI" panose="020B0503020204020204" pitchFamily="34" charset="-122"/>
            </a:endParaRPr>
          </a:p>
        </p:txBody>
      </p:sp>
      <p:sp>
        <p:nvSpPr>
          <p:cNvPr id="9" name="Rounded Rectangle 8">
            <a:extLst>
              <a:ext uri="{FF2B5EF4-FFF2-40B4-BE49-F238E27FC236}">
                <a16:creationId xmlns:a16="http://schemas.microsoft.com/office/drawing/2014/main" id="{B83734C2-5572-F6F6-531B-70E39775F4CF}"/>
              </a:ext>
            </a:extLst>
          </p:cNvPr>
          <p:cNvSpPr/>
          <p:nvPr/>
        </p:nvSpPr>
        <p:spPr>
          <a:xfrm>
            <a:off x="1002823" y="1789770"/>
            <a:ext cx="1535632"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P-Tuning</a:t>
            </a:r>
          </a:p>
        </p:txBody>
      </p:sp>
      <p:sp>
        <p:nvSpPr>
          <p:cNvPr id="10" name="Rounded Rectangle 9">
            <a:extLst>
              <a:ext uri="{FF2B5EF4-FFF2-40B4-BE49-F238E27FC236}">
                <a16:creationId xmlns:a16="http://schemas.microsoft.com/office/drawing/2014/main" id="{0324C67B-EF56-99F5-FB1B-0E4B5D5ED8E1}"/>
              </a:ext>
            </a:extLst>
          </p:cNvPr>
          <p:cNvSpPr/>
          <p:nvPr/>
        </p:nvSpPr>
        <p:spPr>
          <a:xfrm>
            <a:off x="1002823" y="3156629"/>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a:t>
            </a:r>
            <a:endPar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1" name="Google Shape;678;p74">
            <a:extLst>
              <a:ext uri="{FF2B5EF4-FFF2-40B4-BE49-F238E27FC236}">
                <a16:creationId xmlns:a16="http://schemas.microsoft.com/office/drawing/2014/main" id="{1E614673-894B-B8EB-0E73-74813A950EF6}"/>
              </a:ext>
            </a:extLst>
          </p:cNvPr>
          <p:cNvCxnSpPr>
            <a:cxnSpLocks/>
          </p:cNvCxnSpPr>
          <p:nvPr/>
        </p:nvCxnSpPr>
        <p:spPr>
          <a:xfrm>
            <a:off x="-76200" y="4437402"/>
            <a:ext cx="12268200" cy="0"/>
          </a:xfrm>
          <a:prstGeom prst="straightConnector1">
            <a:avLst/>
          </a:prstGeom>
          <a:noFill/>
          <a:ln w="38100" cap="flat" cmpd="sng">
            <a:solidFill>
              <a:srgbClr val="010061"/>
            </a:solidFill>
            <a:prstDash val="solid"/>
            <a:round/>
            <a:headEnd type="none" w="med" len="med"/>
            <a:tailEnd type="triangle" w="med" len="med"/>
          </a:ln>
        </p:spPr>
      </p:cxnSp>
      <p:sp>
        <p:nvSpPr>
          <p:cNvPr id="12" name="Rounded Rectangle 11">
            <a:extLst>
              <a:ext uri="{FF2B5EF4-FFF2-40B4-BE49-F238E27FC236}">
                <a16:creationId xmlns:a16="http://schemas.microsoft.com/office/drawing/2014/main" id="{04BE40FB-F60B-A98B-D9ED-004DB2931B02}"/>
              </a:ext>
            </a:extLst>
          </p:cNvPr>
          <p:cNvSpPr/>
          <p:nvPr/>
        </p:nvSpPr>
        <p:spPr>
          <a:xfrm>
            <a:off x="281683" y="42096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2020</a:t>
            </a:r>
          </a:p>
        </p:txBody>
      </p:sp>
      <p:sp>
        <p:nvSpPr>
          <p:cNvPr id="13" name="Rounded Rectangle 12">
            <a:extLst>
              <a:ext uri="{FF2B5EF4-FFF2-40B4-BE49-F238E27FC236}">
                <a16:creationId xmlns:a16="http://schemas.microsoft.com/office/drawing/2014/main" id="{618FE810-C996-788F-A328-98681DD51B91}"/>
              </a:ext>
            </a:extLst>
          </p:cNvPr>
          <p:cNvSpPr/>
          <p:nvPr/>
        </p:nvSpPr>
        <p:spPr>
          <a:xfrm>
            <a:off x="170729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4" name="矩形 8">
            <a:extLst>
              <a:ext uri="{FF2B5EF4-FFF2-40B4-BE49-F238E27FC236}">
                <a16:creationId xmlns:a16="http://schemas.microsoft.com/office/drawing/2014/main" id="{41E22EAA-319E-BD9F-42F2-1CE3A3DAB60E}"/>
              </a:ext>
            </a:extLst>
          </p:cNvPr>
          <p:cNvSpPr/>
          <p:nvPr/>
        </p:nvSpPr>
        <p:spPr>
          <a:xfrm>
            <a:off x="2986480" y="992692"/>
            <a:ext cx="8506530" cy="797078"/>
          </a:xfrm>
          <a:prstGeom prst="rect">
            <a:avLst/>
          </a:prstGeom>
        </p:spPr>
        <p:txBody>
          <a:bodyPr wrap="square">
            <a:spAutoFit/>
          </a:bodyPr>
          <a:lstStyle/>
          <a:p>
            <a:pPr>
              <a:lnSpc>
                <a:spcPct val="120000"/>
              </a:lnSpc>
              <a:spcBef>
                <a:spcPts val="300"/>
              </a:spcBef>
              <a:buClr>
                <a:srgbClr val="009AFF"/>
              </a:buClr>
              <a:buSzPct val="80000"/>
              <a:defRPr/>
            </a:pPr>
            <a:r>
              <a:rPr lang="en-US" altLang="zh-CN" sz="2000" i="1" kern="1200" dirty="0">
                <a:latin typeface="Arial" panose="020B0604020202020204"/>
                <a:ea typeface="微软雅黑" panose="020B0503020204020204" charset="-122"/>
                <a:cs typeface="+mn-cs"/>
              </a:rPr>
              <a:t>Du et al. </a:t>
            </a:r>
            <a:r>
              <a:rPr lang="en-US" altLang="zh-CN" sz="2000" b="1" i="1" kern="1200" dirty="0">
                <a:solidFill>
                  <a:srgbClr val="C00000"/>
                </a:solidFill>
                <a:latin typeface="Arial" panose="020B0604020202020204"/>
                <a:ea typeface="微软雅黑" panose="020B0503020204020204" charset="-122"/>
                <a:cs typeface="+mn-cs"/>
              </a:rPr>
              <a:t>GLM</a:t>
            </a:r>
            <a:r>
              <a:rPr lang="en-US" altLang="zh-CN" sz="2000" i="1" kern="1200" dirty="0">
                <a:latin typeface="Arial" panose="020B0604020202020204"/>
                <a:ea typeface="微软雅黑" panose="020B0503020204020204" charset="-122"/>
                <a:cs typeface="+mn-cs"/>
              </a:rPr>
              <a:t>: General Language Model Pretraining with Autoregressive Blank Infilling</a:t>
            </a:r>
            <a:r>
              <a:rPr lang="en-US" altLang="zh-CN" sz="2000" i="1" dirty="0">
                <a:latin typeface="Arial" panose="020B0604020202020204"/>
                <a:ea typeface="微软雅黑" panose="020B0503020204020204" charset="-122"/>
              </a:rPr>
              <a:t>.</a:t>
            </a:r>
            <a:r>
              <a:rPr lang="zh-CN" altLang="en-US" sz="2000" i="1" dirty="0">
                <a:latin typeface="Arial" panose="020B0604020202020204"/>
                <a:ea typeface="微软雅黑" panose="020B0503020204020204" charset="-122"/>
              </a:rPr>
              <a:t> </a:t>
            </a:r>
            <a:r>
              <a:rPr lang="en-US" sz="2000" b="1" strike="noStrike" dirty="0">
                <a:effectLst/>
              </a:rPr>
              <a:t>arXiv:2103.10360</a:t>
            </a:r>
            <a:r>
              <a:rPr lang="en-US" sz="2000" b="0" strike="noStrike" dirty="0">
                <a:effectLst/>
              </a:rPr>
              <a:t>. ACL’22</a:t>
            </a:r>
            <a:endParaRPr lang="en-US" sz="2000" dirty="0"/>
          </a:p>
        </p:txBody>
      </p:sp>
      <p:sp>
        <p:nvSpPr>
          <p:cNvPr id="15" name="矩形 8">
            <a:extLst>
              <a:ext uri="{FF2B5EF4-FFF2-40B4-BE49-F238E27FC236}">
                <a16:creationId xmlns:a16="http://schemas.microsoft.com/office/drawing/2014/main" id="{E10333CF-AF9D-B88A-47F9-C9B862EABD9C}"/>
              </a:ext>
            </a:extLst>
          </p:cNvPr>
          <p:cNvSpPr/>
          <p:nvPr/>
        </p:nvSpPr>
        <p:spPr>
          <a:xfrm>
            <a:off x="3003205" y="1806728"/>
            <a:ext cx="8506530" cy="427746"/>
          </a:xfrm>
          <a:prstGeom prst="rect">
            <a:avLst/>
          </a:prstGeom>
        </p:spPr>
        <p:txBody>
          <a:bodyPr wrap="square">
            <a:spAutoFit/>
          </a:bodyPr>
          <a:lstStyle/>
          <a:p>
            <a:pPr>
              <a:lnSpc>
                <a:spcPct val="120000"/>
              </a:lnSpc>
              <a:spcBef>
                <a:spcPts val="300"/>
              </a:spcBef>
              <a:buClr>
                <a:srgbClr val="009AFF"/>
              </a:buClr>
              <a:buSzPct val="80000"/>
              <a:defRPr/>
            </a:pPr>
            <a:r>
              <a:rPr lang="en-US" altLang="zh-CN" sz="2000" i="1" kern="1200" dirty="0">
                <a:latin typeface="Arial" panose="020B0604020202020204"/>
                <a:ea typeface="微软雅黑" panose="020B0503020204020204" charset="-122"/>
                <a:cs typeface="+mn-cs"/>
              </a:rPr>
              <a:t>Liu et al. </a:t>
            </a:r>
            <a:r>
              <a:rPr lang="en-US" altLang="zh-CN" sz="2000" b="1" i="1" kern="1200" dirty="0">
                <a:solidFill>
                  <a:srgbClr val="C00000"/>
                </a:solidFill>
                <a:latin typeface="Arial" panose="020B0604020202020204"/>
                <a:ea typeface="微软雅黑" panose="020B0503020204020204" charset="-122"/>
              </a:rPr>
              <a:t>GPT</a:t>
            </a:r>
            <a:r>
              <a:rPr lang="zh-CN" altLang="en-US" sz="2000" b="1" i="1" kern="1200" dirty="0">
                <a:solidFill>
                  <a:srgbClr val="C00000"/>
                </a:solidFill>
                <a:latin typeface="Arial" panose="020B0604020202020204"/>
                <a:ea typeface="微软雅黑" panose="020B0503020204020204" charset="-122"/>
              </a:rPr>
              <a:t> </a:t>
            </a:r>
            <a:r>
              <a:rPr lang="en-US" altLang="zh-CN" sz="2000" b="1" i="1" kern="1200" dirty="0">
                <a:solidFill>
                  <a:srgbClr val="C00000"/>
                </a:solidFill>
                <a:latin typeface="Arial" panose="020B0604020202020204"/>
                <a:ea typeface="微软雅黑" panose="020B0503020204020204" charset="-122"/>
              </a:rPr>
              <a:t>understands</a:t>
            </a:r>
            <a:r>
              <a:rPr lang="en-US" altLang="zh-CN" sz="2000" b="1" i="1" dirty="0">
                <a:solidFill>
                  <a:srgbClr val="C00000"/>
                </a:solidFill>
                <a:latin typeface="Arial" panose="020B0604020202020204"/>
                <a:ea typeface="微软雅黑" panose="020B0503020204020204" charset="-122"/>
              </a:rPr>
              <a:t>,</a:t>
            </a:r>
            <a:r>
              <a:rPr lang="zh-CN" altLang="en-US" sz="2000" b="1" i="1" dirty="0">
                <a:solidFill>
                  <a:srgbClr val="C00000"/>
                </a:solidFill>
                <a:latin typeface="Arial" panose="020B0604020202020204"/>
                <a:ea typeface="微软雅黑" panose="020B0503020204020204" charset="-122"/>
              </a:rPr>
              <a:t> </a:t>
            </a:r>
            <a:r>
              <a:rPr lang="en-US" altLang="zh-CN" sz="2000" b="1" i="1" dirty="0">
                <a:solidFill>
                  <a:srgbClr val="C00000"/>
                </a:solidFill>
                <a:latin typeface="Arial" panose="020B0604020202020204"/>
                <a:ea typeface="微软雅黑" panose="020B0503020204020204" charset="-122"/>
              </a:rPr>
              <a:t>Too</a:t>
            </a:r>
            <a:r>
              <a:rPr lang="en-US" altLang="zh-CN" sz="2000" i="1" dirty="0">
                <a:latin typeface="Arial" panose="020B0604020202020204"/>
                <a:ea typeface="微软雅黑" panose="020B0503020204020204" charset="-122"/>
              </a:rPr>
              <a:t>.</a:t>
            </a:r>
            <a:r>
              <a:rPr lang="zh-CN" altLang="en-US" sz="2000" i="1" dirty="0">
                <a:latin typeface="Arial" panose="020B0604020202020204"/>
                <a:ea typeface="微软雅黑" panose="020B0503020204020204" charset="-122"/>
              </a:rPr>
              <a:t> </a:t>
            </a:r>
            <a:r>
              <a:rPr lang="en-US" sz="2000" b="1" strike="noStrike" dirty="0">
                <a:effectLst/>
              </a:rPr>
              <a:t>arXiv:2103.10385</a:t>
            </a:r>
            <a:r>
              <a:rPr lang="en-US" sz="2000" b="0" strike="noStrike" dirty="0">
                <a:effectLst/>
              </a:rPr>
              <a:t>. ACL’22</a:t>
            </a:r>
            <a:endParaRPr lang="en-US" sz="2000" dirty="0"/>
          </a:p>
        </p:txBody>
      </p:sp>
      <p:sp>
        <p:nvSpPr>
          <p:cNvPr id="16" name="矩形 8">
            <a:extLst>
              <a:ext uri="{FF2B5EF4-FFF2-40B4-BE49-F238E27FC236}">
                <a16:creationId xmlns:a16="http://schemas.microsoft.com/office/drawing/2014/main" id="{C2561A96-F011-1790-9891-AE9C7815932B}"/>
              </a:ext>
            </a:extLst>
          </p:cNvPr>
          <p:cNvSpPr/>
          <p:nvPr/>
        </p:nvSpPr>
        <p:spPr>
          <a:xfrm>
            <a:off x="3003205" y="3004817"/>
            <a:ext cx="8506530" cy="797078"/>
          </a:xfrm>
          <a:prstGeom prst="rect">
            <a:avLst/>
          </a:prstGeom>
        </p:spPr>
        <p:txBody>
          <a:bodyPr wrap="square">
            <a:spAutoFit/>
          </a:bodyPr>
          <a:lstStyle/>
          <a:p>
            <a:pPr>
              <a:lnSpc>
                <a:spcPct val="120000"/>
              </a:lnSpc>
              <a:spcBef>
                <a:spcPts val="300"/>
              </a:spcBef>
              <a:buClr>
                <a:srgbClr val="009AFF"/>
              </a:buClr>
              <a:buSzPct val="80000"/>
              <a:defRPr/>
            </a:pPr>
            <a:r>
              <a:rPr lang="en-US" altLang="zh-CN" sz="2000" i="1" kern="1200" dirty="0">
                <a:latin typeface="Arial" panose="020B0604020202020204"/>
                <a:ea typeface="微软雅黑" panose="020B0503020204020204" charset="-122"/>
                <a:cs typeface="+mn-cs"/>
              </a:rPr>
              <a:t>Ding et al. </a:t>
            </a:r>
            <a:r>
              <a:rPr lang="en-US" altLang="zh-CN" sz="2000" b="1" i="1" kern="1200" dirty="0" err="1">
                <a:solidFill>
                  <a:srgbClr val="C00000"/>
                </a:solidFill>
                <a:latin typeface="Arial" panose="020B0604020202020204"/>
                <a:ea typeface="微软雅黑" panose="020B0503020204020204" charset="-122"/>
                <a:cs typeface="+mn-cs"/>
              </a:rPr>
              <a:t>CogView</a:t>
            </a:r>
            <a:r>
              <a:rPr lang="en-US" altLang="zh-CN" sz="2000" i="1" kern="1200" dirty="0">
                <a:latin typeface="Arial" panose="020B0604020202020204"/>
                <a:ea typeface="微软雅黑" panose="020B0503020204020204" charset="-122"/>
                <a:cs typeface="+mn-cs"/>
              </a:rPr>
              <a:t>: Mastering Text-to-Image Generation via Transformers</a:t>
            </a:r>
            <a:r>
              <a:rPr lang="en-US" altLang="zh-CN" sz="2000" i="1" dirty="0">
                <a:latin typeface="Arial" panose="020B0604020202020204"/>
                <a:ea typeface="微软雅黑" panose="020B0503020204020204" charset="-122"/>
              </a:rPr>
              <a:t>.</a:t>
            </a:r>
            <a:r>
              <a:rPr lang="zh-CN" altLang="en-US" sz="2000" i="1" dirty="0">
                <a:latin typeface="Arial" panose="020B0604020202020204"/>
                <a:ea typeface="微软雅黑" panose="020B0503020204020204" charset="-122"/>
              </a:rPr>
              <a:t> </a:t>
            </a:r>
            <a:r>
              <a:rPr lang="en-US" sz="2000" b="1" strike="noStrike" dirty="0">
                <a:effectLst/>
              </a:rPr>
              <a:t>arXiv:21</a:t>
            </a:r>
            <a:r>
              <a:rPr lang="en-US" altLang="zh-CN" sz="2000" b="1" strike="noStrike" dirty="0">
                <a:effectLst/>
              </a:rPr>
              <a:t>05.</a:t>
            </a:r>
            <a:r>
              <a:rPr lang="en-US" altLang="zh-CN" sz="2000" b="1" dirty="0"/>
              <a:t>13290</a:t>
            </a:r>
            <a:r>
              <a:rPr lang="en-US" altLang="zh-CN" sz="2000" dirty="0"/>
              <a:t>.</a:t>
            </a:r>
            <a:r>
              <a:rPr lang="zh-CN" altLang="en-US" sz="2000" dirty="0"/>
              <a:t> </a:t>
            </a:r>
            <a:r>
              <a:rPr lang="en-US" altLang="zh-CN" sz="2000" dirty="0" err="1"/>
              <a:t>NeurIPS</a:t>
            </a:r>
            <a:r>
              <a:rPr lang="zh-CN" altLang="en-US" sz="2000" dirty="0"/>
              <a:t> </a:t>
            </a:r>
            <a:r>
              <a:rPr lang="en-US" altLang="zh-CN" sz="2000" dirty="0"/>
              <a:t>2021</a:t>
            </a:r>
            <a:endParaRPr lang="en-US" sz="2000" dirty="0"/>
          </a:p>
        </p:txBody>
      </p:sp>
    </p:spTree>
    <p:extLst>
      <p:ext uri="{BB962C8B-B14F-4D97-AF65-F5344CB8AC3E}">
        <p14:creationId xmlns:p14="http://schemas.microsoft.com/office/powerpoint/2010/main" val="2926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A63B39-0B7C-59D9-A397-15CA230925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3013" y="396081"/>
            <a:ext cx="9410517" cy="6278284"/>
          </a:xfrm>
          <a:prstGeom prst="rect">
            <a:avLst/>
          </a:prstGeom>
        </p:spPr>
      </p:pic>
      <p:sp>
        <p:nvSpPr>
          <p:cNvPr id="4" name="矩形 1">
            <a:extLst>
              <a:ext uri="{FF2B5EF4-FFF2-40B4-BE49-F238E27FC236}">
                <a16:creationId xmlns:a16="http://schemas.microsoft.com/office/drawing/2014/main" id="{5C98A0CE-390A-5B2B-893C-EDEEAC8FB32E}"/>
              </a:ext>
            </a:extLst>
          </p:cNvPr>
          <p:cNvSpPr/>
          <p:nvPr/>
        </p:nvSpPr>
        <p:spPr>
          <a:xfrm>
            <a:off x="1481634" y="124581"/>
            <a:ext cx="92287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latin typeface="+mj-lt"/>
                <a:ea typeface="微软雅黑" panose="020B0503020204020204" pitchFamily="34" charset="-122"/>
                <a:cs typeface="Arial" panose="020B0604020202020204" pitchFamily="34" charset="0"/>
                <a:sym typeface="+mn-lt"/>
              </a:rPr>
              <a:t>ChatGLM</a:t>
            </a:r>
            <a:r>
              <a:rPr lang="en-US" altLang="zh-CN" sz="3600" b="1" dirty="0">
                <a:latin typeface="+mj-lt"/>
                <a:ea typeface="微软雅黑" panose="020B0503020204020204" pitchFamily="34" charset="-122"/>
                <a:cs typeface="Arial" panose="020B0604020202020204" pitchFamily="34" charset="0"/>
                <a:sym typeface="+mn-lt"/>
              </a:rPr>
              <a:t> vs. </a:t>
            </a:r>
            <a:r>
              <a:rPr lang="en-US" altLang="zh-CN" sz="3600" b="1" dirty="0" err="1">
                <a:latin typeface="+mj-lt"/>
                <a:ea typeface="微软雅黑" panose="020B0503020204020204" pitchFamily="34" charset="-122"/>
                <a:cs typeface="Arial" panose="020B0604020202020204" pitchFamily="34" charset="0"/>
                <a:sym typeface="+mn-lt"/>
              </a:rPr>
              <a:t>LLaMA</a:t>
            </a:r>
            <a:endParaRPr kumimoji="0" lang="en-US" altLang="zh-CN"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endParaRPr>
          </a:p>
        </p:txBody>
      </p:sp>
      <p:pic>
        <p:nvPicPr>
          <p:cNvPr id="3" name="Picture 2">
            <a:extLst>
              <a:ext uri="{FF2B5EF4-FFF2-40B4-BE49-F238E27FC236}">
                <a16:creationId xmlns:a16="http://schemas.microsoft.com/office/drawing/2014/main" id="{85EE048A-4612-367F-21C3-F0F4E7796B4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58958" y="636104"/>
            <a:ext cx="10088710" cy="6058138"/>
          </a:xfrm>
          <a:prstGeom prst="rect">
            <a:avLst/>
          </a:prstGeom>
        </p:spPr>
      </p:pic>
    </p:spTree>
    <p:extLst>
      <p:ext uri="{BB962C8B-B14F-4D97-AF65-F5344CB8AC3E}">
        <p14:creationId xmlns:p14="http://schemas.microsoft.com/office/powerpoint/2010/main" val="478248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06B73-2862-FCE0-43EB-8F7D8EF5DC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1544" y="1050790"/>
            <a:ext cx="8208912" cy="5546562"/>
          </a:xfrm>
          <a:prstGeom prst="rect">
            <a:avLst/>
          </a:prstGeom>
        </p:spPr>
      </p:pic>
      <p:sp>
        <p:nvSpPr>
          <p:cNvPr id="8" name="Rectangle 7">
            <a:extLst>
              <a:ext uri="{FF2B5EF4-FFF2-40B4-BE49-F238E27FC236}">
                <a16:creationId xmlns:a16="http://schemas.microsoft.com/office/drawing/2014/main" id="{4228D276-C45D-30C0-CA27-ACCD780B681B}"/>
              </a:ext>
            </a:extLst>
          </p:cNvPr>
          <p:cNvSpPr/>
          <p:nvPr/>
        </p:nvSpPr>
        <p:spPr>
          <a:xfrm>
            <a:off x="2639616" y="2304475"/>
            <a:ext cx="5112568" cy="2604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4" name="矩形 1">
            <a:extLst>
              <a:ext uri="{FF2B5EF4-FFF2-40B4-BE49-F238E27FC236}">
                <a16:creationId xmlns:a16="http://schemas.microsoft.com/office/drawing/2014/main" id="{5027A6EB-0C2A-6F5D-95F4-37F76164496E}"/>
              </a:ext>
            </a:extLst>
          </p:cNvPr>
          <p:cNvSpPr/>
          <p:nvPr/>
        </p:nvSpPr>
        <p:spPr>
          <a:xfrm>
            <a:off x="1481634" y="124581"/>
            <a:ext cx="92287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rPr>
              <a:t>GitHub</a:t>
            </a:r>
            <a:r>
              <a:rPr kumimoji="0" lang="zh-CN" altLang="en-US"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rPr>
              <a:t>公布的超过</a:t>
            </a:r>
            <a:r>
              <a:rPr kumimoji="0" lang="en-US" altLang="zh-CN"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rPr>
              <a:t>500</a:t>
            </a:r>
            <a:r>
              <a:rPr kumimoji="0" lang="zh-CN" altLang="en-US"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rPr>
              <a:t>星的</a:t>
            </a:r>
            <a:r>
              <a:rPr kumimoji="0" lang="en-US" altLang="zh-CN"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rPr>
              <a:t>AI</a:t>
            </a:r>
            <a:r>
              <a:rPr kumimoji="0" lang="zh-CN" altLang="en-US"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rPr>
              <a:t>项目数排名</a:t>
            </a:r>
            <a:endParaRPr kumimoji="0" lang="en-US" altLang="zh-CN" sz="3600" b="1" i="0" u="none" strike="noStrike" kern="1200" cap="none" spc="0" normalizeH="0" baseline="0" noProof="0" dirty="0">
              <a:ln>
                <a:noFill/>
              </a:ln>
              <a:effectLst/>
              <a:uLnTx/>
              <a:uFillTx/>
              <a:latin typeface="+mj-lt"/>
              <a:ea typeface="微软雅黑" panose="020B0503020204020204" pitchFamily="34" charset="-122"/>
              <a:cs typeface="Arial" panose="020B0604020202020204" pitchFamily="34" charset="0"/>
              <a:sym typeface="+mn-lt"/>
            </a:endParaRPr>
          </a:p>
        </p:txBody>
      </p:sp>
      <p:sp>
        <p:nvSpPr>
          <p:cNvPr id="2" name="任意多边形: 形状 15">
            <a:extLst>
              <a:ext uri="{FF2B5EF4-FFF2-40B4-BE49-F238E27FC236}">
                <a16:creationId xmlns:a16="http://schemas.microsoft.com/office/drawing/2014/main" id="{A773A965-EC60-C22B-73FC-FDB2AFC6717A}"/>
              </a:ext>
            </a:extLst>
          </p:cNvPr>
          <p:cNvSpPr/>
          <p:nvPr/>
        </p:nvSpPr>
        <p:spPr>
          <a:xfrm rot="16200000" flipH="1">
            <a:off x="1762115" y="2201398"/>
            <a:ext cx="782204" cy="46658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zh-CN" altLang="en-US" dirty="0">
              <a:solidFill>
                <a:prstClr val="white"/>
              </a:solidFill>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Tree>
    <p:extLst>
      <p:ext uri="{BB962C8B-B14F-4D97-AF65-F5344CB8AC3E}">
        <p14:creationId xmlns:p14="http://schemas.microsoft.com/office/powerpoint/2010/main" val="308695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CBA8C01-9A76-2312-C362-B07C5B31BE40}"/>
              </a:ext>
            </a:extLst>
          </p:cNvPr>
          <p:cNvSpPr>
            <a:spLocks noGrp="1"/>
          </p:cNvSpPr>
          <p:nvPr>
            <p:ph type="subTitle" idx="1"/>
          </p:nvPr>
        </p:nvSpPr>
        <p:spPr/>
        <p:txBody>
          <a:bodyPr/>
          <a:lstStyle/>
          <a:p>
            <a:r>
              <a:rPr lang="en-CN" dirty="0"/>
              <a:t>—Toward AGI</a:t>
            </a:r>
          </a:p>
        </p:txBody>
      </p:sp>
      <p:sp>
        <p:nvSpPr>
          <p:cNvPr id="4" name="Title 3">
            <a:extLst>
              <a:ext uri="{FF2B5EF4-FFF2-40B4-BE49-F238E27FC236}">
                <a16:creationId xmlns:a16="http://schemas.microsoft.com/office/drawing/2014/main" id="{78EB588E-B8EE-C032-7380-9B72168EA947}"/>
              </a:ext>
            </a:extLst>
          </p:cNvPr>
          <p:cNvSpPr>
            <a:spLocks noGrp="1"/>
          </p:cNvSpPr>
          <p:nvPr>
            <p:ph type="ctrTitle"/>
          </p:nvPr>
        </p:nvSpPr>
        <p:spPr/>
        <p:txBody>
          <a:bodyPr/>
          <a:lstStyle/>
          <a:p>
            <a:r>
              <a:rPr lang="en-CN" sz="5400" dirty="0"/>
              <a:t>大模型的AGI之路</a:t>
            </a:r>
          </a:p>
        </p:txBody>
      </p:sp>
    </p:spTree>
    <p:extLst>
      <p:ext uri="{BB962C8B-B14F-4D97-AF65-F5344CB8AC3E}">
        <p14:creationId xmlns:p14="http://schemas.microsoft.com/office/powerpoint/2010/main" val="3399561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887B-802C-49AA-F520-A8801F1DF6EB}"/>
              </a:ext>
            </a:extLst>
          </p:cNvPr>
          <p:cNvSpPr>
            <a:spLocks noGrp="1"/>
          </p:cNvSpPr>
          <p:nvPr>
            <p:ph type="title"/>
          </p:nvPr>
        </p:nvSpPr>
        <p:spPr/>
        <p:txBody>
          <a:bodyPr/>
          <a:lstStyle/>
          <a:p>
            <a:r>
              <a:rPr lang="en-CN" dirty="0"/>
              <a:t>世界知识</a:t>
            </a:r>
            <a:r>
              <a:rPr lang="en-US" dirty="0">
                <a:sym typeface="Wingdings" pitchFamily="2" charset="2"/>
              </a:rPr>
              <a:t></a:t>
            </a:r>
            <a:r>
              <a:rPr lang="zh-CN" altLang="en-CN" dirty="0"/>
              <a:t>一</a:t>
            </a:r>
            <a:r>
              <a:rPr lang="zh-CN" altLang="en-US" dirty="0"/>
              <a:t>阶推理</a:t>
            </a:r>
            <a:endParaRPr lang="en-CN" dirty="0"/>
          </a:p>
        </p:txBody>
      </p:sp>
      <p:pic>
        <p:nvPicPr>
          <p:cNvPr id="1028" name="Picture 4">
            <a:extLst>
              <a:ext uri="{FF2B5EF4-FFF2-40B4-BE49-F238E27FC236}">
                <a16:creationId xmlns:a16="http://schemas.microsoft.com/office/drawing/2014/main" id="{1A770F95-BDE8-B542-6F61-944F81EA7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568" y="979471"/>
            <a:ext cx="9193983" cy="54599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68E572C-C8F8-63A2-9EC3-DD8A6EADC52D}"/>
              </a:ext>
            </a:extLst>
          </p:cNvPr>
          <p:cNvGrpSpPr>
            <a:grpSpLocks noChangeAspect="1"/>
          </p:cNvGrpSpPr>
          <p:nvPr/>
        </p:nvGrpSpPr>
        <p:grpSpPr bwMode="auto">
          <a:xfrm>
            <a:off x="1055440" y="1556792"/>
            <a:ext cx="2304256" cy="355019"/>
            <a:chOff x="6164364" y="2237712"/>
            <a:chExt cx="2570367" cy="396218"/>
          </a:xfrm>
        </p:grpSpPr>
        <p:sp>
          <p:nvSpPr>
            <p:cNvPr id="6" name="矩形 11">
              <a:extLst>
                <a:ext uri="{FF2B5EF4-FFF2-40B4-BE49-F238E27FC236}">
                  <a16:creationId xmlns:a16="http://schemas.microsoft.com/office/drawing/2014/main" id="{A9B8B8C1-B80C-74A2-4084-1B10B815519F}"/>
                </a:ext>
              </a:extLst>
            </p:cNvPr>
            <p:cNvSpPr>
              <a:spLocks noChangeArrowheads="1"/>
            </p:cNvSpPr>
            <p:nvPr/>
          </p:nvSpPr>
          <p:spPr bwMode="auto">
            <a:xfrm>
              <a:off x="6164364" y="2237712"/>
              <a:ext cx="428931" cy="396218"/>
            </a:xfrm>
            <a:prstGeom prst="rect">
              <a:avLst/>
            </a:prstGeom>
            <a:solidFill>
              <a:schemeClr val="bg1"/>
            </a:solidFill>
            <a:ln w="9525">
              <a:solidFill>
                <a:schemeClr val="tx1"/>
              </a:solidFill>
              <a:miter lim="800000"/>
              <a:headEnd/>
              <a:tailEnd/>
            </a:ln>
          </p:spPr>
          <p:txBody>
            <a:bodyPr lIns="44308" tIns="44308" rIns="44308" bIns="44308"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lgn="ctr" eaLnBrk="1" hangingPunct="1">
                <a:spcBef>
                  <a:spcPct val="0"/>
                </a:spcBef>
                <a:buFontTx/>
                <a:buNone/>
              </a:pPr>
              <a:r>
                <a:rPr kumimoji="0" lang="en-US" altLang="zh-CN" sz="1600" dirty="0">
                  <a:solidFill>
                    <a:srgbClr val="C00000"/>
                  </a:solidFill>
                  <a:latin typeface="Microsoft YaHei" panose="020B0503020204020204" pitchFamily="34" charset="-122"/>
                  <a:ea typeface="Microsoft YaHei" panose="020B0503020204020204" pitchFamily="34" charset="-122"/>
                  <a:cs typeface="Helvetica Neue" charset="0"/>
                </a:rPr>
                <a:t>0.8</a:t>
              </a:r>
            </a:p>
          </p:txBody>
        </p:sp>
        <p:sp>
          <p:nvSpPr>
            <p:cNvPr id="7" name="矩形 11">
              <a:extLst>
                <a:ext uri="{FF2B5EF4-FFF2-40B4-BE49-F238E27FC236}">
                  <a16:creationId xmlns:a16="http://schemas.microsoft.com/office/drawing/2014/main" id="{380AC381-F07C-81C6-6BF8-2739E45D64BC}"/>
                </a:ext>
              </a:extLst>
            </p:cNvPr>
            <p:cNvSpPr>
              <a:spLocks noChangeArrowheads="1"/>
            </p:cNvSpPr>
            <p:nvPr/>
          </p:nvSpPr>
          <p:spPr bwMode="auto">
            <a:xfrm>
              <a:off x="6593295" y="2237712"/>
              <a:ext cx="428931" cy="396218"/>
            </a:xfrm>
            <a:prstGeom prst="rect">
              <a:avLst/>
            </a:prstGeom>
            <a:solidFill>
              <a:schemeClr val="bg1"/>
            </a:solidFill>
            <a:ln w="9525">
              <a:solidFill>
                <a:schemeClr val="tx1"/>
              </a:solidFill>
              <a:miter lim="800000"/>
              <a:headEnd/>
              <a:tailEnd/>
            </a:ln>
          </p:spPr>
          <p:txBody>
            <a:bodyPr lIns="44308" tIns="44308" rIns="44308" bIns="44308"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lgn="ctr" eaLnBrk="1" hangingPunct="1">
                <a:spcBef>
                  <a:spcPct val="0"/>
                </a:spcBef>
                <a:buFontTx/>
                <a:buNone/>
              </a:pPr>
              <a:r>
                <a:rPr kumimoji="0" lang="en-US" altLang="zh-CN" sz="1600">
                  <a:solidFill>
                    <a:srgbClr val="C00000"/>
                  </a:solidFill>
                  <a:latin typeface="Microsoft YaHei" panose="020B0503020204020204" pitchFamily="34" charset="-122"/>
                  <a:ea typeface="Microsoft YaHei" panose="020B0503020204020204" pitchFamily="34" charset="-122"/>
                  <a:cs typeface="Helvetica Neue" charset="0"/>
                </a:rPr>
                <a:t>0.2</a:t>
              </a:r>
            </a:p>
          </p:txBody>
        </p:sp>
        <p:sp>
          <p:nvSpPr>
            <p:cNvPr id="8" name="矩形 11">
              <a:extLst>
                <a:ext uri="{FF2B5EF4-FFF2-40B4-BE49-F238E27FC236}">
                  <a16:creationId xmlns:a16="http://schemas.microsoft.com/office/drawing/2014/main" id="{263485BD-8C17-F213-23F7-0EB29D9E1397}"/>
                </a:ext>
              </a:extLst>
            </p:cNvPr>
            <p:cNvSpPr>
              <a:spLocks noChangeArrowheads="1"/>
            </p:cNvSpPr>
            <p:nvPr/>
          </p:nvSpPr>
          <p:spPr bwMode="auto">
            <a:xfrm>
              <a:off x="7022226" y="2237712"/>
              <a:ext cx="428931" cy="396218"/>
            </a:xfrm>
            <a:prstGeom prst="rect">
              <a:avLst/>
            </a:prstGeom>
            <a:solidFill>
              <a:schemeClr val="bg1"/>
            </a:solidFill>
            <a:ln w="9525">
              <a:solidFill>
                <a:schemeClr val="tx1"/>
              </a:solidFill>
              <a:miter lim="800000"/>
              <a:headEnd/>
              <a:tailEnd/>
            </a:ln>
          </p:spPr>
          <p:txBody>
            <a:bodyPr lIns="44308" tIns="44308" rIns="44308" bIns="44308"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lgn="ctr" eaLnBrk="1" hangingPunct="1">
                <a:spcBef>
                  <a:spcPct val="0"/>
                </a:spcBef>
                <a:buFontTx/>
                <a:buNone/>
              </a:pPr>
              <a:r>
                <a:rPr kumimoji="0" lang="en-US" altLang="zh-CN" sz="1600" dirty="0">
                  <a:solidFill>
                    <a:srgbClr val="C00000"/>
                  </a:solidFill>
                  <a:latin typeface="Microsoft YaHei" panose="020B0503020204020204" pitchFamily="34" charset="-122"/>
                  <a:ea typeface="Microsoft YaHei" panose="020B0503020204020204" pitchFamily="34" charset="-122"/>
                  <a:cs typeface="Helvetica Neue" charset="0"/>
                </a:rPr>
                <a:t>0.3</a:t>
              </a:r>
            </a:p>
          </p:txBody>
        </p:sp>
        <p:sp>
          <p:nvSpPr>
            <p:cNvPr id="9" name="矩形 11">
              <a:extLst>
                <a:ext uri="{FF2B5EF4-FFF2-40B4-BE49-F238E27FC236}">
                  <a16:creationId xmlns:a16="http://schemas.microsoft.com/office/drawing/2014/main" id="{46999A34-8193-8C72-6BA5-5BC32CC014C8}"/>
                </a:ext>
              </a:extLst>
            </p:cNvPr>
            <p:cNvSpPr>
              <a:spLocks noChangeArrowheads="1"/>
            </p:cNvSpPr>
            <p:nvPr/>
          </p:nvSpPr>
          <p:spPr bwMode="auto">
            <a:xfrm>
              <a:off x="7451157" y="2237712"/>
              <a:ext cx="428931" cy="396218"/>
            </a:xfrm>
            <a:prstGeom prst="rect">
              <a:avLst/>
            </a:prstGeom>
            <a:solidFill>
              <a:schemeClr val="bg1"/>
            </a:solidFill>
            <a:ln w="9525">
              <a:solidFill>
                <a:schemeClr val="tx1"/>
              </a:solidFill>
              <a:miter lim="800000"/>
              <a:headEnd/>
              <a:tailEnd/>
            </a:ln>
          </p:spPr>
          <p:txBody>
            <a:bodyPr lIns="44308" tIns="44308" rIns="44308" bIns="44308"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lgn="ctr" eaLnBrk="1" hangingPunct="1">
                <a:spcBef>
                  <a:spcPct val="0"/>
                </a:spcBef>
                <a:buFontTx/>
                <a:buNone/>
              </a:pPr>
              <a:r>
                <a:rPr kumimoji="0" lang="mr-IN" altLang="zh-CN" sz="1600">
                  <a:solidFill>
                    <a:srgbClr val="C00000"/>
                  </a:solidFill>
                  <a:latin typeface="Microsoft YaHei" panose="020B0503020204020204" pitchFamily="34" charset="-122"/>
                  <a:ea typeface="Microsoft YaHei" panose="020B0503020204020204" pitchFamily="34" charset="-122"/>
                  <a:cs typeface="Helvetica Neue" charset="0"/>
                </a:rPr>
                <a:t>…</a:t>
              </a:r>
              <a:endParaRPr kumimoji="0" lang="en-US" altLang="zh-CN" sz="1600">
                <a:solidFill>
                  <a:srgbClr val="C00000"/>
                </a:solidFill>
                <a:latin typeface="Microsoft YaHei" panose="020B0503020204020204" pitchFamily="34" charset="-122"/>
                <a:ea typeface="Microsoft YaHei" panose="020B0503020204020204" pitchFamily="34" charset="-122"/>
                <a:cs typeface="Helvetica Neue" charset="0"/>
              </a:endParaRPr>
            </a:p>
          </p:txBody>
        </p:sp>
        <p:sp>
          <p:nvSpPr>
            <p:cNvPr id="10" name="矩形 11">
              <a:extLst>
                <a:ext uri="{FF2B5EF4-FFF2-40B4-BE49-F238E27FC236}">
                  <a16:creationId xmlns:a16="http://schemas.microsoft.com/office/drawing/2014/main" id="{05250C95-23E7-4BA6-B8AC-F12A95F694AB}"/>
                </a:ext>
              </a:extLst>
            </p:cNvPr>
            <p:cNvSpPr>
              <a:spLocks noChangeArrowheads="1"/>
            </p:cNvSpPr>
            <p:nvPr/>
          </p:nvSpPr>
          <p:spPr bwMode="auto">
            <a:xfrm>
              <a:off x="7876869" y="2237712"/>
              <a:ext cx="428931" cy="396218"/>
            </a:xfrm>
            <a:prstGeom prst="rect">
              <a:avLst/>
            </a:prstGeom>
            <a:solidFill>
              <a:schemeClr val="bg1"/>
            </a:solidFill>
            <a:ln w="9525">
              <a:solidFill>
                <a:schemeClr val="tx1"/>
              </a:solidFill>
              <a:miter lim="800000"/>
              <a:headEnd/>
              <a:tailEnd/>
            </a:ln>
          </p:spPr>
          <p:txBody>
            <a:bodyPr lIns="44308" tIns="44308" rIns="44308" bIns="44308"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lgn="ctr" eaLnBrk="1" hangingPunct="1">
                <a:spcBef>
                  <a:spcPct val="0"/>
                </a:spcBef>
                <a:buFontTx/>
                <a:buNone/>
              </a:pPr>
              <a:r>
                <a:rPr kumimoji="0" lang="en-US" altLang="zh-CN" sz="1600">
                  <a:solidFill>
                    <a:srgbClr val="C00000"/>
                  </a:solidFill>
                  <a:latin typeface="Microsoft YaHei" panose="020B0503020204020204" pitchFamily="34" charset="-122"/>
                  <a:ea typeface="Microsoft YaHei" panose="020B0503020204020204" pitchFamily="34" charset="-122"/>
                  <a:cs typeface="Helvetica Neue" charset="0"/>
                </a:rPr>
                <a:t>0.0</a:t>
              </a:r>
            </a:p>
          </p:txBody>
        </p:sp>
        <p:sp>
          <p:nvSpPr>
            <p:cNvPr id="11" name="矩形 11">
              <a:extLst>
                <a:ext uri="{FF2B5EF4-FFF2-40B4-BE49-F238E27FC236}">
                  <a16:creationId xmlns:a16="http://schemas.microsoft.com/office/drawing/2014/main" id="{DD0EB824-705C-1DAE-CADE-1B7CC019B92F}"/>
                </a:ext>
              </a:extLst>
            </p:cNvPr>
            <p:cNvSpPr>
              <a:spLocks noChangeArrowheads="1"/>
            </p:cNvSpPr>
            <p:nvPr/>
          </p:nvSpPr>
          <p:spPr bwMode="auto">
            <a:xfrm>
              <a:off x="8305800" y="2237712"/>
              <a:ext cx="428931" cy="396218"/>
            </a:xfrm>
            <a:prstGeom prst="rect">
              <a:avLst/>
            </a:prstGeom>
            <a:solidFill>
              <a:schemeClr val="bg1"/>
            </a:solidFill>
            <a:ln w="9525">
              <a:solidFill>
                <a:schemeClr val="tx1"/>
              </a:solidFill>
              <a:miter lim="800000"/>
              <a:headEnd/>
              <a:tailEnd/>
            </a:ln>
          </p:spPr>
          <p:txBody>
            <a:bodyPr lIns="44308" tIns="44308" rIns="44308" bIns="44308"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lgn="ctr" eaLnBrk="1" hangingPunct="1">
                <a:spcBef>
                  <a:spcPct val="0"/>
                </a:spcBef>
                <a:buFontTx/>
                <a:buNone/>
              </a:pPr>
              <a:r>
                <a:rPr kumimoji="0" lang="en-US" altLang="zh-CN" sz="1600">
                  <a:solidFill>
                    <a:srgbClr val="C00000"/>
                  </a:solidFill>
                  <a:latin typeface="Microsoft YaHei" panose="020B0503020204020204" pitchFamily="34" charset="-122"/>
                  <a:ea typeface="Microsoft YaHei" panose="020B0503020204020204" pitchFamily="34" charset="-122"/>
                  <a:cs typeface="Helvetica Neue" charset="0"/>
                </a:rPr>
                <a:t>0.0</a:t>
              </a:r>
            </a:p>
          </p:txBody>
        </p:sp>
      </p:grpSp>
      <p:pic>
        <p:nvPicPr>
          <p:cNvPr id="12" name="Picture 11">
            <a:extLst>
              <a:ext uri="{FF2B5EF4-FFF2-40B4-BE49-F238E27FC236}">
                <a16:creationId xmlns:a16="http://schemas.microsoft.com/office/drawing/2014/main" id="{78F7061B-9187-8ABC-14A7-96BD5C6663E1}"/>
              </a:ext>
            </a:extLst>
          </p:cNvPr>
          <p:cNvPicPr>
            <a:picLocks noChangeAspect="1"/>
          </p:cNvPicPr>
          <p:nvPr/>
        </p:nvPicPr>
        <p:blipFill rotWithShape="1">
          <a:blip r:embed="rId3"/>
          <a:srcRect t="87536"/>
          <a:stretch/>
        </p:blipFill>
        <p:spPr>
          <a:xfrm>
            <a:off x="2756781" y="6341519"/>
            <a:ext cx="6312459" cy="471857"/>
          </a:xfrm>
          <a:prstGeom prst="rect">
            <a:avLst/>
          </a:prstGeom>
          <a:ln w="19050">
            <a:solidFill>
              <a:srgbClr val="0070C0"/>
            </a:solidFill>
          </a:ln>
        </p:spPr>
      </p:pic>
    </p:spTree>
    <p:extLst>
      <p:ext uri="{BB962C8B-B14F-4D97-AF65-F5344CB8AC3E}">
        <p14:creationId xmlns:p14="http://schemas.microsoft.com/office/powerpoint/2010/main" val="2260001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C8E6-F6B8-9B4C-787D-9599FE505694}"/>
              </a:ext>
            </a:extLst>
          </p:cNvPr>
          <p:cNvSpPr>
            <a:spLocks noGrp="1"/>
          </p:cNvSpPr>
          <p:nvPr>
            <p:ph type="title"/>
          </p:nvPr>
        </p:nvSpPr>
        <p:spPr/>
        <p:txBody>
          <a:bodyPr/>
          <a:lstStyle/>
          <a:p>
            <a:r>
              <a:rPr lang="ja-JP" altLang="en-US">
                <a:latin typeface="Arial" panose="020B0604020202020204" pitchFamily="34" charset="0"/>
                <a:ea typeface="SimHei" panose="02010609060101010101" pitchFamily="49" charset="-122"/>
                <a:cs typeface="Arial" panose="020B0604020202020204" pitchFamily="34" charset="0"/>
              </a:rPr>
              <a:t>抽象与复杂</a:t>
            </a:r>
            <a:r>
              <a:rPr lang="en-US" altLang="ja-JP" dirty="0">
                <a:latin typeface="Arial" panose="020B0604020202020204" pitchFamily="34" charset="0"/>
                <a:ea typeface="SimHei" panose="02010609060101010101" pitchFamily="49" charset="-122"/>
                <a:cs typeface="Arial" panose="020B0604020202020204" pitchFamily="34" charset="0"/>
              </a:rPr>
              <a:t>COT</a:t>
            </a:r>
            <a:r>
              <a:rPr lang="ja-JP" altLang="en-US">
                <a:latin typeface="Arial" panose="020B0604020202020204" pitchFamily="34" charset="0"/>
                <a:ea typeface="SimHei" panose="02010609060101010101" pitchFamily="49" charset="-122"/>
                <a:cs typeface="Arial" panose="020B0604020202020204" pitchFamily="34" charset="0"/>
              </a:rPr>
              <a:t>推理</a:t>
            </a:r>
            <a:endParaRPr lang="en-CN" dirty="0"/>
          </a:p>
        </p:txBody>
      </p:sp>
      <p:sp>
        <p:nvSpPr>
          <p:cNvPr id="3" name="Content Placeholder 2">
            <a:extLst>
              <a:ext uri="{FF2B5EF4-FFF2-40B4-BE49-F238E27FC236}">
                <a16:creationId xmlns:a16="http://schemas.microsoft.com/office/drawing/2014/main" id="{17C45CF2-5338-DF29-047E-B992BA0292ED}"/>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E5ED49F4-22FE-8842-DCC4-3C2305EA3DDC}"/>
              </a:ext>
            </a:extLst>
          </p:cNvPr>
          <p:cNvPicPr>
            <a:picLocks noChangeAspect="1"/>
          </p:cNvPicPr>
          <p:nvPr/>
        </p:nvPicPr>
        <p:blipFill>
          <a:blip r:embed="rId2"/>
          <a:stretch>
            <a:fillRect/>
          </a:stretch>
        </p:blipFill>
        <p:spPr>
          <a:xfrm>
            <a:off x="1143000" y="1003308"/>
            <a:ext cx="9906000" cy="2290472"/>
          </a:xfrm>
          <a:prstGeom prst="rect">
            <a:avLst/>
          </a:prstGeom>
        </p:spPr>
      </p:pic>
      <p:sp>
        <p:nvSpPr>
          <p:cNvPr id="5" name="Rectangle 4">
            <a:extLst>
              <a:ext uri="{FF2B5EF4-FFF2-40B4-BE49-F238E27FC236}">
                <a16:creationId xmlns:a16="http://schemas.microsoft.com/office/drawing/2014/main" id="{C8A81FA1-C420-B04B-010E-E7008520D50D}"/>
              </a:ext>
            </a:extLst>
          </p:cNvPr>
          <p:cNvSpPr/>
          <p:nvPr/>
        </p:nvSpPr>
        <p:spPr>
          <a:xfrm>
            <a:off x="123363" y="6610343"/>
            <a:ext cx="2734928" cy="2476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Picture credit from the Web</a:t>
            </a:r>
            <a:endParaRPr lang="en-CN" sz="1200" dirty="0">
              <a:solidFill>
                <a:schemeClr val="tx1"/>
              </a:solidFill>
            </a:endParaRPr>
          </a:p>
        </p:txBody>
      </p:sp>
      <p:pic>
        <p:nvPicPr>
          <p:cNvPr id="6" name="Picture 5">
            <a:extLst>
              <a:ext uri="{FF2B5EF4-FFF2-40B4-BE49-F238E27FC236}">
                <a16:creationId xmlns:a16="http://schemas.microsoft.com/office/drawing/2014/main" id="{C66F0A3C-E82C-CD02-1ECA-E2D57D0594CD}"/>
              </a:ext>
            </a:extLst>
          </p:cNvPr>
          <p:cNvPicPr>
            <a:picLocks noChangeAspect="1"/>
          </p:cNvPicPr>
          <p:nvPr/>
        </p:nvPicPr>
        <p:blipFill>
          <a:blip r:embed="rId3"/>
          <a:stretch>
            <a:fillRect/>
          </a:stretch>
        </p:blipFill>
        <p:spPr>
          <a:xfrm>
            <a:off x="2039813" y="3191543"/>
            <a:ext cx="7760678" cy="3418800"/>
          </a:xfrm>
          <a:prstGeom prst="rect">
            <a:avLst/>
          </a:prstGeom>
        </p:spPr>
      </p:pic>
    </p:spTree>
    <p:extLst>
      <p:ext uri="{BB962C8B-B14F-4D97-AF65-F5344CB8AC3E}">
        <p14:creationId xmlns:p14="http://schemas.microsoft.com/office/powerpoint/2010/main" val="4020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标题 1">
            <a:extLst>
              <a:ext uri="{FF2B5EF4-FFF2-40B4-BE49-F238E27FC236}">
                <a16:creationId xmlns:a16="http://schemas.microsoft.com/office/drawing/2014/main" id="{A49F5CAA-D058-9626-0B78-6E012E6B0014}"/>
              </a:ext>
            </a:extLst>
          </p:cNvPr>
          <p:cNvSpPr>
            <a:spLocks noGrp="1"/>
          </p:cNvSpPr>
          <p:nvPr>
            <p:ph type="title"/>
            <p:custDataLst>
              <p:tags r:id="rId1"/>
            </p:custDataLst>
          </p:nvPr>
        </p:nvSpPr>
        <p:spPr>
          <a:xfrm>
            <a:off x="334108" y="219393"/>
            <a:ext cx="11523785" cy="792162"/>
          </a:xfrm>
        </p:spPr>
        <p:txBody>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能力涌现</a:t>
            </a:r>
            <a:endParaRPr lang="ja-JP"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11">
            <a:extLst>
              <a:ext uri="{FF2B5EF4-FFF2-40B4-BE49-F238E27FC236}">
                <a16:creationId xmlns:a16="http://schemas.microsoft.com/office/drawing/2014/main" id="{65898EDF-E1CF-A6A0-780B-0200787ED484}"/>
              </a:ext>
            </a:extLst>
          </p:cNvPr>
          <p:cNvSpPr/>
          <p:nvPr/>
        </p:nvSpPr>
        <p:spPr>
          <a:xfrm>
            <a:off x="542275" y="1190171"/>
            <a:ext cx="5324657" cy="5153479"/>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1" name="组合 30">
            <a:extLst>
              <a:ext uri="{FF2B5EF4-FFF2-40B4-BE49-F238E27FC236}">
                <a16:creationId xmlns:a16="http://schemas.microsoft.com/office/drawing/2014/main" id="{BA3F0583-A54E-2B4F-CFC5-B0F18EC0437C}"/>
              </a:ext>
            </a:extLst>
          </p:cNvPr>
          <p:cNvGrpSpPr/>
          <p:nvPr/>
        </p:nvGrpSpPr>
        <p:grpSpPr>
          <a:xfrm>
            <a:off x="542275" y="1277923"/>
            <a:ext cx="5205888" cy="504000"/>
            <a:chOff x="684383" y="1306951"/>
            <a:chExt cx="5205888" cy="504000"/>
          </a:xfrm>
        </p:grpSpPr>
        <p:sp>
          <p:nvSpPr>
            <p:cNvPr id="41" name="矩形 73">
              <a:extLst>
                <a:ext uri="{FF2B5EF4-FFF2-40B4-BE49-F238E27FC236}">
                  <a16:creationId xmlns:a16="http://schemas.microsoft.com/office/drawing/2014/main" id="{312F376E-0339-2415-7E22-C9CC7332C7B7}"/>
                </a:ext>
              </a:extLst>
            </p:cNvPr>
            <p:cNvSpPr/>
            <p:nvPr/>
          </p:nvSpPr>
          <p:spPr>
            <a:xfrm>
              <a:off x="684383" y="1306951"/>
              <a:ext cx="5205888" cy="504000"/>
            </a:xfrm>
            <a:prstGeom prst="rect">
              <a:avLst/>
            </a:prstGeom>
            <a:gradFill>
              <a:gsLst>
                <a:gs pos="99320">
                  <a:schemeClr val="bg1">
                    <a:alpha val="0"/>
                  </a:schemeClr>
                </a:gs>
                <a:gs pos="45000">
                  <a:srgbClr val="E1EFFF"/>
                </a:gs>
              </a:gsLst>
              <a:lin ang="0" scaled="0"/>
            </a:gra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0" name="组合 29">
              <a:extLst>
                <a:ext uri="{FF2B5EF4-FFF2-40B4-BE49-F238E27FC236}">
                  <a16:creationId xmlns:a16="http://schemas.microsoft.com/office/drawing/2014/main" id="{5275E04F-4C63-D2F2-DD28-5412F5B8837F}"/>
                </a:ext>
              </a:extLst>
            </p:cNvPr>
            <p:cNvGrpSpPr/>
            <p:nvPr/>
          </p:nvGrpSpPr>
          <p:grpSpPr>
            <a:xfrm>
              <a:off x="684385" y="1306951"/>
              <a:ext cx="1921668" cy="504000"/>
              <a:chOff x="684385" y="1306951"/>
              <a:chExt cx="1921668" cy="504000"/>
            </a:xfrm>
          </p:grpSpPr>
          <p:sp>
            <p:nvSpPr>
              <p:cNvPr id="10" name="平行四边形 9">
                <a:extLst>
                  <a:ext uri="{FF2B5EF4-FFF2-40B4-BE49-F238E27FC236}">
                    <a16:creationId xmlns:a16="http://schemas.microsoft.com/office/drawing/2014/main" id="{F22AA9DC-0DA7-3212-6C88-8DE02329975A}"/>
                  </a:ext>
                </a:extLst>
              </p:cNvPr>
              <p:cNvSpPr/>
              <p:nvPr/>
            </p:nvSpPr>
            <p:spPr>
              <a:xfrm>
                <a:off x="684385" y="1306951"/>
                <a:ext cx="1921668" cy="504000"/>
              </a:xfrm>
              <a:prstGeom prst="parallelogram">
                <a:avLst/>
              </a:pr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圆角 17">
                <a:extLst>
                  <a:ext uri="{FF2B5EF4-FFF2-40B4-BE49-F238E27FC236}">
                    <a16:creationId xmlns:a16="http://schemas.microsoft.com/office/drawing/2014/main" id="{475824E4-374D-962D-69A7-562E89EBFCD0}"/>
                  </a:ext>
                </a:extLst>
              </p:cNvPr>
              <p:cNvSpPr/>
              <p:nvPr/>
            </p:nvSpPr>
            <p:spPr>
              <a:xfrm>
                <a:off x="684385" y="1306951"/>
                <a:ext cx="492223" cy="504000"/>
              </a:xfrm>
              <a:prstGeom prst="roundRect">
                <a:avLst>
                  <a:gd name="adj" fmla="val 0"/>
                </a:avLst>
              </a:pr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B2AC8D27-EFF1-1DEC-B65B-61482D2EEC3D}"/>
                  </a:ext>
                </a:extLst>
              </p:cNvPr>
              <p:cNvSpPr txBox="1"/>
              <p:nvPr/>
            </p:nvSpPr>
            <p:spPr>
              <a:xfrm>
                <a:off x="807911" y="1343508"/>
                <a:ext cx="1520825" cy="430887"/>
              </a:xfrm>
              <a:prstGeom prst="rect">
                <a:avLst/>
              </a:prstGeom>
              <a:noFill/>
            </p:spPr>
            <p:txBody>
              <a:bodyPr wrap="square">
                <a:spAutoFit/>
              </a:bodyPr>
              <a:lstStyle/>
              <a:p>
                <a:pPr marL="0" indent="0" eaLnBrk="1" fontAlgn="auto" hangingPunct="1">
                  <a:spcBef>
                    <a:spcPts val="0"/>
                  </a:spcBef>
                  <a:spcAft>
                    <a:spcPts val="0"/>
                  </a:spcAft>
                  <a:buNone/>
                </a:pPr>
                <a:r>
                  <a:rPr lang="en-US" altLang="zh-CN"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GLM-10B</a:t>
                </a:r>
              </a:p>
            </p:txBody>
          </p:sp>
        </p:grpSp>
      </p:grpSp>
      <p:sp>
        <p:nvSpPr>
          <p:cNvPr id="32" name="任意多边形: 形状 31">
            <a:extLst>
              <a:ext uri="{FF2B5EF4-FFF2-40B4-BE49-F238E27FC236}">
                <a16:creationId xmlns:a16="http://schemas.microsoft.com/office/drawing/2014/main" id="{F6F7A14A-916C-FE28-E631-E021395D2039}"/>
              </a:ext>
            </a:extLst>
          </p:cNvPr>
          <p:cNvSpPr/>
          <p:nvPr/>
        </p:nvSpPr>
        <p:spPr>
          <a:xfrm>
            <a:off x="657571" y="1881524"/>
            <a:ext cx="4016028" cy="495759"/>
          </a:xfrm>
          <a:custGeom>
            <a:avLst/>
            <a:gdLst>
              <a:gd name="connsiteX0" fmla="*/ 77613 w 4016028"/>
              <a:gd name="connsiteY0" fmla="*/ 0 h 495759"/>
              <a:gd name="connsiteX1" fmla="*/ 4016028 w 4016028"/>
              <a:gd name="connsiteY1" fmla="*/ 0 h 495759"/>
              <a:gd name="connsiteX2" fmla="*/ 4016028 w 4016028"/>
              <a:gd name="connsiteY2" fmla="*/ 495759 h 495759"/>
              <a:gd name="connsiteX3" fmla="*/ 77613 w 4016028"/>
              <a:gd name="connsiteY3" fmla="*/ 495759 h 495759"/>
              <a:gd name="connsiteX4" fmla="*/ 77613 w 4016028"/>
              <a:gd name="connsiteY4" fmla="*/ 289695 h 495759"/>
              <a:gd name="connsiteX5" fmla="*/ 0 w 4016028"/>
              <a:gd name="connsiteY5" fmla="*/ 247879 h 495759"/>
              <a:gd name="connsiteX6" fmla="*/ 77613 w 4016028"/>
              <a:gd name="connsiteY6" fmla="*/ 206064 h 4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028" h="495759">
                <a:moveTo>
                  <a:pt x="77613" y="0"/>
                </a:moveTo>
                <a:lnTo>
                  <a:pt x="4016028" y="0"/>
                </a:lnTo>
                <a:lnTo>
                  <a:pt x="4016028" y="495759"/>
                </a:lnTo>
                <a:lnTo>
                  <a:pt x="77613" y="495759"/>
                </a:lnTo>
                <a:lnTo>
                  <a:pt x="77613" y="289695"/>
                </a:lnTo>
                <a:lnTo>
                  <a:pt x="0" y="247879"/>
                </a:lnTo>
                <a:lnTo>
                  <a:pt x="77613" y="206064"/>
                </a:lnTo>
                <a:close/>
              </a:path>
            </a:pathLst>
          </a:cu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文本框 43">
            <a:extLst>
              <a:ext uri="{FF2B5EF4-FFF2-40B4-BE49-F238E27FC236}">
                <a16:creationId xmlns:a16="http://schemas.microsoft.com/office/drawing/2014/main" id="{0B11D33D-44A6-5987-3A3B-9C10BB43F1F4}"/>
              </a:ext>
            </a:extLst>
          </p:cNvPr>
          <p:cNvSpPr txBox="1"/>
          <p:nvPr/>
        </p:nvSpPr>
        <p:spPr>
          <a:xfrm>
            <a:off x="877081" y="1976782"/>
            <a:ext cx="3828433" cy="338554"/>
          </a:xfrm>
          <a:prstGeom prst="rect">
            <a:avLst/>
          </a:prstGeom>
          <a:noFill/>
        </p:spPr>
        <p:txBody>
          <a:bodyPr wrap="square">
            <a:spAutoFit/>
          </a:bodyPr>
          <a:lstStyle/>
          <a:p>
            <a:pPr>
              <a:spcAft>
                <a:spcPts val="1200"/>
              </a:spcAft>
            </a:pPr>
            <a:r>
              <a:rPr lang="en-US" altLang="zh-CN" sz="1600" b="1" dirty="0">
                <a:latin typeface="Arial" panose="020B0604020202020204" pitchFamily="34" charset="0"/>
                <a:ea typeface="微软雅黑" panose="020B0503020204020204" pitchFamily="34" charset="-122"/>
                <a:sym typeface="Arial" panose="020B0604020202020204" pitchFamily="34" charset="0"/>
              </a:rPr>
              <a:t>一斤西瓜10</a:t>
            </a:r>
            <a:r>
              <a:rPr lang="zh-CN" altLang="en-US" sz="1600" b="1" dirty="0">
                <a:latin typeface="Arial" panose="020B0604020202020204" pitchFamily="34" charset="0"/>
                <a:ea typeface="微软雅黑" panose="020B0503020204020204" pitchFamily="34" charset="-122"/>
                <a:sym typeface="Arial" panose="020B0604020202020204" pitchFamily="34" charset="0"/>
              </a:rPr>
              <a:t>元钱，</a:t>
            </a:r>
            <a:r>
              <a:rPr lang="en-US" altLang="zh-CN" sz="1600" b="1" dirty="0">
                <a:latin typeface="Arial" panose="020B0604020202020204" pitchFamily="34" charset="0"/>
                <a:ea typeface="微软雅黑" panose="020B0503020204020204" pitchFamily="34" charset="-122"/>
                <a:sym typeface="Arial" panose="020B0604020202020204" pitchFamily="34" charset="0"/>
              </a:rPr>
              <a:t>5斤西瓜多少钱</a:t>
            </a:r>
            <a:r>
              <a:rPr lang="zh-CN" altLang="en-US" sz="1600" b="1" dirty="0">
                <a:latin typeface="Arial" panose="020B0604020202020204" pitchFamily="34" charset="0"/>
                <a:ea typeface="微软雅黑" panose="020B0503020204020204" pitchFamily="34" charset="-122"/>
                <a:sym typeface="Arial" panose="020B0604020202020204" pitchFamily="34" charset="0"/>
              </a:rPr>
              <a:t>？</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40" name="任意多边形: 形状 39">
            <a:extLst>
              <a:ext uri="{FF2B5EF4-FFF2-40B4-BE49-F238E27FC236}">
                <a16:creationId xmlns:a16="http://schemas.microsoft.com/office/drawing/2014/main" id="{E92FC64E-57F5-745A-C04F-7CE1386BD833}"/>
              </a:ext>
            </a:extLst>
          </p:cNvPr>
          <p:cNvSpPr/>
          <p:nvPr/>
        </p:nvSpPr>
        <p:spPr>
          <a:xfrm>
            <a:off x="2331831" y="2504498"/>
            <a:ext cx="3400805" cy="495759"/>
          </a:xfrm>
          <a:custGeom>
            <a:avLst/>
            <a:gdLst>
              <a:gd name="connsiteX0" fmla="*/ 0 w 3400805"/>
              <a:gd name="connsiteY0" fmla="*/ 0 h 495759"/>
              <a:gd name="connsiteX1" fmla="*/ 3317140 w 3400805"/>
              <a:gd name="connsiteY1" fmla="*/ 0 h 495759"/>
              <a:gd name="connsiteX2" fmla="*/ 3317140 w 3400805"/>
              <a:gd name="connsiteY2" fmla="*/ 202803 h 495759"/>
              <a:gd name="connsiteX3" fmla="*/ 3400805 w 3400805"/>
              <a:gd name="connsiteY3" fmla="*/ 247879 h 495759"/>
              <a:gd name="connsiteX4" fmla="*/ 3317140 w 3400805"/>
              <a:gd name="connsiteY4" fmla="*/ 292955 h 495759"/>
              <a:gd name="connsiteX5" fmla="*/ 3317140 w 3400805"/>
              <a:gd name="connsiteY5" fmla="*/ 495759 h 495759"/>
              <a:gd name="connsiteX6" fmla="*/ 0 w 3400805"/>
              <a:gd name="connsiteY6" fmla="*/ 495759 h 4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805" h="495759">
                <a:moveTo>
                  <a:pt x="0" y="0"/>
                </a:moveTo>
                <a:lnTo>
                  <a:pt x="3317140" y="0"/>
                </a:lnTo>
                <a:lnTo>
                  <a:pt x="3317140" y="202803"/>
                </a:lnTo>
                <a:lnTo>
                  <a:pt x="3400805" y="247879"/>
                </a:lnTo>
                <a:lnTo>
                  <a:pt x="3317140" y="292955"/>
                </a:lnTo>
                <a:lnTo>
                  <a:pt x="3317140" y="495759"/>
                </a:lnTo>
                <a:lnTo>
                  <a:pt x="0" y="495759"/>
                </a:lnTo>
                <a:close/>
              </a:path>
            </a:pathLst>
          </a:custGeom>
          <a:gradFill>
            <a:gsLst>
              <a:gs pos="63000">
                <a:schemeClr val="bg1"/>
              </a:gs>
              <a:gs pos="100000">
                <a:srgbClr val="F6DCDC"/>
              </a:gs>
            </a:gsLst>
            <a:lin ang="5400000" scaled="1"/>
          </a:gradFill>
          <a:ln w="3175" cap="flat" cmpd="sng" algn="ctr">
            <a:solidFill>
              <a:srgbClr val="C00000">
                <a:alpha val="39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extLst>
              <a:ext uri="{FF2B5EF4-FFF2-40B4-BE49-F238E27FC236}">
                <a16:creationId xmlns:a16="http://schemas.microsoft.com/office/drawing/2014/main" id="{EBF46C8F-59B1-307A-E1C6-E2A68F0B010E}"/>
              </a:ext>
            </a:extLst>
          </p:cNvPr>
          <p:cNvSpPr txBox="1"/>
          <p:nvPr/>
        </p:nvSpPr>
        <p:spPr>
          <a:xfrm>
            <a:off x="1650592" y="2583100"/>
            <a:ext cx="3828433" cy="338554"/>
          </a:xfrm>
          <a:prstGeom prst="rect">
            <a:avLst/>
          </a:prstGeom>
          <a:noFill/>
        </p:spPr>
        <p:txBody>
          <a:bodyPr wrap="square">
            <a:spAutoFit/>
          </a:bodyPr>
          <a:lstStyle/>
          <a:p>
            <a:pPr algn="r">
              <a:spcAft>
                <a:spcPts val="1200"/>
              </a:spcAft>
            </a:pP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一斤西瓜十元，五斤西瓜</a:t>
            </a:r>
            <a:r>
              <a:rPr lang="en-US" altLang="zh-CN"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30</a:t>
            </a: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元</a:t>
            </a:r>
          </a:p>
        </p:txBody>
      </p:sp>
      <p:sp>
        <p:nvSpPr>
          <p:cNvPr id="35" name="任意多边形: 形状 34">
            <a:extLst>
              <a:ext uri="{FF2B5EF4-FFF2-40B4-BE49-F238E27FC236}">
                <a16:creationId xmlns:a16="http://schemas.microsoft.com/office/drawing/2014/main" id="{0CAA4BDE-3C35-68B0-C8C7-530BE2920489}"/>
              </a:ext>
            </a:extLst>
          </p:cNvPr>
          <p:cNvSpPr/>
          <p:nvPr/>
        </p:nvSpPr>
        <p:spPr>
          <a:xfrm>
            <a:off x="657571" y="3197330"/>
            <a:ext cx="4016028" cy="665853"/>
          </a:xfrm>
          <a:custGeom>
            <a:avLst/>
            <a:gdLst>
              <a:gd name="connsiteX0" fmla="*/ 77613 w 4016028"/>
              <a:gd name="connsiteY0" fmla="*/ 0 h 665853"/>
              <a:gd name="connsiteX1" fmla="*/ 4016028 w 4016028"/>
              <a:gd name="connsiteY1" fmla="*/ 0 h 665853"/>
              <a:gd name="connsiteX2" fmla="*/ 4016028 w 4016028"/>
              <a:gd name="connsiteY2" fmla="*/ 665853 h 665853"/>
              <a:gd name="connsiteX3" fmla="*/ 77613 w 4016028"/>
              <a:gd name="connsiteY3" fmla="*/ 665853 h 665853"/>
              <a:gd name="connsiteX4" fmla="*/ 77613 w 4016028"/>
              <a:gd name="connsiteY4" fmla="*/ 374742 h 665853"/>
              <a:gd name="connsiteX5" fmla="*/ 0 w 4016028"/>
              <a:gd name="connsiteY5" fmla="*/ 332926 h 665853"/>
              <a:gd name="connsiteX6" fmla="*/ 77613 w 4016028"/>
              <a:gd name="connsiteY6" fmla="*/ 291111 h 6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028" h="665853">
                <a:moveTo>
                  <a:pt x="77613" y="0"/>
                </a:moveTo>
                <a:lnTo>
                  <a:pt x="4016028" y="0"/>
                </a:lnTo>
                <a:lnTo>
                  <a:pt x="4016028" y="665853"/>
                </a:lnTo>
                <a:lnTo>
                  <a:pt x="77613" y="665853"/>
                </a:lnTo>
                <a:lnTo>
                  <a:pt x="77613" y="374742"/>
                </a:lnTo>
                <a:lnTo>
                  <a:pt x="0" y="332926"/>
                </a:lnTo>
                <a:lnTo>
                  <a:pt x="77613" y="291111"/>
                </a:lnTo>
                <a:close/>
              </a:path>
            </a:pathLst>
          </a:cu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a:extLst>
              <a:ext uri="{FF2B5EF4-FFF2-40B4-BE49-F238E27FC236}">
                <a16:creationId xmlns:a16="http://schemas.microsoft.com/office/drawing/2014/main" id="{1074E942-B230-7224-AE83-AE74FECA8BD0}"/>
              </a:ext>
            </a:extLst>
          </p:cNvPr>
          <p:cNvSpPr txBox="1"/>
          <p:nvPr/>
        </p:nvSpPr>
        <p:spPr>
          <a:xfrm>
            <a:off x="877081" y="3247880"/>
            <a:ext cx="3828433" cy="584775"/>
          </a:xfrm>
          <a:prstGeom prst="rect">
            <a:avLst/>
          </a:prstGeom>
          <a:noFill/>
        </p:spPr>
        <p:txBody>
          <a:bodyPr wrap="square">
            <a:spAutoFit/>
          </a:bodyPr>
          <a:lstStyle/>
          <a:p>
            <a:pPr>
              <a:spcAft>
                <a:spcPts val="0"/>
              </a:spcAft>
            </a:pPr>
            <a:r>
              <a:rPr lang="zh-CN" altLang="en-US" sz="1600" b="1" dirty="0">
                <a:latin typeface="Arial" panose="020B0604020202020204" pitchFamily="34" charset="0"/>
                <a:ea typeface="微软雅黑" panose="020B0503020204020204" pitchFamily="34" charset="-122"/>
                <a:sym typeface="Arial" panose="020B0604020202020204" pitchFamily="34" charset="0"/>
              </a:rPr>
              <a:t>一斤苹果</a:t>
            </a:r>
            <a:r>
              <a:rPr lang="en-US" altLang="zh-CN" sz="1600" b="1" dirty="0">
                <a:latin typeface="Arial" panose="020B0604020202020204" pitchFamily="34" charset="0"/>
                <a:ea typeface="微软雅黑" panose="020B0503020204020204" pitchFamily="34" charset="-122"/>
                <a:sym typeface="Arial" panose="020B0604020202020204" pitchFamily="34" charset="0"/>
              </a:rPr>
              <a:t>10</a:t>
            </a:r>
            <a:r>
              <a:rPr lang="zh-CN" altLang="en-US" sz="1600" b="1" dirty="0">
                <a:latin typeface="Arial" panose="020B0604020202020204" pitchFamily="34" charset="0"/>
                <a:ea typeface="微软雅黑" panose="020B0503020204020204" pitchFamily="34" charset="-122"/>
                <a:sym typeface="Arial" panose="020B0604020202020204" pitchFamily="34" charset="0"/>
              </a:rPr>
              <a:t>元，一斤西瓜</a:t>
            </a:r>
            <a:r>
              <a:rPr lang="en-US" altLang="zh-CN" sz="1600" b="1" dirty="0">
                <a:latin typeface="Arial" panose="020B0604020202020204" pitchFamily="34" charset="0"/>
                <a:ea typeface="微软雅黑" panose="020B0503020204020204" pitchFamily="34" charset="-122"/>
                <a:sym typeface="Arial" panose="020B0604020202020204" pitchFamily="34" charset="0"/>
              </a:rPr>
              <a:t>5</a:t>
            </a:r>
            <a:r>
              <a:rPr lang="zh-CN" altLang="en-US" sz="1600" b="1" dirty="0">
                <a:latin typeface="Arial" panose="020B0604020202020204" pitchFamily="34" charset="0"/>
                <a:ea typeface="微软雅黑" panose="020B0503020204020204" pitchFamily="34" charset="-122"/>
                <a:sym typeface="Arial" panose="020B0604020202020204" pitchFamily="34" charset="0"/>
              </a:rPr>
              <a:t>元，那么</a:t>
            </a:r>
            <a:r>
              <a:rPr lang="en-US" altLang="zh-CN" sz="1600" b="1" dirty="0">
                <a:latin typeface="Arial" panose="020B0604020202020204" pitchFamily="34" charset="0"/>
                <a:ea typeface="微软雅黑" panose="020B0503020204020204" pitchFamily="34" charset="-122"/>
                <a:sym typeface="Arial" panose="020B0604020202020204" pitchFamily="34" charset="0"/>
              </a:rPr>
              <a:t>2</a:t>
            </a:r>
            <a:r>
              <a:rPr lang="zh-CN" altLang="en-US" sz="1600" b="1" dirty="0">
                <a:latin typeface="Arial" panose="020B0604020202020204" pitchFamily="34" charset="0"/>
                <a:ea typeface="微软雅黑" panose="020B0503020204020204" pitchFamily="34" charset="-122"/>
                <a:sym typeface="Arial" panose="020B0604020202020204" pitchFamily="34" charset="0"/>
              </a:rPr>
              <a:t>斤苹果和</a:t>
            </a:r>
            <a:r>
              <a:rPr lang="en-US" altLang="zh-CN" sz="1600" b="1" dirty="0">
                <a:latin typeface="Arial" panose="020B0604020202020204" pitchFamily="34" charset="0"/>
                <a:ea typeface="微软雅黑" panose="020B0503020204020204" pitchFamily="34" charset="-122"/>
                <a:sym typeface="Arial" panose="020B0604020202020204" pitchFamily="34" charset="0"/>
              </a:rPr>
              <a:t>3</a:t>
            </a:r>
            <a:r>
              <a:rPr lang="zh-CN" altLang="en-US" sz="1600" b="1" dirty="0">
                <a:latin typeface="Arial" panose="020B0604020202020204" pitchFamily="34" charset="0"/>
                <a:ea typeface="微软雅黑" panose="020B0503020204020204" pitchFamily="34" charset="-122"/>
                <a:sym typeface="Arial" panose="020B0604020202020204" pitchFamily="34" charset="0"/>
              </a:rPr>
              <a:t>斤西瓜多少钱</a:t>
            </a:r>
            <a:r>
              <a:rPr lang="en-US" altLang="zh-CN" sz="1600" b="1" dirty="0">
                <a:latin typeface="Arial" panose="020B0604020202020204" pitchFamily="34" charset="0"/>
                <a:ea typeface="微软雅黑" panose="020B0503020204020204" pitchFamily="34" charset="-122"/>
                <a:sym typeface="Arial" panose="020B0604020202020204" pitchFamily="34" charset="0"/>
              </a:rPr>
              <a:t>?</a:t>
            </a:r>
          </a:p>
        </p:txBody>
      </p:sp>
      <p:sp>
        <p:nvSpPr>
          <p:cNvPr id="39" name="任意多边形: 形状 38">
            <a:extLst>
              <a:ext uri="{FF2B5EF4-FFF2-40B4-BE49-F238E27FC236}">
                <a16:creationId xmlns:a16="http://schemas.microsoft.com/office/drawing/2014/main" id="{00E993CA-F4FE-5F04-A6A9-7768B9A7827E}"/>
              </a:ext>
            </a:extLst>
          </p:cNvPr>
          <p:cNvSpPr/>
          <p:nvPr/>
        </p:nvSpPr>
        <p:spPr>
          <a:xfrm>
            <a:off x="4347029" y="3990398"/>
            <a:ext cx="1385607" cy="495759"/>
          </a:xfrm>
          <a:custGeom>
            <a:avLst/>
            <a:gdLst>
              <a:gd name="connsiteX0" fmla="*/ 0 w 1385607"/>
              <a:gd name="connsiteY0" fmla="*/ 0 h 495759"/>
              <a:gd name="connsiteX1" fmla="*/ 1301942 w 1385607"/>
              <a:gd name="connsiteY1" fmla="*/ 0 h 495759"/>
              <a:gd name="connsiteX2" fmla="*/ 1301942 w 1385607"/>
              <a:gd name="connsiteY2" fmla="*/ 202804 h 495759"/>
              <a:gd name="connsiteX3" fmla="*/ 1385607 w 1385607"/>
              <a:gd name="connsiteY3" fmla="*/ 247880 h 495759"/>
              <a:gd name="connsiteX4" fmla="*/ 1301942 w 1385607"/>
              <a:gd name="connsiteY4" fmla="*/ 292956 h 495759"/>
              <a:gd name="connsiteX5" fmla="*/ 1301942 w 1385607"/>
              <a:gd name="connsiteY5" fmla="*/ 495759 h 495759"/>
              <a:gd name="connsiteX6" fmla="*/ 0 w 1385607"/>
              <a:gd name="connsiteY6" fmla="*/ 495759 h 4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607" h="495759">
                <a:moveTo>
                  <a:pt x="0" y="0"/>
                </a:moveTo>
                <a:lnTo>
                  <a:pt x="1301942" y="0"/>
                </a:lnTo>
                <a:lnTo>
                  <a:pt x="1301942" y="202804"/>
                </a:lnTo>
                <a:lnTo>
                  <a:pt x="1385607" y="247880"/>
                </a:lnTo>
                <a:lnTo>
                  <a:pt x="1301942" y="292956"/>
                </a:lnTo>
                <a:lnTo>
                  <a:pt x="1301942" y="495759"/>
                </a:lnTo>
                <a:lnTo>
                  <a:pt x="0" y="495759"/>
                </a:lnTo>
                <a:close/>
              </a:path>
            </a:pathLst>
          </a:custGeom>
          <a:gradFill>
            <a:gsLst>
              <a:gs pos="63000">
                <a:schemeClr val="bg1"/>
              </a:gs>
              <a:gs pos="100000">
                <a:srgbClr val="F6DCDC"/>
              </a:gs>
            </a:gsLst>
            <a:lin ang="5400000" scaled="1"/>
          </a:gradFill>
          <a:ln w="3175" cap="flat" cmpd="sng" algn="ctr">
            <a:solidFill>
              <a:srgbClr val="C00000">
                <a:alpha val="39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文本框 16">
            <a:extLst>
              <a:ext uri="{FF2B5EF4-FFF2-40B4-BE49-F238E27FC236}">
                <a16:creationId xmlns:a16="http://schemas.microsoft.com/office/drawing/2014/main" id="{32CC9C83-EFFE-8E68-01AC-5C3E31271373}"/>
              </a:ext>
            </a:extLst>
          </p:cNvPr>
          <p:cNvSpPr txBox="1"/>
          <p:nvPr/>
        </p:nvSpPr>
        <p:spPr>
          <a:xfrm>
            <a:off x="3731986" y="4069000"/>
            <a:ext cx="1747039" cy="338554"/>
          </a:xfrm>
          <a:prstGeom prst="rect">
            <a:avLst/>
          </a:prstGeom>
          <a:noFill/>
        </p:spPr>
        <p:txBody>
          <a:bodyPr wrap="square">
            <a:spAutoFit/>
          </a:bodyPr>
          <a:lstStyle/>
          <a:p>
            <a:pPr algn="r">
              <a:spcAft>
                <a:spcPts val="1200"/>
              </a:spcAft>
            </a:pP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总共</a:t>
            </a:r>
            <a:r>
              <a:rPr lang="en-US" altLang="zh-CN"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30</a:t>
            </a: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元</a:t>
            </a:r>
          </a:p>
        </p:txBody>
      </p:sp>
      <p:sp>
        <p:nvSpPr>
          <p:cNvPr id="36" name="任意多边形: 形状 35">
            <a:extLst>
              <a:ext uri="{FF2B5EF4-FFF2-40B4-BE49-F238E27FC236}">
                <a16:creationId xmlns:a16="http://schemas.microsoft.com/office/drawing/2014/main" id="{ADBA86E5-9198-B27B-3068-35A8DCE3690D}"/>
              </a:ext>
            </a:extLst>
          </p:cNvPr>
          <p:cNvSpPr/>
          <p:nvPr/>
        </p:nvSpPr>
        <p:spPr>
          <a:xfrm>
            <a:off x="657571" y="4673705"/>
            <a:ext cx="4016028" cy="665853"/>
          </a:xfrm>
          <a:custGeom>
            <a:avLst/>
            <a:gdLst>
              <a:gd name="connsiteX0" fmla="*/ 77613 w 4016028"/>
              <a:gd name="connsiteY0" fmla="*/ 0 h 665853"/>
              <a:gd name="connsiteX1" fmla="*/ 4016028 w 4016028"/>
              <a:gd name="connsiteY1" fmla="*/ 0 h 665853"/>
              <a:gd name="connsiteX2" fmla="*/ 4016028 w 4016028"/>
              <a:gd name="connsiteY2" fmla="*/ 665853 h 665853"/>
              <a:gd name="connsiteX3" fmla="*/ 77613 w 4016028"/>
              <a:gd name="connsiteY3" fmla="*/ 665853 h 665853"/>
              <a:gd name="connsiteX4" fmla="*/ 77613 w 4016028"/>
              <a:gd name="connsiteY4" fmla="*/ 374742 h 665853"/>
              <a:gd name="connsiteX5" fmla="*/ 0 w 4016028"/>
              <a:gd name="connsiteY5" fmla="*/ 332926 h 665853"/>
              <a:gd name="connsiteX6" fmla="*/ 77613 w 4016028"/>
              <a:gd name="connsiteY6" fmla="*/ 291111 h 6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028" h="665853">
                <a:moveTo>
                  <a:pt x="77613" y="0"/>
                </a:moveTo>
                <a:lnTo>
                  <a:pt x="4016028" y="0"/>
                </a:lnTo>
                <a:lnTo>
                  <a:pt x="4016028" y="665853"/>
                </a:lnTo>
                <a:lnTo>
                  <a:pt x="77613" y="665853"/>
                </a:lnTo>
                <a:lnTo>
                  <a:pt x="77613" y="374742"/>
                </a:lnTo>
                <a:lnTo>
                  <a:pt x="0" y="332926"/>
                </a:lnTo>
                <a:lnTo>
                  <a:pt x="77613" y="291111"/>
                </a:lnTo>
                <a:close/>
              </a:path>
            </a:pathLst>
          </a:cu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a:extLst>
              <a:ext uri="{FF2B5EF4-FFF2-40B4-BE49-F238E27FC236}">
                <a16:creationId xmlns:a16="http://schemas.microsoft.com/office/drawing/2014/main" id="{1703F19A-AFBB-9250-A195-B1181831DA24}"/>
              </a:ext>
            </a:extLst>
          </p:cNvPr>
          <p:cNvSpPr txBox="1"/>
          <p:nvPr/>
        </p:nvSpPr>
        <p:spPr>
          <a:xfrm>
            <a:off x="877081" y="4724255"/>
            <a:ext cx="3828433" cy="584775"/>
          </a:xfrm>
          <a:prstGeom prst="rect">
            <a:avLst/>
          </a:prstGeom>
          <a:noFill/>
        </p:spPr>
        <p:txBody>
          <a:bodyPr wrap="square">
            <a:spAutoFit/>
          </a:bodyPr>
          <a:lstStyle/>
          <a:p>
            <a:pPr>
              <a:spcAft>
                <a:spcPts val="0"/>
              </a:spcAft>
            </a:pPr>
            <a:r>
              <a:rPr lang="zh-CN" altLang="en-US" sz="1600" b="1" dirty="0">
                <a:latin typeface="Arial" panose="020B0604020202020204" pitchFamily="34" charset="0"/>
                <a:ea typeface="微软雅黑" panose="020B0503020204020204" pitchFamily="34" charset="-122"/>
                <a:sym typeface="Arial" panose="020B0604020202020204" pitchFamily="34" charset="0"/>
              </a:rPr>
              <a:t>我把可口可乐洒在了桌子上，接下来该如何清楚桌面？</a:t>
            </a:r>
          </a:p>
        </p:txBody>
      </p:sp>
      <p:sp>
        <p:nvSpPr>
          <p:cNvPr id="37" name="任意多边形: 形状 36">
            <a:extLst>
              <a:ext uri="{FF2B5EF4-FFF2-40B4-BE49-F238E27FC236}">
                <a16:creationId xmlns:a16="http://schemas.microsoft.com/office/drawing/2014/main" id="{D50808DC-2413-B2D1-A8EA-0F1EA5CAC04E}"/>
              </a:ext>
            </a:extLst>
          </p:cNvPr>
          <p:cNvSpPr/>
          <p:nvPr/>
        </p:nvSpPr>
        <p:spPr>
          <a:xfrm>
            <a:off x="888999" y="5466773"/>
            <a:ext cx="4843636" cy="666000"/>
          </a:xfrm>
          <a:custGeom>
            <a:avLst/>
            <a:gdLst>
              <a:gd name="connsiteX0" fmla="*/ 0 w 4843636"/>
              <a:gd name="connsiteY0" fmla="*/ 0 h 666000"/>
              <a:gd name="connsiteX1" fmla="*/ 4759971 w 4843636"/>
              <a:gd name="connsiteY1" fmla="*/ 0 h 666000"/>
              <a:gd name="connsiteX2" fmla="*/ 4759971 w 4843636"/>
              <a:gd name="connsiteY2" fmla="*/ 287925 h 666000"/>
              <a:gd name="connsiteX3" fmla="*/ 4843636 w 4843636"/>
              <a:gd name="connsiteY3" fmla="*/ 333001 h 666000"/>
              <a:gd name="connsiteX4" fmla="*/ 4759971 w 4843636"/>
              <a:gd name="connsiteY4" fmla="*/ 378077 h 666000"/>
              <a:gd name="connsiteX5" fmla="*/ 4759971 w 4843636"/>
              <a:gd name="connsiteY5" fmla="*/ 666000 h 666000"/>
              <a:gd name="connsiteX6" fmla="*/ 0 w 4843636"/>
              <a:gd name="connsiteY6" fmla="*/ 666000 h 66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3636" h="666000">
                <a:moveTo>
                  <a:pt x="0" y="0"/>
                </a:moveTo>
                <a:lnTo>
                  <a:pt x="4759971" y="0"/>
                </a:lnTo>
                <a:lnTo>
                  <a:pt x="4759971" y="287925"/>
                </a:lnTo>
                <a:lnTo>
                  <a:pt x="4843636" y="333001"/>
                </a:lnTo>
                <a:lnTo>
                  <a:pt x="4759971" y="378077"/>
                </a:lnTo>
                <a:lnTo>
                  <a:pt x="4759971" y="666000"/>
                </a:lnTo>
                <a:lnTo>
                  <a:pt x="0" y="666000"/>
                </a:lnTo>
                <a:close/>
              </a:path>
            </a:pathLst>
          </a:custGeom>
          <a:gradFill>
            <a:gsLst>
              <a:gs pos="63000">
                <a:schemeClr val="bg1"/>
              </a:gs>
              <a:gs pos="100000">
                <a:srgbClr val="F6DCDC"/>
              </a:gs>
            </a:gsLst>
            <a:lin ang="5400000" scaled="1"/>
          </a:gradFill>
          <a:ln w="3175" cap="flat" cmpd="sng" algn="ctr">
            <a:solidFill>
              <a:srgbClr val="C00000">
                <a:alpha val="39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12B6E7FC-E14C-C6DB-CB72-BB3FD8185441}"/>
              </a:ext>
            </a:extLst>
          </p:cNvPr>
          <p:cNvSpPr txBox="1"/>
          <p:nvPr/>
        </p:nvSpPr>
        <p:spPr>
          <a:xfrm>
            <a:off x="869707" y="5507386"/>
            <a:ext cx="4609318" cy="584775"/>
          </a:xfrm>
          <a:prstGeom prst="rect">
            <a:avLst/>
          </a:prstGeom>
          <a:noFill/>
        </p:spPr>
        <p:txBody>
          <a:bodyPr wrap="square">
            <a:spAutoFit/>
          </a:bodyPr>
          <a:lstStyle/>
          <a:p>
            <a:pPr algn="r">
              <a:spcAft>
                <a:spcPts val="1200"/>
              </a:spcAft>
            </a:pP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把桌上的东西都拿走，用湿抹布擦桌子看，然后喷上酒精，再拿抹布擦</a:t>
            </a:r>
            <a:r>
              <a:rPr lang="en-US" altLang="zh-CN"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最后用酒精再擦一遍</a:t>
            </a:r>
          </a:p>
        </p:txBody>
      </p:sp>
      <p:sp>
        <p:nvSpPr>
          <p:cNvPr id="69" name="椭圆 11">
            <a:extLst>
              <a:ext uri="{FF2B5EF4-FFF2-40B4-BE49-F238E27FC236}">
                <a16:creationId xmlns:a16="http://schemas.microsoft.com/office/drawing/2014/main" id="{B954A99A-B059-00B4-586A-BC36ABA32EE9}"/>
              </a:ext>
            </a:extLst>
          </p:cNvPr>
          <p:cNvSpPr/>
          <p:nvPr/>
        </p:nvSpPr>
        <p:spPr>
          <a:xfrm>
            <a:off x="6308075" y="1190171"/>
            <a:ext cx="5324657" cy="5153479"/>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1" name="组合 70">
            <a:extLst>
              <a:ext uri="{FF2B5EF4-FFF2-40B4-BE49-F238E27FC236}">
                <a16:creationId xmlns:a16="http://schemas.microsoft.com/office/drawing/2014/main" id="{D9EE69F0-56D7-022F-8E2A-4B3A83F1BBA2}"/>
              </a:ext>
            </a:extLst>
          </p:cNvPr>
          <p:cNvGrpSpPr/>
          <p:nvPr/>
        </p:nvGrpSpPr>
        <p:grpSpPr>
          <a:xfrm>
            <a:off x="6308075" y="1277923"/>
            <a:ext cx="5205888" cy="504000"/>
            <a:chOff x="684383" y="1306951"/>
            <a:chExt cx="5205888" cy="504000"/>
          </a:xfrm>
        </p:grpSpPr>
        <p:sp>
          <p:nvSpPr>
            <p:cNvPr id="85" name="矩形 73">
              <a:extLst>
                <a:ext uri="{FF2B5EF4-FFF2-40B4-BE49-F238E27FC236}">
                  <a16:creationId xmlns:a16="http://schemas.microsoft.com/office/drawing/2014/main" id="{626C772D-D81B-A0E0-35B9-6BE17DD5D2A2}"/>
                </a:ext>
              </a:extLst>
            </p:cNvPr>
            <p:cNvSpPr/>
            <p:nvPr/>
          </p:nvSpPr>
          <p:spPr>
            <a:xfrm>
              <a:off x="684383" y="1306951"/>
              <a:ext cx="5205888" cy="504000"/>
            </a:xfrm>
            <a:prstGeom prst="rect">
              <a:avLst/>
            </a:prstGeom>
            <a:gradFill>
              <a:gsLst>
                <a:gs pos="99320">
                  <a:schemeClr val="bg1">
                    <a:alpha val="0"/>
                  </a:schemeClr>
                </a:gs>
                <a:gs pos="45000">
                  <a:srgbClr val="E1EFFF"/>
                </a:gs>
              </a:gsLst>
              <a:lin ang="0" scaled="0"/>
            </a:gra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6" name="组合 85">
              <a:extLst>
                <a:ext uri="{FF2B5EF4-FFF2-40B4-BE49-F238E27FC236}">
                  <a16:creationId xmlns:a16="http://schemas.microsoft.com/office/drawing/2014/main" id="{74E04908-5802-0785-7489-317E814B5748}"/>
                </a:ext>
              </a:extLst>
            </p:cNvPr>
            <p:cNvGrpSpPr/>
            <p:nvPr/>
          </p:nvGrpSpPr>
          <p:grpSpPr>
            <a:xfrm>
              <a:off x="684385" y="1306951"/>
              <a:ext cx="1921668" cy="504000"/>
              <a:chOff x="684385" y="1306951"/>
              <a:chExt cx="1921668" cy="504000"/>
            </a:xfrm>
          </p:grpSpPr>
          <p:sp>
            <p:nvSpPr>
              <p:cNvPr id="91" name="平行四边形 90">
                <a:extLst>
                  <a:ext uri="{FF2B5EF4-FFF2-40B4-BE49-F238E27FC236}">
                    <a16:creationId xmlns:a16="http://schemas.microsoft.com/office/drawing/2014/main" id="{8C9C1AE2-4576-37D4-AD86-C49724F091F6}"/>
                  </a:ext>
                </a:extLst>
              </p:cNvPr>
              <p:cNvSpPr/>
              <p:nvPr/>
            </p:nvSpPr>
            <p:spPr>
              <a:xfrm>
                <a:off x="684385" y="1306951"/>
                <a:ext cx="1921668" cy="504000"/>
              </a:xfrm>
              <a:prstGeom prst="parallelogram">
                <a:avLst/>
              </a:pr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矩形: 圆角 91">
                <a:extLst>
                  <a:ext uri="{FF2B5EF4-FFF2-40B4-BE49-F238E27FC236}">
                    <a16:creationId xmlns:a16="http://schemas.microsoft.com/office/drawing/2014/main" id="{954FB9AC-3A52-F86E-233E-AEF29AD9FFE3}"/>
                  </a:ext>
                </a:extLst>
              </p:cNvPr>
              <p:cNvSpPr/>
              <p:nvPr/>
            </p:nvSpPr>
            <p:spPr>
              <a:xfrm>
                <a:off x="684385" y="1306951"/>
                <a:ext cx="492223" cy="504000"/>
              </a:xfrm>
              <a:prstGeom prst="roundRect">
                <a:avLst>
                  <a:gd name="adj" fmla="val 0"/>
                </a:avLst>
              </a:pr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文本框 112">
                <a:extLst>
                  <a:ext uri="{FF2B5EF4-FFF2-40B4-BE49-F238E27FC236}">
                    <a16:creationId xmlns:a16="http://schemas.microsoft.com/office/drawing/2014/main" id="{911DB75C-E0E7-B998-C16F-516496A9BD2D}"/>
                  </a:ext>
                </a:extLst>
              </p:cNvPr>
              <p:cNvSpPr txBox="1"/>
              <p:nvPr/>
            </p:nvSpPr>
            <p:spPr>
              <a:xfrm>
                <a:off x="807911" y="1343508"/>
                <a:ext cx="1696397" cy="430887"/>
              </a:xfrm>
              <a:prstGeom prst="rect">
                <a:avLst/>
              </a:prstGeom>
              <a:noFill/>
            </p:spPr>
            <p:txBody>
              <a:bodyPr wrap="square">
                <a:spAutoFit/>
              </a:bodyPr>
              <a:lstStyle/>
              <a:p>
                <a:pPr marL="0" indent="0" eaLnBrk="1" fontAlgn="auto" hangingPunct="1">
                  <a:spcBef>
                    <a:spcPts val="0"/>
                  </a:spcBef>
                  <a:spcAft>
                    <a:spcPts val="0"/>
                  </a:spcAft>
                  <a:buNone/>
                </a:pPr>
                <a:r>
                  <a:rPr lang="en-US" altLang="zh-CN" sz="2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GLM-130B</a:t>
                </a:r>
              </a:p>
            </p:txBody>
          </p:sp>
        </p:grpSp>
      </p:grpSp>
      <p:sp>
        <p:nvSpPr>
          <p:cNvPr id="72" name="任意多边形: 形状 71">
            <a:extLst>
              <a:ext uri="{FF2B5EF4-FFF2-40B4-BE49-F238E27FC236}">
                <a16:creationId xmlns:a16="http://schemas.microsoft.com/office/drawing/2014/main" id="{FEFE3BFB-1499-70EE-8987-2491A6899923}"/>
              </a:ext>
            </a:extLst>
          </p:cNvPr>
          <p:cNvSpPr/>
          <p:nvPr/>
        </p:nvSpPr>
        <p:spPr>
          <a:xfrm>
            <a:off x="6423371" y="1881524"/>
            <a:ext cx="4016028" cy="495759"/>
          </a:xfrm>
          <a:custGeom>
            <a:avLst/>
            <a:gdLst>
              <a:gd name="connsiteX0" fmla="*/ 77613 w 4016028"/>
              <a:gd name="connsiteY0" fmla="*/ 0 h 495759"/>
              <a:gd name="connsiteX1" fmla="*/ 4016028 w 4016028"/>
              <a:gd name="connsiteY1" fmla="*/ 0 h 495759"/>
              <a:gd name="connsiteX2" fmla="*/ 4016028 w 4016028"/>
              <a:gd name="connsiteY2" fmla="*/ 495759 h 495759"/>
              <a:gd name="connsiteX3" fmla="*/ 77613 w 4016028"/>
              <a:gd name="connsiteY3" fmla="*/ 495759 h 495759"/>
              <a:gd name="connsiteX4" fmla="*/ 77613 w 4016028"/>
              <a:gd name="connsiteY4" fmla="*/ 289695 h 495759"/>
              <a:gd name="connsiteX5" fmla="*/ 0 w 4016028"/>
              <a:gd name="connsiteY5" fmla="*/ 247879 h 495759"/>
              <a:gd name="connsiteX6" fmla="*/ 77613 w 4016028"/>
              <a:gd name="connsiteY6" fmla="*/ 206064 h 4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028" h="495759">
                <a:moveTo>
                  <a:pt x="77613" y="0"/>
                </a:moveTo>
                <a:lnTo>
                  <a:pt x="4016028" y="0"/>
                </a:lnTo>
                <a:lnTo>
                  <a:pt x="4016028" y="495759"/>
                </a:lnTo>
                <a:lnTo>
                  <a:pt x="77613" y="495759"/>
                </a:lnTo>
                <a:lnTo>
                  <a:pt x="77613" y="289695"/>
                </a:lnTo>
                <a:lnTo>
                  <a:pt x="0" y="247879"/>
                </a:lnTo>
                <a:lnTo>
                  <a:pt x="77613" y="206064"/>
                </a:lnTo>
                <a:close/>
              </a:path>
            </a:pathLst>
          </a:cu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文本框 72">
            <a:extLst>
              <a:ext uri="{FF2B5EF4-FFF2-40B4-BE49-F238E27FC236}">
                <a16:creationId xmlns:a16="http://schemas.microsoft.com/office/drawing/2014/main" id="{D83CE78D-894D-8DE6-F70F-D8B2A8460F5B}"/>
              </a:ext>
            </a:extLst>
          </p:cNvPr>
          <p:cNvSpPr txBox="1"/>
          <p:nvPr/>
        </p:nvSpPr>
        <p:spPr>
          <a:xfrm>
            <a:off x="6642881" y="1976782"/>
            <a:ext cx="3828433" cy="338554"/>
          </a:xfrm>
          <a:prstGeom prst="rect">
            <a:avLst/>
          </a:prstGeom>
          <a:noFill/>
        </p:spPr>
        <p:txBody>
          <a:bodyPr wrap="square">
            <a:spAutoFit/>
          </a:bodyPr>
          <a:lstStyle/>
          <a:p>
            <a:pPr>
              <a:spcAft>
                <a:spcPts val="1200"/>
              </a:spcAft>
            </a:pPr>
            <a:r>
              <a:rPr lang="zh-CN" altLang="en-US" sz="1600" b="1" dirty="0">
                <a:latin typeface="Arial" panose="020B0604020202020204" pitchFamily="34" charset="0"/>
                <a:ea typeface="微软雅黑" panose="020B0503020204020204" pitchFamily="34" charset="-122"/>
                <a:sym typeface="Arial" panose="020B0604020202020204" pitchFamily="34" charset="0"/>
              </a:rPr>
              <a:t>一斤西瓜</a:t>
            </a:r>
            <a:r>
              <a:rPr lang="en-US" altLang="zh-CN" sz="1600" b="1" dirty="0">
                <a:latin typeface="Arial" panose="020B0604020202020204" pitchFamily="34" charset="0"/>
                <a:ea typeface="微软雅黑" panose="020B0503020204020204" pitchFamily="34" charset="-122"/>
                <a:sym typeface="Arial" panose="020B0604020202020204" pitchFamily="34" charset="0"/>
              </a:rPr>
              <a:t>10</a:t>
            </a:r>
            <a:r>
              <a:rPr lang="zh-CN" altLang="en-US" sz="1600" b="1" dirty="0">
                <a:latin typeface="Arial" panose="020B0604020202020204" pitchFamily="34" charset="0"/>
                <a:ea typeface="微软雅黑" panose="020B0503020204020204" pitchFamily="34" charset="-122"/>
                <a:sym typeface="Arial" panose="020B0604020202020204" pitchFamily="34" charset="0"/>
              </a:rPr>
              <a:t>元钱，</a:t>
            </a:r>
            <a:r>
              <a:rPr lang="en-US" altLang="zh-CN" sz="1600" b="1" dirty="0">
                <a:latin typeface="Arial" panose="020B0604020202020204" pitchFamily="34" charset="0"/>
                <a:ea typeface="微软雅黑" panose="020B0503020204020204" pitchFamily="34" charset="-122"/>
                <a:sym typeface="Arial" panose="020B0604020202020204" pitchFamily="34" charset="0"/>
              </a:rPr>
              <a:t>5</a:t>
            </a:r>
            <a:r>
              <a:rPr lang="zh-CN" altLang="en-US" sz="1600" b="1" dirty="0">
                <a:latin typeface="Arial" panose="020B0604020202020204" pitchFamily="34" charset="0"/>
                <a:ea typeface="微软雅黑" panose="020B0503020204020204" pitchFamily="34" charset="-122"/>
                <a:sym typeface="Arial" panose="020B0604020202020204" pitchFamily="34" charset="0"/>
              </a:rPr>
              <a:t>斤西瓜多少钱？</a:t>
            </a:r>
          </a:p>
        </p:txBody>
      </p:sp>
      <p:sp>
        <p:nvSpPr>
          <p:cNvPr id="74" name="任意多边形: 形状 73">
            <a:extLst>
              <a:ext uri="{FF2B5EF4-FFF2-40B4-BE49-F238E27FC236}">
                <a16:creationId xmlns:a16="http://schemas.microsoft.com/office/drawing/2014/main" id="{B5EFEC6E-8A4C-055D-615F-207948D5059F}"/>
              </a:ext>
            </a:extLst>
          </p:cNvPr>
          <p:cNvSpPr/>
          <p:nvPr/>
        </p:nvSpPr>
        <p:spPr>
          <a:xfrm>
            <a:off x="9499600" y="2504498"/>
            <a:ext cx="1998836" cy="495759"/>
          </a:xfrm>
          <a:custGeom>
            <a:avLst/>
            <a:gdLst>
              <a:gd name="connsiteX0" fmla="*/ 0 w 3400805"/>
              <a:gd name="connsiteY0" fmla="*/ 0 h 495759"/>
              <a:gd name="connsiteX1" fmla="*/ 3317140 w 3400805"/>
              <a:gd name="connsiteY1" fmla="*/ 0 h 495759"/>
              <a:gd name="connsiteX2" fmla="*/ 3317140 w 3400805"/>
              <a:gd name="connsiteY2" fmla="*/ 202803 h 495759"/>
              <a:gd name="connsiteX3" fmla="*/ 3400805 w 3400805"/>
              <a:gd name="connsiteY3" fmla="*/ 247879 h 495759"/>
              <a:gd name="connsiteX4" fmla="*/ 3317140 w 3400805"/>
              <a:gd name="connsiteY4" fmla="*/ 292955 h 495759"/>
              <a:gd name="connsiteX5" fmla="*/ 3317140 w 3400805"/>
              <a:gd name="connsiteY5" fmla="*/ 495759 h 495759"/>
              <a:gd name="connsiteX6" fmla="*/ 0 w 3400805"/>
              <a:gd name="connsiteY6" fmla="*/ 495759 h 4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805" h="495759">
                <a:moveTo>
                  <a:pt x="0" y="0"/>
                </a:moveTo>
                <a:lnTo>
                  <a:pt x="3317140" y="0"/>
                </a:lnTo>
                <a:lnTo>
                  <a:pt x="3317140" y="202803"/>
                </a:lnTo>
                <a:lnTo>
                  <a:pt x="3400805" y="247879"/>
                </a:lnTo>
                <a:lnTo>
                  <a:pt x="3317140" y="292955"/>
                </a:lnTo>
                <a:lnTo>
                  <a:pt x="3317140" y="495759"/>
                </a:lnTo>
                <a:lnTo>
                  <a:pt x="0" y="495759"/>
                </a:lnTo>
                <a:close/>
              </a:path>
            </a:pathLst>
          </a:custGeom>
          <a:gradFill>
            <a:gsLst>
              <a:gs pos="63000">
                <a:schemeClr val="bg1"/>
              </a:gs>
              <a:gs pos="100000">
                <a:srgbClr val="F6DCDC"/>
              </a:gs>
            </a:gsLst>
            <a:lin ang="5400000" scaled="1"/>
          </a:gradFill>
          <a:ln w="3175" cap="flat" cmpd="sng" algn="ctr">
            <a:solidFill>
              <a:srgbClr val="C00000">
                <a:alpha val="39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文本框 74">
            <a:extLst>
              <a:ext uri="{FF2B5EF4-FFF2-40B4-BE49-F238E27FC236}">
                <a16:creationId xmlns:a16="http://schemas.microsoft.com/office/drawing/2014/main" id="{20BA6A98-AE0D-EC00-D5AF-98F9E81A1992}"/>
              </a:ext>
            </a:extLst>
          </p:cNvPr>
          <p:cNvSpPr txBox="1"/>
          <p:nvPr/>
        </p:nvSpPr>
        <p:spPr>
          <a:xfrm>
            <a:off x="8839200" y="2583100"/>
            <a:ext cx="2482743" cy="338554"/>
          </a:xfrm>
          <a:prstGeom prst="rect">
            <a:avLst/>
          </a:prstGeom>
          <a:noFill/>
        </p:spPr>
        <p:txBody>
          <a:bodyPr wrap="square">
            <a:spAutoFit/>
          </a:bodyPr>
          <a:lstStyle/>
          <a:p>
            <a:pPr algn="r">
              <a:spcAft>
                <a:spcPts val="1200"/>
              </a:spcAft>
            </a:pPr>
            <a:r>
              <a:rPr lang="en-US" altLang="zh-CN"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5x10=50(</a:t>
            </a: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元）</a:t>
            </a:r>
          </a:p>
        </p:txBody>
      </p:sp>
      <p:sp>
        <p:nvSpPr>
          <p:cNvPr id="76" name="任意多边形: 形状 75">
            <a:extLst>
              <a:ext uri="{FF2B5EF4-FFF2-40B4-BE49-F238E27FC236}">
                <a16:creationId xmlns:a16="http://schemas.microsoft.com/office/drawing/2014/main" id="{1B8A424F-9822-166C-5265-A4C12C12A4D6}"/>
              </a:ext>
            </a:extLst>
          </p:cNvPr>
          <p:cNvSpPr/>
          <p:nvPr/>
        </p:nvSpPr>
        <p:spPr>
          <a:xfrm>
            <a:off x="6423371" y="3197330"/>
            <a:ext cx="4016028" cy="665853"/>
          </a:xfrm>
          <a:custGeom>
            <a:avLst/>
            <a:gdLst>
              <a:gd name="connsiteX0" fmla="*/ 77613 w 4016028"/>
              <a:gd name="connsiteY0" fmla="*/ 0 h 665853"/>
              <a:gd name="connsiteX1" fmla="*/ 4016028 w 4016028"/>
              <a:gd name="connsiteY1" fmla="*/ 0 h 665853"/>
              <a:gd name="connsiteX2" fmla="*/ 4016028 w 4016028"/>
              <a:gd name="connsiteY2" fmla="*/ 665853 h 665853"/>
              <a:gd name="connsiteX3" fmla="*/ 77613 w 4016028"/>
              <a:gd name="connsiteY3" fmla="*/ 665853 h 665853"/>
              <a:gd name="connsiteX4" fmla="*/ 77613 w 4016028"/>
              <a:gd name="connsiteY4" fmla="*/ 374742 h 665853"/>
              <a:gd name="connsiteX5" fmla="*/ 0 w 4016028"/>
              <a:gd name="connsiteY5" fmla="*/ 332926 h 665853"/>
              <a:gd name="connsiteX6" fmla="*/ 77613 w 4016028"/>
              <a:gd name="connsiteY6" fmla="*/ 291111 h 6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028" h="665853">
                <a:moveTo>
                  <a:pt x="77613" y="0"/>
                </a:moveTo>
                <a:lnTo>
                  <a:pt x="4016028" y="0"/>
                </a:lnTo>
                <a:lnTo>
                  <a:pt x="4016028" y="665853"/>
                </a:lnTo>
                <a:lnTo>
                  <a:pt x="77613" y="665853"/>
                </a:lnTo>
                <a:lnTo>
                  <a:pt x="77613" y="374742"/>
                </a:lnTo>
                <a:lnTo>
                  <a:pt x="0" y="332926"/>
                </a:lnTo>
                <a:lnTo>
                  <a:pt x="77613" y="291111"/>
                </a:lnTo>
                <a:close/>
              </a:path>
            </a:pathLst>
          </a:cu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文本框 76">
            <a:extLst>
              <a:ext uri="{FF2B5EF4-FFF2-40B4-BE49-F238E27FC236}">
                <a16:creationId xmlns:a16="http://schemas.microsoft.com/office/drawing/2014/main" id="{80510ED3-DDD0-AE2B-2491-FC30A8E6B225}"/>
              </a:ext>
            </a:extLst>
          </p:cNvPr>
          <p:cNvSpPr txBox="1"/>
          <p:nvPr/>
        </p:nvSpPr>
        <p:spPr>
          <a:xfrm>
            <a:off x="6642881" y="3247880"/>
            <a:ext cx="3828433" cy="584775"/>
          </a:xfrm>
          <a:prstGeom prst="rect">
            <a:avLst/>
          </a:prstGeom>
          <a:noFill/>
        </p:spPr>
        <p:txBody>
          <a:bodyPr wrap="square">
            <a:spAutoFit/>
          </a:bodyPr>
          <a:lstStyle/>
          <a:p>
            <a:pPr>
              <a:spcAft>
                <a:spcPts val="0"/>
              </a:spcAft>
            </a:pPr>
            <a:r>
              <a:rPr lang="zh-CN" altLang="en-US" sz="1600" b="1" dirty="0">
                <a:latin typeface="Arial" panose="020B0604020202020204" pitchFamily="34" charset="0"/>
                <a:ea typeface="微软雅黑" panose="020B0503020204020204" pitchFamily="34" charset="-122"/>
                <a:sym typeface="Arial" panose="020B0604020202020204" pitchFamily="34" charset="0"/>
              </a:rPr>
              <a:t>一斤苹果</a:t>
            </a:r>
            <a:r>
              <a:rPr lang="en-US" altLang="zh-CN" sz="1600" b="1" dirty="0">
                <a:latin typeface="Arial" panose="020B0604020202020204" pitchFamily="34" charset="0"/>
                <a:ea typeface="微软雅黑" panose="020B0503020204020204" pitchFamily="34" charset="-122"/>
                <a:sym typeface="Arial" panose="020B0604020202020204" pitchFamily="34" charset="0"/>
              </a:rPr>
              <a:t>10</a:t>
            </a:r>
            <a:r>
              <a:rPr lang="zh-CN" altLang="en-US" sz="1600" b="1" dirty="0">
                <a:latin typeface="Arial" panose="020B0604020202020204" pitchFamily="34" charset="0"/>
                <a:ea typeface="微软雅黑" panose="020B0503020204020204" pitchFamily="34" charset="-122"/>
                <a:sym typeface="Arial" panose="020B0604020202020204" pitchFamily="34" charset="0"/>
              </a:rPr>
              <a:t>元，一斤西瓜</a:t>
            </a:r>
            <a:r>
              <a:rPr lang="en-US" altLang="zh-CN" sz="1600" b="1" dirty="0">
                <a:latin typeface="Arial" panose="020B0604020202020204" pitchFamily="34" charset="0"/>
                <a:ea typeface="微软雅黑" panose="020B0503020204020204" pitchFamily="34" charset="-122"/>
                <a:sym typeface="Arial" panose="020B0604020202020204" pitchFamily="34" charset="0"/>
              </a:rPr>
              <a:t>5</a:t>
            </a:r>
            <a:r>
              <a:rPr lang="zh-CN" altLang="en-US" sz="1600" b="1" dirty="0">
                <a:latin typeface="Arial" panose="020B0604020202020204" pitchFamily="34" charset="0"/>
                <a:ea typeface="微软雅黑" panose="020B0503020204020204" pitchFamily="34" charset="-122"/>
                <a:sym typeface="Arial" panose="020B0604020202020204" pitchFamily="34" charset="0"/>
              </a:rPr>
              <a:t>元，那么</a:t>
            </a:r>
            <a:r>
              <a:rPr lang="en-US" altLang="zh-CN" sz="1600" b="1" dirty="0">
                <a:latin typeface="Arial" panose="020B0604020202020204" pitchFamily="34" charset="0"/>
                <a:ea typeface="微软雅黑" panose="020B0503020204020204" pitchFamily="34" charset="-122"/>
                <a:sym typeface="Arial" panose="020B0604020202020204" pitchFamily="34" charset="0"/>
              </a:rPr>
              <a:t>2</a:t>
            </a:r>
            <a:r>
              <a:rPr lang="zh-CN" altLang="en-US" sz="1600" b="1" dirty="0">
                <a:latin typeface="Arial" panose="020B0604020202020204" pitchFamily="34" charset="0"/>
                <a:ea typeface="微软雅黑" panose="020B0503020204020204" pitchFamily="34" charset="-122"/>
                <a:sym typeface="Arial" panose="020B0604020202020204" pitchFamily="34" charset="0"/>
              </a:rPr>
              <a:t>斤苹果和</a:t>
            </a:r>
            <a:r>
              <a:rPr lang="en-US" altLang="zh-CN" sz="1600" b="1" dirty="0">
                <a:latin typeface="Arial" panose="020B0604020202020204" pitchFamily="34" charset="0"/>
                <a:ea typeface="微软雅黑" panose="020B0503020204020204" pitchFamily="34" charset="-122"/>
                <a:sym typeface="Arial" panose="020B0604020202020204" pitchFamily="34" charset="0"/>
              </a:rPr>
              <a:t>3</a:t>
            </a:r>
            <a:r>
              <a:rPr lang="zh-CN" altLang="en-US" sz="1600" b="1" dirty="0">
                <a:latin typeface="Arial" panose="020B0604020202020204" pitchFamily="34" charset="0"/>
                <a:ea typeface="微软雅黑" panose="020B0503020204020204" pitchFamily="34" charset="-122"/>
                <a:sym typeface="Arial" panose="020B0604020202020204" pitchFamily="34" charset="0"/>
              </a:rPr>
              <a:t>斤西瓜多少钱</a:t>
            </a:r>
            <a:r>
              <a:rPr lang="en-US" altLang="zh-CN" sz="1600" b="1" dirty="0">
                <a:latin typeface="Arial" panose="020B0604020202020204" pitchFamily="34" charset="0"/>
                <a:ea typeface="微软雅黑" panose="020B0503020204020204" pitchFamily="34" charset="-122"/>
                <a:sym typeface="Arial" panose="020B0604020202020204" pitchFamily="34" charset="0"/>
              </a:rPr>
              <a:t>?</a:t>
            </a:r>
          </a:p>
        </p:txBody>
      </p:sp>
      <p:sp>
        <p:nvSpPr>
          <p:cNvPr id="115" name="任意多边形: 形状 114">
            <a:extLst>
              <a:ext uri="{FF2B5EF4-FFF2-40B4-BE49-F238E27FC236}">
                <a16:creationId xmlns:a16="http://schemas.microsoft.com/office/drawing/2014/main" id="{608BE592-B18C-2BD4-85A0-EB176170B38A}"/>
              </a:ext>
            </a:extLst>
          </p:cNvPr>
          <p:cNvSpPr/>
          <p:nvPr/>
        </p:nvSpPr>
        <p:spPr>
          <a:xfrm>
            <a:off x="9030789" y="3990398"/>
            <a:ext cx="2467647" cy="495759"/>
          </a:xfrm>
          <a:custGeom>
            <a:avLst/>
            <a:gdLst>
              <a:gd name="connsiteX0" fmla="*/ 0 w 2467647"/>
              <a:gd name="connsiteY0" fmla="*/ 0 h 495759"/>
              <a:gd name="connsiteX1" fmla="*/ 1082040 w 2467647"/>
              <a:gd name="connsiteY1" fmla="*/ 0 h 495759"/>
              <a:gd name="connsiteX2" fmla="*/ 1301942 w 2467647"/>
              <a:gd name="connsiteY2" fmla="*/ 0 h 495759"/>
              <a:gd name="connsiteX3" fmla="*/ 2383982 w 2467647"/>
              <a:gd name="connsiteY3" fmla="*/ 0 h 495759"/>
              <a:gd name="connsiteX4" fmla="*/ 2383982 w 2467647"/>
              <a:gd name="connsiteY4" fmla="*/ 202804 h 495759"/>
              <a:gd name="connsiteX5" fmla="*/ 2467647 w 2467647"/>
              <a:gd name="connsiteY5" fmla="*/ 247880 h 495759"/>
              <a:gd name="connsiteX6" fmla="*/ 2383982 w 2467647"/>
              <a:gd name="connsiteY6" fmla="*/ 292956 h 495759"/>
              <a:gd name="connsiteX7" fmla="*/ 2383982 w 2467647"/>
              <a:gd name="connsiteY7" fmla="*/ 495759 h 495759"/>
              <a:gd name="connsiteX8" fmla="*/ 1301942 w 2467647"/>
              <a:gd name="connsiteY8" fmla="*/ 495759 h 495759"/>
              <a:gd name="connsiteX9" fmla="*/ 1082040 w 2467647"/>
              <a:gd name="connsiteY9" fmla="*/ 495759 h 495759"/>
              <a:gd name="connsiteX10" fmla="*/ 0 w 2467647"/>
              <a:gd name="connsiteY10" fmla="*/ 495759 h 4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7647" h="495759">
                <a:moveTo>
                  <a:pt x="0" y="0"/>
                </a:moveTo>
                <a:lnTo>
                  <a:pt x="1082040" y="0"/>
                </a:lnTo>
                <a:lnTo>
                  <a:pt x="1301942" y="0"/>
                </a:lnTo>
                <a:lnTo>
                  <a:pt x="2383982" y="0"/>
                </a:lnTo>
                <a:lnTo>
                  <a:pt x="2383982" y="202804"/>
                </a:lnTo>
                <a:lnTo>
                  <a:pt x="2467647" y="247880"/>
                </a:lnTo>
                <a:lnTo>
                  <a:pt x="2383982" y="292956"/>
                </a:lnTo>
                <a:lnTo>
                  <a:pt x="2383982" y="495759"/>
                </a:lnTo>
                <a:lnTo>
                  <a:pt x="1301942" y="495759"/>
                </a:lnTo>
                <a:lnTo>
                  <a:pt x="1082040" y="495759"/>
                </a:lnTo>
                <a:lnTo>
                  <a:pt x="0" y="495759"/>
                </a:lnTo>
                <a:close/>
              </a:path>
            </a:pathLst>
          </a:custGeom>
          <a:gradFill>
            <a:gsLst>
              <a:gs pos="63000">
                <a:schemeClr val="bg1"/>
              </a:gs>
              <a:gs pos="100000">
                <a:srgbClr val="F6DCDC"/>
              </a:gs>
            </a:gsLst>
            <a:lin ang="5400000" scaled="1"/>
          </a:gradFill>
          <a:ln w="3175" cap="flat" cmpd="sng" algn="ctr">
            <a:solidFill>
              <a:srgbClr val="C00000">
                <a:alpha val="39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文本框 79">
            <a:extLst>
              <a:ext uri="{FF2B5EF4-FFF2-40B4-BE49-F238E27FC236}">
                <a16:creationId xmlns:a16="http://schemas.microsoft.com/office/drawing/2014/main" id="{8DF0771B-AC15-372A-4561-71A2F4ADE479}"/>
              </a:ext>
            </a:extLst>
          </p:cNvPr>
          <p:cNvSpPr txBox="1"/>
          <p:nvPr/>
        </p:nvSpPr>
        <p:spPr>
          <a:xfrm>
            <a:off x="9015378" y="4069000"/>
            <a:ext cx="2306565" cy="338554"/>
          </a:xfrm>
          <a:prstGeom prst="rect">
            <a:avLst/>
          </a:prstGeom>
          <a:noFill/>
        </p:spPr>
        <p:txBody>
          <a:bodyPr wrap="square">
            <a:spAutoFit/>
          </a:bodyPr>
          <a:lstStyle/>
          <a:p>
            <a:pPr algn="r">
              <a:spcAft>
                <a:spcPts val="1200"/>
              </a:spcAft>
            </a:pPr>
            <a:r>
              <a:rPr lang="en-US" altLang="zh-CN"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2x10+3x5=35(</a:t>
            </a: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元）</a:t>
            </a:r>
          </a:p>
        </p:txBody>
      </p:sp>
      <p:sp>
        <p:nvSpPr>
          <p:cNvPr id="81" name="任意多边形: 形状 80">
            <a:extLst>
              <a:ext uri="{FF2B5EF4-FFF2-40B4-BE49-F238E27FC236}">
                <a16:creationId xmlns:a16="http://schemas.microsoft.com/office/drawing/2014/main" id="{3E9543B0-F625-ACD7-B9FA-24209FDBC47C}"/>
              </a:ext>
            </a:extLst>
          </p:cNvPr>
          <p:cNvSpPr/>
          <p:nvPr/>
        </p:nvSpPr>
        <p:spPr>
          <a:xfrm>
            <a:off x="6423371" y="4673705"/>
            <a:ext cx="4016028" cy="665853"/>
          </a:xfrm>
          <a:custGeom>
            <a:avLst/>
            <a:gdLst>
              <a:gd name="connsiteX0" fmla="*/ 77613 w 4016028"/>
              <a:gd name="connsiteY0" fmla="*/ 0 h 665853"/>
              <a:gd name="connsiteX1" fmla="*/ 4016028 w 4016028"/>
              <a:gd name="connsiteY1" fmla="*/ 0 h 665853"/>
              <a:gd name="connsiteX2" fmla="*/ 4016028 w 4016028"/>
              <a:gd name="connsiteY2" fmla="*/ 665853 h 665853"/>
              <a:gd name="connsiteX3" fmla="*/ 77613 w 4016028"/>
              <a:gd name="connsiteY3" fmla="*/ 665853 h 665853"/>
              <a:gd name="connsiteX4" fmla="*/ 77613 w 4016028"/>
              <a:gd name="connsiteY4" fmla="*/ 374742 h 665853"/>
              <a:gd name="connsiteX5" fmla="*/ 0 w 4016028"/>
              <a:gd name="connsiteY5" fmla="*/ 332926 h 665853"/>
              <a:gd name="connsiteX6" fmla="*/ 77613 w 4016028"/>
              <a:gd name="connsiteY6" fmla="*/ 291111 h 6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028" h="665853">
                <a:moveTo>
                  <a:pt x="77613" y="0"/>
                </a:moveTo>
                <a:lnTo>
                  <a:pt x="4016028" y="0"/>
                </a:lnTo>
                <a:lnTo>
                  <a:pt x="4016028" y="665853"/>
                </a:lnTo>
                <a:lnTo>
                  <a:pt x="77613" y="665853"/>
                </a:lnTo>
                <a:lnTo>
                  <a:pt x="77613" y="374742"/>
                </a:lnTo>
                <a:lnTo>
                  <a:pt x="0" y="332926"/>
                </a:lnTo>
                <a:lnTo>
                  <a:pt x="77613" y="291111"/>
                </a:lnTo>
                <a:close/>
              </a:path>
            </a:pathLst>
          </a:cu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文本框 81">
            <a:extLst>
              <a:ext uri="{FF2B5EF4-FFF2-40B4-BE49-F238E27FC236}">
                <a16:creationId xmlns:a16="http://schemas.microsoft.com/office/drawing/2014/main" id="{3EB6244A-E2CE-A57D-DC84-2FF264C3BB1F}"/>
              </a:ext>
            </a:extLst>
          </p:cNvPr>
          <p:cNvSpPr txBox="1"/>
          <p:nvPr/>
        </p:nvSpPr>
        <p:spPr>
          <a:xfrm>
            <a:off x="6642881" y="4724255"/>
            <a:ext cx="3828433" cy="584775"/>
          </a:xfrm>
          <a:prstGeom prst="rect">
            <a:avLst/>
          </a:prstGeom>
          <a:noFill/>
        </p:spPr>
        <p:txBody>
          <a:bodyPr wrap="square">
            <a:spAutoFit/>
          </a:bodyPr>
          <a:lstStyle/>
          <a:p>
            <a:pPr>
              <a:spcAft>
                <a:spcPts val="0"/>
              </a:spcAft>
            </a:pPr>
            <a:r>
              <a:rPr lang="zh-CN" altLang="en-US" sz="1600" b="1" dirty="0">
                <a:latin typeface="Arial" panose="020B0604020202020204" pitchFamily="34" charset="0"/>
                <a:ea typeface="微软雅黑" panose="020B0503020204020204" pitchFamily="34" charset="-122"/>
                <a:sym typeface="Arial" panose="020B0604020202020204" pitchFamily="34" charset="0"/>
              </a:rPr>
              <a:t>我把可口可乐洒在了桌子上，接下来该如何清楚桌面？</a:t>
            </a:r>
          </a:p>
        </p:txBody>
      </p:sp>
      <p:sp>
        <p:nvSpPr>
          <p:cNvPr id="83" name="任意多边形: 形状 82">
            <a:extLst>
              <a:ext uri="{FF2B5EF4-FFF2-40B4-BE49-F238E27FC236}">
                <a16:creationId xmlns:a16="http://schemas.microsoft.com/office/drawing/2014/main" id="{D4E01049-7B66-7BFC-70E4-DB0F796D9E28}"/>
              </a:ext>
            </a:extLst>
          </p:cNvPr>
          <p:cNvSpPr/>
          <p:nvPr/>
        </p:nvSpPr>
        <p:spPr>
          <a:xfrm>
            <a:off x="6654799" y="5466773"/>
            <a:ext cx="4843636" cy="666000"/>
          </a:xfrm>
          <a:custGeom>
            <a:avLst/>
            <a:gdLst>
              <a:gd name="connsiteX0" fmla="*/ 0 w 4843636"/>
              <a:gd name="connsiteY0" fmla="*/ 0 h 666000"/>
              <a:gd name="connsiteX1" fmla="*/ 4759971 w 4843636"/>
              <a:gd name="connsiteY1" fmla="*/ 0 h 666000"/>
              <a:gd name="connsiteX2" fmla="*/ 4759971 w 4843636"/>
              <a:gd name="connsiteY2" fmla="*/ 287925 h 666000"/>
              <a:gd name="connsiteX3" fmla="*/ 4843636 w 4843636"/>
              <a:gd name="connsiteY3" fmla="*/ 333001 h 666000"/>
              <a:gd name="connsiteX4" fmla="*/ 4759971 w 4843636"/>
              <a:gd name="connsiteY4" fmla="*/ 378077 h 666000"/>
              <a:gd name="connsiteX5" fmla="*/ 4759971 w 4843636"/>
              <a:gd name="connsiteY5" fmla="*/ 666000 h 666000"/>
              <a:gd name="connsiteX6" fmla="*/ 0 w 4843636"/>
              <a:gd name="connsiteY6" fmla="*/ 666000 h 66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3636" h="666000">
                <a:moveTo>
                  <a:pt x="0" y="0"/>
                </a:moveTo>
                <a:lnTo>
                  <a:pt x="4759971" y="0"/>
                </a:lnTo>
                <a:lnTo>
                  <a:pt x="4759971" y="287925"/>
                </a:lnTo>
                <a:lnTo>
                  <a:pt x="4843636" y="333001"/>
                </a:lnTo>
                <a:lnTo>
                  <a:pt x="4759971" y="378077"/>
                </a:lnTo>
                <a:lnTo>
                  <a:pt x="4759971" y="666000"/>
                </a:lnTo>
                <a:lnTo>
                  <a:pt x="0" y="666000"/>
                </a:lnTo>
                <a:close/>
              </a:path>
            </a:pathLst>
          </a:custGeom>
          <a:gradFill>
            <a:gsLst>
              <a:gs pos="63000">
                <a:schemeClr val="bg1"/>
              </a:gs>
              <a:gs pos="100000">
                <a:srgbClr val="F6DCDC"/>
              </a:gs>
            </a:gsLst>
            <a:lin ang="5400000" scaled="1"/>
          </a:gradFill>
          <a:ln w="3175" cap="flat" cmpd="sng" algn="ctr">
            <a:solidFill>
              <a:srgbClr val="C00000">
                <a:alpha val="39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文本框 83">
            <a:extLst>
              <a:ext uri="{FF2B5EF4-FFF2-40B4-BE49-F238E27FC236}">
                <a16:creationId xmlns:a16="http://schemas.microsoft.com/office/drawing/2014/main" id="{4C91279B-1DE2-2666-FC59-8AFA38AB55F7}"/>
              </a:ext>
            </a:extLst>
          </p:cNvPr>
          <p:cNvSpPr txBox="1"/>
          <p:nvPr/>
        </p:nvSpPr>
        <p:spPr>
          <a:xfrm>
            <a:off x="6635507" y="5507386"/>
            <a:ext cx="4609318" cy="584775"/>
          </a:xfrm>
          <a:prstGeom prst="rect">
            <a:avLst/>
          </a:prstGeom>
          <a:noFill/>
        </p:spPr>
        <p:txBody>
          <a:bodyPr wrap="square">
            <a:spAutoFit/>
          </a:bodyPr>
          <a:lstStyle/>
          <a:p>
            <a:pPr algn="r">
              <a:spcAft>
                <a:spcPts val="1200"/>
              </a:spcAft>
            </a:pPr>
            <a:r>
              <a:rPr lang="zh-CN" altLang="en-US" sz="1600" b="1" dirty="0">
                <a:solidFill>
                  <a:srgbClr val="C00000"/>
                </a:solidFill>
                <a:latin typeface="Arial" panose="020B0604020202020204" pitchFamily="34" charset="0"/>
                <a:ea typeface="微软雅黑" panose="020B0503020204020204" pitchFamily="34" charset="-122"/>
                <a:sym typeface="Arial" panose="020B0604020202020204" pitchFamily="34" charset="0"/>
              </a:rPr>
              <a:t>先用抹布擦干净，然后用湿抹布再擦一次，最后用干抹布再擦一次</a:t>
            </a:r>
          </a:p>
        </p:txBody>
      </p:sp>
    </p:spTree>
    <p:extLst>
      <p:ext uri="{BB962C8B-B14F-4D97-AF65-F5344CB8AC3E}">
        <p14:creationId xmlns:p14="http://schemas.microsoft.com/office/powerpoint/2010/main" val="559387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D524-F325-6330-A191-13B86C0A3600}"/>
              </a:ext>
            </a:extLst>
          </p:cNvPr>
          <p:cNvSpPr>
            <a:spLocks noGrp="1"/>
          </p:cNvSpPr>
          <p:nvPr>
            <p:ph type="title"/>
          </p:nvPr>
        </p:nvSpPr>
        <p:spPr/>
        <p:txBody>
          <a:bodyPr/>
          <a:lstStyle/>
          <a:p>
            <a:r>
              <a:rPr lang="zh-CN" altLang="en-US" dirty="0"/>
              <a:t>“</a:t>
            </a:r>
            <a:r>
              <a:rPr lang="en-CN" dirty="0"/>
              <a:t>思考</a:t>
            </a:r>
            <a:r>
              <a:rPr lang="zh-CN" altLang="en-US" dirty="0"/>
              <a:t>”</a:t>
            </a:r>
            <a:r>
              <a:rPr lang="en-CN" dirty="0"/>
              <a:t>的大模型</a:t>
            </a:r>
          </a:p>
        </p:txBody>
      </p:sp>
      <p:sp>
        <p:nvSpPr>
          <p:cNvPr id="3" name="Content Placeholder 2">
            <a:extLst>
              <a:ext uri="{FF2B5EF4-FFF2-40B4-BE49-F238E27FC236}">
                <a16:creationId xmlns:a16="http://schemas.microsoft.com/office/drawing/2014/main" id="{44966459-6ACB-0546-EAC0-961FFDD4243E}"/>
              </a:ext>
            </a:extLst>
          </p:cNvPr>
          <p:cNvSpPr>
            <a:spLocks noGrp="1"/>
          </p:cNvSpPr>
          <p:nvPr>
            <p:ph idx="1"/>
          </p:nvPr>
        </p:nvSpPr>
        <p:spPr/>
        <p:txBody>
          <a:bodyPr/>
          <a:lstStyle/>
          <a:p>
            <a:endParaRPr lang="en-CN"/>
          </a:p>
        </p:txBody>
      </p:sp>
      <p:pic>
        <p:nvPicPr>
          <p:cNvPr id="4" name="Picture 2">
            <a:extLst>
              <a:ext uri="{FF2B5EF4-FFF2-40B4-BE49-F238E27FC236}">
                <a16:creationId xmlns:a16="http://schemas.microsoft.com/office/drawing/2014/main" id="{9E35E877-B2BF-6629-C787-8C640B8D2E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241" y="1177507"/>
            <a:ext cx="5354637" cy="570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61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7A2-56F9-A5CF-E2CD-9CDFFC5EEDAE}"/>
              </a:ext>
            </a:extLst>
          </p:cNvPr>
          <p:cNvSpPr>
            <a:spLocks noGrp="1"/>
          </p:cNvSpPr>
          <p:nvPr>
            <p:ph type="title"/>
          </p:nvPr>
        </p:nvSpPr>
        <p:spPr/>
        <p:txBody>
          <a:bodyPr/>
          <a:lstStyle/>
          <a:p>
            <a:r>
              <a:rPr lang="en-CN" dirty="0"/>
              <a:t>大模型与环境的交互</a:t>
            </a:r>
          </a:p>
        </p:txBody>
      </p:sp>
      <p:pic>
        <p:nvPicPr>
          <p:cNvPr id="4" name="图片 8">
            <a:extLst>
              <a:ext uri="{FF2B5EF4-FFF2-40B4-BE49-F238E27FC236}">
                <a16:creationId xmlns:a16="http://schemas.microsoft.com/office/drawing/2014/main" id="{9BC2D49F-14C3-EED3-94D3-3D6D527DD04A}"/>
              </a:ext>
            </a:extLst>
          </p:cNvPr>
          <p:cNvPicPr>
            <a:picLocks noChangeAspect="1"/>
          </p:cNvPicPr>
          <p:nvPr/>
        </p:nvPicPr>
        <p:blipFill>
          <a:blip r:embed="rId3"/>
          <a:stretch>
            <a:fillRect/>
          </a:stretch>
        </p:blipFill>
        <p:spPr>
          <a:xfrm>
            <a:off x="4040372" y="1457812"/>
            <a:ext cx="8151628" cy="4901405"/>
          </a:xfrm>
          <a:prstGeom prst="rect">
            <a:avLst/>
          </a:prstGeom>
        </p:spPr>
      </p:pic>
      <p:pic>
        <p:nvPicPr>
          <p:cNvPr id="5" name="Picture 2">
            <a:extLst>
              <a:ext uri="{FF2B5EF4-FFF2-40B4-BE49-F238E27FC236}">
                <a16:creationId xmlns:a16="http://schemas.microsoft.com/office/drawing/2014/main" id="{604CAE7A-2282-8054-A5BA-88FE63F38D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185" y="2243596"/>
            <a:ext cx="3185177" cy="339166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4">
            <a:extLst>
              <a:ext uri="{FF2B5EF4-FFF2-40B4-BE49-F238E27FC236}">
                <a16:creationId xmlns:a16="http://schemas.microsoft.com/office/drawing/2014/main" id="{754224D3-FDF4-3ADC-7D5A-375343B881A7}"/>
              </a:ext>
            </a:extLst>
          </p:cNvPr>
          <p:cNvSpPr txBox="1"/>
          <p:nvPr/>
        </p:nvSpPr>
        <p:spPr>
          <a:xfrm>
            <a:off x="0" y="6550223"/>
            <a:ext cx="4257384" cy="307777"/>
          </a:xfrm>
          <a:prstGeom prst="rect">
            <a:avLst/>
          </a:prstGeom>
          <a:noFill/>
        </p:spPr>
        <p:txBody>
          <a:bodyPr wrap="none" rtlCol="0">
            <a:spAutoFit/>
          </a:bodyPr>
          <a:lstStyle/>
          <a:p>
            <a:r>
              <a:rPr kumimoji="1" lang="en-US" altLang="zh-CN" sz="1400" dirty="0"/>
              <a:t>picture</a:t>
            </a:r>
            <a:r>
              <a:rPr kumimoji="1" lang="en" altLang="zh-CN" sz="1400" dirty="0"/>
              <a:t> credit to https://</a:t>
            </a:r>
            <a:r>
              <a:rPr kumimoji="1" lang="en" altLang="zh-CN" sz="1400" dirty="0" err="1"/>
              <a:t>arxiv.org</a:t>
            </a:r>
            <a:r>
              <a:rPr kumimoji="1" lang="en" altLang="zh-CN" sz="1400" dirty="0"/>
              <a:t>/pdf/2309.07864.pdf</a:t>
            </a:r>
            <a:endParaRPr kumimoji="1" lang="zh-CN" altLang="en-US" sz="1400" dirty="0"/>
          </a:p>
        </p:txBody>
      </p:sp>
      <p:sp>
        <p:nvSpPr>
          <p:cNvPr id="8" name="任意多边形: 形状 15">
            <a:extLst>
              <a:ext uri="{FF2B5EF4-FFF2-40B4-BE49-F238E27FC236}">
                <a16:creationId xmlns:a16="http://schemas.microsoft.com/office/drawing/2014/main" id="{65EA0CE6-9412-CEA9-933F-E35D5526438F}"/>
              </a:ext>
            </a:extLst>
          </p:cNvPr>
          <p:cNvSpPr/>
          <p:nvPr/>
        </p:nvSpPr>
        <p:spPr>
          <a:xfrm rot="16200000" flipH="1">
            <a:off x="3415979" y="3532358"/>
            <a:ext cx="782204" cy="46658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zh-CN" altLang="en-US" dirty="0">
              <a:solidFill>
                <a:prstClr val="white"/>
              </a:solidFill>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Tree>
    <p:extLst>
      <p:ext uri="{BB962C8B-B14F-4D97-AF65-F5344CB8AC3E}">
        <p14:creationId xmlns:p14="http://schemas.microsoft.com/office/powerpoint/2010/main" val="92148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4109" y="19581"/>
            <a:ext cx="11523785" cy="792162"/>
          </a:xfrm>
        </p:spPr>
        <p:txBody>
          <a:bodyPr/>
          <a:lstStyle/>
          <a:p>
            <a:r>
              <a:rPr kumimoji="1" lang="zh-CN" altLang="en-CN" sz="3600" dirty="0">
                <a:latin typeface="Arial" panose="020B0604020202020204" pitchFamily="34" charset="0"/>
                <a:ea typeface="Microsoft YaHei" panose="020B0503020204020204" pitchFamily="34" charset="-122"/>
                <a:cs typeface="Arial" panose="020B0604020202020204" pitchFamily="34" charset="0"/>
              </a:rPr>
              <a:t>教会</a:t>
            </a:r>
            <a:r>
              <a:rPr kumimoji="1" lang="zh-CN" altLang="en-US" sz="3600" dirty="0">
                <a:latin typeface="Arial" panose="020B0604020202020204" pitchFamily="34" charset="0"/>
                <a:ea typeface="Microsoft YaHei" panose="020B0503020204020204" pitchFamily="34" charset="-122"/>
                <a:cs typeface="Arial" panose="020B0604020202020204" pitchFamily="34" charset="0"/>
              </a:rPr>
              <a:t>大模型使用工具</a:t>
            </a:r>
            <a:endParaRPr lang="zh-CN" altLang="en-US" sz="3600" dirty="0">
              <a:latin typeface="Arial" panose="020B0604020202020204" pitchFamily="34" charset="0"/>
              <a:cs typeface="Arial" panose="020B0604020202020204" pitchFamily="34" charset="0"/>
            </a:endParaRPr>
          </a:p>
        </p:txBody>
      </p:sp>
      <p:grpSp>
        <p:nvGrpSpPr>
          <p:cNvPr id="490" name="成组"/>
          <p:cNvGrpSpPr/>
          <p:nvPr/>
        </p:nvGrpSpPr>
        <p:grpSpPr>
          <a:xfrm>
            <a:off x="182245" y="3425016"/>
            <a:ext cx="2308860" cy="2507615"/>
            <a:chOff x="0" y="0"/>
            <a:chExt cx="8694486" cy="10678255"/>
          </a:xfrm>
          <a:solidFill>
            <a:srgbClr val="016AD2"/>
          </a:solidFill>
        </p:grpSpPr>
        <p:sp>
          <p:nvSpPr>
            <p:cNvPr id="487" name="GLM4 基座能力"/>
            <p:cNvSpPr/>
            <p:nvPr>
              <p:custDataLst>
                <p:tags r:id="rId30"/>
              </p:custDataLst>
            </p:nvPr>
          </p:nvSpPr>
          <p:spPr>
            <a:xfrm>
              <a:off x="0" y="0"/>
              <a:ext cx="8694486" cy="2268690"/>
            </a:xfrm>
            <a:prstGeom prst="roundRect">
              <a:avLst>
                <a:gd name="adj" fmla="val 3243"/>
              </a:avLst>
            </a:prstGeom>
            <a:grpFill/>
            <a:ln w="12700" cap="flat">
              <a:noFill/>
              <a:miter lim="400000"/>
            </a:ln>
            <a:effectLst/>
          </p:spPr>
          <p:txBody>
            <a:bodyPr wrap="square" lIns="228600" tIns="228600" rIns="228600" bIns="228600" numCol="1" anchor="ctr">
              <a:noAutofit/>
            </a:bodyPr>
            <a:lstStyle/>
            <a:p>
              <a:pPr algn="ctr" defTabSz="457200">
                <a:defRPr sz="8000">
                  <a:solidFill>
                    <a:srgbClr val="FFFFFF"/>
                  </a:solidFill>
                  <a:latin typeface="Calibri"/>
                  <a:ea typeface="Calibri"/>
                  <a:cs typeface="Calibri"/>
                  <a:sym typeface="Calibri"/>
                </a:defRPr>
              </a:pPr>
              <a:r>
                <a:rPr lang="en-US" sz="2400" dirty="0">
                  <a:latin typeface="Arial" panose="020B0604020202020204" pitchFamily="34" charset="0"/>
                  <a:cs typeface="Arial" panose="020B0604020202020204" pitchFamily="34" charset="0"/>
                  <a:sym typeface="Helvetica"/>
                </a:rPr>
                <a:t>Base Model</a:t>
              </a:r>
              <a:endParaRPr sz="2400" dirty="0">
                <a:latin typeface="Arial" panose="020B0604020202020204" pitchFamily="34" charset="0"/>
                <a:cs typeface="Arial" panose="020B0604020202020204" pitchFamily="34" charset="0"/>
                <a:sym typeface="Helvetica"/>
              </a:endParaRPr>
            </a:p>
          </p:txBody>
        </p:sp>
        <p:sp>
          <p:nvSpPr>
            <p:cNvPr id="488" name="工具调用能力"/>
            <p:cNvSpPr/>
            <p:nvPr>
              <p:custDataLst>
                <p:tags r:id="rId31"/>
              </p:custDataLst>
            </p:nvPr>
          </p:nvSpPr>
          <p:spPr>
            <a:xfrm>
              <a:off x="0" y="2871691"/>
              <a:ext cx="8613184" cy="2190273"/>
            </a:xfrm>
            <a:prstGeom prst="roundRect">
              <a:avLst>
                <a:gd name="adj" fmla="val 3243"/>
              </a:avLst>
            </a:prstGeom>
            <a:grpFill/>
            <a:ln w="12700" cap="flat">
              <a:noFill/>
              <a:miter lim="400000"/>
            </a:ln>
            <a:effectLst/>
          </p:spPr>
          <p:txBody>
            <a:bodyPr wrap="square" lIns="228600" tIns="228600" rIns="228600" bIns="228600" numCol="1" anchor="ctr">
              <a:noAutofit/>
            </a:bodyPr>
            <a:lstStyle/>
            <a:p>
              <a:pPr algn="ctr" defTabSz="457200">
                <a:buClrTx/>
                <a:buSzTx/>
                <a:buFontTx/>
                <a:defRPr sz="8000">
                  <a:solidFill>
                    <a:srgbClr val="FFFFFF"/>
                  </a:solidFill>
                  <a:latin typeface="Calibri"/>
                  <a:ea typeface="Calibri"/>
                  <a:cs typeface="Calibri"/>
                  <a:sym typeface="Calibri"/>
                </a:defRPr>
              </a:pPr>
              <a:r>
                <a:rPr lang="en-US" sz="2400">
                  <a:latin typeface="Arial" panose="020B0604020202020204" pitchFamily="34" charset="0"/>
                  <a:cs typeface="Arial" panose="020B0604020202020204" pitchFamily="34" charset="0"/>
                  <a:sym typeface="Helvetica"/>
                </a:rPr>
                <a:t>Function Call</a:t>
              </a:r>
            </a:p>
          </p:txBody>
        </p:sp>
        <p:sp>
          <p:nvSpPr>
            <p:cNvPr id="489" name="128K上下文"/>
            <p:cNvSpPr/>
            <p:nvPr>
              <p:custDataLst>
                <p:tags r:id="rId32"/>
              </p:custDataLst>
            </p:nvPr>
          </p:nvSpPr>
          <p:spPr>
            <a:xfrm>
              <a:off x="0" y="8409565"/>
              <a:ext cx="8615575" cy="2268690"/>
            </a:xfrm>
            <a:prstGeom prst="roundRect">
              <a:avLst>
                <a:gd name="adj" fmla="val 3243"/>
              </a:avLst>
            </a:prstGeom>
            <a:grpFill/>
            <a:ln w="12700" cap="flat">
              <a:noFill/>
              <a:miter lim="400000"/>
            </a:ln>
            <a:effectLst/>
          </p:spPr>
          <p:txBody>
            <a:bodyPr wrap="square" lIns="228600" tIns="228600" rIns="228600" bIns="228600" numCol="1" anchor="ctr">
              <a:noAutofit/>
            </a:bodyPr>
            <a:lstStyle>
              <a:lvl1pPr defTabSz="457200">
                <a:defRPr sz="8000">
                  <a:solidFill>
                    <a:srgbClr val="FFFFFF"/>
                  </a:solidFill>
                  <a:latin typeface="Calibri"/>
                  <a:ea typeface="Calibri"/>
                  <a:cs typeface="Calibri"/>
                  <a:sym typeface="Calibri"/>
                </a:defRPr>
              </a:lvl1pPr>
            </a:lstStyle>
            <a:p>
              <a:pPr algn="ctr">
                <a:buClrTx/>
                <a:buSzTx/>
                <a:buFontTx/>
                <a:defRPr sz="8000">
                  <a:solidFill>
                    <a:srgbClr val="FFFFFF"/>
                  </a:solidFill>
                  <a:latin typeface="Calibri"/>
                  <a:ea typeface="Calibri"/>
                  <a:cs typeface="Calibri"/>
                  <a:sym typeface="Calibri"/>
                </a:defRPr>
              </a:pPr>
              <a:r>
                <a:rPr lang="en-US" sz="2400" dirty="0">
                  <a:latin typeface="Arial" panose="020B0604020202020204" pitchFamily="34" charset="0"/>
                  <a:cs typeface="Arial" panose="020B0604020202020204" pitchFamily="34" charset="0"/>
                </a:rPr>
                <a:t>Long Context</a:t>
              </a:r>
              <a:endParaRPr sz="2400" dirty="0">
                <a:latin typeface="Arial" panose="020B0604020202020204" pitchFamily="34" charset="0"/>
                <a:cs typeface="Arial" panose="020B0604020202020204" pitchFamily="34" charset="0"/>
              </a:endParaRPr>
            </a:p>
          </p:txBody>
        </p:sp>
      </p:grpSp>
      <p:grpSp>
        <p:nvGrpSpPr>
          <p:cNvPr id="23" name="组合 22"/>
          <p:cNvGrpSpPr/>
          <p:nvPr/>
        </p:nvGrpSpPr>
        <p:grpSpPr>
          <a:xfrm>
            <a:off x="2672715" y="1539701"/>
            <a:ext cx="9591040" cy="5056505"/>
            <a:chOff x="3667" y="1350"/>
            <a:chExt cx="15104" cy="7963"/>
          </a:xfrm>
        </p:grpSpPr>
        <p:sp>
          <p:nvSpPr>
            <p:cNvPr id="20" name="文本框 19"/>
            <p:cNvSpPr txBox="1"/>
            <p:nvPr>
              <p:custDataLst>
                <p:tags r:id="rId2"/>
              </p:custDataLst>
            </p:nvPr>
          </p:nvSpPr>
          <p:spPr>
            <a:xfrm>
              <a:off x="16706" y="8770"/>
              <a:ext cx="2065" cy="543"/>
            </a:xfrm>
            <a:prstGeom prst="rect">
              <a:avLst/>
            </a:prstGeom>
            <a:noFill/>
          </p:spPr>
          <p:txBody>
            <a:bodyPr wrap="square" rtlCol="0">
              <a:noAutofit/>
            </a:bodyPr>
            <a:lstStyle/>
            <a:p>
              <a:r>
                <a:rPr lang="zh-CN" altLang="en-US">
                  <a:latin typeface="Arial" panose="020B0604020202020204" pitchFamily="34" charset="0"/>
                  <a:cs typeface="Arial" panose="020B0604020202020204" pitchFamily="34" charset="0"/>
                </a:rPr>
                <a:t>CogView</a:t>
              </a:r>
            </a:p>
          </p:txBody>
        </p:sp>
        <p:grpSp>
          <p:nvGrpSpPr>
            <p:cNvPr id="22" name="组合 21"/>
            <p:cNvGrpSpPr/>
            <p:nvPr/>
          </p:nvGrpSpPr>
          <p:grpSpPr>
            <a:xfrm>
              <a:off x="3667" y="1350"/>
              <a:ext cx="14725" cy="7838"/>
              <a:chOff x="3666" y="1041"/>
              <a:chExt cx="14725" cy="7838"/>
            </a:xfrm>
          </p:grpSpPr>
          <p:sp>
            <p:nvSpPr>
              <p:cNvPr id="7" name="椭圆 6"/>
              <p:cNvSpPr/>
              <p:nvPr/>
            </p:nvSpPr>
            <p:spPr>
              <a:xfrm>
                <a:off x="6670" y="3210"/>
                <a:ext cx="5669" cy="5669"/>
              </a:xfrm>
              <a:prstGeom prst="ellipse">
                <a:avLst/>
              </a:prstGeom>
              <a:solidFill>
                <a:srgbClr val="E8EF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latin typeface="Arial" panose="020B0604020202020204" pitchFamily="34" charset="0"/>
                  <a:cs typeface="Arial" panose="020B0604020202020204" pitchFamily="34" charset="0"/>
                </a:endParaRPr>
              </a:p>
            </p:txBody>
          </p:sp>
          <p:grpSp>
            <p:nvGrpSpPr>
              <p:cNvPr id="87" name="组合 86"/>
              <p:cNvGrpSpPr/>
              <p:nvPr/>
            </p:nvGrpSpPr>
            <p:grpSpPr>
              <a:xfrm>
                <a:off x="3666" y="1041"/>
                <a:ext cx="13387" cy="7311"/>
                <a:chOff x="5320" y="909"/>
                <a:chExt cx="13387" cy="7311"/>
              </a:xfrm>
            </p:grpSpPr>
            <p:grpSp>
              <p:nvGrpSpPr>
                <p:cNvPr id="480" name="成组"/>
                <p:cNvGrpSpPr/>
                <p:nvPr/>
              </p:nvGrpSpPr>
              <p:grpSpPr>
                <a:xfrm>
                  <a:off x="7887" y="909"/>
                  <a:ext cx="7021" cy="1233"/>
                  <a:chOff x="-1053571" y="-1203479"/>
                  <a:chExt cx="12008938" cy="2378025"/>
                </a:xfrm>
              </p:grpSpPr>
              <p:sp>
                <p:nvSpPr>
                  <p:cNvPr id="476" name="矩形"/>
                  <p:cNvSpPr/>
                  <p:nvPr>
                    <p:custDataLst>
                      <p:tags r:id="rId27"/>
                    </p:custDataLst>
                  </p:nvPr>
                </p:nvSpPr>
                <p:spPr>
                  <a:xfrm>
                    <a:off x="-1053571" y="-1203479"/>
                    <a:ext cx="10759766" cy="2378025"/>
                  </a:xfrm>
                  <a:prstGeom prst="rect">
                    <a:avLst/>
                  </a:prstGeom>
                  <a:solidFill>
                    <a:srgbClr val="A2C5FF">
                      <a:alpha val="26631"/>
                    </a:srgbClr>
                  </a:solidFill>
                  <a:ln w="12700" cap="flat">
                    <a:noFill/>
                    <a:miter lim="400000"/>
                  </a:ln>
                  <a:effectLst/>
                </p:spPr>
                <p:txBody>
                  <a:bodyPr wrap="square" lIns="42862" tIns="42862" rIns="42862" bIns="42862" numCol="1" anchor="ctr">
                    <a:noAutofit/>
                  </a:bodyPr>
                  <a:lstStyle/>
                  <a:p>
                    <a:pPr>
                      <a:defRPr>
                        <a:solidFill>
                          <a:srgbClr val="3B515E"/>
                        </a:solidFill>
                      </a:defRPr>
                    </a:pPr>
                    <a:endParaRPr sz="500">
                      <a:latin typeface="Arial" panose="020B0604020202020204" pitchFamily="34" charset="0"/>
                      <a:cs typeface="Arial" panose="020B0604020202020204" pitchFamily="34" charset="0"/>
                    </a:endParaRPr>
                  </a:p>
                </p:txBody>
              </p:sp>
              <p:grpSp>
                <p:nvGrpSpPr>
                  <p:cNvPr id="479" name="成组"/>
                  <p:cNvGrpSpPr/>
                  <p:nvPr/>
                </p:nvGrpSpPr>
                <p:grpSpPr>
                  <a:xfrm>
                    <a:off x="-346324" y="-821398"/>
                    <a:ext cx="11301691" cy="1548296"/>
                    <a:chOff x="-1053570" y="-1262696"/>
                    <a:chExt cx="11301689" cy="1548295"/>
                  </a:xfrm>
                </p:grpSpPr>
                <p:sp>
                  <p:nvSpPr>
                    <p:cNvPr id="477" name="硬币"/>
                    <p:cNvSpPr/>
                    <p:nvPr>
                      <p:custDataLst>
                        <p:tags r:id="rId28"/>
                      </p:custDataLst>
                    </p:nvPr>
                  </p:nvSpPr>
                  <p:spPr>
                    <a:xfrm>
                      <a:off x="-1053570" y="-1197127"/>
                      <a:ext cx="1478286" cy="148272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FFFFFF"/>
                    </a:solidFill>
                    <a:ln w="12700" cap="flat">
                      <a:solidFill>
                        <a:schemeClr val="accent1"/>
                      </a:solidFill>
                      <a:prstDash val="solid"/>
                      <a:round/>
                    </a:ln>
                    <a:effectLst/>
                  </p:spPr>
                  <p:txBody>
                    <a:bodyPr wrap="square" lIns="42862" tIns="42862" rIns="42862" bIns="42862" numCol="1" anchor="ctr">
                      <a:noAutofit/>
                    </a:bodyPr>
                    <a:lstStyle/>
                    <a:p>
                      <a:endParaRPr sz="500">
                        <a:latin typeface="Arial" panose="020B0604020202020204" pitchFamily="34" charset="0"/>
                        <a:cs typeface="Arial" panose="020B0604020202020204" pitchFamily="34" charset="0"/>
                      </a:endParaRPr>
                    </a:p>
                  </p:txBody>
                </p:sp>
                <p:sp>
                  <p:nvSpPr>
                    <p:cNvPr id="478" name="用户配置 / 外部知识"/>
                    <p:cNvSpPr txBox="1"/>
                    <p:nvPr>
                      <p:custDataLst>
                        <p:tags r:id="rId29"/>
                      </p:custDataLst>
                    </p:nvPr>
                  </p:nvSpPr>
                  <p:spPr>
                    <a:xfrm>
                      <a:off x="1144600" y="-1262696"/>
                      <a:ext cx="9103519" cy="1540844"/>
                    </a:xfrm>
                    <a:prstGeom prst="rect">
                      <a:avLst/>
                    </a:prstGeom>
                    <a:noFill/>
                    <a:ln w="3175" cap="flat">
                      <a:noFill/>
                      <a:miter lim="400000"/>
                    </a:ln>
                    <a:effectLst/>
                  </p:spPr>
                  <p:txBody>
                    <a:bodyPr wrap="square" lIns="42862" tIns="42862" rIns="42862" bIns="42862" numCol="1" anchor="t">
                      <a:spAutoFit/>
                    </a:bodyPr>
                    <a:lstStyle>
                      <a:lvl1pPr algn="l">
                        <a:lnSpc>
                          <a:spcPct val="120000"/>
                        </a:lnSpc>
                        <a:defRPr sz="8000">
                          <a:solidFill>
                            <a:srgbClr val="FFFFFF"/>
                          </a:solidFill>
                          <a:latin typeface="Lantinghei SC Demibold" panose="02000000000000000000" charset="-122"/>
                          <a:ea typeface="Lantinghei SC Demibold" panose="02000000000000000000" charset="-122"/>
                          <a:cs typeface="Lantinghei SC Demibold" panose="02000000000000000000" charset="-122"/>
                          <a:sym typeface="Lantinghei SC Demibold" panose="02000000000000000000" charset="-122"/>
                        </a:defRPr>
                      </a:lvl1pPr>
                    </a:lstStyle>
                    <a:p>
                      <a:r>
                        <a:rPr lang="en-US" sz="2400" dirty="0">
                          <a:solidFill>
                            <a:schemeClr val="tx1"/>
                          </a:solidFill>
                          <a:latin typeface="Arial" panose="020B0604020202020204" pitchFamily="34" charset="0"/>
                          <a:cs typeface="Arial" panose="020B0604020202020204" pitchFamily="34" charset="0"/>
                        </a:rPr>
                        <a:t>Profile</a:t>
                      </a:r>
                      <a:r>
                        <a:rPr sz="2400"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External </a:t>
                      </a:r>
                      <a:endParaRPr sz="2400" dirty="0">
                        <a:solidFill>
                          <a:schemeClr val="tx1"/>
                        </a:solidFill>
                        <a:latin typeface="Arial" panose="020B0604020202020204" pitchFamily="34" charset="0"/>
                        <a:cs typeface="Arial" panose="020B0604020202020204" pitchFamily="34" charset="0"/>
                      </a:endParaRPr>
                    </a:p>
                  </p:txBody>
                </p:sp>
              </p:grpSp>
            </p:grpSp>
            <p:grpSp>
              <p:nvGrpSpPr>
                <p:cNvPr id="483" name="成组"/>
                <p:cNvGrpSpPr/>
                <p:nvPr/>
              </p:nvGrpSpPr>
              <p:grpSpPr>
                <a:xfrm>
                  <a:off x="5320" y="5115"/>
                  <a:ext cx="1417" cy="1417"/>
                  <a:chOff x="0" y="0"/>
                  <a:chExt cx="2379258" cy="2445141"/>
                </a:xfrm>
              </p:grpSpPr>
              <p:sp>
                <p:nvSpPr>
                  <p:cNvPr id="481" name="圆形"/>
                  <p:cNvSpPr/>
                  <p:nvPr>
                    <p:custDataLst>
                      <p:tags r:id="rId25"/>
                    </p:custDataLst>
                  </p:nvPr>
                </p:nvSpPr>
                <p:spPr>
                  <a:xfrm>
                    <a:off x="0" y="0"/>
                    <a:ext cx="2379258" cy="2445141"/>
                  </a:xfrm>
                  <a:prstGeom prst="ellipse">
                    <a:avLst/>
                  </a:prstGeom>
                  <a:solidFill>
                    <a:srgbClr val="C9E6FF"/>
                  </a:solidFill>
                  <a:ln w="12700" cap="flat">
                    <a:noFill/>
                    <a:miter lim="400000"/>
                  </a:ln>
                  <a:effectLst/>
                </p:spPr>
                <p:txBody>
                  <a:bodyPr wrap="square" lIns="42862" tIns="42862" rIns="42862" bIns="42862" numCol="1" anchor="ctr">
                    <a:noAutofit/>
                  </a:bodyPr>
                  <a:lstStyle/>
                  <a:p>
                    <a:endParaRPr sz="600">
                      <a:latin typeface="Arial" panose="020B0604020202020204" pitchFamily="34" charset="0"/>
                      <a:cs typeface="Arial" panose="020B0604020202020204" pitchFamily="34" charset="0"/>
                    </a:endParaRPr>
                  </a:p>
                </p:txBody>
              </p:sp>
              <p:pic>
                <p:nvPicPr>
                  <p:cNvPr id="482" name="已粘贴的影片.png" descr="已粘贴的影片.png"/>
                  <p:cNvPicPr/>
                  <p:nvPr>
                    <p:custDataLst>
                      <p:tags r:id="rId26"/>
                    </p:custDataLst>
                  </p:nvPr>
                </p:nvPicPr>
                <p:blipFill>
                  <a:blip r:embed="rId35"/>
                  <a:stretch>
                    <a:fillRect/>
                  </a:stretch>
                </p:blipFill>
                <p:spPr>
                  <a:xfrm>
                    <a:off x="0" y="0"/>
                    <a:ext cx="2379258" cy="2445141"/>
                  </a:xfrm>
                  <a:prstGeom prst="rect">
                    <a:avLst/>
                  </a:prstGeom>
                  <a:ln w="12700" cap="flat">
                    <a:noFill/>
                    <a:miter lim="400000"/>
                    <a:headEnd/>
                    <a:tailEnd/>
                  </a:ln>
                  <a:effectLst/>
                </p:spPr>
              </p:pic>
            </p:grpSp>
            <p:pic>
              <p:nvPicPr>
                <p:cNvPr id="484" name="已粘贴的影片.png" descr="已粘贴的影片.png"/>
                <p:cNvPicPr/>
                <p:nvPr>
                  <p:custDataLst>
                    <p:tags r:id="rId14"/>
                  </p:custDataLst>
                </p:nvPr>
              </p:nvPicPr>
              <p:blipFill>
                <a:blip r:embed="rId36"/>
                <a:stretch>
                  <a:fillRect/>
                </a:stretch>
              </p:blipFill>
              <p:spPr>
                <a:xfrm>
                  <a:off x="10415" y="5299"/>
                  <a:ext cx="1417" cy="1417"/>
                </a:xfrm>
                <a:prstGeom prst="rect">
                  <a:avLst/>
                </a:prstGeom>
                <a:ln w="12700">
                  <a:solidFill>
                    <a:srgbClr val="016AD2"/>
                  </a:solidFill>
                  <a:miter lim="400000"/>
                  <a:headEnd/>
                  <a:tailEnd/>
                </a:ln>
              </p:spPr>
            </p:pic>
            <p:sp>
              <p:nvSpPr>
                <p:cNvPr id="485" name="用户"/>
                <p:cNvSpPr txBox="1"/>
                <p:nvPr>
                  <p:custDataLst>
                    <p:tags r:id="rId15"/>
                  </p:custDataLst>
                </p:nvPr>
              </p:nvSpPr>
              <p:spPr>
                <a:xfrm>
                  <a:off x="5382" y="6480"/>
                  <a:ext cx="1356" cy="1019"/>
                </a:xfrm>
                <a:prstGeom prst="rect">
                  <a:avLst/>
                </a:prstGeom>
                <a:ln w="3175">
                  <a:miter lim="400000"/>
                </a:ln>
              </p:spPr>
              <p:txBody>
                <a:bodyPr wrap="none" lIns="42862" tIns="42862" rIns="42862" bIns="42862">
                  <a:noAutofit/>
                </a:bodyPr>
                <a:lstStyle>
                  <a:lvl1pPr algn="l">
                    <a:lnSpc>
                      <a:spcPct val="120000"/>
                    </a:lnSpc>
                    <a:defRPr sz="9000">
                      <a:solidFill>
                        <a:srgbClr val="FFFFFF"/>
                      </a:solidFill>
                      <a:latin typeface="Lantinghei SC Demibold" panose="02000000000000000000" charset="-122"/>
                      <a:ea typeface="Lantinghei SC Demibold" panose="02000000000000000000" charset="-122"/>
                      <a:cs typeface="Lantinghei SC Demibold" panose="02000000000000000000" charset="-122"/>
                      <a:sym typeface="Lantinghei SC Demibold" panose="02000000000000000000" charset="-122"/>
                    </a:defRPr>
                  </a:lvl1pPr>
                </a:lstStyle>
                <a:p>
                  <a:r>
                    <a:rPr lang="en-US" sz="2400" dirty="0">
                      <a:solidFill>
                        <a:schemeClr val="tx1"/>
                      </a:solidFill>
                      <a:latin typeface="Arial" panose="020B0604020202020204" pitchFamily="34" charset="0"/>
                      <a:cs typeface="Arial" panose="020B0604020202020204" pitchFamily="34" charset="0"/>
                    </a:rPr>
                    <a:t>User</a:t>
                  </a:r>
                  <a:endParaRPr sz="2400" dirty="0">
                    <a:solidFill>
                      <a:schemeClr val="tx1"/>
                    </a:solidFill>
                    <a:latin typeface="Arial" panose="020B0604020202020204" pitchFamily="34" charset="0"/>
                    <a:cs typeface="Arial" panose="020B0604020202020204" pitchFamily="34" charset="0"/>
                  </a:endParaRPr>
                </a:p>
              </p:txBody>
            </p:sp>
            <p:sp>
              <p:nvSpPr>
                <p:cNvPr id="486" name="GLM4"/>
                <p:cNvSpPr txBox="1"/>
                <p:nvPr>
                  <p:custDataLst>
                    <p:tags r:id="rId16"/>
                  </p:custDataLst>
                </p:nvPr>
              </p:nvSpPr>
              <p:spPr>
                <a:xfrm>
                  <a:off x="9747" y="6803"/>
                  <a:ext cx="2784" cy="1417"/>
                </a:xfrm>
                <a:prstGeom prst="rect">
                  <a:avLst/>
                </a:prstGeom>
                <a:ln w="3175">
                  <a:miter lim="400000"/>
                </a:ln>
              </p:spPr>
              <p:txBody>
                <a:bodyPr wrap="none" lIns="42862" tIns="42862" rIns="42862" bIns="42862">
                  <a:noAutofit/>
                </a:bodyPr>
                <a:lstStyle>
                  <a:lvl1pPr algn="l">
                    <a:lnSpc>
                      <a:spcPct val="120000"/>
                    </a:lnSpc>
                    <a:defRPr sz="10000" b="1">
                      <a:solidFill>
                        <a:srgbClr val="FFFFFF"/>
                      </a:solidFill>
                      <a:latin typeface="+mn-lt"/>
                      <a:ea typeface="+mn-ea"/>
                      <a:cs typeface="+mn-cs"/>
                      <a:sym typeface="Helvetica"/>
                    </a:defRPr>
                  </a:lvl1pPr>
                </a:lstStyle>
                <a:p>
                  <a:pPr algn="ctr"/>
                  <a:r>
                    <a:rPr sz="2400" dirty="0">
                      <a:solidFill>
                        <a:schemeClr val="tx1"/>
                      </a:solidFill>
                      <a:latin typeface="Arial" panose="020B0604020202020204" pitchFamily="34" charset="0"/>
                      <a:cs typeface="Arial" panose="020B0604020202020204" pitchFamily="34" charset="0"/>
                    </a:rPr>
                    <a:t>GLM</a:t>
                  </a:r>
                  <a:r>
                    <a:rPr lang="en-US" sz="2400" dirty="0">
                      <a:solidFill>
                        <a:schemeClr val="tx1"/>
                      </a:solidFill>
                      <a:latin typeface="Arial" panose="020B0604020202020204" pitchFamily="34" charset="0"/>
                      <a:cs typeface="Arial" panose="020B0604020202020204" pitchFamily="34" charset="0"/>
                    </a:rPr>
                    <a:t>-</a:t>
                  </a:r>
                  <a:r>
                    <a:rPr sz="2400" dirty="0">
                      <a:solidFill>
                        <a:schemeClr val="tx1"/>
                      </a:solidFill>
                      <a:latin typeface="Arial" panose="020B0604020202020204" pitchFamily="34" charset="0"/>
                      <a:cs typeface="Arial" panose="020B0604020202020204" pitchFamily="34" charset="0"/>
                    </a:rPr>
                    <a:t>4</a:t>
                  </a:r>
                  <a:r>
                    <a:rPr lang="en-US" sz="2400" dirty="0">
                      <a:solidFill>
                        <a:schemeClr val="tx1"/>
                      </a:solidFill>
                      <a:latin typeface="Arial" panose="020B0604020202020204" pitchFamily="34" charset="0"/>
                      <a:cs typeface="Arial" panose="020B0604020202020204" pitchFamily="34" charset="0"/>
                    </a:rPr>
                    <a:t>V</a:t>
                  </a:r>
                  <a:endParaRPr sz="2400" dirty="0">
                    <a:solidFill>
                      <a:schemeClr val="tx1"/>
                    </a:solidFill>
                    <a:latin typeface="Arial" panose="020B0604020202020204" pitchFamily="34" charset="0"/>
                    <a:cs typeface="Arial" panose="020B0604020202020204" pitchFamily="34" charset="0"/>
                  </a:endParaRPr>
                </a:p>
                <a:p>
                  <a:pPr algn="ctr"/>
                  <a:r>
                    <a:rPr lang="en-US" altLang="zh-CN" sz="2400" dirty="0">
                      <a:solidFill>
                        <a:schemeClr val="tx1"/>
                      </a:solidFill>
                      <a:latin typeface="Arial" panose="020B0604020202020204" pitchFamily="34" charset="0"/>
                      <a:cs typeface="Arial" panose="020B0604020202020204" pitchFamily="34" charset="0"/>
                    </a:rPr>
                    <a:t>(All Tools)</a:t>
                  </a:r>
                </a:p>
              </p:txBody>
            </p:sp>
            <p:sp>
              <p:nvSpPr>
                <p:cNvPr id="492" name="线条"/>
                <p:cNvSpPr/>
                <p:nvPr>
                  <p:custDataLst>
                    <p:tags r:id="rId17"/>
                  </p:custDataLst>
                </p:nvPr>
              </p:nvSpPr>
              <p:spPr>
                <a:xfrm>
                  <a:off x="6778" y="5586"/>
                  <a:ext cx="1417" cy="2"/>
                </a:xfrm>
                <a:prstGeom prst="line">
                  <a:avLst/>
                </a:prstGeom>
                <a:ln w="63500" cap="flat" cmpd="sng">
                  <a:solidFill>
                    <a:srgbClr val="016AD2"/>
                  </a:solidFill>
                  <a:prstDash val="solid"/>
                  <a:headEnd type="none"/>
                  <a:tailEnd type="triangle" w="med" len="med"/>
                </a:ln>
              </p:spPr>
              <p:txBody>
                <a:bodyPr lIns="38575" tIns="38575" rIns="38575" bIns="38575"/>
                <a:lstStyle/>
                <a:p>
                  <a:endParaRPr>
                    <a:latin typeface="Arial" panose="020B0604020202020204" pitchFamily="34" charset="0"/>
                    <a:cs typeface="Arial" panose="020B0604020202020204" pitchFamily="34" charset="0"/>
                  </a:endParaRPr>
                </a:p>
              </p:txBody>
            </p:sp>
            <p:sp>
              <p:nvSpPr>
                <p:cNvPr id="493" name="任务需求"/>
                <p:cNvSpPr txBox="1"/>
                <p:nvPr>
                  <p:custDataLst>
                    <p:tags r:id="rId18"/>
                  </p:custDataLst>
                </p:nvPr>
              </p:nvSpPr>
              <p:spPr>
                <a:xfrm>
                  <a:off x="6297" y="4794"/>
                  <a:ext cx="2355" cy="831"/>
                </a:xfrm>
                <a:prstGeom prst="rect">
                  <a:avLst/>
                </a:prstGeom>
                <a:ln w="3175">
                  <a:miter lim="400000"/>
                </a:ln>
              </p:spPr>
              <p:txBody>
                <a:bodyPr lIns="228600" tIns="228600" rIns="228600" bIns="228600" anchor="ctr" anchorCtr="0"/>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pPr algn="ctr"/>
                  <a:r>
                    <a:rPr lang="en-US" altLang="zh-CN" sz="2000" kern="0" spc="0" dirty="0">
                      <a:solidFill>
                        <a:schemeClr val="tx1"/>
                      </a:solidFill>
                      <a:latin typeface="Arial" panose="020B0604020202020204" pitchFamily="34" charset="0"/>
                      <a:cs typeface="Arial" panose="020B0604020202020204" pitchFamily="34" charset="0"/>
                    </a:rPr>
                    <a:t>Planning</a:t>
                  </a:r>
                  <a:endParaRPr lang="zh-CN" altLang="en-US" sz="2000" kern="0" spc="0" dirty="0">
                    <a:solidFill>
                      <a:schemeClr val="tx1"/>
                    </a:solidFill>
                    <a:latin typeface="Arial" panose="020B0604020202020204" pitchFamily="34" charset="0"/>
                    <a:cs typeface="Arial" panose="020B0604020202020204" pitchFamily="34" charset="0"/>
                  </a:endParaRPr>
                </a:p>
              </p:txBody>
            </p:sp>
            <p:sp>
              <p:nvSpPr>
                <p:cNvPr id="494" name="线条"/>
                <p:cNvSpPr/>
                <p:nvPr>
                  <p:custDataLst>
                    <p:tags r:id="rId19"/>
                  </p:custDataLst>
                </p:nvPr>
              </p:nvSpPr>
              <p:spPr>
                <a:xfrm>
                  <a:off x="6773" y="6080"/>
                  <a:ext cx="1417" cy="1"/>
                </a:xfrm>
                <a:prstGeom prst="line">
                  <a:avLst/>
                </a:prstGeom>
                <a:ln w="63500" cap="flat" cmpd="sng">
                  <a:solidFill>
                    <a:srgbClr val="016AD2"/>
                  </a:solidFill>
                  <a:prstDash val="solid"/>
                  <a:headEnd type="none"/>
                  <a:tailEnd type="triangle" w="med" len="med"/>
                </a:ln>
              </p:spPr>
              <p:txBody>
                <a:bodyPr lIns="38575" tIns="38575" rIns="38575" bIns="38575"/>
                <a:lstStyle/>
                <a:p>
                  <a:endParaRPr>
                    <a:latin typeface="Arial" panose="020B0604020202020204" pitchFamily="34" charset="0"/>
                    <a:cs typeface="Arial" panose="020B0604020202020204" pitchFamily="34" charset="0"/>
                  </a:endParaRPr>
                </a:p>
              </p:txBody>
            </p:sp>
            <p:sp>
              <p:nvSpPr>
                <p:cNvPr id="497" name="智能规划…"/>
                <p:cNvSpPr txBox="1"/>
                <p:nvPr>
                  <p:custDataLst>
                    <p:tags r:id="rId20"/>
                  </p:custDataLst>
                </p:nvPr>
              </p:nvSpPr>
              <p:spPr>
                <a:xfrm>
                  <a:off x="16296" y="5234"/>
                  <a:ext cx="2411" cy="1911"/>
                </a:xfrm>
                <a:prstGeom prst="rect">
                  <a:avLst/>
                </a:prstGeom>
                <a:noFill/>
                <a:ln w="3175" cap="flat">
                  <a:noFill/>
                  <a:miter lim="400000"/>
                </a:ln>
                <a:effectLst/>
              </p:spPr>
              <p:txBody>
                <a:bodyPr wrap="square" lIns="42862" tIns="42862" rIns="42862" bIns="42862" numCol="1" anchor="ctr">
                  <a:noAutofit/>
                </a:bodyPr>
                <a:lstStyle/>
                <a:p>
                  <a:pPr>
                    <a:defRPr sz="6000">
                      <a:solidFill>
                        <a:srgbClr val="FFFFFF"/>
                      </a:solidFill>
                    </a:defRPr>
                  </a:pPr>
                  <a:r>
                    <a:rPr lang="en-US" altLang="zh-CN" sz="2000" dirty="0">
                      <a:solidFill>
                        <a:schemeClr val="tx1"/>
                      </a:solidFill>
                      <a:latin typeface="Arial" panose="020B0604020202020204" pitchFamily="34" charset="0"/>
                      <a:cs typeface="Arial" panose="020B0604020202020204" pitchFamily="34" charset="0"/>
                    </a:rPr>
                    <a:t>Refine</a:t>
                  </a:r>
                  <a:endParaRPr lang="zh-CN" altLang="en-US" sz="2000" dirty="0">
                    <a:solidFill>
                      <a:schemeClr val="tx1"/>
                    </a:solidFill>
                    <a:latin typeface="Arial" panose="020B0604020202020204" pitchFamily="34" charset="0"/>
                    <a:cs typeface="Arial" panose="020B0604020202020204" pitchFamily="34" charset="0"/>
                  </a:endParaRPr>
                </a:p>
              </p:txBody>
            </p:sp>
            <p:sp>
              <p:nvSpPr>
                <p:cNvPr id="499" name="线条"/>
                <p:cNvSpPr/>
                <p:nvPr>
                  <p:custDataLst>
                    <p:tags r:id="rId21"/>
                  </p:custDataLst>
                </p:nvPr>
              </p:nvSpPr>
              <p:spPr>
                <a:xfrm flipV="1">
                  <a:off x="14168" y="5278"/>
                  <a:ext cx="1417" cy="567"/>
                </a:xfrm>
                <a:prstGeom prst="line">
                  <a:avLst/>
                </a:prstGeom>
                <a:noFill/>
                <a:ln w="63500" cap="flat">
                  <a:solidFill>
                    <a:srgbClr val="016AD2"/>
                  </a:solidFill>
                  <a:prstDash val="solid"/>
                  <a:round/>
                  <a:tailEnd type="triangle" w="med" len="med"/>
                </a:ln>
                <a:effectLst/>
              </p:spPr>
              <p:txBody>
                <a:bodyPr wrap="square" lIns="38575" tIns="38575" rIns="38575" bIns="38575" numCol="1" anchor="t">
                  <a:noAutofit/>
                </a:bodyPr>
                <a:lstStyle/>
                <a:p>
                  <a:endParaRPr>
                    <a:latin typeface="Arial" panose="020B0604020202020204" pitchFamily="34" charset="0"/>
                    <a:cs typeface="Arial" panose="020B0604020202020204" pitchFamily="34" charset="0"/>
                  </a:endParaRPr>
                </a:p>
              </p:txBody>
            </p:sp>
            <p:sp>
              <p:nvSpPr>
                <p:cNvPr id="500" name="线条"/>
                <p:cNvSpPr/>
                <p:nvPr>
                  <p:custDataLst>
                    <p:tags r:id="rId22"/>
                  </p:custDataLst>
                </p:nvPr>
              </p:nvSpPr>
              <p:spPr>
                <a:xfrm rot="10800000">
                  <a:off x="14178" y="6168"/>
                  <a:ext cx="1417" cy="567"/>
                </a:xfrm>
                <a:prstGeom prst="line">
                  <a:avLst/>
                </a:prstGeom>
                <a:noFill/>
                <a:ln w="63500" cap="flat">
                  <a:solidFill>
                    <a:srgbClr val="016AD2"/>
                  </a:solidFill>
                  <a:prstDash val="solid"/>
                  <a:round/>
                  <a:tailEnd type="triangle" w="med" len="med"/>
                </a:ln>
                <a:effectLst/>
              </p:spPr>
              <p:txBody>
                <a:bodyPr wrap="square" lIns="38575" tIns="38575" rIns="38575" bIns="38575" numCol="1" anchor="t">
                  <a:noAutofit/>
                </a:bodyPr>
                <a:lstStyle/>
                <a:p>
                  <a:endParaRPr>
                    <a:latin typeface="Arial" panose="020B0604020202020204" pitchFamily="34" charset="0"/>
                    <a:cs typeface="Arial" panose="020B0604020202020204" pitchFamily="34" charset="0"/>
                  </a:endParaRPr>
                </a:p>
              </p:txBody>
            </p:sp>
            <p:sp>
              <p:nvSpPr>
                <p:cNvPr id="501" name="工具调用"/>
                <p:cNvSpPr txBox="1"/>
                <p:nvPr>
                  <p:custDataLst>
                    <p:tags r:id="rId23"/>
                  </p:custDataLst>
                </p:nvPr>
              </p:nvSpPr>
              <p:spPr>
                <a:xfrm rot="20177999">
                  <a:off x="13768" y="4035"/>
                  <a:ext cx="2859" cy="1188"/>
                </a:xfrm>
                <a:prstGeom prst="rect">
                  <a:avLst/>
                </a:prstGeom>
                <a:noFill/>
                <a:ln w="3175" cap="flat">
                  <a:noFill/>
                  <a:miter lim="400000"/>
                </a:ln>
                <a:effectLst/>
              </p:spPr>
              <p:txBody>
                <a:bodyPr wrap="square" lIns="228600" tIns="228600" rIns="228600" bIns="228600" numCol="1" anchor="t">
                  <a:noAutofit/>
                </a:bodyPr>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en-US" sz="2000" kern="0" spc="0" dirty="0">
                      <a:solidFill>
                        <a:schemeClr val="tx1"/>
                      </a:solidFill>
                      <a:latin typeface="Arial" panose="020B0604020202020204" pitchFamily="34" charset="0"/>
                      <a:cs typeface="Arial" panose="020B0604020202020204" pitchFamily="34" charset="0"/>
                    </a:rPr>
                    <a:t>Call API</a:t>
                  </a:r>
                  <a:endParaRPr sz="2000" kern="0" spc="0" dirty="0">
                    <a:solidFill>
                      <a:schemeClr val="tx1"/>
                    </a:solidFill>
                    <a:latin typeface="Arial" panose="020B0604020202020204" pitchFamily="34" charset="0"/>
                    <a:cs typeface="Arial" panose="020B0604020202020204" pitchFamily="34" charset="0"/>
                  </a:endParaRPr>
                </a:p>
              </p:txBody>
            </p:sp>
            <p:sp>
              <p:nvSpPr>
                <p:cNvPr id="502" name="结果理解"/>
                <p:cNvSpPr txBox="1"/>
                <p:nvPr>
                  <p:custDataLst>
                    <p:tags r:id="rId24"/>
                  </p:custDataLst>
                </p:nvPr>
              </p:nvSpPr>
              <p:spPr>
                <a:xfrm rot="1380000">
                  <a:off x="13557" y="6753"/>
                  <a:ext cx="2602" cy="1188"/>
                </a:xfrm>
                <a:prstGeom prst="rect">
                  <a:avLst/>
                </a:prstGeom>
                <a:noFill/>
                <a:ln w="3175" cap="flat">
                  <a:noFill/>
                  <a:miter lim="400000"/>
                </a:ln>
                <a:effectLst/>
              </p:spPr>
              <p:txBody>
                <a:bodyPr wrap="square" lIns="228600" tIns="228600" rIns="228600" bIns="228600" numCol="1" anchor="t">
                  <a:noAutofit/>
                </a:bodyPr>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en-US" altLang="zh-CN" sz="2000" kern="0" spc="0" dirty="0">
                      <a:solidFill>
                        <a:schemeClr val="tx1"/>
                      </a:solidFill>
                      <a:latin typeface="Arial" panose="020B0604020202020204" pitchFamily="34" charset="0"/>
                      <a:cs typeface="Arial" panose="020B0604020202020204" pitchFamily="34" charset="0"/>
                    </a:rPr>
                    <a:t>Feedback</a:t>
                  </a:r>
                  <a:endParaRPr lang="zh-CN" sz="2000" kern="0" spc="0" dirty="0">
                    <a:solidFill>
                      <a:schemeClr val="tx1"/>
                    </a:solidFill>
                    <a:latin typeface="Arial" panose="020B0604020202020204" pitchFamily="34" charset="0"/>
                    <a:cs typeface="Arial" panose="020B0604020202020204" pitchFamily="34" charset="0"/>
                  </a:endParaRPr>
                </a:p>
              </p:txBody>
            </p:sp>
            <p:sp>
              <p:nvSpPr>
                <p:cNvPr id="83" name="环形箭头 82"/>
                <p:cNvSpPr/>
                <p:nvPr/>
              </p:nvSpPr>
              <p:spPr>
                <a:xfrm rot="17580000">
                  <a:off x="15478" y="4681"/>
                  <a:ext cx="2948" cy="2948"/>
                </a:xfrm>
                <a:prstGeom prst="circularArrow">
                  <a:avLst>
                    <a:gd name="adj1" fmla="val 12500"/>
                    <a:gd name="adj2" fmla="val 1142319"/>
                    <a:gd name="adj3" fmla="val 20457681"/>
                    <a:gd name="adj4" fmla="val 3671099"/>
                    <a:gd name="adj5" fmla="val 12500"/>
                  </a:avLst>
                </a:prstGeom>
                <a:noFill/>
                <a:ln w="38100">
                  <a:solidFill>
                    <a:srgbClr val="016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latin typeface="Arial" panose="020B0604020202020204" pitchFamily="34" charset="0"/>
                    <a:cs typeface="Arial" panose="020B0604020202020204" pitchFamily="34" charset="0"/>
                  </a:endParaRPr>
                </a:p>
              </p:txBody>
            </p:sp>
          </p:grpSp>
          <p:pic>
            <p:nvPicPr>
              <p:cNvPr id="3" name="图片 2"/>
              <p:cNvPicPr/>
              <p:nvPr>
                <p:custDataLst>
                  <p:tags r:id="rId3"/>
                </p:custDataLst>
              </p:nvPr>
            </p:nvPicPr>
            <p:blipFill>
              <a:blip r:embed="rId37"/>
              <a:stretch>
                <a:fillRect/>
              </a:stretch>
            </p:blipFill>
            <p:spPr>
              <a:xfrm>
                <a:off x="7385" y="4694"/>
                <a:ext cx="850" cy="850"/>
              </a:xfrm>
              <a:prstGeom prst="rect">
                <a:avLst/>
              </a:prstGeom>
            </p:spPr>
          </p:pic>
          <p:pic>
            <p:nvPicPr>
              <p:cNvPr id="4" name="图片 3"/>
              <p:cNvPicPr/>
              <p:nvPr>
                <p:custDataLst>
                  <p:tags r:id="rId4"/>
                </p:custDataLst>
              </p:nvPr>
            </p:nvPicPr>
            <p:blipFill>
              <a:blip r:embed="rId38"/>
              <a:stretch>
                <a:fillRect/>
              </a:stretch>
            </p:blipFill>
            <p:spPr>
              <a:xfrm>
                <a:off x="9107" y="3482"/>
                <a:ext cx="850" cy="850"/>
              </a:xfrm>
              <a:prstGeom prst="rect">
                <a:avLst/>
              </a:prstGeom>
            </p:spPr>
          </p:pic>
          <p:pic>
            <p:nvPicPr>
              <p:cNvPr id="5" name="图片 4"/>
              <p:cNvPicPr/>
              <p:nvPr>
                <p:custDataLst>
                  <p:tags r:id="rId5"/>
                </p:custDataLst>
              </p:nvPr>
            </p:nvPicPr>
            <p:blipFill>
              <a:blip r:embed="rId39"/>
              <a:stretch>
                <a:fillRect/>
              </a:stretch>
            </p:blipFill>
            <p:spPr>
              <a:xfrm>
                <a:off x="10877" y="5110"/>
                <a:ext cx="850" cy="850"/>
              </a:xfrm>
              <a:prstGeom prst="rect">
                <a:avLst/>
              </a:prstGeom>
            </p:spPr>
          </p:pic>
          <p:sp>
            <p:nvSpPr>
              <p:cNvPr id="9" name="任务需求"/>
              <p:cNvSpPr txBox="1"/>
              <p:nvPr>
                <p:custDataLst>
                  <p:tags r:id="rId6"/>
                </p:custDataLst>
              </p:nvPr>
            </p:nvSpPr>
            <p:spPr>
              <a:xfrm>
                <a:off x="4627" y="6208"/>
                <a:ext cx="2355" cy="831"/>
              </a:xfrm>
              <a:prstGeom prst="rect">
                <a:avLst/>
              </a:prstGeom>
              <a:ln w="3175">
                <a:miter lim="400000"/>
              </a:ln>
            </p:spPr>
            <p:txBody>
              <a:bodyPr lIns="228600" tIns="228600" rIns="228600" bIns="228600" anchor="ctr" anchorCtr="0"/>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pPr algn="ctr"/>
                <a:r>
                  <a:rPr lang="en-US" altLang="zh-CN" sz="2000" kern="0" spc="0" dirty="0">
                    <a:solidFill>
                      <a:schemeClr val="tx1"/>
                    </a:solidFill>
                    <a:latin typeface="Arial" panose="020B0604020202020204" pitchFamily="34" charset="0"/>
                    <a:cs typeface="Arial" panose="020B0604020202020204" pitchFamily="34" charset="0"/>
                  </a:rPr>
                  <a:t>Analysis</a:t>
                </a:r>
                <a:endParaRPr lang="zh-CN" altLang="en-US" sz="2000" kern="0" spc="0" dirty="0">
                  <a:solidFill>
                    <a:schemeClr val="tx1"/>
                  </a:solidFill>
                  <a:latin typeface="Arial" panose="020B0604020202020204" pitchFamily="34" charset="0"/>
                  <a:cs typeface="Arial" panose="020B0604020202020204" pitchFamily="34" charset="0"/>
                </a:endParaRPr>
              </a:p>
            </p:txBody>
          </p:sp>
          <p:sp>
            <p:nvSpPr>
              <p:cNvPr id="10" name="文本框 9"/>
              <p:cNvSpPr txBox="1"/>
              <p:nvPr/>
            </p:nvSpPr>
            <p:spPr>
              <a:xfrm>
                <a:off x="6672" y="5544"/>
                <a:ext cx="2237" cy="533"/>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GLMs 1</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custDataLst>
                  <p:tags r:id="rId7"/>
                </p:custDataLst>
              </p:nvPr>
            </p:nvSpPr>
            <p:spPr>
              <a:xfrm>
                <a:off x="8518" y="4347"/>
                <a:ext cx="2237" cy="533"/>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GLMs 2</a:t>
                </a:r>
              </a:p>
            </p:txBody>
          </p:sp>
          <p:sp>
            <p:nvSpPr>
              <p:cNvPr id="12" name="文本框 11"/>
              <p:cNvSpPr txBox="1"/>
              <p:nvPr>
                <p:custDataLst>
                  <p:tags r:id="rId8"/>
                </p:custDataLst>
              </p:nvPr>
            </p:nvSpPr>
            <p:spPr>
              <a:xfrm>
                <a:off x="10176" y="6029"/>
                <a:ext cx="2237" cy="533"/>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GLMs</a:t>
                </a:r>
                <a:r>
                  <a:rPr lang="zh-CN" altLang="en-US" sz="1600" dirty="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3</a:t>
                </a:r>
              </a:p>
            </p:txBody>
          </p:sp>
          <p:pic>
            <p:nvPicPr>
              <p:cNvPr id="13" name="图片 12"/>
              <p:cNvPicPr>
                <a:picLocks noChangeAspect="1"/>
              </p:cNvPicPr>
              <p:nvPr>
                <p:custDataLst>
                  <p:tags r:id="rId9"/>
                </p:custDataLst>
              </p:nvPr>
            </p:nvPicPr>
            <p:blipFill>
              <a:blip r:embed="rId40"/>
              <a:stretch>
                <a:fillRect/>
              </a:stretch>
            </p:blipFill>
            <p:spPr>
              <a:xfrm flipH="1">
                <a:off x="17037" y="2753"/>
                <a:ext cx="1181" cy="1181"/>
              </a:xfrm>
              <a:prstGeom prst="rect">
                <a:avLst/>
              </a:prstGeom>
            </p:spPr>
          </p:pic>
          <p:pic>
            <p:nvPicPr>
              <p:cNvPr id="14" name="图片 13"/>
              <p:cNvPicPr>
                <a:picLocks noChangeAspect="1"/>
              </p:cNvPicPr>
              <p:nvPr>
                <p:custDataLst>
                  <p:tags r:id="rId10"/>
                </p:custDataLst>
              </p:nvPr>
            </p:nvPicPr>
            <p:blipFill>
              <a:blip r:embed="rId41"/>
              <a:stretch>
                <a:fillRect/>
              </a:stretch>
            </p:blipFill>
            <p:spPr>
              <a:xfrm flipH="1">
                <a:off x="17011" y="4706"/>
                <a:ext cx="1200" cy="1200"/>
              </a:xfrm>
              <a:prstGeom prst="rect">
                <a:avLst/>
              </a:prstGeom>
            </p:spPr>
          </p:pic>
          <p:pic>
            <p:nvPicPr>
              <p:cNvPr id="15" name="图片 14"/>
              <p:cNvPicPr>
                <a:picLocks noChangeAspect="1"/>
              </p:cNvPicPr>
              <p:nvPr>
                <p:custDataLst>
                  <p:tags r:id="rId11"/>
                </p:custDataLst>
              </p:nvPr>
            </p:nvPicPr>
            <p:blipFill>
              <a:blip r:embed="rId42"/>
              <a:stretch>
                <a:fillRect/>
              </a:stretch>
            </p:blipFill>
            <p:spPr>
              <a:xfrm flipH="1">
                <a:off x="17085" y="7219"/>
                <a:ext cx="1129" cy="1133"/>
              </a:xfrm>
              <a:prstGeom prst="rect">
                <a:avLst/>
              </a:prstGeom>
            </p:spPr>
          </p:pic>
          <p:sp>
            <p:nvSpPr>
              <p:cNvPr id="17" name="文本框 16"/>
              <p:cNvSpPr txBox="1"/>
              <p:nvPr/>
            </p:nvSpPr>
            <p:spPr>
              <a:xfrm>
                <a:off x="16909" y="4010"/>
                <a:ext cx="1416" cy="567"/>
              </a:xfrm>
              <a:prstGeom prst="rect">
                <a:avLst/>
              </a:prstGeom>
              <a:noFill/>
            </p:spPr>
            <p:txBody>
              <a:bodyPr wrap="square" rtlCol="0">
                <a:noAutofit/>
              </a:bodyPr>
              <a:lstStyle/>
              <a:p>
                <a:r>
                  <a:rPr lang="zh-CN" altLang="en-US">
                    <a:latin typeface="Arial" panose="020B0604020202020204" pitchFamily="34" charset="0"/>
                    <a:cs typeface="Arial" panose="020B0604020202020204" pitchFamily="34" charset="0"/>
                  </a:rPr>
                  <a:t>Python</a:t>
                </a:r>
              </a:p>
            </p:txBody>
          </p:sp>
          <p:sp>
            <p:nvSpPr>
              <p:cNvPr id="18" name="文本框 17"/>
              <p:cNvSpPr txBox="1"/>
              <p:nvPr>
                <p:custDataLst>
                  <p:tags r:id="rId12"/>
                </p:custDataLst>
              </p:nvPr>
            </p:nvSpPr>
            <p:spPr>
              <a:xfrm>
                <a:off x="16674" y="6035"/>
                <a:ext cx="1717" cy="1019"/>
              </a:xfrm>
              <a:prstGeom prst="rect">
                <a:avLst/>
              </a:prstGeom>
              <a:noFill/>
            </p:spPr>
            <p:txBody>
              <a:bodyPr wrap="square" rtlCol="0">
                <a:noAutofit/>
              </a:bodyPr>
              <a:lstStyle/>
              <a:p>
                <a:pPr algn="ctr"/>
                <a:r>
                  <a:rPr lang="zh-CN" altLang="en-US">
                    <a:latin typeface="Arial" panose="020B0604020202020204" pitchFamily="34" charset="0"/>
                    <a:cs typeface="Arial" panose="020B0604020202020204" pitchFamily="34" charset="0"/>
                  </a:rPr>
                  <a:t>Web Browser</a:t>
                </a:r>
              </a:p>
            </p:txBody>
          </p:sp>
          <p:sp>
            <p:nvSpPr>
              <p:cNvPr id="21" name="线条"/>
              <p:cNvSpPr/>
              <p:nvPr>
                <p:custDataLst>
                  <p:tags r:id="rId13"/>
                </p:custDataLst>
              </p:nvPr>
            </p:nvSpPr>
            <p:spPr>
              <a:xfrm rot="5400000" flipV="1">
                <a:off x="9038" y="2714"/>
                <a:ext cx="928" cy="48"/>
              </a:xfrm>
              <a:prstGeom prst="line">
                <a:avLst/>
              </a:prstGeom>
              <a:ln w="63500" cap="flat" cmpd="sng">
                <a:solidFill>
                  <a:srgbClr val="016AD2"/>
                </a:solidFill>
                <a:prstDash val="solid"/>
                <a:headEnd type="none"/>
                <a:tailEnd type="triangle" w="med" len="med"/>
              </a:ln>
            </p:spPr>
            <p:txBody>
              <a:bodyPr lIns="38575" tIns="38575" rIns="38575" bIns="38575"/>
              <a:lstStyle/>
              <a:p>
                <a:endParaRPr>
                  <a:latin typeface="Arial" panose="020B0604020202020204" pitchFamily="34" charset="0"/>
                  <a:cs typeface="Arial" panose="020B0604020202020204" pitchFamily="34" charset="0"/>
                </a:endParaRPr>
              </a:p>
            </p:txBody>
          </p:sp>
        </p:grpSp>
      </p:grpSp>
      <p:sp>
        <p:nvSpPr>
          <p:cNvPr id="24" name="工具调用能力"/>
          <p:cNvSpPr/>
          <p:nvPr>
            <p:custDataLst>
              <p:tags r:id="rId1"/>
            </p:custDataLst>
          </p:nvPr>
        </p:nvSpPr>
        <p:spPr>
          <a:xfrm>
            <a:off x="182245" y="4755976"/>
            <a:ext cx="2253615" cy="514350"/>
          </a:xfrm>
          <a:prstGeom prst="roundRect">
            <a:avLst>
              <a:gd name="adj" fmla="val 3243"/>
            </a:avLst>
          </a:prstGeom>
          <a:solidFill>
            <a:srgbClr val="016AD2"/>
          </a:solidFill>
          <a:ln w="12700" cap="flat">
            <a:noFill/>
            <a:miter lim="400000"/>
          </a:ln>
          <a:effectLst/>
        </p:spPr>
        <p:txBody>
          <a:bodyPr wrap="square" lIns="228600" tIns="228600" rIns="228600" bIns="228600" numCol="1" anchor="ctr">
            <a:noAutofit/>
          </a:bodyPr>
          <a:lstStyle/>
          <a:p>
            <a:pPr algn="ctr" defTabSz="457200">
              <a:buClrTx/>
              <a:buSzTx/>
              <a:buFontTx/>
              <a:defRPr sz="8000">
                <a:solidFill>
                  <a:srgbClr val="FFFFFF"/>
                </a:solidFill>
                <a:latin typeface="Calibri"/>
                <a:ea typeface="Calibri"/>
                <a:cs typeface="Calibri"/>
                <a:sym typeface="Calibri"/>
              </a:defRPr>
            </a:pPr>
            <a:r>
              <a:rPr lang="en-US" sz="2400" dirty="0">
                <a:latin typeface="Arial" panose="020B0604020202020204" pitchFamily="34" charset="0"/>
                <a:cs typeface="Arial" panose="020B0604020202020204" pitchFamily="34" charset="0"/>
              </a:rPr>
              <a:t>Tool Use</a:t>
            </a:r>
            <a:endParaRPr sz="2400" dirty="0">
              <a:latin typeface="Arial" panose="020B0604020202020204" pitchFamily="34" charset="0"/>
              <a:cs typeface="Arial" panose="020B0604020202020204" pitchFamily="34" charset="0"/>
              <a:sym typeface="Helvetica"/>
            </a:endParaRPr>
          </a:p>
        </p:txBody>
      </p:sp>
      <p:sp>
        <p:nvSpPr>
          <p:cNvPr id="6" name="内容占位符 2">
            <a:extLst>
              <a:ext uri="{FF2B5EF4-FFF2-40B4-BE49-F238E27FC236}">
                <a16:creationId xmlns:a16="http://schemas.microsoft.com/office/drawing/2014/main" id="{A0CB1FAC-C912-B11A-66E7-29F438588ACF}"/>
              </a:ext>
            </a:extLst>
          </p:cNvPr>
          <p:cNvSpPr>
            <a:spLocks noGrp="1"/>
          </p:cNvSpPr>
          <p:nvPr>
            <p:ph idx="1"/>
          </p:nvPr>
        </p:nvSpPr>
        <p:spPr>
          <a:xfrm>
            <a:off x="-106842" y="804411"/>
            <a:ext cx="12510021" cy="738899"/>
          </a:xfrm>
        </p:spPr>
        <p:txBody>
          <a:bodyPr>
            <a:noAutofit/>
          </a:bodyPr>
          <a:lstStyle/>
          <a:p>
            <a:pPr marL="0" indent="0" algn="ctr">
              <a:buNone/>
            </a:pPr>
            <a:r>
              <a:rPr lang="en-US" altLang="zh-CN" sz="3200" dirty="0">
                <a:latin typeface="Arial" panose="020B0604020202020204" pitchFamily="34" charset="0"/>
                <a:cs typeface="Arial" panose="020B0604020202020204" pitchFamily="34" charset="0"/>
              </a:rPr>
              <a:t>GLM-4(</a:t>
            </a:r>
            <a:r>
              <a:rPr lang="zh-CN" altLang="en-US" sz="3200" dirty="0">
                <a:latin typeface="Arial" panose="020B0604020202020204" pitchFamily="34" charset="0"/>
                <a:cs typeface="Arial" panose="020B0604020202020204" pitchFamily="34" charset="0"/>
              </a:rPr>
              <a:t>语言</a:t>
            </a:r>
            <a:r>
              <a:rPr lang="en-US" altLang="zh-CN" sz="3200" dirty="0">
                <a:latin typeface="Arial" panose="020B0604020202020204" pitchFamily="34" charset="0"/>
                <a:cs typeface="Arial" panose="020B0604020202020204" pitchFamily="34" charset="0"/>
              </a:rPr>
              <a:t>)</a:t>
            </a:r>
            <a:r>
              <a:rPr lang="en-US" altLang="zh-CN" sz="3200" dirty="0">
                <a:latin typeface="Arial" panose="020B0604020202020204" pitchFamily="34" charset="0"/>
                <a:cs typeface="Arial" panose="020B0604020202020204" pitchFamily="34" charset="0"/>
                <a:sym typeface="Wingdings" pitchFamily="2" charset="2"/>
              </a:rPr>
              <a:t></a:t>
            </a:r>
            <a:r>
              <a:rPr lang="zh-CN" altLang="en-US" sz="3200" dirty="0">
                <a:latin typeface="Arial" panose="020B0604020202020204" pitchFamily="34" charset="0"/>
                <a:cs typeface="Arial" panose="020B0604020202020204" pitchFamily="34" charset="0"/>
              </a:rPr>
              <a:t> GLM</a:t>
            </a:r>
            <a:r>
              <a:rPr lang="en-US" altLang="zh-CN" sz="3200" dirty="0">
                <a:latin typeface="Arial" panose="020B0604020202020204" pitchFamily="34" charset="0"/>
                <a:cs typeface="Arial" panose="020B0604020202020204" pitchFamily="34" charset="0"/>
              </a:rPr>
              <a:t>-</a:t>
            </a:r>
            <a:r>
              <a:rPr lang="zh-CN" altLang="en-US" sz="3200" dirty="0">
                <a:latin typeface="Arial" panose="020B0604020202020204" pitchFamily="34" charset="0"/>
                <a:cs typeface="Arial" panose="020B0604020202020204" pitchFamily="34" charset="0"/>
              </a:rPr>
              <a:t>4</a:t>
            </a:r>
            <a:r>
              <a:rPr lang="en-US" altLang="zh-CN" sz="3200" dirty="0">
                <a:latin typeface="Arial" panose="020B0604020202020204" pitchFamily="34" charset="0"/>
                <a:cs typeface="Arial" panose="020B0604020202020204" pitchFamily="34" charset="0"/>
              </a:rPr>
              <a:t>V(</a:t>
            </a:r>
            <a:r>
              <a:rPr lang="zh-CN" altLang="en-US" sz="3200" dirty="0">
                <a:latin typeface="Arial" panose="020B0604020202020204" pitchFamily="34" charset="0"/>
                <a:cs typeface="Arial" panose="020B0604020202020204" pitchFamily="34" charset="0"/>
              </a:rPr>
              <a:t>多模态</a:t>
            </a:r>
            <a:r>
              <a:rPr lang="en-US" altLang="zh-CN" sz="3200" dirty="0">
                <a:latin typeface="Arial" panose="020B0604020202020204" pitchFamily="34" charset="0"/>
                <a:cs typeface="Arial" panose="020B0604020202020204" pitchFamily="34" charset="0"/>
              </a:rPr>
              <a:t>)</a:t>
            </a:r>
            <a:r>
              <a:rPr lang="en-US" altLang="zh-CN" sz="3200" dirty="0">
                <a:latin typeface="Arial" panose="020B0604020202020204" pitchFamily="34" charset="0"/>
                <a:cs typeface="Arial" panose="020B0604020202020204" pitchFamily="34" charset="0"/>
                <a:sym typeface="Wingdings" pitchFamily="2" charset="2"/>
              </a:rPr>
              <a:t></a:t>
            </a:r>
            <a:r>
              <a:rPr lang="zh-CN" altLang="en-US" sz="3200" dirty="0">
                <a:latin typeface="Arial" panose="020B0604020202020204" pitchFamily="34" charset="0"/>
                <a:cs typeface="Arial" panose="020B0604020202020204" pitchFamily="34" charset="0"/>
              </a:rPr>
              <a:t>GLM</a:t>
            </a:r>
            <a:r>
              <a:rPr lang="en-US" altLang="zh-CN" sz="3200" dirty="0">
                <a:latin typeface="Arial" panose="020B0604020202020204" pitchFamily="34" charset="0"/>
                <a:cs typeface="Arial" panose="020B0604020202020204" pitchFamily="34" charset="0"/>
              </a:rPr>
              <a:t>-</a:t>
            </a:r>
            <a:r>
              <a:rPr lang="zh-CN" altLang="en-US" sz="3200" dirty="0">
                <a:latin typeface="Arial" panose="020B0604020202020204" pitchFamily="34" charset="0"/>
                <a:cs typeface="Arial" panose="020B0604020202020204" pitchFamily="34" charset="0"/>
              </a:rPr>
              <a:t>4</a:t>
            </a:r>
            <a:r>
              <a:rPr lang="en-US" altLang="zh-CN" sz="3200" dirty="0">
                <a:latin typeface="Arial" panose="020B0604020202020204" pitchFamily="34" charset="0"/>
                <a:cs typeface="Arial" panose="020B0604020202020204" pitchFamily="34" charset="0"/>
              </a:rPr>
              <a:t>V-</a:t>
            </a:r>
            <a:r>
              <a:rPr lang="zh-CN" altLang="en-US" sz="3200" dirty="0">
                <a:latin typeface="Arial" panose="020B0604020202020204" pitchFamily="34" charset="0"/>
                <a:cs typeface="Arial" panose="020B0604020202020204" pitchFamily="34" charset="0"/>
              </a:rPr>
              <a:t>All Tools</a:t>
            </a:r>
            <a:r>
              <a:rPr lang="en-US" altLang="zh-CN" sz="3200" dirty="0">
                <a:latin typeface="Arial" panose="020B0604020202020204" pitchFamily="34" charset="0"/>
                <a:cs typeface="Arial" panose="020B0604020202020204" pitchFamily="34" charset="0"/>
              </a:rPr>
              <a:t>(</a:t>
            </a:r>
            <a:r>
              <a:rPr lang="zh-CN" altLang="en-US" sz="3200" dirty="0">
                <a:latin typeface="Arial" panose="020B0604020202020204" pitchFamily="34" charset="0"/>
                <a:cs typeface="Arial" panose="020B0604020202020204" pitchFamily="34" charset="0"/>
              </a:rPr>
              <a:t>使用工具</a:t>
            </a:r>
            <a:r>
              <a:rPr lang="en-US" altLang="zh-CN" sz="3200" dirty="0">
                <a:latin typeface="Arial" panose="020B0604020202020204" pitchFamily="34" charset="0"/>
                <a:cs typeface="Arial" panose="020B0604020202020204" pitchFamily="34" charset="0"/>
              </a:rPr>
              <a:t>)</a:t>
            </a:r>
            <a:endParaRPr kumimoji="1" lang="en-US" altLang="zh-CN" sz="3200" dirty="0">
              <a:latin typeface="Arial" panose="020B0604020202020204" pitchFamily="34" charset="0"/>
              <a:ea typeface="Microsoft YaHei" panose="020B0503020204020204" pitchFamily="34" charset="-122"/>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FC0E-6794-1EBE-9E3D-61D0FDA8EF82}"/>
              </a:ext>
            </a:extLst>
          </p:cNvPr>
          <p:cNvSpPr>
            <a:spLocks noGrp="1"/>
          </p:cNvSpPr>
          <p:nvPr>
            <p:ph type="title"/>
          </p:nvPr>
        </p:nvSpPr>
        <p:spPr/>
        <p:txBody>
          <a:bodyPr/>
          <a:lstStyle/>
          <a:p>
            <a:r>
              <a:rPr lang="en-CN" dirty="0"/>
              <a:t>AGI分级</a:t>
            </a:r>
          </a:p>
        </p:txBody>
      </p:sp>
      <p:pic>
        <p:nvPicPr>
          <p:cNvPr id="5" name="Content Placeholder 4">
            <a:extLst>
              <a:ext uri="{FF2B5EF4-FFF2-40B4-BE49-F238E27FC236}">
                <a16:creationId xmlns:a16="http://schemas.microsoft.com/office/drawing/2014/main" id="{1144FA7D-604C-6F6D-BC33-09719CDF12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8488" y="1064474"/>
            <a:ext cx="9915024" cy="5811306"/>
          </a:xfrm>
        </p:spPr>
      </p:pic>
    </p:spTree>
    <p:extLst>
      <p:ext uri="{BB962C8B-B14F-4D97-AF65-F5344CB8AC3E}">
        <p14:creationId xmlns:p14="http://schemas.microsoft.com/office/powerpoint/2010/main" val="328050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ounded Rectangle 84">
            <a:extLst>
              <a:ext uri="{FF2B5EF4-FFF2-40B4-BE49-F238E27FC236}">
                <a16:creationId xmlns:a16="http://schemas.microsoft.com/office/drawing/2014/main" id="{F92995BE-A468-3479-3849-218D08630B28}"/>
              </a:ext>
            </a:extLst>
          </p:cNvPr>
          <p:cNvSpPr/>
          <p:nvPr/>
        </p:nvSpPr>
        <p:spPr>
          <a:xfrm>
            <a:off x="1002824" y="1182745"/>
            <a:ext cx="1535632"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a:t>
            </a:r>
          </a:p>
        </p:txBody>
      </p:sp>
      <p:sp>
        <p:nvSpPr>
          <p:cNvPr id="35" name="TextBox 34">
            <a:extLst>
              <a:ext uri="{FF2B5EF4-FFF2-40B4-BE49-F238E27FC236}">
                <a16:creationId xmlns:a16="http://schemas.microsoft.com/office/drawing/2014/main" id="{6702A86B-14AF-8456-80D1-7E5FA617B8C3}"/>
              </a:ext>
            </a:extLst>
          </p:cNvPr>
          <p:cNvSpPr txBox="1"/>
          <p:nvPr/>
        </p:nvSpPr>
        <p:spPr>
          <a:xfrm>
            <a:off x="2135195" y="6943723"/>
            <a:ext cx="646331"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读书</a:t>
            </a:r>
            <a:endParaRPr lang="en-US" dirty="0">
              <a:latin typeface="Microsoft YaHei UI" panose="020B0503020204020204" pitchFamily="34" charset="-122"/>
              <a:ea typeface="Microsoft YaHei UI" panose="020B0503020204020204" pitchFamily="34" charset="-122"/>
            </a:endParaRPr>
          </a:p>
        </p:txBody>
      </p:sp>
      <p:sp>
        <p:nvSpPr>
          <p:cNvPr id="36" name="TextBox 35">
            <a:extLst>
              <a:ext uri="{FF2B5EF4-FFF2-40B4-BE49-F238E27FC236}">
                <a16:creationId xmlns:a16="http://schemas.microsoft.com/office/drawing/2014/main" id="{6B23F674-4CC9-20FF-677D-217B397715A8}"/>
              </a:ext>
            </a:extLst>
          </p:cNvPr>
          <p:cNvSpPr txBox="1"/>
          <p:nvPr/>
        </p:nvSpPr>
        <p:spPr>
          <a:xfrm>
            <a:off x="5954215" y="6949208"/>
            <a:ext cx="877163"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受教育</a:t>
            </a:r>
            <a:endParaRPr lang="en-US" dirty="0">
              <a:latin typeface="Microsoft YaHei UI" panose="020B0503020204020204" pitchFamily="34" charset="-122"/>
              <a:ea typeface="Microsoft YaHei UI" panose="020B0503020204020204" pitchFamily="34" charset="-122"/>
            </a:endParaRPr>
          </a:p>
        </p:txBody>
      </p:sp>
      <p:sp>
        <p:nvSpPr>
          <p:cNvPr id="37" name="TextBox 36">
            <a:extLst>
              <a:ext uri="{FF2B5EF4-FFF2-40B4-BE49-F238E27FC236}">
                <a16:creationId xmlns:a16="http://schemas.microsoft.com/office/drawing/2014/main" id="{E02C8395-355B-AC6F-61A3-7D5AFD04BA17}"/>
              </a:ext>
            </a:extLst>
          </p:cNvPr>
          <p:cNvSpPr txBox="1"/>
          <p:nvPr/>
        </p:nvSpPr>
        <p:spPr>
          <a:xfrm>
            <a:off x="8487123" y="6943723"/>
            <a:ext cx="1107996"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社会接轨</a:t>
            </a:r>
            <a:endParaRPr lang="en-US" dirty="0">
              <a:latin typeface="Microsoft YaHei UI" panose="020B0503020204020204" pitchFamily="34" charset="-122"/>
              <a:ea typeface="Microsoft YaHei UI" panose="020B0503020204020204" pitchFamily="34" charset="-122"/>
            </a:endParaRPr>
          </a:p>
        </p:txBody>
      </p:sp>
      <p:sp>
        <p:nvSpPr>
          <p:cNvPr id="126" name="Rounded Rectangle 125">
            <a:extLst>
              <a:ext uri="{FF2B5EF4-FFF2-40B4-BE49-F238E27FC236}">
                <a16:creationId xmlns:a16="http://schemas.microsoft.com/office/drawing/2014/main" id="{A65B74B7-6779-0EDB-26D0-2DCE3B64DC75}"/>
              </a:ext>
            </a:extLst>
          </p:cNvPr>
          <p:cNvSpPr/>
          <p:nvPr/>
        </p:nvSpPr>
        <p:spPr>
          <a:xfrm>
            <a:off x="1002823" y="1789770"/>
            <a:ext cx="1535632"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P-Tuning</a:t>
            </a:r>
          </a:p>
        </p:txBody>
      </p:sp>
      <p:sp>
        <p:nvSpPr>
          <p:cNvPr id="127" name="Rounded Rectangle 126">
            <a:extLst>
              <a:ext uri="{FF2B5EF4-FFF2-40B4-BE49-F238E27FC236}">
                <a16:creationId xmlns:a16="http://schemas.microsoft.com/office/drawing/2014/main" id="{99667E51-8E65-16EE-7167-CD6AD6019A29}"/>
              </a:ext>
            </a:extLst>
          </p:cNvPr>
          <p:cNvSpPr/>
          <p:nvPr/>
        </p:nvSpPr>
        <p:spPr>
          <a:xfrm>
            <a:off x="1002823" y="3156629"/>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a:t>
            </a:r>
            <a:endPar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31" name="Google Shape;678;p74">
            <a:extLst>
              <a:ext uri="{FF2B5EF4-FFF2-40B4-BE49-F238E27FC236}">
                <a16:creationId xmlns:a16="http://schemas.microsoft.com/office/drawing/2014/main" id="{55B3814B-1958-3495-2BE0-84A55C9F9870}"/>
              </a:ext>
            </a:extLst>
          </p:cNvPr>
          <p:cNvCxnSpPr>
            <a:cxnSpLocks/>
          </p:cNvCxnSpPr>
          <p:nvPr/>
        </p:nvCxnSpPr>
        <p:spPr>
          <a:xfrm>
            <a:off x="-76200" y="4437402"/>
            <a:ext cx="12268200" cy="0"/>
          </a:xfrm>
          <a:prstGeom prst="straightConnector1">
            <a:avLst/>
          </a:prstGeom>
          <a:noFill/>
          <a:ln w="38100" cap="flat" cmpd="sng">
            <a:solidFill>
              <a:srgbClr val="010061"/>
            </a:solidFill>
            <a:prstDash val="solid"/>
            <a:round/>
            <a:headEnd type="none" w="med" len="med"/>
            <a:tailEnd type="triangle" w="med" len="med"/>
          </a:ln>
        </p:spPr>
      </p:cxnSp>
      <p:sp>
        <p:nvSpPr>
          <p:cNvPr id="145" name="Rounded Rectangle 144">
            <a:extLst>
              <a:ext uri="{FF2B5EF4-FFF2-40B4-BE49-F238E27FC236}">
                <a16:creationId xmlns:a16="http://schemas.microsoft.com/office/drawing/2014/main" id="{FDC11B0D-EE48-25C0-626F-84E1F582083E}"/>
              </a:ext>
            </a:extLst>
          </p:cNvPr>
          <p:cNvSpPr/>
          <p:nvPr/>
        </p:nvSpPr>
        <p:spPr>
          <a:xfrm>
            <a:off x="281683" y="42096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2020</a:t>
            </a:r>
          </a:p>
        </p:txBody>
      </p:sp>
      <p:sp>
        <p:nvSpPr>
          <p:cNvPr id="160" name="Rounded Rectangle 159">
            <a:extLst>
              <a:ext uri="{FF2B5EF4-FFF2-40B4-BE49-F238E27FC236}">
                <a16:creationId xmlns:a16="http://schemas.microsoft.com/office/drawing/2014/main" id="{7C590A14-43F6-FBE5-8C99-8A07E0E8B9CC}"/>
              </a:ext>
            </a:extLst>
          </p:cNvPr>
          <p:cNvSpPr/>
          <p:nvPr/>
        </p:nvSpPr>
        <p:spPr>
          <a:xfrm>
            <a:off x="170729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87" name="Rounded Rectangle 186">
            <a:extLst>
              <a:ext uri="{FF2B5EF4-FFF2-40B4-BE49-F238E27FC236}">
                <a16:creationId xmlns:a16="http://schemas.microsoft.com/office/drawing/2014/main" id="{453F5D62-9CB5-BE63-8355-D1B32FBC4349}"/>
              </a:ext>
            </a:extLst>
          </p:cNvPr>
          <p:cNvSpPr/>
          <p:nvPr/>
        </p:nvSpPr>
        <p:spPr>
          <a:xfrm>
            <a:off x="2613289" y="1193522"/>
            <a:ext cx="1392486"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GLM-10B</a:t>
            </a:r>
          </a:p>
        </p:txBody>
      </p:sp>
      <p:sp>
        <p:nvSpPr>
          <p:cNvPr id="188" name="Rounded Rectangle 187">
            <a:extLst>
              <a:ext uri="{FF2B5EF4-FFF2-40B4-BE49-F238E27FC236}">
                <a16:creationId xmlns:a16="http://schemas.microsoft.com/office/drawing/2014/main" id="{012C41DE-CB5A-E137-0987-B73C4BA0844B}"/>
              </a:ext>
            </a:extLst>
          </p:cNvPr>
          <p:cNvSpPr/>
          <p:nvPr/>
        </p:nvSpPr>
        <p:spPr>
          <a:xfrm>
            <a:off x="4324457" y="1194073"/>
            <a:ext cx="1573733"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GLM-130B</a:t>
            </a:r>
          </a:p>
        </p:txBody>
      </p:sp>
      <p:sp>
        <p:nvSpPr>
          <p:cNvPr id="189" name="Rounded Rectangle 188">
            <a:extLst>
              <a:ext uri="{FF2B5EF4-FFF2-40B4-BE49-F238E27FC236}">
                <a16:creationId xmlns:a16="http://schemas.microsoft.com/office/drawing/2014/main" id="{8B69CEBF-7D85-192A-7F8C-EB364F598C48}"/>
              </a:ext>
            </a:extLst>
          </p:cNvPr>
          <p:cNvSpPr/>
          <p:nvPr/>
        </p:nvSpPr>
        <p:spPr>
          <a:xfrm>
            <a:off x="6164324" y="1184524"/>
            <a:ext cx="1392486"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ChatGLM</a:t>
            </a:r>
            <a:endPar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0" name="Rounded Rectangle 189">
            <a:extLst>
              <a:ext uri="{FF2B5EF4-FFF2-40B4-BE49-F238E27FC236}">
                <a16:creationId xmlns:a16="http://schemas.microsoft.com/office/drawing/2014/main" id="{A20CB339-2D11-B95A-A632-927D97DC154C}"/>
              </a:ext>
            </a:extLst>
          </p:cNvPr>
          <p:cNvSpPr/>
          <p:nvPr/>
        </p:nvSpPr>
        <p:spPr>
          <a:xfrm>
            <a:off x="7907612" y="1190360"/>
            <a:ext cx="1816450"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ChatGLM-2/3</a:t>
            </a:r>
          </a:p>
        </p:txBody>
      </p:sp>
      <p:sp>
        <p:nvSpPr>
          <p:cNvPr id="191" name="Rounded Rectangle 190">
            <a:extLst>
              <a:ext uri="{FF2B5EF4-FFF2-40B4-BE49-F238E27FC236}">
                <a16:creationId xmlns:a16="http://schemas.microsoft.com/office/drawing/2014/main" id="{08027A21-14DD-E681-138D-EAAACEB8E42B}"/>
              </a:ext>
            </a:extLst>
          </p:cNvPr>
          <p:cNvSpPr/>
          <p:nvPr/>
        </p:nvSpPr>
        <p:spPr>
          <a:xfrm>
            <a:off x="9934624" y="1063885"/>
            <a:ext cx="1571586" cy="6993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GLM-4</a:t>
            </a:r>
          </a:p>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All</a:t>
            </a:r>
            <a:r>
              <a:rPr lang="zh-CN" altLang="en-US"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Tools</a:t>
            </a:r>
          </a:p>
        </p:txBody>
      </p:sp>
      <p:sp>
        <p:nvSpPr>
          <p:cNvPr id="192" name="Rounded Rectangle 191">
            <a:extLst>
              <a:ext uri="{FF2B5EF4-FFF2-40B4-BE49-F238E27FC236}">
                <a16:creationId xmlns:a16="http://schemas.microsoft.com/office/drawing/2014/main" id="{06308934-9DF4-38E3-C213-6C1424EE821F}"/>
              </a:ext>
            </a:extLst>
          </p:cNvPr>
          <p:cNvSpPr/>
          <p:nvPr/>
        </p:nvSpPr>
        <p:spPr>
          <a:xfrm>
            <a:off x="5194690" y="4226504"/>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Aug</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2022</a:t>
            </a:r>
          </a:p>
        </p:txBody>
      </p:sp>
      <p:sp>
        <p:nvSpPr>
          <p:cNvPr id="193" name="Rounded Rectangle 192">
            <a:extLst>
              <a:ext uri="{FF2B5EF4-FFF2-40B4-BE49-F238E27FC236}">
                <a16:creationId xmlns:a16="http://schemas.microsoft.com/office/drawing/2014/main" id="{C88ABA69-966E-CF22-E2D7-66B6F8E8131E}"/>
              </a:ext>
            </a:extLst>
          </p:cNvPr>
          <p:cNvSpPr/>
          <p:nvPr/>
        </p:nvSpPr>
        <p:spPr>
          <a:xfrm>
            <a:off x="4452636" y="42265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Dec</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94" name="Rounded Rectangle 193">
            <a:extLst>
              <a:ext uri="{FF2B5EF4-FFF2-40B4-BE49-F238E27FC236}">
                <a16:creationId xmlns:a16="http://schemas.microsoft.com/office/drawing/2014/main" id="{4CA3807E-7C7C-BA8B-0290-E370324023E8}"/>
              </a:ext>
            </a:extLst>
          </p:cNvPr>
          <p:cNvSpPr/>
          <p:nvPr/>
        </p:nvSpPr>
        <p:spPr>
          <a:xfrm>
            <a:off x="658105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Mar</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2023</a:t>
            </a:r>
          </a:p>
        </p:txBody>
      </p:sp>
      <p:sp>
        <p:nvSpPr>
          <p:cNvPr id="195" name="Rounded Rectangle 194">
            <a:extLst>
              <a:ext uri="{FF2B5EF4-FFF2-40B4-BE49-F238E27FC236}">
                <a16:creationId xmlns:a16="http://schemas.microsoft.com/office/drawing/2014/main" id="{A5C34C1D-DD47-4711-8E4B-9B814576DD8A}"/>
              </a:ext>
            </a:extLst>
          </p:cNvPr>
          <p:cNvSpPr/>
          <p:nvPr/>
        </p:nvSpPr>
        <p:spPr>
          <a:xfrm>
            <a:off x="8531340" y="4206570"/>
            <a:ext cx="107656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Jun</a:t>
            </a:r>
            <a:r>
              <a:rPr lang="zh-CN" altLang="en-US"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t>
            </a:r>
            <a:r>
              <a:rPr lang="zh-CN" altLang="en-US"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Oct</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2023</a:t>
            </a:r>
          </a:p>
        </p:txBody>
      </p:sp>
      <p:sp>
        <p:nvSpPr>
          <p:cNvPr id="196" name="Rounded Rectangle 195">
            <a:extLst>
              <a:ext uri="{FF2B5EF4-FFF2-40B4-BE49-F238E27FC236}">
                <a16:creationId xmlns:a16="http://schemas.microsoft.com/office/drawing/2014/main" id="{70DA13DA-A987-AE74-DC50-71A7A36501D4}"/>
              </a:ext>
            </a:extLst>
          </p:cNvPr>
          <p:cNvSpPr/>
          <p:nvPr/>
        </p:nvSpPr>
        <p:spPr>
          <a:xfrm>
            <a:off x="10200111" y="4203409"/>
            <a:ext cx="107656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Jan</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2024</a:t>
            </a:r>
          </a:p>
        </p:txBody>
      </p:sp>
      <p:sp>
        <p:nvSpPr>
          <p:cNvPr id="198" name="Rounded Rectangle 197">
            <a:extLst>
              <a:ext uri="{FF2B5EF4-FFF2-40B4-BE49-F238E27FC236}">
                <a16:creationId xmlns:a16="http://schemas.microsoft.com/office/drawing/2014/main" id="{17F7E267-3C4D-98DA-95A7-2862191AE590}"/>
              </a:ext>
            </a:extLst>
          </p:cNvPr>
          <p:cNvSpPr/>
          <p:nvPr/>
        </p:nvSpPr>
        <p:spPr>
          <a:xfrm>
            <a:off x="4324457" y="1789521"/>
            <a:ext cx="1581043" cy="461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CodeGeeX</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0" name="Rounded Rectangle 199">
            <a:extLst>
              <a:ext uri="{FF2B5EF4-FFF2-40B4-BE49-F238E27FC236}">
                <a16:creationId xmlns:a16="http://schemas.microsoft.com/office/drawing/2014/main" id="{75FCFE1F-E402-3996-2676-7DF0818AEEEF}"/>
              </a:ext>
            </a:extLst>
          </p:cNvPr>
          <p:cNvSpPr/>
          <p:nvPr/>
        </p:nvSpPr>
        <p:spPr>
          <a:xfrm>
            <a:off x="6164322" y="1784036"/>
            <a:ext cx="1392487" cy="457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WebGLM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2" name="Rounded Rectangle 201">
            <a:extLst>
              <a:ext uri="{FF2B5EF4-FFF2-40B4-BE49-F238E27FC236}">
                <a16:creationId xmlns:a16="http://schemas.microsoft.com/office/drawing/2014/main" id="{C3FA3A36-C2B1-4A1D-7EF2-E4A74B47BBFC}"/>
              </a:ext>
            </a:extLst>
          </p:cNvPr>
          <p:cNvSpPr/>
          <p:nvPr/>
        </p:nvSpPr>
        <p:spPr>
          <a:xfrm>
            <a:off x="9934624" y="1935866"/>
            <a:ext cx="1571586" cy="5489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GLMs</a:t>
            </a:r>
          </a:p>
        </p:txBody>
      </p:sp>
      <p:sp>
        <p:nvSpPr>
          <p:cNvPr id="203" name="Rounded Rectangle 202">
            <a:extLst>
              <a:ext uri="{FF2B5EF4-FFF2-40B4-BE49-F238E27FC236}">
                <a16:creationId xmlns:a16="http://schemas.microsoft.com/office/drawing/2014/main" id="{0F58535D-8675-F268-CA46-DF3474C12CBF}"/>
              </a:ext>
            </a:extLst>
          </p:cNvPr>
          <p:cNvSpPr/>
          <p:nvPr/>
        </p:nvSpPr>
        <p:spPr>
          <a:xfrm>
            <a:off x="4185396" y="2802258"/>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CogView2</a:t>
            </a:r>
          </a:p>
        </p:txBody>
      </p:sp>
      <p:sp>
        <p:nvSpPr>
          <p:cNvPr id="204" name="Rounded Rectangle 203">
            <a:extLst>
              <a:ext uri="{FF2B5EF4-FFF2-40B4-BE49-F238E27FC236}">
                <a16:creationId xmlns:a16="http://schemas.microsoft.com/office/drawing/2014/main" id="{921B5C2C-FA9E-77E3-6504-251FF787FB5A}"/>
              </a:ext>
            </a:extLst>
          </p:cNvPr>
          <p:cNvSpPr/>
          <p:nvPr/>
        </p:nvSpPr>
        <p:spPr>
          <a:xfrm>
            <a:off x="4195713" y="3380350"/>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CogVideo</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5" name="Rounded Rectangle 204">
            <a:extLst>
              <a:ext uri="{FF2B5EF4-FFF2-40B4-BE49-F238E27FC236}">
                <a16:creationId xmlns:a16="http://schemas.microsoft.com/office/drawing/2014/main" id="{BFE0A414-767A-7BED-AFE8-AE47BFBF2EA3}"/>
              </a:ext>
            </a:extLst>
          </p:cNvPr>
          <p:cNvSpPr/>
          <p:nvPr/>
        </p:nvSpPr>
        <p:spPr>
          <a:xfrm>
            <a:off x="9970578" y="2781096"/>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CogView3</a:t>
            </a:r>
          </a:p>
        </p:txBody>
      </p:sp>
      <p:sp>
        <p:nvSpPr>
          <p:cNvPr id="206" name="Rounded Rectangle 205">
            <a:extLst>
              <a:ext uri="{FF2B5EF4-FFF2-40B4-BE49-F238E27FC236}">
                <a16:creationId xmlns:a16="http://schemas.microsoft.com/office/drawing/2014/main" id="{9719FF19-ACA6-DB4A-F4E9-16BCF0CFB3D4}"/>
              </a:ext>
            </a:extLst>
          </p:cNvPr>
          <p:cNvSpPr/>
          <p:nvPr/>
        </p:nvSpPr>
        <p:spPr>
          <a:xfrm>
            <a:off x="7588608" y="2802266"/>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VisualGLM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7" name="Rounded Rectangle 206">
            <a:extLst>
              <a:ext uri="{FF2B5EF4-FFF2-40B4-BE49-F238E27FC236}">
                <a16:creationId xmlns:a16="http://schemas.microsoft.com/office/drawing/2014/main" id="{6296E9B7-2445-0D28-F2B9-00C93274986B}"/>
              </a:ext>
            </a:extLst>
          </p:cNvPr>
          <p:cNvSpPr/>
          <p:nvPr/>
        </p:nvSpPr>
        <p:spPr>
          <a:xfrm>
            <a:off x="7907613" y="3381675"/>
            <a:ext cx="1475042" cy="6073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CogAgent</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8" name="Rounded Rectangle 207">
            <a:extLst>
              <a:ext uri="{FF2B5EF4-FFF2-40B4-BE49-F238E27FC236}">
                <a16:creationId xmlns:a16="http://schemas.microsoft.com/office/drawing/2014/main" id="{55EEC128-EFAE-180B-25EC-5D87D10DB700}"/>
              </a:ext>
            </a:extLst>
          </p:cNvPr>
          <p:cNvSpPr/>
          <p:nvPr/>
        </p:nvSpPr>
        <p:spPr>
          <a:xfrm>
            <a:off x="9970578" y="3383844"/>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GLM-4V</a:t>
            </a:r>
          </a:p>
        </p:txBody>
      </p:sp>
      <p:sp>
        <p:nvSpPr>
          <p:cNvPr id="31" name="Rounded Rectangle 30">
            <a:extLst>
              <a:ext uri="{FF2B5EF4-FFF2-40B4-BE49-F238E27FC236}">
                <a16:creationId xmlns:a16="http://schemas.microsoft.com/office/drawing/2014/main" id="{6D369B20-11D6-553C-3EB3-A48CCEB004E3}"/>
              </a:ext>
            </a:extLst>
          </p:cNvPr>
          <p:cNvSpPr>
            <a:spLocks/>
          </p:cNvSpPr>
          <p:nvPr/>
        </p:nvSpPr>
        <p:spPr>
          <a:xfrm>
            <a:off x="72522" y="5292405"/>
            <a:ext cx="1077008"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GPT-3</a:t>
            </a:r>
          </a:p>
        </p:txBody>
      </p:sp>
      <p:sp>
        <p:nvSpPr>
          <p:cNvPr id="32" name="Rounded Rectangle 31">
            <a:extLst>
              <a:ext uri="{FF2B5EF4-FFF2-40B4-BE49-F238E27FC236}">
                <a16:creationId xmlns:a16="http://schemas.microsoft.com/office/drawing/2014/main" id="{76C141B4-395B-AF1F-76EB-D1E02729BF97}"/>
              </a:ext>
            </a:extLst>
          </p:cNvPr>
          <p:cNvSpPr>
            <a:spLocks/>
          </p:cNvSpPr>
          <p:nvPr/>
        </p:nvSpPr>
        <p:spPr>
          <a:xfrm>
            <a:off x="2893575" y="5307062"/>
            <a:ext cx="1077009"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ea typeface="Microsoft YaHei UI" panose="020B0503020204020204" pitchFamily="34" charset="-122"/>
                <a:cs typeface="Arial" panose="020B0604020202020204" pitchFamily="34" charset="0"/>
              </a:rPr>
              <a:t>Codex</a:t>
            </a:r>
          </a:p>
        </p:txBody>
      </p:sp>
      <p:sp>
        <p:nvSpPr>
          <p:cNvPr id="33" name="Rounded Rectangle 32">
            <a:extLst>
              <a:ext uri="{FF2B5EF4-FFF2-40B4-BE49-F238E27FC236}">
                <a16:creationId xmlns:a16="http://schemas.microsoft.com/office/drawing/2014/main" id="{40333DC6-DBCE-5DE3-ACCA-4E66E8A2A07A}"/>
              </a:ext>
            </a:extLst>
          </p:cNvPr>
          <p:cNvSpPr>
            <a:spLocks/>
          </p:cNvSpPr>
          <p:nvPr/>
        </p:nvSpPr>
        <p:spPr>
          <a:xfrm>
            <a:off x="4034789" y="5316864"/>
            <a:ext cx="1159901"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InstructGPT</a:t>
            </a:r>
            <a:endParaRPr lang="en-US" altLang="zh-CN" b="1"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4" name="Rounded Rectangle 33">
            <a:extLst>
              <a:ext uri="{FF2B5EF4-FFF2-40B4-BE49-F238E27FC236}">
                <a16:creationId xmlns:a16="http://schemas.microsoft.com/office/drawing/2014/main" id="{BF919ED3-CF82-B371-DE78-EA29C545AAC1}"/>
              </a:ext>
            </a:extLst>
          </p:cNvPr>
          <p:cNvSpPr>
            <a:spLocks/>
          </p:cNvSpPr>
          <p:nvPr/>
        </p:nvSpPr>
        <p:spPr>
          <a:xfrm>
            <a:off x="5528936" y="5316864"/>
            <a:ext cx="1249856"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ChatGPT</a:t>
            </a:r>
            <a:endParaRPr lang="en-US" altLang="zh-CN" sz="1600"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8" name="Rounded Rectangle 37">
            <a:extLst>
              <a:ext uri="{FF2B5EF4-FFF2-40B4-BE49-F238E27FC236}">
                <a16:creationId xmlns:a16="http://schemas.microsoft.com/office/drawing/2014/main" id="{41C188F6-E048-118E-0527-8BD31183A755}"/>
              </a:ext>
            </a:extLst>
          </p:cNvPr>
          <p:cNvSpPr>
            <a:spLocks/>
          </p:cNvSpPr>
          <p:nvPr/>
        </p:nvSpPr>
        <p:spPr>
          <a:xfrm>
            <a:off x="6831378" y="5002264"/>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a:t>
            </a:r>
          </a:p>
        </p:txBody>
      </p:sp>
      <p:sp>
        <p:nvSpPr>
          <p:cNvPr id="39" name="Rounded Rectangle 38">
            <a:extLst>
              <a:ext uri="{FF2B5EF4-FFF2-40B4-BE49-F238E27FC236}">
                <a16:creationId xmlns:a16="http://schemas.microsoft.com/office/drawing/2014/main" id="{A7837757-7CBF-E115-E7ED-4CE1D7756C56}"/>
              </a:ext>
            </a:extLst>
          </p:cNvPr>
          <p:cNvSpPr>
            <a:spLocks/>
          </p:cNvSpPr>
          <p:nvPr/>
        </p:nvSpPr>
        <p:spPr>
          <a:xfrm>
            <a:off x="9404782" y="5305301"/>
            <a:ext cx="1590658"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a:t>
            </a:r>
            <a:r>
              <a:rPr lang="zh-CN" altLang="en-US"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Turbo</a:t>
            </a:r>
          </a:p>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GPTs</a:t>
            </a:r>
          </a:p>
        </p:txBody>
      </p:sp>
      <p:sp>
        <p:nvSpPr>
          <p:cNvPr id="40" name="Rounded Rectangle 39">
            <a:extLst>
              <a:ext uri="{FF2B5EF4-FFF2-40B4-BE49-F238E27FC236}">
                <a16:creationId xmlns:a16="http://schemas.microsoft.com/office/drawing/2014/main" id="{42B3EAC3-E28E-F6FB-8B68-049A7CFFD407}"/>
              </a:ext>
            </a:extLst>
          </p:cNvPr>
          <p:cNvSpPr>
            <a:spLocks/>
          </p:cNvSpPr>
          <p:nvPr/>
        </p:nvSpPr>
        <p:spPr>
          <a:xfrm>
            <a:off x="11276678" y="5307062"/>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Sora</a:t>
            </a:r>
          </a:p>
        </p:txBody>
      </p:sp>
      <p:sp>
        <p:nvSpPr>
          <p:cNvPr id="41" name="Rounded Rectangle 40">
            <a:extLst>
              <a:ext uri="{FF2B5EF4-FFF2-40B4-BE49-F238E27FC236}">
                <a16:creationId xmlns:a16="http://schemas.microsoft.com/office/drawing/2014/main" id="{F4210D89-480D-43FE-1262-6E31A33B8D45}"/>
              </a:ext>
            </a:extLst>
          </p:cNvPr>
          <p:cNvSpPr>
            <a:spLocks/>
          </p:cNvSpPr>
          <p:nvPr/>
        </p:nvSpPr>
        <p:spPr>
          <a:xfrm>
            <a:off x="6831378" y="5690601"/>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GPT-4V</a:t>
            </a:r>
          </a:p>
        </p:txBody>
      </p:sp>
      <p:sp>
        <p:nvSpPr>
          <p:cNvPr id="42" name="矩形 91">
            <a:extLst>
              <a:ext uri="{FF2B5EF4-FFF2-40B4-BE49-F238E27FC236}">
                <a16:creationId xmlns:a16="http://schemas.microsoft.com/office/drawing/2014/main" id="{7516207D-C72F-65CE-20F6-D19D3D5AB295}"/>
              </a:ext>
            </a:extLst>
          </p:cNvPr>
          <p:cNvSpPr/>
          <p:nvPr/>
        </p:nvSpPr>
        <p:spPr>
          <a:xfrm>
            <a:off x="3644055" y="6276048"/>
            <a:ext cx="5171782" cy="632353"/>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GPT</a:t>
            </a:r>
            <a:r>
              <a:rPr lang="zh-CN" altLang="en-US" sz="3200" b="1" dirty="0">
                <a:latin typeface="Arial" panose="020B0604020202020204" pitchFamily="34" charset="0"/>
                <a:ea typeface="微软雅黑" panose="020B0503020204020204" pitchFamily="34" charset="-122"/>
                <a:cs typeface="Arial" panose="020B0604020202020204" pitchFamily="34" charset="0"/>
                <a:sym typeface="+mn-lt"/>
              </a:rPr>
              <a:t>系列模型</a:t>
            </a:r>
            <a:endParaRPr kumimoji="0" lang="zh-CN" altLang="en-US" sz="32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43" name="矩形 92">
            <a:extLst>
              <a:ext uri="{FF2B5EF4-FFF2-40B4-BE49-F238E27FC236}">
                <a16:creationId xmlns:a16="http://schemas.microsoft.com/office/drawing/2014/main" id="{2D0E485A-D662-4E14-AB82-F42F626FC24B}"/>
              </a:ext>
            </a:extLst>
          </p:cNvPr>
          <p:cNvSpPr/>
          <p:nvPr/>
        </p:nvSpPr>
        <p:spPr>
          <a:xfrm>
            <a:off x="3127494" y="37596"/>
            <a:ext cx="5582998" cy="69602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rgbClr val="0D0D0D"/>
                </a:solidFill>
                <a:latin typeface="Arial" panose="020B0604020202020204" pitchFamily="34" charset="0"/>
                <a:ea typeface="Microsoft YaHei UI" panose="020B0503020204020204" pitchFamily="34" charset="-122"/>
                <a:cs typeface="Arial" panose="020B0604020202020204" pitchFamily="34" charset="0"/>
                <a:sym typeface="+mn-lt"/>
              </a:rPr>
              <a:t>GLM</a:t>
            </a:r>
            <a:r>
              <a:rPr lang="zh-CN" altLang="en-US" sz="3600" b="1" dirty="0">
                <a:solidFill>
                  <a:srgbClr val="0D0D0D"/>
                </a:solidFill>
                <a:latin typeface="Arial" panose="020B0604020202020204" pitchFamily="34" charset="0"/>
                <a:ea typeface="Microsoft YaHei UI" panose="020B0503020204020204" pitchFamily="34" charset="-122"/>
                <a:cs typeface="Arial" panose="020B0604020202020204" pitchFamily="34" charset="0"/>
                <a:sym typeface="+mn-lt"/>
              </a:rPr>
              <a:t>系列模型</a:t>
            </a:r>
            <a:endParaRPr kumimoji="0" lang="zh-CN" altLang="en-US" sz="3600" b="1" i="0" u="none" strike="noStrike" kern="1200" cap="none" spc="0" normalizeH="0" baseline="0" noProof="0" dirty="0">
              <a:ln>
                <a:noFill/>
              </a:ln>
              <a:solidFill>
                <a:srgbClr val="C00000"/>
              </a:solidFill>
              <a:effectLst/>
              <a:uLnTx/>
              <a:uFillTx/>
              <a:latin typeface="Arial" panose="020B0604020202020204" pitchFamily="34" charset="0"/>
              <a:ea typeface="Microsoft YaHei UI" panose="020B0503020204020204" pitchFamily="34" charset="-122"/>
              <a:cs typeface="Arial" panose="020B0604020202020204" pitchFamily="34" charset="0"/>
              <a:sym typeface="+mn-lt"/>
            </a:endParaRPr>
          </a:p>
        </p:txBody>
      </p:sp>
      <p:sp>
        <p:nvSpPr>
          <p:cNvPr id="44" name="箭头: 左右 9">
            <a:extLst>
              <a:ext uri="{FF2B5EF4-FFF2-40B4-BE49-F238E27FC236}">
                <a16:creationId xmlns:a16="http://schemas.microsoft.com/office/drawing/2014/main" id="{987E20C1-C778-ECEB-FD75-0C6135A4461A}"/>
              </a:ext>
            </a:extLst>
          </p:cNvPr>
          <p:cNvSpPr/>
          <p:nvPr/>
        </p:nvSpPr>
        <p:spPr>
          <a:xfrm rot="18613144">
            <a:off x="235327" y="3403828"/>
            <a:ext cx="4820367" cy="18000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5" name="箭头: 左右 9">
            <a:extLst>
              <a:ext uri="{FF2B5EF4-FFF2-40B4-BE49-F238E27FC236}">
                <a16:creationId xmlns:a16="http://schemas.microsoft.com/office/drawing/2014/main" id="{3C128E58-A5A4-FFF0-64ED-7872D2AB99D0}"/>
              </a:ext>
            </a:extLst>
          </p:cNvPr>
          <p:cNvSpPr/>
          <p:nvPr/>
        </p:nvSpPr>
        <p:spPr>
          <a:xfrm rot="6108604">
            <a:off x="4513363" y="3346157"/>
            <a:ext cx="3707953" cy="179796"/>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 name="箭头: 左右 9">
            <a:extLst>
              <a:ext uri="{FF2B5EF4-FFF2-40B4-BE49-F238E27FC236}">
                <a16:creationId xmlns:a16="http://schemas.microsoft.com/office/drawing/2014/main" id="{800D8BCF-E6D2-9FAE-852F-054BCAB9F618}"/>
              </a:ext>
            </a:extLst>
          </p:cNvPr>
          <p:cNvSpPr/>
          <p:nvPr/>
        </p:nvSpPr>
        <p:spPr>
          <a:xfrm rot="7071022">
            <a:off x="2468000" y="3666536"/>
            <a:ext cx="3427034" cy="18442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7" name="箭头: 左右 9">
            <a:extLst>
              <a:ext uri="{FF2B5EF4-FFF2-40B4-BE49-F238E27FC236}">
                <a16:creationId xmlns:a16="http://schemas.microsoft.com/office/drawing/2014/main" id="{F2157CEF-BCC0-431F-EE65-CB74FD1E195E}"/>
              </a:ext>
            </a:extLst>
          </p:cNvPr>
          <p:cNvSpPr/>
          <p:nvPr/>
        </p:nvSpPr>
        <p:spPr>
          <a:xfrm rot="18276191" flipV="1">
            <a:off x="6814106" y="3268414"/>
            <a:ext cx="4101693" cy="176403"/>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 name="箭头: 左右 9">
            <a:extLst>
              <a:ext uri="{FF2B5EF4-FFF2-40B4-BE49-F238E27FC236}">
                <a16:creationId xmlns:a16="http://schemas.microsoft.com/office/drawing/2014/main" id="{D9EEC137-7C8A-2F4F-08A9-2775DD45F2A5}"/>
              </a:ext>
            </a:extLst>
          </p:cNvPr>
          <p:cNvSpPr/>
          <p:nvPr/>
        </p:nvSpPr>
        <p:spPr>
          <a:xfrm rot="17123097" flipV="1">
            <a:off x="9005647" y="3784788"/>
            <a:ext cx="2940806" cy="18077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90110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0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0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0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0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childTnLst>
                                </p:cTn>
                              </p:par>
                            </p:childTnLst>
                          </p:cTn>
                        </p:par>
                        <p:par>
                          <p:cTn id="74" fill="hold">
                            <p:stCondLst>
                              <p:cond delay="0"/>
                            </p:stCondLst>
                            <p:childTnLst>
                              <p:par>
                                <p:cTn id="75" presetID="3" presetClass="entr" presetSubtype="10"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linds(horizontal)">
                                      <p:cBhvr>
                                        <p:cTn id="77" dur="500"/>
                                        <p:tgtEl>
                                          <p:spTgt spid="44"/>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linds(horizontal)">
                                      <p:cBhvr>
                                        <p:cTn id="80" dur="500"/>
                                        <p:tgtEl>
                                          <p:spTgt spid="46"/>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linds(horizontal)">
                                      <p:cBhvr>
                                        <p:cTn id="83" dur="500"/>
                                        <p:tgtEl>
                                          <p:spTgt spid="45"/>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blinds(horizontal)">
                                      <p:cBhvr>
                                        <p:cTn id="86" dur="500"/>
                                        <p:tgtEl>
                                          <p:spTgt spid="47"/>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blinds(horizontal)">
                                      <p:cBhvr>
                                        <p:cTn id="8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8" grpId="0" animBg="1"/>
      <p:bldP spid="200" grpId="0" animBg="1"/>
      <p:bldP spid="202" grpId="0" animBg="1"/>
      <p:bldP spid="203" grpId="0" animBg="1"/>
      <p:bldP spid="204" grpId="0" animBg="1"/>
      <p:bldP spid="205" grpId="0" animBg="1"/>
      <p:bldP spid="206" grpId="0" animBg="1"/>
      <p:bldP spid="207" grpId="0" animBg="1"/>
      <p:bldP spid="208" grpId="0" animBg="1"/>
      <p:bldP spid="31" grpId="0" animBg="1"/>
      <p:bldP spid="32" grpId="0" animBg="1"/>
      <p:bldP spid="33" grpId="0" animBg="1"/>
      <p:bldP spid="34" grpId="0" animBg="1"/>
      <p:bldP spid="38" grpId="0" animBg="1"/>
      <p:bldP spid="39" grpId="0" animBg="1"/>
      <p:bldP spid="40" grpId="0" animBg="1"/>
      <p:bldP spid="41" grpId="0" animBg="1"/>
      <p:bldP spid="42" grpId="0"/>
      <p:bldP spid="44" grpId="0" animBg="1"/>
      <p:bldP spid="45" grpId="0" animBg="1"/>
      <p:bldP spid="46" grpId="0" animBg="1"/>
      <p:bldP spid="47" grpId="0" animBg="1"/>
      <p:bldP spid="4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4F23-A062-A678-AE3E-E26D9766E682}"/>
              </a:ext>
            </a:extLst>
          </p:cNvPr>
          <p:cNvSpPr>
            <a:spLocks noGrp="1"/>
          </p:cNvSpPr>
          <p:nvPr>
            <p:ph type="title"/>
          </p:nvPr>
        </p:nvSpPr>
        <p:spPr/>
        <p:txBody>
          <a:bodyPr/>
          <a:lstStyle/>
          <a:p>
            <a:r>
              <a:rPr lang="en-CN" dirty="0"/>
              <a:t>AGI之路</a:t>
            </a:r>
          </a:p>
        </p:txBody>
      </p:sp>
      <p:sp>
        <p:nvSpPr>
          <p:cNvPr id="4" name="矩形 22">
            <a:extLst>
              <a:ext uri="{FF2B5EF4-FFF2-40B4-BE49-F238E27FC236}">
                <a16:creationId xmlns:a16="http://schemas.microsoft.com/office/drawing/2014/main" id="{DD779F54-AA6D-4C58-F110-FC65FFD39DDC}"/>
              </a:ext>
            </a:extLst>
          </p:cNvPr>
          <p:cNvSpPr/>
          <p:nvPr/>
        </p:nvSpPr>
        <p:spPr>
          <a:xfrm>
            <a:off x="10887290" y="5245594"/>
            <a:ext cx="452227" cy="1457838"/>
          </a:xfrm>
          <a:prstGeom prst="rect">
            <a:avLst/>
          </a:prstGeom>
          <a:gradFill>
            <a:gsLst>
              <a:gs pos="0">
                <a:srgbClr val="0073DC"/>
              </a:gs>
              <a:gs pos="100000">
                <a:srgbClr val="0246AC"/>
              </a:gs>
            </a:gsLst>
            <a:lin ang="5400000" scaled="1"/>
          </a:gradFill>
          <a:ln w="9525" cap="flat">
            <a:noFill/>
            <a:prstDash val="solid"/>
            <a:miter/>
          </a:ln>
        </p:spPr>
        <p:txBody>
          <a:bodyPr rtlCol="0" anchor="ctr"/>
          <a:lstStyle/>
          <a:p>
            <a:pPr defTabSz="571500"/>
            <a:endParaRPr lang="zh-CN" altLang="en-US" sz="1125" dirty="0">
              <a:solidFill>
                <a:prstClr val="black"/>
              </a:solidFill>
              <a:effectLst>
                <a:outerShdw blurRad="38100" dist="38100" dir="2700000" algn="tl">
                  <a:srgbClr val="000000">
                    <a:alpha val="43137"/>
                  </a:srgbClr>
                </a:outerShdw>
              </a:effectLst>
              <a:latin typeface="Arial" panose="020B0604020202090204" pitchFamily="34" charset="0"/>
              <a:ea typeface="微软雅黑" pitchFamily="34" charset="-122"/>
              <a:cs typeface="+mn-ea"/>
              <a:sym typeface="Arial" panose="020B0604020202090204" pitchFamily="34" charset="0"/>
            </a:endParaRPr>
          </a:p>
        </p:txBody>
      </p:sp>
      <p:sp>
        <p:nvSpPr>
          <p:cNvPr id="5" name="矩形 23">
            <a:extLst>
              <a:ext uri="{FF2B5EF4-FFF2-40B4-BE49-F238E27FC236}">
                <a16:creationId xmlns:a16="http://schemas.microsoft.com/office/drawing/2014/main" id="{B75B7672-CF64-A93E-AB32-BBC60FB1A391}"/>
              </a:ext>
            </a:extLst>
          </p:cNvPr>
          <p:cNvSpPr/>
          <p:nvPr/>
        </p:nvSpPr>
        <p:spPr>
          <a:xfrm>
            <a:off x="10887290" y="3563246"/>
            <a:ext cx="452227" cy="1333395"/>
          </a:xfrm>
          <a:prstGeom prst="rect">
            <a:avLst/>
          </a:prstGeom>
          <a:gradFill>
            <a:gsLst>
              <a:gs pos="0">
                <a:srgbClr val="0073DC"/>
              </a:gs>
              <a:gs pos="100000">
                <a:srgbClr val="0246AC"/>
              </a:gs>
            </a:gsLst>
            <a:lin ang="5400000" scaled="1"/>
          </a:gradFill>
          <a:ln w="9525" cap="flat">
            <a:noFill/>
            <a:prstDash val="solid"/>
            <a:miter/>
          </a:ln>
        </p:spPr>
        <p:txBody>
          <a:bodyPr rtlCol="0" anchor="ctr"/>
          <a:lstStyle/>
          <a:p>
            <a:pPr defTabSz="571500"/>
            <a:endParaRPr lang="zh-CN" altLang="en-US" sz="1125" dirty="0">
              <a:solidFill>
                <a:prstClr val="black"/>
              </a:solidFill>
              <a:effectLst>
                <a:outerShdw blurRad="38100" dist="38100" dir="2700000" algn="tl">
                  <a:srgbClr val="000000">
                    <a:alpha val="43137"/>
                  </a:srgbClr>
                </a:outerShdw>
              </a:effectLst>
              <a:latin typeface="Arial" panose="020B0604020202090204" pitchFamily="34" charset="0"/>
              <a:ea typeface="微软雅黑" pitchFamily="34" charset="-122"/>
              <a:cs typeface="+mn-ea"/>
              <a:sym typeface="Arial" panose="020B0604020202090204" pitchFamily="34" charset="0"/>
            </a:endParaRPr>
          </a:p>
        </p:txBody>
      </p:sp>
      <p:sp>
        <p:nvSpPr>
          <p:cNvPr id="6" name="矩形 24">
            <a:extLst>
              <a:ext uri="{FF2B5EF4-FFF2-40B4-BE49-F238E27FC236}">
                <a16:creationId xmlns:a16="http://schemas.microsoft.com/office/drawing/2014/main" id="{8E61DF08-47C6-0DF6-45A4-8696CDA7865E}"/>
              </a:ext>
            </a:extLst>
          </p:cNvPr>
          <p:cNvSpPr/>
          <p:nvPr/>
        </p:nvSpPr>
        <p:spPr>
          <a:xfrm>
            <a:off x="10860805" y="1808019"/>
            <a:ext cx="452227" cy="1366219"/>
          </a:xfrm>
          <a:prstGeom prst="rect">
            <a:avLst/>
          </a:prstGeom>
          <a:gradFill>
            <a:gsLst>
              <a:gs pos="0">
                <a:srgbClr val="0073DC"/>
              </a:gs>
              <a:gs pos="100000">
                <a:srgbClr val="0246AC"/>
              </a:gs>
            </a:gsLst>
            <a:lin ang="5400000" scaled="1"/>
          </a:gradFill>
          <a:ln w="9525" cap="flat">
            <a:noFill/>
            <a:prstDash val="solid"/>
            <a:miter/>
          </a:ln>
        </p:spPr>
        <p:txBody>
          <a:bodyPr rtlCol="0" anchor="ctr"/>
          <a:lstStyle/>
          <a:p>
            <a:pPr defTabSz="685800">
              <a:defRPr/>
            </a:pPr>
            <a:endParaRPr lang="zh-CN" altLang="en-US" dirty="0">
              <a:solidFill>
                <a:prstClr val="black"/>
              </a:solidFill>
              <a:effectLst>
                <a:outerShdw blurRad="38100" dist="38100" dir="2700000" algn="tl">
                  <a:srgbClr val="000000">
                    <a:alpha val="43137"/>
                  </a:srgbClr>
                </a:outerShdw>
              </a:effectLst>
              <a:ea typeface="微软雅黑" pitchFamily="34" charset="-122"/>
              <a:cs typeface="+mn-ea"/>
              <a:sym typeface="Arial" panose="020B0604020202090204" pitchFamily="34" charset="0"/>
            </a:endParaRPr>
          </a:p>
        </p:txBody>
      </p:sp>
      <p:sp>
        <p:nvSpPr>
          <p:cNvPr id="7" name="矩形 25">
            <a:extLst>
              <a:ext uri="{FF2B5EF4-FFF2-40B4-BE49-F238E27FC236}">
                <a16:creationId xmlns:a16="http://schemas.microsoft.com/office/drawing/2014/main" id="{3CE62E8D-4A9F-DD68-2917-8F1DE196F7B9}"/>
              </a:ext>
            </a:extLst>
          </p:cNvPr>
          <p:cNvSpPr/>
          <p:nvPr/>
        </p:nvSpPr>
        <p:spPr>
          <a:xfrm>
            <a:off x="847592" y="1807447"/>
            <a:ext cx="759470" cy="4893647"/>
          </a:xfrm>
          <a:prstGeom prst="rect">
            <a:avLst/>
          </a:prstGeom>
          <a:gradFill>
            <a:gsLst>
              <a:gs pos="0">
                <a:srgbClr val="0073DC"/>
              </a:gs>
              <a:gs pos="100000">
                <a:srgbClr val="0246AC"/>
              </a:gs>
            </a:gsLst>
            <a:lin ang="5400000" scaled="1"/>
          </a:gradFill>
          <a:ln w="9525" cap="flat">
            <a:noFill/>
            <a:prstDash val="solid"/>
            <a:miter/>
          </a:ln>
        </p:spPr>
        <p:txBody>
          <a:bodyPr rtlCol="0" anchor="ctr"/>
          <a:lstStyle/>
          <a:p>
            <a:pPr defTabSz="571500"/>
            <a:endParaRPr lang="zh-CN" altLang="en-US" sz="1125" dirty="0">
              <a:solidFill>
                <a:prstClr val="black"/>
              </a:solidFill>
              <a:effectLst>
                <a:outerShdw blurRad="38100" dist="38100" dir="2700000" algn="tl">
                  <a:srgbClr val="000000">
                    <a:alpha val="43137"/>
                  </a:srgbClr>
                </a:outerShdw>
              </a:effectLst>
              <a:latin typeface="Arial" panose="020B0604020202090204" pitchFamily="34" charset="0"/>
              <a:ea typeface="微软雅黑" pitchFamily="34" charset="-122"/>
              <a:cs typeface="+mn-ea"/>
              <a:sym typeface="+mn-lt"/>
            </a:endParaRPr>
          </a:p>
        </p:txBody>
      </p:sp>
      <p:sp>
        <p:nvSpPr>
          <p:cNvPr id="8" name="矩形 26">
            <a:extLst>
              <a:ext uri="{FF2B5EF4-FFF2-40B4-BE49-F238E27FC236}">
                <a16:creationId xmlns:a16="http://schemas.microsoft.com/office/drawing/2014/main" id="{BB2A8417-76E7-0D69-3048-FF3878060694}"/>
              </a:ext>
            </a:extLst>
          </p:cNvPr>
          <p:cNvSpPr/>
          <p:nvPr/>
        </p:nvSpPr>
        <p:spPr>
          <a:xfrm rot="10800000">
            <a:off x="1605148" y="1817825"/>
            <a:ext cx="9246701" cy="1356412"/>
          </a:xfrm>
          <a:prstGeom prst="rect">
            <a:avLst/>
          </a:prstGeom>
          <a:gradFill>
            <a:gsLst>
              <a:gs pos="0">
                <a:schemeClr val="bg1"/>
              </a:gs>
              <a:gs pos="100000">
                <a:srgbClr val="E1EFFF"/>
              </a:gs>
            </a:gsLst>
            <a:lin ang="7800000" scaled="0"/>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rial" panose="020B0604020202020204" pitchFamily="34" charset="0"/>
              <a:ea typeface="微软雅黑" panose="020B0503020204020204" pitchFamily="34" charset="-122"/>
              <a:cs typeface="+mn-ea"/>
              <a:sym typeface="+mn-lt"/>
            </a:endParaRPr>
          </a:p>
        </p:txBody>
      </p:sp>
      <p:sp>
        <p:nvSpPr>
          <p:cNvPr id="9" name="TextBox 26">
            <a:extLst>
              <a:ext uri="{FF2B5EF4-FFF2-40B4-BE49-F238E27FC236}">
                <a16:creationId xmlns:a16="http://schemas.microsoft.com/office/drawing/2014/main" id="{83DAEA90-B645-7746-F3AB-88118309366A}"/>
              </a:ext>
            </a:extLst>
          </p:cNvPr>
          <p:cNvSpPr txBox="1"/>
          <p:nvPr/>
        </p:nvSpPr>
        <p:spPr>
          <a:xfrm>
            <a:off x="6274257" y="2302323"/>
            <a:ext cx="4309271" cy="424732"/>
          </a:xfrm>
          <a:prstGeom prst="rect">
            <a:avLst/>
          </a:prstGeom>
          <a:noFill/>
        </p:spPr>
        <p:txBody>
          <a:bodyPr wrap="square">
            <a:spAutoFit/>
          </a:bodyPr>
          <a:lstStyle/>
          <a:p>
            <a:pPr algn="ctr" defTabSz="548640"/>
            <a:r>
              <a:rPr lang="zh-CN" altLang="en-US" sz="2160" b="1" kern="100" dirty="0">
                <a:solidFill>
                  <a:srgbClr val="000000"/>
                </a:solidFill>
                <a:ea typeface="微软雅黑" panose="020B0503020204020204" pitchFamily="34" charset="-122"/>
                <a:cs typeface="Times New Roman" panose="02020603050405020304" pitchFamily="18" charset="0"/>
              </a:rPr>
              <a:t>针对复杂任务的</a:t>
            </a:r>
            <a:r>
              <a:rPr lang="en-US" altLang="zh-CN" sz="2160" b="1" kern="100" dirty="0">
                <a:solidFill>
                  <a:srgbClr val="000000"/>
                </a:solidFill>
                <a:ea typeface="微软雅黑" panose="020B0503020204020204" pitchFamily="34" charset="-122"/>
                <a:cs typeface="Times New Roman" panose="02020603050405020304" pitchFamily="18" charset="0"/>
              </a:rPr>
              <a:t>AIOS</a:t>
            </a:r>
            <a:r>
              <a:rPr lang="en-US" sz="2160" b="1" dirty="0">
                <a:solidFill>
                  <a:prstClr val="black"/>
                </a:solidFill>
                <a:ea typeface="微软雅黑" panose="020B0503020204020204" pitchFamily="34" charset="-122"/>
              </a:rPr>
              <a:t> </a:t>
            </a:r>
          </a:p>
        </p:txBody>
      </p:sp>
      <p:sp>
        <p:nvSpPr>
          <p:cNvPr id="10" name="文本框 28">
            <a:extLst>
              <a:ext uri="{FF2B5EF4-FFF2-40B4-BE49-F238E27FC236}">
                <a16:creationId xmlns:a16="http://schemas.microsoft.com/office/drawing/2014/main" id="{53542E84-3237-CACD-CD27-F4E475C6530A}"/>
              </a:ext>
            </a:extLst>
          </p:cNvPr>
          <p:cNvSpPr txBox="1"/>
          <p:nvPr/>
        </p:nvSpPr>
        <p:spPr>
          <a:xfrm>
            <a:off x="10869762" y="1830707"/>
            <a:ext cx="452226" cy="1323439"/>
          </a:xfrm>
          <a:prstGeom prst="rect">
            <a:avLst/>
          </a:prstGeom>
          <a:noFill/>
        </p:spPr>
        <p:txBody>
          <a:bodyPr wrap="square">
            <a:spAutoFit/>
          </a:bodyPr>
          <a:lstStyle>
            <a:defPPr>
              <a:defRPr lang="zh-CN"/>
            </a:defPPr>
            <a:lvl1pPr algn="ctr">
              <a:defRPr sz="2800" b="1">
                <a:solidFill>
                  <a:srgbClr val="FFFFFF"/>
                </a:solidFill>
                <a:effectLst>
                  <a:outerShdw blurRad="12700" dist="12700" dir="2700000" algn="tl">
                    <a:srgbClr val="000000">
                      <a:alpha val="43137"/>
                    </a:srgbClr>
                  </a:outerShdw>
                </a:effectLst>
                <a:latin typeface="Arial" panose="020B0604020202020204" pitchFamily="34" charset="0"/>
                <a:ea typeface="微软雅黑" panose="020B0503020204020204" pitchFamily="34" charset="-122"/>
                <a:cs typeface="+mn-ea"/>
              </a:defRPr>
            </a:lvl1pPr>
          </a:lstStyle>
          <a:p>
            <a:pPr marL="0" marR="0" lvl="0" indent="0" algn="ctr" defTabSz="54864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sym typeface="+mn-lt"/>
              </a:rPr>
              <a:t>系统研究</a:t>
            </a:r>
          </a:p>
        </p:txBody>
      </p:sp>
      <p:sp>
        <p:nvSpPr>
          <p:cNvPr id="11" name="矩形 29">
            <a:extLst>
              <a:ext uri="{FF2B5EF4-FFF2-40B4-BE49-F238E27FC236}">
                <a16:creationId xmlns:a16="http://schemas.microsoft.com/office/drawing/2014/main" id="{75D9B3AB-E9DA-44BC-FFF0-F0DCD5195090}"/>
              </a:ext>
            </a:extLst>
          </p:cNvPr>
          <p:cNvSpPr/>
          <p:nvPr/>
        </p:nvSpPr>
        <p:spPr>
          <a:xfrm rot="10800000">
            <a:off x="1605148" y="3542231"/>
            <a:ext cx="4039195" cy="1356414"/>
          </a:xfrm>
          <a:prstGeom prst="rect">
            <a:avLst/>
          </a:prstGeom>
          <a:gradFill>
            <a:gsLst>
              <a:gs pos="0">
                <a:schemeClr val="bg1"/>
              </a:gs>
              <a:gs pos="100000">
                <a:srgbClr val="E1EFFF"/>
              </a:gs>
            </a:gsLst>
            <a:lin ang="7800000" scaled="0"/>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rial" panose="020B0604020202020204" pitchFamily="34" charset="0"/>
              <a:ea typeface="微软雅黑" panose="020B0503020204020204" pitchFamily="34" charset="-122"/>
              <a:cs typeface="+mn-ea"/>
              <a:sym typeface="+mn-lt"/>
            </a:endParaRPr>
          </a:p>
        </p:txBody>
      </p:sp>
      <p:sp>
        <p:nvSpPr>
          <p:cNvPr id="12" name="文本框 30">
            <a:extLst>
              <a:ext uri="{FF2B5EF4-FFF2-40B4-BE49-F238E27FC236}">
                <a16:creationId xmlns:a16="http://schemas.microsoft.com/office/drawing/2014/main" id="{23510157-D131-2248-A291-24B467528F38}"/>
              </a:ext>
            </a:extLst>
          </p:cNvPr>
          <p:cNvSpPr txBox="1"/>
          <p:nvPr/>
        </p:nvSpPr>
        <p:spPr>
          <a:xfrm>
            <a:off x="10880246" y="3558716"/>
            <a:ext cx="452226" cy="1323439"/>
          </a:xfrm>
          <a:prstGeom prst="rect">
            <a:avLst/>
          </a:prstGeom>
        </p:spPr>
        <p:txBody>
          <a:bodyPr wrap="square">
            <a:spAutoFit/>
          </a:bodyPr>
          <a:lstStyle>
            <a:defPPr>
              <a:defRPr lang="zh-CN"/>
            </a:defPPr>
            <a:lvl1pPr algn="ctr">
              <a:defRPr sz="2800" b="1">
                <a:solidFill>
                  <a:srgbClr val="FFFFFF"/>
                </a:solidFill>
                <a:effectLst>
                  <a:outerShdw blurRad="12700" dist="12700" dir="2700000" algn="tl">
                    <a:srgbClr val="000000">
                      <a:alpha val="43137"/>
                    </a:srgbClr>
                  </a:outerShdw>
                </a:effectLst>
                <a:latin typeface="Arial" panose="020B0604020202020204" pitchFamily="34" charset="0"/>
                <a:ea typeface="微软雅黑" panose="020B0503020204020204" pitchFamily="34" charset="-122"/>
                <a:cs typeface="+mn-ea"/>
              </a:defRPr>
            </a:lvl1pPr>
          </a:lstStyle>
          <a:p>
            <a:pPr marL="0" marR="0" lvl="0" indent="0" algn="ctr" defTabSz="54864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FFF00"/>
                </a:solidFill>
                <a:effectLst/>
                <a:uLnTx/>
                <a:uFillTx/>
                <a:latin typeface="Arial" panose="020B0604020202020204" pitchFamily="34" charset="0"/>
                <a:ea typeface="微软雅黑" panose="020B0503020204020204" pitchFamily="34" charset="-122"/>
                <a:sym typeface="+mn-lt"/>
              </a:rPr>
              <a:t>理论研究</a:t>
            </a:r>
          </a:p>
        </p:txBody>
      </p:sp>
      <p:pic>
        <p:nvPicPr>
          <p:cNvPr id="13" name="Picture 4" descr="Image">
            <a:extLst>
              <a:ext uri="{FF2B5EF4-FFF2-40B4-BE49-F238E27FC236}">
                <a16:creationId xmlns:a16="http://schemas.microsoft.com/office/drawing/2014/main" id="{26441FA5-349D-555C-FDFD-32357AD0AAF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239"/>
          <a:stretch/>
        </p:blipFill>
        <p:spPr bwMode="auto">
          <a:xfrm>
            <a:off x="1659825" y="3673012"/>
            <a:ext cx="1338252" cy="11368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7">
            <a:extLst>
              <a:ext uri="{FF2B5EF4-FFF2-40B4-BE49-F238E27FC236}">
                <a16:creationId xmlns:a16="http://schemas.microsoft.com/office/drawing/2014/main" id="{84634064-9484-1CE5-E02C-E440A514EF4E}"/>
              </a:ext>
            </a:extLst>
          </p:cNvPr>
          <p:cNvSpPr txBox="1"/>
          <p:nvPr/>
        </p:nvSpPr>
        <p:spPr>
          <a:xfrm>
            <a:off x="3006460" y="3914670"/>
            <a:ext cx="2665251" cy="707886"/>
          </a:xfrm>
          <a:prstGeom prst="rect">
            <a:avLst/>
          </a:prstGeom>
          <a:noFill/>
        </p:spPr>
        <p:txBody>
          <a:bodyPr wrap="square">
            <a:spAutoFit/>
          </a:bodyPr>
          <a:lstStyle/>
          <a:p>
            <a:pPr algn="ctr" defTabSz="548640"/>
            <a:r>
              <a:rPr lang="en-US" sz="2000" b="1" dirty="0">
                <a:solidFill>
                  <a:prstClr val="black"/>
                </a:solidFill>
                <a:ea typeface="微软雅黑" panose="020B0503020204020204" pitchFamily="34" charset="-122"/>
              </a:rPr>
              <a:t>构建原生多模态基座模型</a:t>
            </a:r>
            <a:r>
              <a:rPr lang="zh-CN" altLang="en-US" sz="2000" b="1" dirty="0">
                <a:solidFill>
                  <a:prstClr val="black"/>
                </a:solidFill>
                <a:ea typeface="微软雅黑" panose="020B0503020204020204" pitchFamily="34" charset="-122"/>
              </a:rPr>
              <a:t>，建模世界知识</a:t>
            </a:r>
            <a:endParaRPr lang="en-US" sz="2000" b="1" dirty="0">
              <a:solidFill>
                <a:prstClr val="black"/>
              </a:solidFill>
              <a:ea typeface="微软雅黑" panose="020B0503020204020204" pitchFamily="34" charset="-122"/>
            </a:endParaRPr>
          </a:p>
        </p:txBody>
      </p:sp>
      <p:sp>
        <p:nvSpPr>
          <p:cNvPr id="15" name="矩形 33">
            <a:extLst>
              <a:ext uri="{FF2B5EF4-FFF2-40B4-BE49-F238E27FC236}">
                <a16:creationId xmlns:a16="http://schemas.microsoft.com/office/drawing/2014/main" id="{23ECDADB-5347-9F85-A50E-0BCE873747CD}"/>
              </a:ext>
            </a:extLst>
          </p:cNvPr>
          <p:cNvSpPr/>
          <p:nvPr/>
        </p:nvSpPr>
        <p:spPr>
          <a:xfrm rot="10800000">
            <a:off x="6240516" y="3565249"/>
            <a:ext cx="4630012" cy="1333395"/>
          </a:xfrm>
          <a:prstGeom prst="rect">
            <a:avLst/>
          </a:prstGeom>
          <a:gradFill>
            <a:gsLst>
              <a:gs pos="0">
                <a:schemeClr val="bg1"/>
              </a:gs>
              <a:gs pos="100000">
                <a:srgbClr val="E1EFFF"/>
              </a:gs>
            </a:gsLst>
            <a:lin ang="7800000" scaled="0"/>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rial" panose="020B0604020202020204" pitchFamily="34" charset="0"/>
              <a:ea typeface="微软雅黑" panose="020B0503020204020204" pitchFamily="34" charset="-122"/>
              <a:cs typeface="+mn-ea"/>
              <a:sym typeface="+mn-lt"/>
            </a:endParaRPr>
          </a:p>
        </p:txBody>
      </p:sp>
      <p:pic>
        <p:nvPicPr>
          <p:cNvPr id="16" name="Picture 10">
            <a:extLst>
              <a:ext uri="{FF2B5EF4-FFF2-40B4-BE49-F238E27FC236}">
                <a16:creationId xmlns:a16="http://schemas.microsoft.com/office/drawing/2014/main" id="{4A4F41C7-B745-04DA-8324-AF9960D148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01898" y="3696929"/>
            <a:ext cx="1708882" cy="1070034"/>
          </a:xfrm>
          <a:prstGeom prst="rect">
            <a:avLst/>
          </a:prstGeom>
        </p:spPr>
      </p:pic>
      <p:sp>
        <p:nvSpPr>
          <p:cNvPr id="17" name="TextBox 14">
            <a:extLst>
              <a:ext uri="{FF2B5EF4-FFF2-40B4-BE49-F238E27FC236}">
                <a16:creationId xmlns:a16="http://schemas.microsoft.com/office/drawing/2014/main" id="{FE5B9E9D-D880-3DC8-055E-356D23A989E7}"/>
              </a:ext>
            </a:extLst>
          </p:cNvPr>
          <p:cNvSpPr txBox="1"/>
          <p:nvPr/>
        </p:nvSpPr>
        <p:spPr>
          <a:xfrm>
            <a:off x="8143371" y="3760832"/>
            <a:ext cx="2727158" cy="707886"/>
          </a:xfrm>
          <a:prstGeom prst="rect">
            <a:avLst/>
          </a:prstGeom>
          <a:noFill/>
        </p:spPr>
        <p:txBody>
          <a:bodyPr wrap="square">
            <a:spAutoFit/>
          </a:bodyPr>
          <a:lstStyle/>
          <a:p>
            <a:pPr algn="ctr" defTabSz="548640"/>
            <a:r>
              <a:rPr lang="zh-CN" altLang="en-US" sz="2000" b="1" dirty="0">
                <a:solidFill>
                  <a:prstClr val="black"/>
                </a:solidFill>
                <a:ea typeface="微软雅黑" panose="020B0503020204020204" pitchFamily="34" charset="-122"/>
              </a:rPr>
              <a:t>研究</a:t>
            </a:r>
            <a:r>
              <a:rPr lang="en-US" sz="2000" b="1" dirty="0">
                <a:solidFill>
                  <a:prstClr val="black"/>
                </a:solidFill>
                <a:ea typeface="微软雅黑" panose="020B0503020204020204" pitchFamily="34" charset="-122"/>
              </a:rPr>
              <a:t>超级对齐</a:t>
            </a:r>
            <a:r>
              <a:rPr lang="zh-CN" altLang="en-US" sz="2000" b="1" dirty="0">
                <a:solidFill>
                  <a:prstClr val="black"/>
                </a:solidFill>
                <a:ea typeface="微软雅黑" panose="020B0503020204020204" pitchFamily="34" charset="-122"/>
              </a:rPr>
              <a:t>，解决超级智能的安全问题</a:t>
            </a:r>
            <a:endParaRPr lang="en-US" sz="2000" b="1" dirty="0">
              <a:solidFill>
                <a:prstClr val="black"/>
              </a:solidFill>
              <a:ea typeface="微软雅黑" panose="020B0503020204020204" pitchFamily="34" charset="-122"/>
            </a:endParaRPr>
          </a:p>
        </p:txBody>
      </p:sp>
      <p:sp>
        <p:nvSpPr>
          <p:cNvPr id="18" name="矩形 36">
            <a:extLst>
              <a:ext uri="{FF2B5EF4-FFF2-40B4-BE49-F238E27FC236}">
                <a16:creationId xmlns:a16="http://schemas.microsoft.com/office/drawing/2014/main" id="{54B9AA78-918F-B7DF-39B6-60DB7336B1F6}"/>
              </a:ext>
            </a:extLst>
          </p:cNvPr>
          <p:cNvSpPr/>
          <p:nvPr/>
        </p:nvSpPr>
        <p:spPr>
          <a:xfrm rot="10800000">
            <a:off x="1608472" y="5245594"/>
            <a:ext cx="9277390" cy="1455500"/>
          </a:xfrm>
          <a:prstGeom prst="rect">
            <a:avLst/>
          </a:prstGeom>
          <a:gradFill>
            <a:gsLst>
              <a:gs pos="0">
                <a:sysClr val="window" lastClr="FFFFFF"/>
              </a:gs>
              <a:gs pos="100000">
                <a:srgbClr val="70AD47">
                  <a:lumMod val="20000"/>
                  <a:lumOff val="80000"/>
                </a:srgbClr>
              </a:gs>
            </a:gsLst>
            <a:lin ang="7800000" scaled="0"/>
          </a:gradFill>
          <a:ln w="3175" cap="flat" cmpd="sng" algn="ctr">
            <a:solidFill>
              <a:srgbClr val="AFD5FF"/>
            </a:solidFill>
            <a:prstDash val="solid"/>
            <a:miter lim="800000"/>
          </a:ln>
          <a:effectLst/>
        </p:spPr>
        <p:txBody>
          <a:bodyPr rtlCol="0" anchor="ctr"/>
          <a:lstStyle/>
          <a:p>
            <a:pPr marL="0" marR="0" lvl="0" indent="0" algn="ctr" defTabSz="548640" eaLnBrk="1" fontAlgn="auto" latinLnBrk="0" hangingPunct="1">
              <a:lnSpc>
                <a:spcPct val="100000"/>
              </a:lnSpc>
              <a:spcBef>
                <a:spcPts val="0"/>
              </a:spcBef>
              <a:spcAft>
                <a:spcPts val="0"/>
              </a:spcAft>
              <a:buClrTx/>
              <a:buSzTx/>
              <a:buFontTx/>
              <a:buNone/>
              <a:tabLst/>
              <a:defRPr/>
            </a:pPr>
            <a:endParaRPr kumimoji="0" lang="zh-CN" altLang="en-US" sz="2160" b="0" i="0" u="none" strike="noStrike" kern="0" cap="none" spc="0" normalizeH="0" baseline="0" noProof="0" dirty="0">
              <a:ln>
                <a:noFill/>
              </a:ln>
              <a:solidFill>
                <a:prstClr val="white"/>
              </a:solidFill>
              <a:effectLst/>
              <a:uLnTx/>
              <a:uFillTx/>
              <a:latin typeface="Calibri" panose="020F0502020204030204"/>
              <a:ea typeface="微软雅黑" panose="020B0503020204020204" pitchFamily="34" charset="-122"/>
              <a:cs typeface="+mn-ea"/>
              <a:sym typeface="+mn-lt"/>
            </a:endParaRPr>
          </a:p>
        </p:txBody>
      </p:sp>
      <p:sp>
        <p:nvSpPr>
          <p:cNvPr id="19" name="文本框 37">
            <a:extLst>
              <a:ext uri="{FF2B5EF4-FFF2-40B4-BE49-F238E27FC236}">
                <a16:creationId xmlns:a16="http://schemas.microsoft.com/office/drawing/2014/main" id="{DBEDC432-0180-588C-4A49-1B6AB2289334}"/>
              </a:ext>
            </a:extLst>
          </p:cNvPr>
          <p:cNvSpPr txBox="1"/>
          <p:nvPr/>
        </p:nvSpPr>
        <p:spPr>
          <a:xfrm>
            <a:off x="10880246" y="5296527"/>
            <a:ext cx="452226" cy="1323439"/>
          </a:xfrm>
          <a:prstGeom prst="rect">
            <a:avLst/>
          </a:prstGeom>
        </p:spPr>
        <p:txBody>
          <a:bodyPr wrap="square">
            <a:spAutoFit/>
          </a:bodyPr>
          <a:lstStyle>
            <a:defPPr>
              <a:defRPr lang="zh-CN"/>
            </a:defPPr>
            <a:lvl1pPr algn="ctr">
              <a:defRPr sz="2800" b="1">
                <a:solidFill>
                  <a:srgbClr val="FFFFFF"/>
                </a:solidFill>
                <a:effectLst>
                  <a:outerShdw blurRad="12700" dist="12700" dir="2700000" algn="tl">
                    <a:srgbClr val="000000">
                      <a:alpha val="43137"/>
                    </a:srgbClr>
                  </a:outerShdw>
                </a:effectLst>
                <a:latin typeface="Arial" panose="020B0604020202020204" pitchFamily="34" charset="0"/>
                <a:ea typeface="微软雅黑" panose="020B0503020204020204" pitchFamily="34" charset="-122"/>
                <a:cs typeface="+mn-ea"/>
              </a:defRPr>
            </a:lvl1pPr>
          </a:lstStyle>
          <a:p>
            <a:pPr marL="0" marR="0" lvl="0" indent="0" algn="ctr" defTabSz="54864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mn-lt"/>
              </a:rPr>
              <a:t>已有基础</a:t>
            </a:r>
          </a:p>
        </p:txBody>
      </p:sp>
      <p:pic>
        <p:nvPicPr>
          <p:cNvPr id="20" name="图片 1" descr="图示&#10;&#10;描述已自动生成">
            <a:extLst>
              <a:ext uri="{FF2B5EF4-FFF2-40B4-BE49-F238E27FC236}">
                <a16:creationId xmlns:a16="http://schemas.microsoft.com/office/drawing/2014/main" id="{6C851CF3-1315-4C81-C187-618300D9BA0D}"/>
              </a:ext>
            </a:extLst>
          </p:cNvPr>
          <p:cNvPicPr>
            <a:picLocks noChangeAspect="1"/>
          </p:cNvPicPr>
          <p:nvPr/>
        </p:nvPicPr>
        <p:blipFill>
          <a:blip r:embed="rId5"/>
          <a:stretch>
            <a:fillRect/>
          </a:stretch>
        </p:blipFill>
        <p:spPr>
          <a:xfrm>
            <a:off x="1993697" y="5344965"/>
            <a:ext cx="3109245" cy="1356129"/>
          </a:xfrm>
          <a:prstGeom prst="rect">
            <a:avLst/>
          </a:prstGeom>
        </p:spPr>
      </p:pic>
      <p:sp>
        <p:nvSpPr>
          <p:cNvPr id="21" name="TextBox 19">
            <a:extLst>
              <a:ext uri="{FF2B5EF4-FFF2-40B4-BE49-F238E27FC236}">
                <a16:creationId xmlns:a16="http://schemas.microsoft.com/office/drawing/2014/main" id="{C3EE9B33-A3C3-7461-2D33-0883B20A38AD}"/>
              </a:ext>
            </a:extLst>
          </p:cNvPr>
          <p:cNvSpPr txBox="1"/>
          <p:nvPr/>
        </p:nvSpPr>
        <p:spPr>
          <a:xfrm>
            <a:off x="6084903" y="5827576"/>
            <a:ext cx="4706767" cy="400110"/>
          </a:xfrm>
          <a:prstGeom prst="rect">
            <a:avLst/>
          </a:prstGeom>
          <a:noFill/>
        </p:spPr>
        <p:txBody>
          <a:bodyPr wrap="square">
            <a:spAutoFit/>
          </a:bodyPr>
          <a:lstStyle/>
          <a:p>
            <a:pPr algn="ctr" defTabSz="548640"/>
            <a:r>
              <a:rPr lang="en-CN" sz="2000" b="1" dirty="0">
                <a:solidFill>
                  <a:prstClr val="black"/>
                </a:solidFill>
                <a:latin typeface="Arial" panose="020B0604020202020204" pitchFamily="34" charset="0"/>
                <a:ea typeface="微软雅黑" panose="020B0503020204020204" pitchFamily="34" charset="-122"/>
              </a:rPr>
              <a:t>国产自研超大规模预训练模型架构GLM</a:t>
            </a:r>
            <a:endParaRPr lang="en-US" sz="2000" b="1" dirty="0">
              <a:solidFill>
                <a:prstClr val="black"/>
              </a:solidFill>
              <a:latin typeface="Arial" panose="020B0604020202020204" pitchFamily="34" charset="0"/>
              <a:ea typeface="微软雅黑" panose="020B0503020204020204" pitchFamily="34" charset="-122"/>
            </a:endParaRPr>
          </a:p>
        </p:txBody>
      </p:sp>
      <p:grpSp>
        <p:nvGrpSpPr>
          <p:cNvPr id="22" name="组合 40">
            <a:extLst>
              <a:ext uri="{FF2B5EF4-FFF2-40B4-BE49-F238E27FC236}">
                <a16:creationId xmlns:a16="http://schemas.microsoft.com/office/drawing/2014/main" id="{F19974B4-7148-AF18-5A9F-75177EA16A07}"/>
              </a:ext>
            </a:extLst>
          </p:cNvPr>
          <p:cNvGrpSpPr/>
          <p:nvPr/>
        </p:nvGrpSpPr>
        <p:grpSpPr>
          <a:xfrm>
            <a:off x="1831283" y="1924810"/>
            <a:ext cx="2799711" cy="1249428"/>
            <a:chOff x="1337938" y="2152674"/>
            <a:chExt cx="2596017" cy="1244171"/>
          </a:xfrm>
        </p:grpSpPr>
        <p:pic>
          <p:nvPicPr>
            <p:cNvPr id="23" name="Picture 12">
              <a:extLst>
                <a:ext uri="{FF2B5EF4-FFF2-40B4-BE49-F238E27FC236}">
                  <a16:creationId xmlns:a16="http://schemas.microsoft.com/office/drawing/2014/main" id="{9B30F05A-8F59-DC77-ADAA-02804812DF46}"/>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337938" y="2152674"/>
              <a:ext cx="2296519" cy="1244171"/>
            </a:xfrm>
            <a:prstGeom prst="rect">
              <a:avLst/>
            </a:prstGeom>
          </p:spPr>
        </p:pic>
        <p:pic>
          <p:nvPicPr>
            <p:cNvPr id="24" name="Graphic 16">
              <a:extLst>
                <a:ext uri="{FF2B5EF4-FFF2-40B4-BE49-F238E27FC236}">
                  <a16:creationId xmlns:a16="http://schemas.microsoft.com/office/drawing/2014/main" id="{BCBC9EB0-2059-9625-DDBC-2C6B3DD6E4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76859" y="2240580"/>
              <a:ext cx="222664" cy="222664"/>
            </a:xfrm>
            <a:prstGeom prst="rect">
              <a:avLst/>
            </a:prstGeom>
          </p:spPr>
        </p:pic>
        <p:pic>
          <p:nvPicPr>
            <p:cNvPr id="25" name="Graphic 16">
              <a:extLst>
                <a:ext uri="{FF2B5EF4-FFF2-40B4-BE49-F238E27FC236}">
                  <a16:creationId xmlns:a16="http://schemas.microsoft.com/office/drawing/2014/main" id="{B1B84D63-D1A5-AD0A-C1D8-AB765E40A5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291" y="2680594"/>
              <a:ext cx="222664" cy="222664"/>
            </a:xfrm>
            <a:prstGeom prst="rect">
              <a:avLst/>
            </a:prstGeom>
          </p:spPr>
        </p:pic>
        <p:pic>
          <p:nvPicPr>
            <p:cNvPr id="26" name="Graphic 16">
              <a:extLst>
                <a:ext uri="{FF2B5EF4-FFF2-40B4-BE49-F238E27FC236}">
                  <a16:creationId xmlns:a16="http://schemas.microsoft.com/office/drawing/2014/main" id="{012BD0C0-0857-44D5-FB39-87FAAC4D52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41925" y="3084682"/>
              <a:ext cx="222664" cy="222664"/>
            </a:xfrm>
            <a:prstGeom prst="rect">
              <a:avLst/>
            </a:prstGeom>
          </p:spPr>
        </p:pic>
      </p:grpSp>
      <p:sp>
        <p:nvSpPr>
          <p:cNvPr id="27" name="任意多边形: 形状 45">
            <a:extLst>
              <a:ext uri="{FF2B5EF4-FFF2-40B4-BE49-F238E27FC236}">
                <a16:creationId xmlns:a16="http://schemas.microsoft.com/office/drawing/2014/main" id="{ADCEC526-AD69-4C3B-8C8F-99D7EC9A7183}"/>
              </a:ext>
            </a:extLst>
          </p:cNvPr>
          <p:cNvSpPr/>
          <p:nvPr/>
        </p:nvSpPr>
        <p:spPr>
          <a:xfrm rot="16200000" flipH="1">
            <a:off x="5555823" y="4051098"/>
            <a:ext cx="773213" cy="428794"/>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w="12700" cap="flat" cmpd="sng" algn="ctr">
            <a:noFill/>
            <a:prstDash val="solid"/>
            <a:miter lim="800000"/>
          </a:ln>
          <a:effectLst/>
        </p:spPr>
        <p:txBody>
          <a:bodyPr wrap="square" rtlCol="0" anchor="ctr">
            <a:noAutofit/>
          </a:bodyPr>
          <a:lstStyle/>
          <a:p>
            <a:pPr marL="0" marR="0" lvl="0" indent="0" algn="ctr" defTabSz="548640" eaLnBrk="1" fontAlgn="auto" latinLnBrk="0" hangingPunct="1">
              <a:lnSpc>
                <a:spcPct val="100000"/>
              </a:lnSpc>
              <a:spcBef>
                <a:spcPts val="0"/>
              </a:spcBef>
              <a:spcAft>
                <a:spcPts val="0"/>
              </a:spcAft>
              <a:buClrTx/>
              <a:buSzTx/>
              <a:buFontTx/>
              <a:buNone/>
              <a:tabLst/>
              <a:defRPr/>
            </a:pPr>
            <a:endParaRPr kumimoji="0" lang="zh-CN" altLang="en-US" sz="216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任意多边形: 形状 46">
            <a:extLst>
              <a:ext uri="{FF2B5EF4-FFF2-40B4-BE49-F238E27FC236}">
                <a16:creationId xmlns:a16="http://schemas.microsoft.com/office/drawing/2014/main" id="{610E3DE4-A18E-6D71-D0B8-0C21719D0835}"/>
              </a:ext>
            </a:extLst>
          </p:cNvPr>
          <p:cNvSpPr/>
          <p:nvPr/>
        </p:nvSpPr>
        <p:spPr>
          <a:xfrm rot="10800000" flipH="1">
            <a:off x="5555822" y="3191493"/>
            <a:ext cx="773213" cy="30801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w="12700" cap="flat" cmpd="sng" algn="ctr">
            <a:noFill/>
            <a:prstDash val="solid"/>
            <a:miter lim="800000"/>
          </a:ln>
          <a:effectLst/>
        </p:spPr>
        <p:txBody>
          <a:bodyPr wrap="square" rtlCol="0" anchor="ctr">
            <a:noAutofit/>
          </a:bodyPr>
          <a:lstStyle/>
          <a:p>
            <a:pPr marL="0" marR="0" lvl="0" indent="0" algn="ctr" defTabSz="548640" eaLnBrk="1" fontAlgn="auto" latinLnBrk="0" hangingPunct="1">
              <a:lnSpc>
                <a:spcPct val="100000"/>
              </a:lnSpc>
              <a:spcBef>
                <a:spcPts val="0"/>
              </a:spcBef>
              <a:spcAft>
                <a:spcPts val="0"/>
              </a:spcAft>
              <a:buClrTx/>
              <a:buSzTx/>
              <a:buFontTx/>
              <a:buNone/>
              <a:tabLst/>
              <a:defRPr/>
            </a:pPr>
            <a:endParaRPr kumimoji="0" lang="zh-CN" altLang="en-US" sz="216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9" name="任意多边形: 形状 47">
            <a:extLst>
              <a:ext uri="{FF2B5EF4-FFF2-40B4-BE49-F238E27FC236}">
                <a16:creationId xmlns:a16="http://schemas.microsoft.com/office/drawing/2014/main" id="{CD4A38E1-73DB-3D9D-00C8-34AD09E8C14F}"/>
              </a:ext>
            </a:extLst>
          </p:cNvPr>
          <p:cNvSpPr/>
          <p:nvPr/>
        </p:nvSpPr>
        <p:spPr>
          <a:xfrm rot="10800000" flipH="1">
            <a:off x="5644343" y="4911864"/>
            <a:ext cx="773213" cy="308015"/>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w="12700" cap="flat" cmpd="sng" algn="ctr">
            <a:noFill/>
            <a:prstDash val="solid"/>
            <a:miter lim="800000"/>
          </a:ln>
          <a:effectLst/>
        </p:spPr>
        <p:txBody>
          <a:bodyPr wrap="square" rtlCol="0" anchor="ctr">
            <a:noAutofit/>
          </a:bodyPr>
          <a:lstStyle/>
          <a:p>
            <a:pPr marL="0" marR="0" lvl="0" indent="0" algn="ctr" defTabSz="548640" eaLnBrk="1" fontAlgn="auto" latinLnBrk="0" hangingPunct="1">
              <a:lnSpc>
                <a:spcPct val="100000"/>
              </a:lnSpc>
              <a:spcBef>
                <a:spcPts val="0"/>
              </a:spcBef>
              <a:spcAft>
                <a:spcPts val="0"/>
              </a:spcAft>
              <a:buClrTx/>
              <a:buSzTx/>
              <a:buFontTx/>
              <a:buNone/>
              <a:tabLst/>
              <a:defRPr/>
            </a:pPr>
            <a:endParaRPr kumimoji="0" lang="zh-CN" altLang="en-US" sz="216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0" name="文本框 48">
            <a:extLst>
              <a:ext uri="{FF2B5EF4-FFF2-40B4-BE49-F238E27FC236}">
                <a16:creationId xmlns:a16="http://schemas.microsoft.com/office/drawing/2014/main" id="{D454BB72-ECCB-2C6B-1323-EA4196C718B7}"/>
              </a:ext>
            </a:extLst>
          </p:cNvPr>
          <p:cNvSpPr txBox="1"/>
          <p:nvPr/>
        </p:nvSpPr>
        <p:spPr>
          <a:xfrm>
            <a:off x="820536" y="1897716"/>
            <a:ext cx="785345" cy="4893647"/>
          </a:xfrm>
          <a:prstGeom prst="rect">
            <a:avLst/>
          </a:prstGeom>
          <a:noFill/>
        </p:spPr>
        <p:txBody>
          <a:bodyPr wrap="square">
            <a:spAutoFit/>
          </a:bodyPr>
          <a:lstStyle/>
          <a:p>
            <a:pPr algn="ctr" defTabSz="548640">
              <a:spcBef>
                <a:spcPts val="720"/>
              </a:spcBef>
            </a:pPr>
            <a:r>
              <a:rPr lang="zh-CN" altLang="zh-CN" sz="2400" b="1" kern="0" dirty="0">
                <a:solidFill>
                  <a:prstClr val="white"/>
                </a:solidFill>
                <a:ea typeface="微软雅黑" panose="020B0503020204020204" pitchFamily="34" charset="-122"/>
                <a:cs typeface="Times New Roman" panose="02020603050405020304" pitchFamily="18" charset="0"/>
              </a:rPr>
              <a:t>瞄向</a:t>
            </a:r>
            <a:r>
              <a:rPr lang="en-US" altLang="zh-CN" sz="2400" b="1" kern="0" dirty="0">
                <a:solidFill>
                  <a:prstClr val="white"/>
                </a:solidFill>
                <a:ea typeface="微软雅黑" panose="020B0503020204020204" pitchFamily="34" charset="-122"/>
                <a:cs typeface="Times New Roman" panose="02020603050405020304" pitchFamily="18" charset="0"/>
              </a:rPr>
              <a:t>AGI</a:t>
            </a:r>
            <a:r>
              <a:rPr lang="zh-CN" altLang="zh-CN" sz="2400" b="1" kern="0" dirty="0">
                <a:solidFill>
                  <a:prstClr val="white"/>
                </a:solidFill>
                <a:ea typeface="微软雅黑" panose="020B0503020204020204" pitchFamily="34" charset="-122"/>
                <a:cs typeface="Times New Roman" panose="02020603050405020304" pitchFamily="18" charset="0"/>
              </a:rPr>
              <a:t>的超级智能与超级对齐</a:t>
            </a:r>
            <a:endParaRPr lang="zh-CN" altLang="zh-CN" sz="2400" kern="100" dirty="0">
              <a:solidFill>
                <a:prstClr val="white"/>
              </a:solidFill>
              <a:ea typeface="微软雅黑" panose="020B0503020204020204" pitchFamily="34" charset="-122"/>
              <a:cs typeface="Times New Roman" panose="02020603050405020304" pitchFamily="18" charset="0"/>
            </a:endParaRPr>
          </a:p>
        </p:txBody>
      </p:sp>
      <p:sp>
        <p:nvSpPr>
          <p:cNvPr id="31" name="文本框 100">
            <a:extLst>
              <a:ext uri="{FF2B5EF4-FFF2-40B4-BE49-F238E27FC236}">
                <a16:creationId xmlns:a16="http://schemas.microsoft.com/office/drawing/2014/main" id="{594858F9-67CF-9449-5059-5606A53051DC}"/>
              </a:ext>
            </a:extLst>
          </p:cNvPr>
          <p:cNvSpPr txBox="1"/>
          <p:nvPr/>
        </p:nvSpPr>
        <p:spPr>
          <a:xfrm>
            <a:off x="793020" y="681469"/>
            <a:ext cx="10510894" cy="940514"/>
          </a:xfrm>
          <a:prstGeom prst="rect">
            <a:avLst/>
          </a:prstGeom>
          <a:noFill/>
        </p:spPr>
        <p:txBody>
          <a:bodyPr wrap="square">
            <a:spAutoFit/>
          </a:bodyPr>
          <a:lstStyle/>
          <a:p>
            <a:pPr algn="ctr">
              <a:lnSpc>
                <a:spcPct val="120000"/>
              </a:lnSpc>
            </a:pPr>
            <a:r>
              <a:rPr lang="zh-CN" altLang="en-US"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未来</a:t>
            </a:r>
            <a:r>
              <a:rPr lang="zh-CN" altLang="zh-CN"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通用人工智能</a:t>
            </a:r>
            <a:r>
              <a:rPr lang="en-US" altLang="zh-CN"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AGI</a:t>
            </a:r>
            <a:r>
              <a:rPr lang="zh-CN" altLang="zh-CN"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之路在哪里？</a:t>
            </a:r>
            <a:endParaRPr lang="en-US" altLang="zh-CN"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endParaRPr>
          </a:p>
          <a:p>
            <a:pPr algn="ctr">
              <a:lnSpc>
                <a:spcPct val="120000"/>
              </a:lnSpc>
            </a:pPr>
            <a:r>
              <a:rPr lang="zh-CN" altLang="en-US"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如何实现符合人类价值观的超级对齐（</a:t>
            </a:r>
            <a:r>
              <a:rPr lang="en-US" altLang="zh-CN" sz="2400" b="1" kern="100" dirty="0" err="1">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SuperAlignment</a:t>
            </a:r>
            <a:r>
              <a:rPr lang="zh-CN" altLang="en-US"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rPr>
              <a:t>）？</a:t>
            </a:r>
            <a:endParaRPr lang="en-US" altLang="zh-CN" sz="2400" b="1" kern="100" dirty="0">
              <a:solidFill>
                <a:srgbClr val="016AD2"/>
              </a:solidFill>
              <a:effectLst/>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94461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标题 1">
            <a:extLst>
              <a:ext uri="{FF2B5EF4-FFF2-40B4-BE49-F238E27FC236}">
                <a16:creationId xmlns:a16="http://schemas.microsoft.com/office/drawing/2014/main" id="{A49F5CAA-D058-9626-0B78-6E012E6B0014}"/>
              </a:ext>
            </a:extLst>
          </p:cNvPr>
          <p:cNvSpPr>
            <a:spLocks noGrp="1"/>
          </p:cNvSpPr>
          <p:nvPr>
            <p:ph type="title"/>
            <p:custDataLst>
              <p:tags r:id="rId1"/>
            </p:custDataLst>
          </p:nvPr>
        </p:nvSpPr>
        <p:spPr>
          <a:xfrm>
            <a:off x="334108" y="116558"/>
            <a:ext cx="11523785" cy="792162"/>
          </a:xfrm>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AGI</a:t>
            </a:r>
            <a:r>
              <a:rPr lang="zh-CN" altLang="en-US" dirty="0">
                <a:latin typeface="Arial" panose="020B0604020202020204" pitchFamily="34" charset="0"/>
                <a:ea typeface="微软雅黑" panose="020B0503020204020204" pitchFamily="34" charset="-122"/>
                <a:sym typeface="Arial" panose="020B0604020202020204" pitchFamily="34" charset="0"/>
              </a:rPr>
              <a:t>应用栈</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06" name="组合 205">
            <a:extLst>
              <a:ext uri="{FF2B5EF4-FFF2-40B4-BE49-F238E27FC236}">
                <a16:creationId xmlns:a16="http://schemas.microsoft.com/office/drawing/2014/main" id="{E3FEE5D9-829D-E535-EA43-39A3F353A115}"/>
              </a:ext>
            </a:extLst>
          </p:cNvPr>
          <p:cNvGrpSpPr/>
          <p:nvPr/>
        </p:nvGrpSpPr>
        <p:grpSpPr>
          <a:xfrm>
            <a:off x="655023" y="1341438"/>
            <a:ext cx="11002088" cy="5148262"/>
            <a:chOff x="426423" y="1341438"/>
            <a:chExt cx="11002088" cy="5148262"/>
          </a:xfrm>
        </p:grpSpPr>
        <p:grpSp>
          <p:nvGrpSpPr>
            <p:cNvPr id="204" name="组合 203">
              <a:extLst>
                <a:ext uri="{FF2B5EF4-FFF2-40B4-BE49-F238E27FC236}">
                  <a16:creationId xmlns:a16="http://schemas.microsoft.com/office/drawing/2014/main" id="{5043924D-BB18-B948-5608-2B916CEEDABA}"/>
                </a:ext>
              </a:extLst>
            </p:cNvPr>
            <p:cNvGrpSpPr/>
            <p:nvPr/>
          </p:nvGrpSpPr>
          <p:grpSpPr>
            <a:xfrm>
              <a:off x="3695698" y="1369551"/>
              <a:ext cx="7732813" cy="4952185"/>
              <a:chOff x="3326362" y="1369551"/>
              <a:chExt cx="8102150" cy="4952185"/>
            </a:xfrm>
          </p:grpSpPr>
          <p:sp>
            <p:nvSpPr>
              <p:cNvPr id="191" name="任意多边形: 形状 190">
                <a:extLst>
                  <a:ext uri="{FF2B5EF4-FFF2-40B4-BE49-F238E27FC236}">
                    <a16:creationId xmlns:a16="http://schemas.microsoft.com/office/drawing/2014/main" id="{B861624E-6EFF-B0B3-86AB-67357841A19E}"/>
                  </a:ext>
                </a:extLst>
              </p:cNvPr>
              <p:cNvSpPr/>
              <p:nvPr/>
            </p:nvSpPr>
            <p:spPr>
              <a:xfrm>
                <a:off x="3326362" y="1369551"/>
                <a:ext cx="8102147" cy="1627401"/>
              </a:xfrm>
              <a:custGeom>
                <a:avLst/>
                <a:gdLst>
                  <a:gd name="connsiteX0" fmla="*/ 0 w 8187690"/>
                  <a:gd name="connsiteY0" fmla="*/ 0 h 1627401"/>
                  <a:gd name="connsiteX1" fmla="*/ 8187690 w 8187690"/>
                  <a:gd name="connsiteY1" fmla="*/ 0 h 1627401"/>
                  <a:gd name="connsiteX2" fmla="*/ 8187690 w 8187690"/>
                  <a:gd name="connsiteY2" fmla="*/ 1627401 h 1627401"/>
                  <a:gd name="connsiteX3" fmla="*/ 896342 w 8187690"/>
                  <a:gd name="connsiteY3" fmla="*/ 1627401 h 1627401"/>
                  <a:gd name="connsiteX4" fmla="*/ 0 w 8187690"/>
                  <a:gd name="connsiteY4" fmla="*/ 21309 h 1627401"/>
                  <a:gd name="connsiteX5" fmla="*/ 0 w 8187690"/>
                  <a:gd name="connsiteY5" fmla="*/ 0 h 16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7690" h="1627401">
                    <a:moveTo>
                      <a:pt x="0" y="0"/>
                    </a:moveTo>
                    <a:lnTo>
                      <a:pt x="8187690" y="0"/>
                    </a:lnTo>
                    <a:lnTo>
                      <a:pt x="8187690" y="1627401"/>
                    </a:lnTo>
                    <a:lnTo>
                      <a:pt x="896342" y="1627401"/>
                    </a:lnTo>
                    <a:lnTo>
                      <a:pt x="0" y="21309"/>
                    </a:lnTo>
                    <a:lnTo>
                      <a:pt x="0" y="0"/>
                    </a:lnTo>
                    <a:close/>
                  </a:path>
                </a:pathLst>
              </a:custGeom>
              <a:gradFill flip="none" rotWithShape="1">
                <a:gsLst>
                  <a:gs pos="0">
                    <a:srgbClr val="0073DC">
                      <a:alpha val="0"/>
                    </a:srgbClr>
                  </a:gs>
                  <a:gs pos="100000">
                    <a:srgbClr val="0073DC">
                      <a:alpha val="2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8" name="任意多边形: 形状 187">
                <a:extLst>
                  <a:ext uri="{FF2B5EF4-FFF2-40B4-BE49-F238E27FC236}">
                    <a16:creationId xmlns:a16="http://schemas.microsoft.com/office/drawing/2014/main" id="{7737D978-1F42-198F-EADD-F406251E50F3}"/>
                  </a:ext>
                </a:extLst>
              </p:cNvPr>
              <p:cNvSpPr/>
              <p:nvPr/>
            </p:nvSpPr>
            <p:spPr>
              <a:xfrm>
                <a:off x="4215707" y="3108356"/>
                <a:ext cx="7212805" cy="1037535"/>
              </a:xfrm>
              <a:custGeom>
                <a:avLst/>
                <a:gdLst>
                  <a:gd name="connsiteX0" fmla="*/ 0 w 7212805"/>
                  <a:gd name="connsiteY0" fmla="*/ 0 h 1037535"/>
                  <a:gd name="connsiteX1" fmla="*/ 7212805 w 7212805"/>
                  <a:gd name="connsiteY1" fmla="*/ 0 h 1037535"/>
                  <a:gd name="connsiteX2" fmla="*/ 7212805 w 7212805"/>
                  <a:gd name="connsiteY2" fmla="*/ 1037535 h 1037535"/>
                  <a:gd name="connsiteX3" fmla="*/ 501627 w 7212805"/>
                  <a:gd name="connsiteY3" fmla="*/ 1037535 h 1037535"/>
                  <a:gd name="connsiteX4" fmla="*/ 513226 w 7212805"/>
                  <a:gd name="connsiteY4" fmla="*/ 1036588 h 1037535"/>
                  <a:gd name="connsiteX5" fmla="*/ 575570 w 7212805"/>
                  <a:gd name="connsiteY5" fmla="*/ 1031116 h 1037535"/>
                  <a:gd name="connsiteX6" fmla="*/ 0 w 7212805"/>
                  <a:gd name="connsiteY6" fmla="*/ 0 h 103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2805" h="1037535">
                    <a:moveTo>
                      <a:pt x="0" y="0"/>
                    </a:moveTo>
                    <a:lnTo>
                      <a:pt x="7212805" y="0"/>
                    </a:lnTo>
                    <a:lnTo>
                      <a:pt x="7212805" y="1037535"/>
                    </a:lnTo>
                    <a:lnTo>
                      <a:pt x="501627" y="1037535"/>
                    </a:lnTo>
                    <a:lnTo>
                      <a:pt x="513226" y="1036588"/>
                    </a:lnTo>
                    <a:cubicBezTo>
                      <a:pt x="539185" y="1034384"/>
                      <a:pt x="560115" y="1032527"/>
                      <a:pt x="575570" y="1031116"/>
                    </a:cubicBezTo>
                    <a:lnTo>
                      <a:pt x="0" y="0"/>
                    </a:lnTo>
                    <a:close/>
                  </a:path>
                </a:pathLst>
              </a:custGeom>
              <a:gradFill flip="none" rotWithShape="1">
                <a:gsLst>
                  <a:gs pos="0">
                    <a:srgbClr val="0073DC">
                      <a:alpha val="0"/>
                    </a:srgbClr>
                  </a:gs>
                  <a:gs pos="100000">
                    <a:srgbClr val="0073DC">
                      <a:alpha val="2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5" name="任意多边形: 形状 184">
                <a:extLst>
                  <a:ext uri="{FF2B5EF4-FFF2-40B4-BE49-F238E27FC236}">
                    <a16:creationId xmlns:a16="http://schemas.microsoft.com/office/drawing/2014/main" id="{CCE5C1EA-611D-7262-BBB4-E72BF3926AFF}"/>
                  </a:ext>
                </a:extLst>
              </p:cNvPr>
              <p:cNvSpPr/>
              <p:nvPr/>
            </p:nvSpPr>
            <p:spPr>
              <a:xfrm>
                <a:off x="4859637" y="4261222"/>
                <a:ext cx="6568875" cy="965939"/>
              </a:xfrm>
              <a:custGeom>
                <a:avLst/>
                <a:gdLst>
                  <a:gd name="connsiteX0" fmla="*/ 0 w 6568875"/>
                  <a:gd name="connsiteY0" fmla="*/ 0 h 965939"/>
                  <a:gd name="connsiteX1" fmla="*/ 6568875 w 6568875"/>
                  <a:gd name="connsiteY1" fmla="*/ 0 h 965939"/>
                  <a:gd name="connsiteX2" fmla="*/ 6568875 w 6568875"/>
                  <a:gd name="connsiteY2" fmla="*/ 965939 h 965939"/>
                  <a:gd name="connsiteX3" fmla="*/ 539184 w 6568875"/>
                  <a:gd name="connsiteY3" fmla="*/ 965939 h 965939"/>
                  <a:gd name="connsiteX4" fmla="*/ 0 w 6568875"/>
                  <a:gd name="connsiteY4" fmla="*/ 0 h 965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875" h="965939">
                    <a:moveTo>
                      <a:pt x="0" y="0"/>
                    </a:moveTo>
                    <a:lnTo>
                      <a:pt x="6568875" y="0"/>
                    </a:lnTo>
                    <a:lnTo>
                      <a:pt x="6568875" y="965939"/>
                    </a:lnTo>
                    <a:lnTo>
                      <a:pt x="539184" y="965939"/>
                    </a:lnTo>
                    <a:lnTo>
                      <a:pt x="0" y="0"/>
                    </a:lnTo>
                    <a:close/>
                  </a:path>
                </a:pathLst>
              </a:custGeom>
              <a:gradFill flip="none" rotWithShape="1">
                <a:gsLst>
                  <a:gs pos="0">
                    <a:srgbClr val="0073DC">
                      <a:alpha val="0"/>
                    </a:srgbClr>
                  </a:gs>
                  <a:gs pos="100000">
                    <a:srgbClr val="0073DC">
                      <a:alpha val="2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1" name="任意多边形: 形状 180">
                <a:extLst>
                  <a:ext uri="{FF2B5EF4-FFF2-40B4-BE49-F238E27FC236}">
                    <a16:creationId xmlns:a16="http://schemas.microsoft.com/office/drawing/2014/main" id="{0A2B0EFD-6827-4490-242C-D921D0FA87CB}"/>
                  </a:ext>
                </a:extLst>
              </p:cNvPr>
              <p:cNvSpPr/>
              <p:nvPr/>
            </p:nvSpPr>
            <p:spPr>
              <a:xfrm>
                <a:off x="5452641" y="5325937"/>
                <a:ext cx="5975870" cy="995799"/>
              </a:xfrm>
              <a:custGeom>
                <a:avLst/>
                <a:gdLst>
                  <a:gd name="connsiteX0" fmla="*/ 5975870 w 5975870"/>
                  <a:gd name="connsiteY0" fmla="*/ 0 h 995799"/>
                  <a:gd name="connsiteX1" fmla="*/ 5975870 w 5975870"/>
                  <a:gd name="connsiteY1" fmla="*/ 995799 h 995799"/>
                  <a:gd name="connsiteX2" fmla="*/ 556000 w 5975870"/>
                  <a:gd name="connsiteY2" fmla="*/ 995799 h 995799"/>
                  <a:gd name="connsiteX3" fmla="*/ 0 w 5975870"/>
                  <a:gd name="connsiteY3" fmla="*/ 1409 h 995799"/>
                  <a:gd name="connsiteX4" fmla="*/ 5975870 w 5975870"/>
                  <a:gd name="connsiteY4" fmla="*/ 0 h 9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5870" h="995799">
                    <a:moveTo>
                      <a:pt x="5975870" y="0"/>
                    </a:moveTo>
                    <a:lnTo>
                      <a:pt x="5975870" y="995799"/>
                    </a:lnTo>
                    <a:lnTo>
                      <a:pt x="556000" y="995799"/>
                    </a:lnTo>
                    <a:lnTo>
                      <a:pt x="0" y="1409"/>
                    </a:lnTo>
                    <a:lnTo>
                      <a:pt x="5975870" y="0"/>
                    </a:lnTo>
                    <a:close/>
                  </a:path>
                </a:pathLst>
              </a:custGeom>
              <a:gradFill flip="none" rotWithShape="1">
                <a:gsLst>
                  <a:gs pos="0">
                    <a:srgbClr val="0073DC">
                      <a:alpha val="0"/>
                    </a:srgbClr>
                  </a:gs>
                  <a:gs pos="100000">
                    <a:srgbClr val="0073DC">
                      <a:alpha val="2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7" name="组合 176">
              <a:extLst>
                <a:ext uri="{FF2B5EF4-FFF2-40B4-BE49-F238E27FC236}">
                  <a16:creationId xmlns:a16="http://schemas.microsoft.com/office/drawing/2014/main" id="{3C1B060D-9209-F0BA-7004-2ADA25515751}"/>
                </a:ext>
              </a:extLst>
            </p:cNvPr>
            <p:cNvGrpSpPr/>
            <p:nvPr/>
          </p:nvGrpSpPr>
          <p:grpSpPr>
            <a:xfrm>
              <a:off x="426423" y="1341438"/>
              <a:ext cx="6533671" cy="5148262"/>
              <a:chOff x="1185968" y="1341438"/>
              <a:chExt cx="4412565" cy="4055008"/>
            </a:xfrm>
          </p:grpSpPr>
          <p:sp>
            <p:nvSpPr>
              <p:cNvPr id="158" name="任意多边形: 形状 157">
                <a:extLst>
                  <a:ext uri="{FF2B5EF4-FFF2-40B4-BE49-F238E27FC236}">
                    <a16:creationId xmlns:a16="http://schemas.microsoft.com/office/drawing/2014/main" id="{46C2CEFE-3A8E-1F69-68B5-4A9FEA9DCF93}"/>
                  </a:ext>
                </a:extLst>
              </p:cNvPr>
              <p:cNvSpPr/>
              <p:nvPr/>
            </p:nvSpPr>
            <p:spPr>
              <a:xfrm>
                <a:off x="1699946" y="3636703"/>
                <a:ext cx="3416925" cy="848541"/>
              </a:xfrm>
              <a:custGeom>
                <a:avLst/>
                <a:gdLst>
                  <a:gd name="connsiteX0" fmla="*/ 2155508 w 2155507"/>
                  <a:gd name="connsiteY0" fmla="*/ 574358 h 636654"/>
                  <a:gd name="connsiteX1" fmla="*/ 1885950 w 2155507"/>
                  <a:gd name="connsiteY1" fmla="*/ 0 h 636654"/>
                  <a:gd name="connsiteX2" fmla="*/ 269557 w 2155507"/>
                  <a:gd name="connsiteY2" fmla="*/ 0 h 636654"/>
                  <a:gd name="connsiteX3" fmla="*/ 0 w 2155507"/>
                  <a:gd name="connsiteY3" fmla="*/ 575310 h 636654"/>
                  <a:gd name="connsiteX4" fmla="*/ 2155508 w 2155507"/>
                  <a:gd name="connsiteY4" fmla="*/ 574358 h 63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5507" h="636654">
                    <a:moveTo>
                      <a:pt x="2155508" y="574358"/>
                    </a:moveTo>
                    <a:lnTo>
                      <a:pt x="1885950" y="0"/>
                    </a:lnTo>
                    <a:cubicBezTo>
                      <a:pt x="1199198" y="60008"/>
                      <a:pt x="394335" y="8572"/>
                      <a:pt x="269557" y="0"/>
                    </a:cubicBezTo>
                    <a:lnTo>
                      <a:pt x="0" y="575310"/>
                    </a:lnTo>
                    <a:cubicBezTo>
                      <a:pt x="874395" y="703897"/>
                      <a:pt x="1978343" y="593408"/>
                      <a:pt x="2155508" y="574358"/>
                    </a:cubicBezTo>
                    <a:close/>
                  </a:path>
                </a:pathLst>
              </a:cu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9" name="任意多边形: 形状 158">
                <a:extLst>
                  <a:ext uri="{FF2B5EF4-FFF2-40B4-BE49-F238E27FC236}">
                    <a16:creationId xmlns:a16="http://schemas.microsoft.com/office/drawing/2014/main" id="{8CB7496A-BF1B-320B-98BD-3634E2BF49D4}"/>
                  </a:ext>
                </a:extLst>
              </p:cNvPr>
              <p:cNvSpPr/>
              <p:nvPr/>
            </p:nvSpPr>
            <p:spPr>
              <a:xfrm>
                <a:off x="2177077" y="2717581"/>
                <a:ext cx="2461153" cy="888076"/>
              </a:xfrm>
              <a:custGeom>
                <a:avLst/>
                <a:gdLst>
                  <a:gd name="connsiteX0" fmla="*/ 1552575 w 1552575"/>
                  <a:gd name="connsiteY0" fmla="*/ 621030 h 666317"/>
                  <a:gd name="connsiteX1" fmla="*/ 1261110 w 1552575"/>
                  <a:gd name="connsiteY1" fmla="*/ 0 h 666317"/>
                  <a:gd name="connsiteX2" fmla="*/ 291465 w 1552575"/>
                  <a:gd name="connsiteY2" fmla="*/ 0 h 666317"/>
                  <a:gd name="connsiteX3" fmla="*/ 0 w 1552575"/>
                  <a:gd name="connsiteY3" fmla="*/ 621982 h 666317"/>
                  <a:gd name="connsiteX4" fmla="*/ 1552575 w 1552575"/>
                  <a:gd name="connsiteY4" fmla="*/ 621030 h 66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5" h="666317">
                    <a:moveTo>
                      <a:pt x="1552575" y="621030"/>
                    </a:moveTo>
                    <a:lnTo>
                      <a:pt x="1261110" y="0"/>
                    </a:lnTo>
                    <a:cubicBezTo>
                      <a:pt x="870585" y="65723"/>
                      <a:pt x="367665" y="8573"/>
                      <a:pt x="291465" y="0"/>
                    </a:cubicBezTo>
                    <a:lnTo>
                      <a:pt x="0" y="621982"/>
                    </a:lnTo>
                    <a:cubicBezTo>
                      <a:pt x="610553" y="715328"/>
                      <a:pt x="1429703" y="634365"/>
                      <a:pt x="1552575" y="621030"/>
                    </a:cubicBezTo>
                    <a:close/>
                  </a:path>
                </a:pathLst>
              </a:custGeom>
              <a:gradFill flip="none" rotWithShape="1">
                <a:gsLst>
                  <a:gs pos="0">
                    <a:srgbClr val="FF0000"/>
                  </a:gs>
                  <a:gs pos="69000">
                    <a:srgbClr val="C00000"/>
                  </a:gs>
                </a:gsLst>
                <a:lin ang="2700000" scaled="1"/>
                <a:tileRect/>
              </a:gradFill>
              <a:ln w="9525" cap="flat">
                <a:noFill/>
                <a:prstDash val="solid"/>
                <a:miter/>
              </a:ln>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1" name="任意多边形: 形状 160">
                <a:extLst>
                  <a:ext uri="{FF2B5EF4-FFF2-40B4-BE49-F238E27FC236}">
                    <a16:creationId xmlns:a16="http://schemas.microsoft.com/office/drawing/2014/main" id="{63A32B18-62C1-E96C-6AE5-463CB3BC0E68}"/>
                  </a:ext>
                </a:extLst>
              </p:cNvPr>
              <p:cNvSpPr/>
              <p:nvPr/>
            </p:nvSpPr>
            <p:spPr>
              <a:xfrm>
                <a:off x="2670818" y="1341438"/>
                <a:ext cx="1473672" cy="1357160"/>
              </a:xfrm>
              <a:custGeom>
                <a:avLst/>
                <a:gdLst>
                  <a:gd name="connsiteX0" fmla="*/ 929640 w 929640"/>
                  <a:gd name="connsiteY0" fmla="*/ 990600 h 1018267"/>
                  <a:gd name="connsiteX1" fmla="*/ 464820 w 929640"/>
                  <a:gd name="connsiteY1" fmla="*/ 0 h 1018267"/>
                  <a:gd name="connsiteX2" fmla="*/ 0 w 929640"/>
                  <a:gd name="connsiteY2" fmla="*/ 991553 h 1018267"/>
                  <a:gd name="connsiteX3" fmla="*/ 929640 w 929640"/>
                  <a:gd name="connsiteY3" fmla="*/ 990600 h 1018267"/>
                </a:gdLst>
                <a:ahLst/>
                <a:cxnLst>
                  <a:cxn ang="0">
                    <a:pos x="connsiteX0" y="connsiteY0"/>
                  </a:cxn>
                  <a:cxn ang="0">
                    <a:pos x="connsiteX1" y="connsiteY1"/>
                  </a:cxn>
                  <a:cxn ang="0">
                    <a:pos x="connsiteX2" y="connsiteY2"/>
                  </a:cxn>
                  <a:cxn ang="0">
                    <a:pos x="connsiteX3" y="connsiteY3"/>
                  </a:cxn>
                </a:cxnLst>
                <a:rect l="l" t="t" r="r" b="b"/>
                <a:pathLst>
                  <a:path w="929640" h="1018267">
                    <a:moveTo>
                      <a:pt x="929640" y="990600"/>
                    </a:moveTo>
                    <a:lnTo>
                      <a:pt x="464820" y="0"/>
                    </a:lnTo>
                    <a:lnTo>
                      <a:pt x="0" y="991553"/>
                    </a:lnTo>
                    <a:cubicBezTo>
                      <a:pt x="384810" y="1047750"/>
                      <a:pt x="857250" y="999173"/>
                      <a:pt x="929640" y="990600"/>
                    </a:cubicBezTo>
                    <a:close/>
                  </a:path>
                </a:pathLst>
              </a:cu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2" name="任意多边形: 形状 161">
                <a:extLst>
                  <a:ext uri="{FF2B5EF4-FFF2-40B4-BE49-F238E27FC236}">
                    <a16:creationId xmlns:a16="http://schemas.microsoft.com/office/drawing/2014/main" id="{9DE90D8F-195E-FE75-9D80-4C3D9503B9D0}"/>
                  </a:ext>
                </a:extLst>
              </p:cNvPr>
              <p:cNvSpPr/>
              <p:nvPr/>
            </p:nvSpPr>
            <p:spPr>
              <a:xfrm>
                <a:off x="1216775" y="4480923"/>
                <a:ext cx="4381758" cy="915523"/>
              </a:xfrm>
              <a:custGeom>
                <a:avLst/>
                <a:gdLst>
                  <a:gd name="connsiteX0" fmla="*/ 2764155 w 2764155"/>
                  <a:gd name="connsiteY0" fmla="*/ 589598 h 686910"/>
                  <a:gd name="connsiteX1" fmla="*/ 2486978 w 2764155"/>
                  <a:gd name="connsiteY1" fmla="*/ 0 h 686910"/>
                  <a:gd name="connsiteX2" fmla="*/ 271463 w 2764155"/>
                  <a:gd name="connsiteY2" fmla="*/ 11430 h 686910"/>
                  <a:gd name="connsiteX3" fmla="*/ 0 w 2764155"/>
                  <a:gd name="connsiteY3" fmla="*/ 587693 h 686910"/>
                  <a:gd name="connsiteX4" fmla="*/ 2764155 w 2764155"/>
                  <a:gd name="connsiteY4" fmla="*/ 589598 h 68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155" h="686910">
                    <a:moveTo>
                      <a:pt x="2764155" y="589598"/>
                    </a:moveTo>
                    <a:lnTo>
                      <a:pt x="2486978" y="0"/>
                    </a:lnTo>
                    <a:cubicBezTo>
                      <a:pt x="1363980" y="111442"/>
                      <a:pt x="418148" y="25717"/>
                      <a:pt x="271463" y="11430"/>
                    </a:cubicBezTo>
                    <a:lnTo>
                      <a:pt x="0" y="587693"/>
                    </a:lnTo>
                    <a:cubicBezTo>
                      <a:pt x="1274445" y="792480"/>
                      <a:pt x="2546033" y="621983"/>
                      <a:pt x="2764155" y="589598"/>
                    </a:cubicBezTo>
                    <a:close/>
                  </a:path>
                </a:pathLst>
              </a:cu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任意多边形: 形状 98">
                <a:extLst>
                  <a:ext uri="{FF2B5EF4-FFF2-40B4-BE49-F238E27FC236}">
                    <a16:creationId xmlns:a16="http://schemas.microsoft.com/office/drawing/2014/main" id="{7FAA08E3-75C1-C1BD-7E6D-B46A520CF60F}"/>
                  </a:ext>
                </a:extLst>
              </p:cNvPr>
              <p:cNvSpPr/>
              <p:nvPr/>
            </p:nvSpPr>
            <p:spPr>
              <a:xfrm>
                <a:off x="1185968" y="1346200"/>
                <a:ext cx="2151600" cy="3864263"/>
              </a:xfrm>
              <a:custGeom>
                <a:avLst/>
                <a:gdLst>
                  <a:gd name="connsiteX0" fmla="*/ 0 w 2578100"/>
                  <a:gd name="connsiteY0" fmla="*/ 4686300 h 4686300"/>
                  <a:gd name="connsiteX1" fmla="*/ 2578100 w 2578100"/>
                  <a:gd name="connsiteY1" fmla="*/ 0 h 4686300"/>
                  <a:gd name="connsiteX2" fmla="*/ 2311400 w 2578100"/>
                  <a:gd name="connsiteY2" fmla="*/ 127000 h 4686300"/>
                  <a:gd name="connsiteX0" fmla="*/ 0 w 2628028"/>
                  <a:gd name="connsiteY0" fmla="*/ 4686300 h 4686300"/>
                  <a:gd name="connsiteX1" fmla="*/ 2628028 w 2628028"/>
                  <a:gd name="connsiteY1" fmla="*/ 0 h 4686300"/>
                  <a:gd name="connsiteX2" fmla="*/ 2311400 w 2628028"/>
                  <a:gd name="connsiteY2" fmla="*/ 127000 h 4686300"/>
                  <a:gd name="connsiteX0" fmla="*/ 0 w 2609305"/>
                  <a:gd name="connsiteY0" fmla="*/ 4686300 h 4686300"/>
                  <a:gd name="connsiteX1" fmla="*/ 2609305 w 2609305"/>
                  <a:gd name="connsiteY1" fmla="*/ 0 h 4686300"/>
                  <a:gd name="connsiteX2" fmla="*/ 2311400 w 2609305"/>
                  <a:gd name="connsiteY2" fmla="*/ 127000 h 4686300"/>
                </a:gdLst>
                <a:ahLst/>
                <a:cxnLst>
                  <a:cxn ang="0">
                    <a:pos x="connsiteX0" y="connsiteY0"/>
                  </a:cxn>
                  <a:cxn ang="0">
                    <a:pos x="connsiteX1" y="connsiteY1"/>
                  </a:cxn>
                  <a:cxn ang="0">
                    <a:pos x="connsiteX2" y="connsiteY2"/>
                  </a:cxn>
                </a:cxnLst>
                <a:rect l="l" t="t" r="r" b="b"/>
                <a:pathLst>
                  <a:path w="2609305" h="4686300">
                    <a:moveTo>
                      <a:pt x="0" y="4686300"/>
                    </a:moveTo>
                    <a:lnTo>
                      <a:pt x="2609305" y="0"/>
                    </a:lnTo>
                    <a:cubicBezTo>
                      <a:pt x="2520405" y="42333"/>
                      <a:pt x="2400300" y="84667"/>
                      <a:pt x="2311400" y="127000"/>
                    </a:cubicBezTo>
                  </a:path>
                </a:pathLst>
              </a:custGeom>
              <a:noFill/>
              <a:ln w="34925" cap="flat">
                <a:gradFill flip="none" rotWithShape="1">
                  <a:gsLst>
                    <a:gs pos="0">
                      <a:srgbClr val="42A2D2"/>
                    </a:gs>
                    <a:gs pos="100000">
                      <a:srgbClr val="034AB0"/>
                    </a:gs>
                  </a:gsLst>
                  <a:lin ang="5400000" scaled="1"/>
                  <a:tileRect/>
                </a:grad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椭圆 92">
                <a:extLst>
                  <a:ext uri="{FF2B5EF4-FFF2-40B4-BE49-F238E27FC236}">
                    <a16:creationId xmlns:a16="http://schemas.microsoft.com/office/drawing/2014/main" id="{FBE690D8-5934-7D87-F153-B75A3EB0FDB3}"/>
                  </a:ext>
                </a:extLst>
              </p:cNvPr>
              <p:cNvSpPr/>
              <p:nvPr/>
            </p:nvSpPr>
            <p:spPr>
              <a:xfrm>
                <a:off x="1650615" y="4423123"/>
                <a:ext cx="3508010" cy="135460"/>
              </a:xfrm>
              <a:prstGeom prst="ellipse">
                <a:avLst/>
              </a:prstGeom>
              <a:gradFill>
                <a:gsLst>
                  <a:gs pos="0">
                    <a:srgbClr val="0073DC">
                      <a:alpha val="0"/>
                    </a:srgbClr>
                  </a:gs>
                  <a:gs pos="100000">
                    <a:srgbClr val="0342A8">
                      <a:alpha val="69000"/>
                    </a:srgbClr>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椭圆 93">
                <a:extLst>
                  <a:ext uri="{FF2B5EF4-FFF2-40B4-BE49-F238E27FC236}">
                    <a16:creationId xmlns:a16="http://schemas.microsoft.com/office/drawing/2014/main" id="{6C01F6B5-75F0-C0F4-A1F3-1A6A2D43AF76}"/>
                  </a:ext>
                </a:extLst>
              </p:cNvPr>
              <p:cNvSpPr/>
              <p:nvPr/>
            </p:nvSpPr>
            <p:spPr>
              <a:xfrm>
                <a:off x="2128249" y="3585725"/>
                <a:ext cx="2557032" cy="93142"/>
              </a:xfrm>
              <a:prstGeom prst="ellipse">
                <a:avLst/>
              </a:prstGeom>
              <a:gradFill>
                <a:gsLst>
                  <a:gs pos="0">
                    <a:srgbClr val="0073DC">
                      <a:alpha val="0"/>
                    </a:srgbClr>
                  </a:gs>
                  <a:gs pos="100000">
                    <a:srgbClr val="0342A8">
                      <a:alpha val="69000"/>
                    </a:srgbClr>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椭圆 94">
                <a:extLst>
                  <a:ext uri="{FF2B5EF4-FFF2-40B4-BE49-F238E27FC236}">
                    <a16:creationId xmlns:a16="http://schemas.microsoft.com/office/drawing/2014/main" id="{FFAE5AFE-0BB3-8617-3D41-AD80E03E077B}"/>
                  </a:ext>
                </a:extLst>
              </p:cNvPr>
              <p:cNvSpPr/>
              <p:nvPr/>
            </p:nvSpPr>
            <p:spPr>
              <a:xfrm>
                <a:off x="2635829" y="2661802"/>
                <a:ext cx="1528397" cy="102666"/>
              </a:xfrm>
              <a:prstGeom prst="ellipse">
                <a:avLst/>
              </a:prstGeom>
              <a:gradFill>
                <a:gsLst>
                  <a:gs pos="0">
                    <a:srgbClr val="C00000">
                      <a:alpha val="0"/>
                    </a:srgbClr>
                  </a:gs>
                  <a:gs pos="100000">
                    <a:srgbClr val="C00000">
                      <a:alpha val="41000"/>
                    </a:srgbClr>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5" name="组合 204">
              <a:extLst>
                <a:ext uri="{FF2B5EF4-FFF2-40B4-BE49-F238E27FC236}">
                  <a16:creationId xmlns:a16="http://schemas.microsoft.com/office/drawing/2014/main" id="{8230EE55-D6A1-5798-97CF-1116D64842A6}"/>
                </a:ext>
              </a:extLst>
            </p:cNvPr>
            <p:cNvGrpSpPr/>
            <p:nvPr/>
          </p:nvGrpSpPr>
          <p:grpSpPr>
            <a:xfrm>
              <a:off x="10162721" y="1341438"/>
              <a:ext cx="922340" cy="4980298"/>
              <a:chOff x="10486571" y="1341438"/>
              <a:chExt cx="922340" cy="4980298"/>
            </a:xfrm>
          </p:grpSpPr>
          <p:sp>
            <p:nvSpPr>
              <p:cNvPr id="164" name="矩形: 剪去左右顶角 163">
                <a:extLst>
                  <a:ext uri="{FF2B5EF4-FFF2-40B4-BE49-F238E27FC236}">
                    <a16:creationId xmlns:a16="http://schemas.microsoft.com/office/drawing/2014/main" id="{1E836700-98F5-E830-E82F-BC5D163FB8E8}"/>
                  </a:ext>
                </a:extLst>
              </p:cNvPr>
              <p:cNvSpPr/>
              <p:nvPr/>
            </p:nvSpPr>
            <p:spPr>
              <a:xfrm>
                <a:off x="10486571" y="1341438"/>
                <a:ext cx="922340" cy="4980298"/>
              </a:xfrm>
              <a:prstGeom prst="snip2SameRect">
                <a:avLst>
                  <a:gd name="adj1" fmla="val 9782"/>
                  <a:gd name="adj2" fmla="val 9639"/>
                </a:avLst>
              </a:prstGeom>
              <a:gradFill>
                <a:gsLst>
                  <a:gs pos="0">
                    <a:srgbClr val="0073DC"/>
                  </a:gs>
                  <a:gs pos="100000">
                    <a:srgbClr val="0342A8"/>
                  </a:gs>
                </a:gsLst>
                <a:lin ang="5400000" scaled="1"/>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9" name="组合 168">
                <a:extLst>
                  <a:ext uri="{FF2B5EF4-FFF2-40B4-BE49-F238E27FC236}">
                    <a16:creationId xmlns:a16="http://schemas.microsoft.com/office/drawing/2014/main" id="{19C56225-9CF6-2067-3D3B-2FD5EB1B42E9}"/>
                  </a:ext>
                </a:extLst>
              </p:cNvPr>
              <p:cNvGrpSpPr/>
              <p:nvPr/>
            </p:nvGrpSpPr>
            <p:grpSpPr>
              <a:xfrm>
                <a:off x="10624576" y="2163475"/>
                <a:ext cx="646331" cy="3416320"/>
                <a:chOff x="5950634" y="3269734"/>
                <a:chExt cx="646331" cy="3416320"/>
              </a:xfrm>
            </p:grpSpPr>
            <p:sp>
              <p:nvSpPr>
                <p:cNvPr id="166" name="文本框 165">
                  <a:extLst>
                    <a:ext uri="{FF2B5EF4-FFF2-40B4-BE49-F238E27FC236}">
                      <a16:creationId xmlns:a16="http://schemas.microsoft.com/office/drawing/2014/main" id="{86209381-E3C6-C3B0-22FE-746519FDF5FB}"/>
                    </a:ext>
                  </a:extLst>
                </p:cNvPr>
                <p:cNvSpPr txBox="1"/>
                <p:nvPr/>
              </p:nvSpPr>
              <p:spPr>
                <a:xfrm>
                  <a:off x="6111875" y="3269734"/>
                  <a:ext cx="336550" cy="3416320"/>
                </a:xfrm>
                <a:prstGeom prst="rect">
                  <a:avLst/>
                </a:prstGeom>
                <a:noFill/>
              </p:spPr>
              <p:txBody>
                <a:bodyPr wrap="square">
                  <a:spAutoFit/>
                </a:bodyPr>
                <a:lstStyle/>
                <a:p>
                  <a:pPr algn="ctr"/>
                  <a:r>
                    <a:rPr lang="en-CN"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国际</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a:p>
                  <a:pPr algn="ct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a:p>
                  <a:pPr algn="ct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a:p>
                  <a:pPr algn="ctr"/>
                  <a:r>
                    <a:rPr lang="en-CN"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标准</a:t>
                  </a:r>
                </a:p>
              </p:txBody>
            </p:sp>
            <p:sp>
              <p:nvSpPr>
                <p:cNvPr id="168" name="文本框 167">
                  <a:extLst>
                    <a:ext uri="{FF2B5EF4-FFF2-40B4-BE49-F238E27FC236}">
                      <a16:creationId xmlns:a16="http://schemas.microsoft.com/office/drawing/2014/main" id="{95CEF797-71CD-BF5A-F29F-B11B87BF610A}"/>
                    </a:ext>
                  </a:extLst>
                </p:cNvPr>
                <p:cNvSpPr txBox="1"/>
                <p:nvPr/>
              </p:nvSpPr>
              <p:spPr>
                <a:xfrm rot="5400000">
                  <a:off x="5679695" y="4648658"/>
                  <a:ext cx="1188210" cy="646331"/>
                </a:xfrm>
                <a:prstGeom prst="rect">
                  <a:avLst/>
                </a:prstGeom>
                <a:noFill/>
              </p:spPr>
              <p:txBody>
                <a:bodyPr wrap="square">
                  <a:spAutoFit/>
                </a:bodyPr>
                <a:lstStyle/>
                <a:p>
                  <a:pPr algn="ctr"/>
                  <a:r>
                    <a:rPr lang="en-CN"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AGI</a:t>
                  </a:r>
                  <a:endParaRPr lang="zh-CN" altLang="en-US" sz="36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71" name="文本框 170">
              <a:extLst>
                <a:ext uri="{FF2B5EF4-FFF2-40B4-BE49-F238E27FC236}">
                  <a16:creationId xmlns:a16="http://schemas.microsoft.com/office/drawing/2014/main" id="{7FC4F57C-31F5-3045-948C-3685F81D906E}"/>
                </a:ext>
              </a:extLst>
            </p:cNvPr>
            <p:cNvSpPr txBox="1"/>
            <p:nvPr/>
          </p:nvSpPr>
          <p:spPr>
            <a:xfrm>
              <a:off x="2654300" y="2237963"/>
              <a:ext cx="2123534" cy="830997"/>
            </a:xfrm>
            <a:prstGeom prst="rect">
              <a:avLst/>
            </a:prstGeom>
            <a:noFill/>
          </p:spPr>
          <p:txBody>
            <a:bodyPr wrap="square">
              <a:spAutoFit/>
            </a:bodyPr>
            <a:lstStyle/>
            <a:p>
              <a:pPr algn="ct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重构应用</a:t>
              </a:r>
              <a:endPar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a:p>
              <a:pPr algn="ctr"/>
              <a:r>
                <a:rPr lang="zh-CN" altLang="en-CN"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超级</a:t>
              </a:r>
              <a:r>
                <a:rPr lang="zh-CN"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应用</a:t>
              </a:r>
            </a:p>
          </p:txBody>
        </p:sp>
        <p:sp>
          <p:nvSpPr>
            <p:cNvPr id="172" name="文本框 171">
              <a:extLst>
                <a:ext uri="{FF2B5EF4-FFF2-40B4-BE49-F238E27FC236}">
                  <a16:creationId xmlns:a16="http://schemas.microsoft.com/office/drawing/2014/main" id="{D0D3D54A-F57D-7982-1184-029D4A26669E}"/>
                </a:ext>
              </a:extLst>
            </p:cNvPr>
            <p:cNvSpPr txBox="1"/>
            <p:nvPr/>
          </p:nvSpPr>
          <p:spPr>
            <a:xfrm>
              <a:off x="1643588" y="3431265"/>
              <a:ext cx="4144958" cy="584775"/>
            </a:xfrm>
            <a:prstGeom prst="rect">
              <a:avLst/>
            </a:prstGeom>
            <a:noFill/>
          </p:spPr>
          <p:txBody>
            <a:bodyPr wrap="square">
              <a:spAutoFit/>
            </a:bodyPr>
            <a:lstStyle/>
            <a:p>
              <a:pPr algn="ct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AGI</a:t>
              </a:r>
              <a:r>
                <a:rPr lang="zh-CN" altLang="en-US"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助手</a:t>
              </a:r>
            </a:p>
          </p:txBody>
        </p:sp>
        <p:sp>
          <p:nvSpPr>
            <p:cNvPr id="175" name="文本框 174">
              <a:extLst>
                <a:ext uri="{FF2B5EF4-FFF2-40B4-BE49-F238E27FC236}">
                  <a16:creationId xmlns:a16="http://schemas.microsoft.com/office/drawing/2014/main" id="{0DE9AD30-A0B5-AFAE-9279-C5C692A7738F}"/>
                </a:ext>
              </a:extLst>
            </p:cNvPr>
            <p:cNvSpPr txBox="1"/>
            <p:nvPr/>
          </p:nvSpPr>
          <p:spPr>
            <a:xfrm>
              <a:off x="1643588" y="4547220"/>
              <a:ext cx="4144958" cy="523220"/>
            </a:xfrm>
            <a:prstGeom prst="rect">
              <a:avLst/>
            </a:prstGeom>
            <a:noFill/>
          </p:spPr>
          <p:txBody>
            <a:bodyPr wrap="square">
              <a:spAutoFit/>
            </a:bodyPr>
            <a:lstStyle/>
            <a:p>
              <a:pPr algn="ctr"/>
              <a:r>
                <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重构</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OS</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76" name="文本框 175">
              <a:extLst>
                <a:ext uri="{FF2B5EF4-FFF2-40B4-BE49-F238E27FC236}">
                  <a16:creationId xmlns:a16="http://schemas.microsoft.com/office/drawing/2014/main" id="{C43B58D7-688D-6FFE-3344-1928576B4CC4}"/>
                </a:ext>
              </a:extLst>
            </p:cNvPr>
            <p:cNvSpPr txBox="1"/>
            <p:nvPr/>
          </p:nvSpPr>
          <p:spPr>
            <a:xfrm>
              <a:off x="1643588" y="5724856"/>
              <a:ext cx="4144958" cy="523220"/>
            </a:xfrm>
            <a:prstGeom prst="rect">
              <a:avLst/>
            </a:prstGeom>
            <a:noFill/>
          </p:spPr>
          <p:txBody>
            <a:bodyPr wrap="square">
              <a:spAutoFit/>
            </a:bodyPr>
            <a:lstStyle/>
            <a:p>
              <a:pPr algn="ctr"/>
              <a:r>
                <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Arial" panose="020B0604020202020204" pitchFamily="34" charset="0"/>
                </a:rPr>
                <a:t>重构计算</a:t>
              </a:r>
            </a:p>
          </p:txBody>
        </p:sp>
      </p:grpSp>
    </p:spTree>
    <p:extLst>
      <p:ext uri="{BB962C8B-B14F-4D97-AF65-F5344CB8AC3E}">
        <p14:creationId xmlns:p14="http://schemas.microsoft.com/office/powerpoint/2010/main" val="4081763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6E8E-438A-DFA4-5C02-3E5D65AC1D2F}"/>
              </a:ext>
            </a:extLst>
          </p:cNvPr>
          <p:cNvSpPr>
            <a:spLocks noGrp="1"/>
          </p:cNvSpPr>
          <p:nvPr>
            <p:ph type="title"/>
          </p:nvPr>
        </p:nvSpPr>
        <p:spPr/>
        <p:txBody>
          <a:bodyPr/>
          <a:lstStyle/>
          <a:p>
            <a:r>
              <a:rPr lang="zh-CN" altLang="en-US" dirty="0"/>
              <a:t>搜索的革命</a:t>
            </a:r>
            <a:endParaRPr lang="en-CN" dirty="0"/>
          </a:p>
        </p:txBody>
      </p:sp>
      <p:pic>
        <p:nvPicPr>
          <p:cNvPr id="4" name="pasted-movie.png" descr="pasted-movie.png">
            <a:extLst>
              <a:ext uri="{FF2B5EF4-FFF2-40B4-BE49-F238E27FC236}">
                <a16:creationId xmlns:a16="http://schemas.microsoft.com/office/drawing/2014/main" id="{EC94F4FF-2EEB-A6C5-1ECB-E58251D289A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52757" y="2449048"/>
            <a:ext cx="4844370" cy="4408952"/>
          </a:xfrm>
          <a:prstGeom prst="rect">
            <a:avLst/>
          </a:prstGeom>
          <a:ln w="12700">
            <a:miter lim="400000"/>
          </a:ln>
        </p:spPr>
      </p:pic>
      <p:sp>
        <p:nvSpPr>
          <p:cNvPr id="5" name="Rectangle 4">
            <a:extLst>
              <a:ext uri="{FF2B5EF4-FFF2-40B4-BE49-F238E27FC236}">
                <a16:creationId xmlns:a16="http://schemas.microsoft.com/office/drawing/2014/main" id="{513E38B7-50BE-CBB8-80F1-C35127BFD74B}"/>
              </a:ext>
            </a:extLst>
          </p:cNvPr>
          <p:cNvSpPr/>
          <p:nvPr/>
        </p:nvSpPr>
        <p:spPr>
          <a:xfrm>
            <a:off x="2671019" y="2883000"/>
            <a:ext cx="3805981" cy="24765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b="1" i="0" u="none" strike="noStrike" kern="1200" cap="none" spc="0" normalizeH="0" baseline="0" noProof="0" dirty="0">
                <a:ln>
                  <a:noFill/>
                </a:ln>
                <a:solidFill>
                  <a:srgbClr val="0086D2"/>
                </a:solidFill>
                <a:effectLst/>
                <a:uLnTx/>
                <a:uFillTx/>
                <a:latin typeface="Arial"/>
                <a:ea typeface="宋体"/>
                <a:cs typeface="+mn-cs"/>
              </a:rPr>
              <a:t>信息价值 = 找到需要的信息</a:t>
            </a:r>
          </a:p>
        </p:txBody>
      </p:sp>
      <p:sp>
        <p:nvSpPr>
          <p:cNvPr id="6" name="Rectangle 5">
            <a:extLst>
              <a:ext uri="{FF2B5EF4-FFF2-40B4-BE49-F238E27FC236}">
                <a16:creationId xmlns:a16="http://schemas.microsoft.com/office/drawing/2014/main" id="{23C66568-E3D8-F222-1910-09170BE8C7B7}"/>
              </a:ext>
            </a:extLst>
          </p:cNvPr>
          <p:cNvSpPr/>
          <p:nvPr/>
        </p:nvSpPr>
        <p:spPr>
          <a:xfrm>
            <a:off x="5815883" y="3653884"/>
            <a:ext cx="3339360" cy="247657"/>
          </a:xfrm>
          <a:prstGeom prst="rect">
            <a:avLst/>
          </a:prstGeom>
          <a:solidFill>
            <a:srgbClr val="FFFFF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86D2"/>
                </a:solidFill>
                <a:effectLst/>
                <a:uLnTx/>
                <a:uFillTx/>
                <a:latin typeface="Arial"/>
                <a:ea typeface="宋体"/>
                <a:cs typeface="+mn-cs"/>
              </a:rPr>
              <a:t>全面的信息源</a:t>
            </a:r>
            <a:endParaRPr kumimoji="0" lang="en-CN" b="1" i="0" u="none" strike="noStrike" kern="1200" cap="none" spc="0" normalizeH="0" baseline="0" noProof="0" dirty="0">
              <a:ln>
                <a:noFill/>
              </a:ln>
              <a:solidFill>
                <a:srgbClr val="0086D2"/>
              </a:solidFill>
              <a:effectLst/>
              <a:uLnTx/>
              <a:uFillTx/>
              <a:latin typeface="Arial"/>
              <a:ea typeface="宋体"/>
              <a:cs typeface="+mn-cs"/>
            </a:endParaRPr>
          </a:p>
        </p:txBody>
      </p:sp>
      <p:sp>
        <p:nvSpPr>
          <p:cNvPr id="7" name="Rectangle 6">
            <a:extLst>
              <a:ext uri="{FF2B5EF4-FFF2-40B4-BE49-F238E27FC236}">
                <a16:creationId xmlns:a16="http://schemas.microsoft.com/office/drawing/2014/main" id="{0D7039FF-4099-EB29-A3A1-9A4EB01EAB22}"/>
              </a:ext>
            </a:extLst>
          </p:cNvPr>
          <p:cNvSpPr/>
          <p:nvPr/>
        </p:nvSpPr>
        <p:spPr>
          <a:xfrm>
            <a:off x="3843269" y="3777712"/>
            <a:ext cx="1678147" cy="24765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86D2"/>
                </a:solidFill>
                <a:effectLst/>
                <a:uLnTx/>
                <a:uFillTx/>
                <a:latin typeface="Arial"/>
                <a:ea typeface="宋体"/>
                <a:cs typeface="+mn-cs"/>
              </a:rPr>
              <a:t>搜索信息</a:t>
            </a:r>
            <a:endParaRPr kumimoji="0" lang="en-CN" b="1" i="0" u="none" strike="noStrike" kern="1200" cap="none" spc="0" normalizeH="0" baseline="0" noProof="0" dirty="0">
              <a:ln>
                <a:noFill/>
              </a:ln>
              <a:solidFill>
                <a:srgbClr val="0086D2"/>
              </a:solidFill>
              <a:effectLst/>
              <a:uLnTx/>
              <a:uFillTx/>
              <a:latin typeface="Arial"/>
              <a:ea typeface="宋体"/>
              <a:cs typeface="+mn-cs"/>
            </a:endParaRPr>
          </a:p>
        </p:txBody>
      </p:sp>
      <p:sp>
        <p:nvSpPr>
          <p:cNvPr id="8" name="Rectangle 7">
            <a:extLst>
              <a:ext uri="{FF2B5EF4-FFF2-40B4-BE49-F238E27FC236}">
                <a16:creationId xmlns:a16="http://schemas.microsoft.com/office/drawing/2014/main" id="{3B3D51A0-C479-9E9B-F6CC-C87E5584F2C4}"/>
              </a:ext>
            </a:extLst>
          </p:cNvPr>
          <p:cNvSpPr/>
          <p:nvPr/>
        </p:nvSpPr>
        <p:spPr>
          <a:xfrm>
            <a:off x="5815883" y="5637826"/>
            <a:ext cx="2475710" cy="232632"/>
          </a:xfrm>
          <a:prstGeom prst="rect">
            <a:avLst/>
          </a:prstGeom>
          <a:solidFill>
            <a:srgbClr val="FFFFF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86D2"/>
                </a:solidFill>
                <a:effectLst/>
                <a:uLnTx/>
                <a:uFillTx/>
                <a:latin typeface="Arial"/>
                <a:ea typeface="宋体"/>
                <a:cs typeface="+mn-cs"/>
              </a:rPr>
              <a:t>定位正确信息</a:t>
            </a:r>
            <a:endParaRPr kumimoji="0" lang="en-CN" b="1" i="0" u="none" strike="noStrike" kern="1200" cap="none" spc="0" normalizeH="0" baseline="0" noProof="0" dirty="0">
              <a:ln>
                <a:noFill/>
              </a:ln>
              <a:solidFill>
                <a:srgbClr val="0086D2"/>
              </a:solidFill>
              <a:effectLst/>
              <a:uLnTx/>
              <a:uFillTx/>
              <a:latin typeface="Arial"/>
              <a:ea typeface="宋体"/>
              <a:cs typeface="+mn-cs"/>
            </a:endParaRPr>
          </a:p>
        </p:txBody>
      </p:sp>
      <p:sp>
        <p:nvSpPr>
          <p:cNvPr id="9" name="Rectangle 8">
            <a:extLst>
              <a:ext uri="{FF2B5EF4-FFF2-40B4-BE49-F238E27FC236}">
                <a16:creationId xmlns:a16="http://schemas.microsoft.com/office/drawing/2014/main" id="{299F0121-BF6E-7EEC-EA78-C2E30B7E4B11}"/>
              </a:ext>
            </a:extLst>
          </p:cNvPr>
          <p:cNvSpPr/>
          <p:nvPr/>
        </p:nvSpPr>
        <p:spPr>
          <a:xfrm>
            <a:off x="4760445" y="6281162"/>
            <a:ext cx="1871278" cy="24765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86D2"/>
                </a:solidFill>
                <a:effectLst/>
                <a:uLnTx/>
                <a:uFillTx/>
                <a:latin typeface="Arial"/>
                <a:ea typeface="宋体"/>
                <a:cs typeface="+mn-cs"/>
              </a:rPr>
              <a:t>价值信息</a:t>
            </a:r>
            <a:endParaRPr kumimoji="0" lang="en-CN" b="1" i="0" u="none" strike="noStrike" kern="1200" cap="none" spc="0" normalizeH="0" baseline="0" noProof="0" dirty="0">
              <a:ln>
                <a:noFill/>
              </a:ln>
              <a:solidFill>
                <a:srgbClr val="0086D2"/>
              </a:solidFill>
              <a:effectLst/>
              <a:uLnTx/>
              <a:uFillTx/>
              <a:latin typeface="Arial"/>
              <a:ea typeface="宋体"/>
              <a:cs typeface="+mn-cs"/>
            </a:endParaRPr>
          </a:p>
        </p:txBody>
      </p:sp>
      <p:sp>
        <p:nvSpPr>
          <p:cNvPr id="10" name="Rectangle 9">
            <a:extLst>
              <a:ext uri="{FF2B5EF4-FFF2-40B4-BE49-F238E27FC236}">
                <a16:creationId xmlns:a16="http://schemas.microsoft.com/office/drawing/2014/main" id="{736359DB-66A6-9B19-6FF1-E31B3A648437}"/>
              </a:ext>
            </a:extLst>
          </p:cNvPr>
          <p:cNvSpPr/>
          <p:nvPr/>
        </p:nvSpPr>
        <p:spPr>
          <a:xfrm>
            <a:off x="123363" y="6610343"/>
            <a:ext cx="2734928" cy="247657"/>
          </a:xfrm>
          <a:prstGeom prst="rect">
            <a:avLst/>
          </a:prstGeom>
          <a:solidFill>
            <a:srgbClr val="FFFFFF"/>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宋体"/>
                <a:cs typeface="+mn-cs"/>
              </a:rPr>
              <a:t>Picture credit from the Web</a:t>
            </a:r>
            <a:endParaRPr kumimoji="0" lang="en-CN" sz="12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1" name="Content Placeholder 2">
            <a:extLst>
              <a:ext uri="{FF2B5EF4-FFF2-40B4-BE49-F238E27FC236}">
                <a16:creationId xmlns:a16="http://schemas.microsoft.com/office/drawing/2014/main" id="{48B0D5BC-4DBE-751F-9119-D8D7A78FEBC5}"/>
              </a:ext>
            </a:extLst>
          </p:cNvPr>
          <p:cNvSpPr txBox="1">
            <a:spLocks/>
          </p:cNvSpPr>
          <p:nvPr/>
        </p:nvSpPr>
        <p:spPr>
          <a:xfrm>
            <a:off x="431801" y="1196975"/>
            <a:ext cx="11248292" cy="492918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lnSpc>
                <a:spcPct val="120000"/>
              </a:lnSpc>
              <a:buFont typeface="Arial" panose="020B0604020202020204" pitchFamily="34" charset="0"/>
              <a:buChar char="•"/>
            </a:pPr>
            <a:r>
              <a:rPr lang="en-CN" sz="2800" dirty="0">
                <a:latin typeface="Microsoft YaHei" panose="020B0503020204020204" pitchFamily="34" charset="-122"/>
                <a:ea typeface="Microsoft YaHei" panose="020B0503020204020204" pitchFamily="34" charset="-122"/>
                <a:cs typeface="Arial" panose="020B0604020202020204" pitchFamily="34" charset="0"/>
              </a:rPr>
              <a:t>精准定位信息</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a:t>
            </a:r>
            <a:r>
              <a:rPr lang="en-CN" sz="2800" dirty="0">
                <a:latin typeface="Microsoft YaHei" panose="020B0503020204020204" pitchFamily="34" charset="-122"/>
                <a:ea typeface="Microsoft YaHei" panose="020B0503020204020204" pitchFamily="34" charset="-122"/>
                <a:cs typeface="Arial" panose="020B0604020202020204" pitchFamily="34" charset="0"/>
              </a:rPr>
              <a:t>可靠</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、快速</a:t>
            </a:r>
            <a:endParaRPr lang="en-CN" sz="2800" dirty="0">
              <a:latin typeface="Microsoft YaHei" panose="020B0503020204020204" pitchFamily="34" charset="-122"/>
              <a:ea typeface="Microsoft YaHei" panose="020B0503020204020204" pitchFamily="34" charset="-122"/>
              <a:cs typeface="Arial" panose="020B0604020202020204" pitchFamily="34" charset="0"/>
            </a:endParaRPr>
          </a:p>
          <a:p>
            <a:pPr marL="285750" indent="-285750">
              <a:lnSpc>
                <a:spcPct val="120000"/>
              </a:lnSpc>
              <a:buFont typeface="Arial" panose="020B0604020202020204" pitchFamily="34" charset="0"/>
              <a:buChar char="•"/>
            </a:pPr>
            <a:r>
              <a:rPr lang="en-CN" sz="2800" dirty="0">
                <a:latin typeface="Microsoft YaHei" panose="020B0503020204020204" pitchFamily="34" charset="-122"/>
                <a:ea typeface="Microsoft YaHei" panose="020B0503020204020204" pitchFamily="34" charset="-122"/>
                <a:cs typeface="Arial" panose="020B0604020202020204" pitchFamily="34" charset="0"/>
              </a:rPr>
              <a:t>避免幻觉</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、可追溯</a:t>
            </a:r>
            <a:endParaRPr lang="en-CN" sz="2800" dirty="0">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7832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A3EC-5421-882D-9446-42D077D39EFE}"/>
              </a:ext>
            </a:extLst>
          </p:cNvPr>
          <p:cNvSpPr>
            <a:spLocks noGrp="1"/>
          </p:cNvSpPr>
          <p:nvPr>
            <p:ph type="title"/>
          </p:nvPr>
        </p:nvSpPr>
        <p:spPr/>
        <p:txBody>
          <a:bodyPr/>
          <a:lstStyle/>
          <a:p>
            <a:r>
              <a:rPr lang="en-US" dirty="0" err="1"/>
              <a:t>助手的革命</a:t>
            </a:r>
            <a:endParaRPr lang="en-CN" dirty="0"/>
          </a:p>
        </p:txBody>
      </p:sp>
      <p:pic>
        <p:nvPicPr>
          <p:cNvPr id="11" name="为我筛选出价格在100元到300元，同时包邮的女性钱包产品">
            <a:hlinkClick r:id="" action="ppaction://media"/>
            <a:extLst>
              <a:ext uri="{FF2B5EF4-FFF2-40B4-BE49-F238E27FC236}">
                <a16:creationId xmlns:a16="http://schemas.microsoft.com/office/drawing/2014/main" id="{6CF10532-353F-3B91-E411-8384B555DE0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34121" y="1634400"/>
            <a:ext cx="2459637" cy="4847546"/>
          </a:xfrm>
          <a:prstGeom prst="rect">
            <a:avLst/>
          </a:prstGeom>
        </p:spPr>
      </p:pic>
      <p:pic>
        <p:nvPicPr>
          <p:cNvPr id="12" name="打开量子位的最新推送，给此文章写一段英文摘要">
            <a:hlinkClick r:id="" action="ppaction://media"/>
            <a:extLst>
              <a:ext uri="{FF2B5EF4-FFF2-40B4-BE49-F238E27FC236}">
                <a16:creationId xmlns:a16="http://schemas.microsoft.com/office/drawing/2014/main" id="{FEAFDC85-9CD1-1E80-F711-4460C24D80C5}"/>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210194" y="1634400"/>
            <a:ext cx="2474537" cy="4847546"/>
          </a:xfrm>
          <a:prstGeom prst="rect">
            <a:avLst/>
          </a:prstGeom>
        </p:spPr>
      </p:pic>
      <p:pic>
        <p:nvPicPr>
          <p:cNvPr id="13" name="故宫和颐和园哪个离我更近">
            <a:hlinkClick r:id="" action="ppaction://media"/>
            <a:extLst>
              <a:ext uri="{FF2B5EF4-FFF2-40B4-BE49-F238E27FC236}">
                <a16:creationId xmlns:a16="http://schemas.microsoft.com/office/drawing/2014/main" id="{8F1994E6-9DFC-A735-D6E8-865930ADA7E9}"/>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315679" y="1634400"/>
            <a:ext cx="2459637" cy="4847546"/>
          </a:xfrm>
          <a:prstGeom prst="rect">
            <a:avLst/>
          </a:prstGeom>
        </p:spPr>
      </p:pic>
      <p:pic>
        <p:nvPicPr>
          <p:cNvPr id="14" name="请在我的订单中找到我最新下单的外卖，再来一单">
            <a:hlinkClick r:id="" action="ppaction://media"/>
            <a:extLst>
              <a:ext uri="{FF2B5EF4-FFF2-40B4-BE49-F238E27FC236}">
                <a16:creationId xmlns:a16="http://schemas.microsoft.com/office/drawing/2014/main" id="{F4602899-D839-F639-8D2B-46DD8A93EDDC}"/>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9398242" y="1634400"/>
            <a:ext cx="2459637" cy="4847546"/>
          </a:xfrm>
          <a:prstGeom prst="rect">
            <a:avLst/>
          </a:prstGeom>
        </p:spPr>
      </p:pic>
      <p:sp>
        <p:nvSpPr>
          <p:cNvPr id="15" name="矩形 5">
            <a:extLst>
              <a:ext uri="{FF2B5EF4-FFF2-40B4-BE49-F238E27FC236}">
                <a16:creationId xmlns:a16="http://schemas.microsoft.com/office/drawing/2014/main" id="{60C03E6A-2DB8-DACB-E676-C36561CBE81E}"/>
              </a:ext>
            </a:extLst>
          </p:cNvPr>
          <p:cNvSpPr/>
          <p:nvPr/>
        </p:nvSpPr>
        <p:spPr>
          <a:xfrm>
            <a:off x="319221" y="914400"/>
            <a:ext cx="2474537" cy="720000"/>
          </a:xfrm>
          <a:prstGeom prst="rect">
            <a:avLst/>
          </a:prstGeom>
          <a:solidFill>
            <a:srgbClr val="009AFF"/>
          </a:solidFill>
          <a:ln w="9525" cap="flat">
            <a:noFill/>
            <a:prstDash val="solid"/>
            <a:miter/>
          </a:ln>
        </p:spPr>
        <p:txBody>
          <a:bodyPr rtlCol="0" anchor="ctr"/>
          <a:lstStyle/>
          <a:p>
            <a:pPr algn="ctr"/>
            <a:r>
              <a:rPr lang="zh-CN" altLang="en-US" sz="1400" b="1" dirty="0">
                <a:solidFill>
                  <a:schemeClr val="bg1"/>
                </a:solidFill>
                <a:latin typeface="微软雅黑" panose="020B0503020204020204" charset="-122"/>
                <a:ea typeface="微软雅黑" panose="020B0503020204020204" charset="-122"/>
              </a:rPr>
              <a:t>筛选出价格在</a:t>
            </a:r>
            <a:r>
              <a:rPr lang="en-US" altLang="zh-CN" sz="1400" b="1" dirty="0">
                <a:solidFill>
                  <a:schemeClr val="bg1"/>
                </a:solidFill>
                <a:latin typeface="微软雅黑" panose="020B0503020204020204" charset="-122"/>
                <a:ea typeface="微软雅黑" panose="020B0503020204020204" charset="-122"/>
              </a:rPr>
              <a:t>100</a:t>
            </a:r>
            <a:r>
              <a:rPr lang="zh-CN" altLang="en-US" sz="1400" b="1" dirty="0">
                <a:solidFill>
                  <a:schemeClr val="bg1"/>
                </a:solidFill>
                <a:latin typeface="微软雅黑" panose="020B0503020204020204" charset="-122"/>
                <a:ea typeface="微软雅黑" panose="020B0503020204020204" charset="-122"/>
              </a:rPr>
              <a:t>元到</a:t>
            </a:r>
            <a:r>
              <a:rPr lang="en-US" altLang="zh-CN" sz="1400" b="1" dirty="0">
                <a:solidFill>
                  <a:schemeClr val="bg1"/>
                </a:solidFill>
                <a:latin typeface="微软雅黑" panose="020B0503020204020204" charset="-122"/>
                <a:ea typeface="微软雅黑" panose="020B0503020204020204" charset="-122"/>
              </a:rPr>
              <a:t>300</a:t>
            </a:r>
            <a:r>
              <a:rPr lang="zh-CN" altLang="en-US" sz="1400" b="1" dirty="0">
                <a:solidFill>
                  <a:schemeClr val="bg1"/>
                </a:solidFill>
                <a:latin typeface="微软雅黑" panose="020B0503020204020204" charset="-122"/>
                <a:ea typeface="微软雅黑" panose="020B0503020204020204" charset="-122"/>
              </a:rPr>
              <a:t>元，同时包邮的女性钱包产品</a:t>
            </a:r>
            <a:endParaRPr lang="en-GB" altLang="zh-CN" sz="1400" b="1" dirty="0" err="1">
              <a:solidFill>
                <a:schemeClr val="bg1"/>
              </a:solidFill>
              <a:latin typeface="微软雅黑" panose="020B0503020204020204" charset="-122"/>
              <a:ea typeface="微软雅黑" panose="020B0503020204020204" charset="-122"/>
            </a:endParaRPr>
          </a:p>
        </p:txBody>
      </p:sp>
      <p:sp>
        <p:nvSpPr>
          <p:cNvPr id="16" name="矩形 5">
            <a:extLst>
              <a:ext uri="{FF2B5EF4-FFF2-40B4-BE49-F238E27FC236}">
                <a16:creationId xmlns:a16="http://schemas.microsoft.com/office/drawing/2014/main" id="{7FFEFF5B-37B0-F4AF-E158-BCBB6F8FA861}"/>
              </a:ext>
            </a:extLst>
          </p:cNvPr>
          <p:cNvSpPr/>
          <p:nvPr/>
        </p:nvSpPr>
        <p:spPr>
          <a:xfrm>
            <a:off x="3210194" y="914400"/>
            <a:ext cx="2474537" cy="720000"/>
          </a:xfrm>
          <a:prstGeom prst="rect">
            <a:avLst/>
          </a:prstGeom>
          <a:solidFill>
            <a:srgbClr val="009AFF"/>
          </a:solidFill>
          <a:ln w="9525" cap="flat">
            <a:noFill/>
            <a:prstDash val="solid"/>
            <a:miter/>
          </a:ln>
        </p:spPr>
        <p:txBody>
          <a:bodyPr rtlCol="0" anchor="ctr"/>
          <a:lstStyle/>
          <a:p>
            <a:pPr algn="ctr"/>
            <a:r>
              <a:rPr lang="zh-CN" altLang="en-US" sz="1400" b="1" dirty="0">
                <a:solidFill>
                  <a:schemeClr val="bg1"/>
                </a:solidFill>
                <a:latin typeface="微软雅黑" panose="020B0503020204020204" charset="-122"/>
                <a:ea typeface="微软雅黑" panose="020B0503020204020204" charset="-122"/>
              </a:rPr>
              <a:t>打开量子位的最新推送，给此文章写一段英文摘要</a:t>
            </a:r>
          </a:p>
        </p:txBody>
      </p:sp>
      <p:sp>
        <p:nvSpPr>
          <p:cNvPr id="17" name="矩形 5">
            <a:extLst>
              <a:ext uri="{FF2B5EF4-FFF2-40B4-BE49-F238E27FC236}">
                <a16:creationId xmlns:a16="http://schemas.microsoft.com/office/drawing/2014/main" id="{9D05E1FF-3CA7-B7F3-6C55-CB72053E1C99}"/>
              </a:ext>
            </a:extLst>
          </p:cNvPr>
          <p:cNvSpPr/>
          <p:nvPr/>
        </p:nvSpPr>
        <p:spPr>
          <a:xfrm>
            <a:off x="6308227" y="914400"/>
            <a:ext cx="2474537" cy="720000"/>
          </a:xfrm>
          <a:prstGeom prst="rect">
            <a:avLst/>
          </a:prstGeom>
          <a:solidFill>
            <a:srgbClr val="009AFF"/>
          </a:solidFill>
          <a:ln w="9525" cap="flat">
            <a:noFill/>
            <a:prstDash val="solid"/>
            <a:miter/>
          </a:ln>
        </p:spPr>
        <p:txBody>
          <a:bodyPr rtlCol="0" anchor="ctr"/>
          <a:lstStyle/>
          <a:p>
            <a:pPr algn="ctr"/>
            <a:r>
              <a:rPr lang="zh-CN" altLang="en-US" sz="1400" b="1" dirty="0">
                <a:solidFill>
                  <a:schemeClr val="bg1"/>
                </a:solidFill>
                <a:latin typeface="微软雅黑" panose="020B0503020204020204" charset="-122"/>
                <a:ea typeface="微软雅黑" panose="020B0503020204020204" charset="-122"/>
              </a:rPr>
              <a:t>故宫和颐和园哪个离我更近</a:t>
            </a:r>
          </a:p>
        </p:txBody>
      </p:sp>
      <p:sp>
        <p:nvSpPr>
          <p:cNvPr id="18" name="矩形 5">
            <a:extLst>
              <a:ext uri="{FF2B5EF4-FFF2-40B4-BE49-F238E27FC236}">
                <a16:creationId xmlns:a16="http://schemas.microsoft.com/office/drawing/2014/main" id="{51410D5E-9FEC-C1AF-66D5-ABEC4D4F2C59}"/>
              </a:ext>
            </a:extLst>
          </p:cNvPr>
          <p:cNvSpPr/>
          <p:nvPr/>
        </p:nvSpPr>
        <p:spPr>
          <a:xfrm>
            <a:off x="9398242" y="914400"/>
            <a:ext cx="2474537" cy="720000"/>
          </a:xfrm>
          <a:prstGeom prst="rect">
            <a:avLst/>
          </a:prstGeom>
          <a:solidFill>
            <a:srgbClr val="009AFF"/>
          </a:solidFill>
          <a:ln w="9525" cap="flat">
            <a:noFill/>
            <a:prstDash val="solid"/>
            <a:miter/>
          </a:ln>
        </p:spPr>
        <p:txBody>
          <a:bodyPr rtlCol="0" anchor="ctr"/>
          <a:lstStyle/>
          <a:p>
            <a:pPr algn="ctr"/>
            <a:r>
              <a:rPr lang="zh-CN" altLang="en-US" sz="1400" b="1" dirty="0">
                <a:solidFill>
                  <a:schemeClr val="bg1"/>
                </a:solidFill>
                <a:latin typeface="微软雅黑" panose="020B0503020204020204" charset="-122"/>
                <a:ea typeface="微软雅黑" panose="020B0503020204020204" charset="-122"/>
              </a:rPr>
              <a:t>请在我的订单中找到我最新下单的外卖，再来一单</a:t>
            </a:r>
          </a:p>
        </p:txBody>
      </p:sp>
    </p:spTree>
    <p:extLst>
      <p:ext uri="{BB962C8B-B14F-4D97-AF65-F5344CB8AC3E}">
        <p14:creationId xmlns:p14="http://schemas.microsoft.com/office/powerpoint/2010/main" val="18464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79" fill="hold"/>
                                        <p:tgtEl>
                                          <p:spTgt spid="11"/>
                                        </p:tgtEl>
                                      </p:cBhvr>
                                    </p:cmd>
                                  </p:childTnLst>
                                </p:cTn>
                              </p:par>
                            </p:childTnLst>
                          </p:cTn>
                        </p:par>
                        <p:par>
                          <p:cTn id="7" fill="hold">
                            <p:stCondLst>
                              <p:cond delay="65479"/>
                            </p:stCondLst>
                            <p:childTnLst>
                              <p:par>
                                <p:cTn id="8" presetID="1" presetClass="mediacall" presetSubtype="0" fill="hold" nodeType="afterEffect">
                                  <p:stCondLst>
                                    <p:cond delay="0"/>
                                  </p:stCondLst>
                                  <p:childTnLst>
                                    <p:cmd type="call" cmd="playFrom(0.0)">
                                      <p:cBhvr>
                                        <p:cTn id="9" dur="49921" fill="hold"/>
                                        <p:tgtEl>
                                          <p:spTgt spid="12"/>
                                        </p:tgtEl>
                                      </p:cBhvr>
                                    </p:cmd>
                                  </p:childTnLst>
                                </p:cTn>
                              </p:par>
                            </p:childTnLst>
                          </p:cTn>
                        </p:par>
                        <p:par>
                          <p:cTn id="10" fill="hold">
                            <p:stCondLst>
                              <p:cond delay="115400"/>
                            </p:stCondLst>
                            <p:childTnLst>
                              <p:par>
                                <p:cTn id="11" presetID="1" presetClass="mediacall" presetSubtype="0" fill="hold" nodeType="afterEffect">
                                  <p:stCondLst>
                                    <p:cond delay="0"/>
                                  </p:stCondLst>
                                  <p:childTnLst>
                                    <p:cmd type="call" cmd="playFrom(0.0)">
                                      <p:cBhvr>
                                        <p:cTn id="12" dur="46534" fill="hold"/>
                                        <p:tgtEl>
                                          <p:spTgt spid="13"/>
                                        </p:tgtEl>
                                      </p:cBhvr>
                                    </p:cmd>
                                  </p:childTnLst>
                                </p:cTn>
                              </p:par>
                            </p:childTnLst>
                          </p:cTn>
                        </p:par>
                        <p:par>
                          <p:cTn id="13" fill="hold">
                            <p:stCondLst>
                              <p:cond delay="161934"/>
                            </p:stCondLst>
                            <p:childTnLst>
                              <p:par>
                                <p:cTn id="14" presetID="1" presetClass="mediacall" presetSubtype="0" fill="hold" nodeType="afterEffect">
                                  <p:stCondLst>
                                    <p:cond delay="0"/>
                                  </p:stCondLst>
                                  <p:childTnLst>
                                    <p:cmd type="call" cmd="playFrom(0.0)">
                                      <p:cBhvr>
                                        <p:cTn id="15" dur="2998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14"/>
                  </p:tgtEl>
                </p:cond>
              </p:nextCondLst>
            </p:seq>
            <p:video>
              <p:cMediaNode vol="80000">
                <p:cTn id="36" fill="hold" display="0">
                  <p:stCondLst>
                    <p:cond delay="indefinite"/>
                  </p:stCondLst>
                </p:cTn>
                <p:tgtEl>
                  <p:spTgt spid="11"/>
                </p:tgtEl>
              </p:cMediaNode>
            </p:video>
            <p:video>
              <p:cMediaNode vol="80000">
                <p:cTn id="37" fill="hold" display="0">
                  <p:stCondLst>
                    <p:cond delay="indefinite"/>
                  </p:stCondLst>
                </p:cTn>
                <p:tgtEl>
                  <p:spTgt spid="12"/>
                </p:tgtEl>
              </p:cMediaNode>
            </p:video>
            <p:video>
              <p:cMediaNode vol="80000">
                <p:cTn id="38" fill="hold" display="0">
                  <p:stCondLst>
                    <p:cond delay="indefinite"/>
                  </p:stCondLst>
                </p:cTn>
                <p:tgtEl>
                  <p:spTgt spid="13"/>
                </p:tgtEl>
              </p:cMediaNode>
            </p:video>
            <p:video>
              <p:cMediaNode vol="80000">
                <p:cTn id="39" fill="hold" display="0">
                  <p:stCondLst>
                    <p:cond delay="indefinite"/>
                  </p:stCondLst>
                </p:cTn>
                <p:tgtEl>
                  <p:spTgt spid="1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4109" y="19581"/>
            <a:ext cx="11523785" cy="792162"/>
          </a:xfrm>
        </p:spPr>
        <p:txBody>
          <a:bodyPr/>
          <a:lstStyle/>
          <a:p>
            <a:r>
              <a:rPr lang="en-CN" dirty="0"/>
              <a:t>OS的革命</a:t>
            </a:r>
            <a:endParaRPr lang="zh-CN" altLang="en-US" sz="3600" b="1" dirty="0">
              <a:solidFill>
                <a:schemeClr val="tx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55AF38B-2751-1CB9-1A77-21A6AEB4A6A5}"/>
              </a:ext>
            </a:extLst>
          </p:cNvPr>
          <p:cNvGrpSpPr/>
          <p:nvPr/>
        </p:nvGrpSpPr>
        <p:grpSpPr>
          <a:xfrm>
            <a:off x="3637425" y="1902837"/>
            <a:ext cx="8533310" cy="3571467"/>
            <a:chOff x="182244" y="1539701"/>
            <a:chExt cx="12081511" cy="5056505"/>
          </a:xfrm>
        </p:grpSpPr>
        <p:grpSp>
          <p:nvGrpSpPr>
            <p:cNvPr id="490" name="成组"/>
            <p:cNvGrpSpPr/>
            <p:nvPr/>
          </p:nvGrpSpPr>
          <p:grpSpPr>
            <a:xfrm>
              <a:off x="182244" y="3425016"/>
              <a:ext cx="2402692" cy="2446019"/>
              <a:chOff x="-5" y="0"/>
              <a:chExt cx="9047831" cy="10415958"/>
            </a:xfrm>
          </p:grpSpPr>
          <p:sp>
            <p:nvSpPr>
              <p:cNvPr id="487" name="GLM4 基座能力"/>
              <p:cNvSpPr/>
              <p:nvPr>
                <p:custDataLst>
                  <p:tags r:id="rId33"/>
                </p:custDataLst>
              </p:nvPr>
            </p:nvSpPr>
            <p:spPr>
              <a:xfrm>
                <a:off x="0" y="0"/>
                <a:ext cx="9047820" cy="2026729"/>
              </a:xfrm>
              <a:prstGeom prst="roundRect">
                <a:avLst>
                  <a:gd name="adj" fmla="val 3243"/>
                </a:avLst>
              </a:prstGeom>
              <a:solidFill>
                <a:srgbClr val="016AD2"/>
              </a:solidFill>
              <a:ln w="12700" cap="flat">
                <a:noFill/>
                <a:miter lim="400000"/>
              </a:ln>
              <a:effectLst/>
            </p:spPr>
            <p:txBody>
              <a:bodyPr wrap="square" lIns="228600" tIns="228600" rIns="228600" bIns="228600" numCol="1" anchor="ctr">
                <a:noAutofit/>
              </a:bodyPr>
              <a:lstStyle/>
              <a:p>
                <a:pPr algn="ctr" defTabSz="457200">
                  <a:defRPr sz="8000">
                    <a:solidFill>
                      <a:srgbClr val="FFFFFF"/>
                    </a:solidFill>
                    <a:latin typeface="Calibri"/>
                    <a:ea typeface="Calibri"/>
                    <a:cs typeface="Calibri"/>
                    <a:sym typeface="Calibri"/>
                  </a:defRPr>
                </a:pPr>
                <a:r>
                  <a:rPr lang="en-US" sz="1600" dirty="0">
                    <a:latin typeface="Arial" panose="020B0604020202020204" pitchFamily="34" charset="0"/>
                    <a:cs typeface="Arial" panose="020B0604020202020204" pitchFamily="34" charset="0"/>
                    <a:sym typeface="Helvetica"/>
                  </a:rPr>
                  <a:t>Base Model</a:t>
                </a:r>
                <a:endParaRPr sz="1600" dirty="0">
                  <a:latin typeface="Arial" panose="020B0604020202020204" pitchFamily="34" charset="0"/>
                  <a:cs typeface="Arial" panose="020B0604020202020204" pitchFamily="34" charset="0"/>
                  <a:sym typeface="Helvetica"/>
                </a:endParaRPr>
              </a:p>
            </p:txBody>
          </p:sp>
          <p:sp>
            <p:nvSpPr>
              <p:cNvPr id="488" name="工具调用能力"/>
              <p:cNvSpPr/>
              <p:nvPr>
                <p:custDataLst>
                  <p:tags r:id="rId34"/>
                </p:custDataLst>
              </p:nvPr>
            </p:nvSpPr>
            <p:spPr>
              <a:xfrm>
                <a:off x="0" y="2697235"/>
                <a:ext cx="9047826" cy="2026729"/>
              </a:xfrm>
              <a:prstGeom prst="roundRect">
                <a:avLst>
                  <a:gd name="adj" fmla="val 3243"/>
                </a:avLst>
              </a:prstGeom>
              <a:solidFill>
                <a:srgbClr val="016AD2"/>
              </a:solidFill>
              <a:ln w="12700" cap="flat">
                <a:noFill/>
                <a:miter lim="400000"/>
              </a:ln>
              <a:effectLst/>
            </p:spPr>
            <p:txBody>
              <a:bodyPr wrap="square" lIns="228600" tIns="228600" rIns="228600" bIns="228600" numCol="1" anchor="ctr">
                <a:noAutofit/>
              </a:bodyPr>
              <a:lstStyle/>
              <a:p>
                <a:pPr algn="ctr" defTabSz="457200">
                  <a:buClrTx/>
                  <a:buSzTx/>
                  <a:buFontTx/>
                  <a:defRPr sz="8000">
                    <a:solidFill>
                      <a:srgbClr val="FFFFFF"/>
                    </a:solidFill>
                    <a:latin typeface="Calibri"/>
                    <a:ea typeface="Calibri"/>
                    <a:cs typeface="Calibri"/>
                    <a:sym typeface="Calibri"/>
                  </a:defRPr>
                </a:pPr>
                <a:r>
                  <a:rPr lang="en-US" sz="1600" dirty="0">
                    <a:latin typeface="Arial" panose="020B0604020202020204" pitchFamily="34" charset="0"/>
                    <a:cs typeface="Arial" panose="020B0604020202020204" pitchFamily="34" charset="0"/>
                    <a:sym typeface="Helvetica"/>
                  </a:rPr>
                  <a:t>Function Call</a:t>
                </a:r>
              </a:p>
            </p:txBody>
          </p:sp>
          <p:sp>
            <p:nvSpPr>
              <p:cNvPr id="489" name="128K上下文"/>
              <p:cNvSpPr/>
              <p:nvPr>
                <p:custDataLst>
                  <p:tags r:id="rId35"/>
                </p:custDataLst>
              </p:nvPr>
            </p:nvSpPr>
            <p:spPr>
              <a:xfrm>
                <a:off x="-5" y="8409565"/>
                <a:ext cx="9047827" cy="2006393"/>
              </a:xfrm>
              <a:prstGeom prst="roundRect">
                <a:avLst>
                  <a:gd name="adj" fmla="val 3243"/>
                </a:avLst>
              </a:prstGeom>
              <a:solidFill>
                <a:srgbClr val="016AD2"/>
              </a:solidFill>
              <a:ln w="12700" cap="flat">
                <a:noFill/>
                <a:miter lim="400000"/>
              </a:ln>
              <a:effectLst/>
            </p:spPr>
            <p:txBody>
              <a:bodyPr wrap="square" lIns="228600" tIns="228600" rIns="228600" bIns="228600" numCol="1" anchor="ctr">
                <a:noAutofit/>
              </a:bodyPr>
              <a:lstStyle>
                <a:lvl1pPr defTabSz="457200">
                  <a:defRPr sz="8000">
                    <a:solidFill>
                      <a:srgbClr val="FFFFFF"/>
                    </a:solidFill>
                    <a:latin typeface="Calibri"/>
                    <a:ea typeface="Calibri"/>
                    <a:cs typeface="Calibri"/>
                    <a:sym typeface="Calibri"/>
                  </a:defRPr>
                </a:lvl1pPr>
              </a:lstStyle>
              <a:p>
                <a:pPr algn="ctr">
                  <a:buClrTx/>
                  <a:buSzTx/>
                  <a:buFontTx/>
                  <a:defRPr sz="8000">
                    <a:solidFill>
                      <a:srgbClr val="FFFFFF"/>
                    </a:solidFill>
                    <a:latin typeface="Calibri"/>
                    <a:ea typeface="Calibri"/>
                    <a:cs typeface="Calibri"/>
                    <a:sym typeface="Calibri"/>
                  </a:defRPr>
                </a:pPr>
                <a:r>
                  <a:rPr lang="en-US" sz="1600" dirty="0">
                    <a:latin typeface="Arial" panose="020B0604020202020204" pitchFamily="34" charset="0"/>
                    <a:cs typeface="Arial" panose="020B0604020202020204" pitchFamily="34" charset="0"/>
                  </a:rPr>
                  <a:t>Long Context</a:t>
                </a:r>
                <a:endParaRPr sz="1600" dirty="0">
                  <a:latin typeface="Arial" panose="020B0604020202020204" pitchFamily="34" charset="0"/>
                  <a:cs typeface="Arial" panose="020B0604020202020204" pitchFamily="34" charset="0"/>
                </a:endParaRPr>
              </a:p>
            </p:txBody>
          </p:sp>
        </p:grpSp>
        <p:grpSp>
          <p:nvGrpSpPr>
            <p:cNvPr id="23" name="组合 22"/>
            <p:cNvGrpSpPr/>
            <p:nvPr/>
          </p:nvGrpSpPr>
          <p:grpSpPr>
            <a:xfrm>
              <a:off x="2672715" y="1539701"/>
              <a:ext cx="9591040" cy="5056505"/>
              <a:chOff x="3667" y="1350"/>
              <a:chExt cx="15104" cy="7963"/>
            </a:xfrm>
          </p:grpSpPr>
          <p:sp>
            <p:nvSpPr>
              <p:cNvPr id="20" name="文本框 19"/>
              <p:cNvSpPr txBox="1"/>
              <p:nvPr>
                <p:custDataLst>
                  <p:tags r:id="rId5"/>
                </p:custDataLst>
              </p:nvPr>
            </p:nvSpPr>
            <p:spPr>
              <a:xfrm>
                <a:off x="16706" y="8770"/>
                <a:ext cx="2065" cy="543"/>
              </a:xfrm>
              <a:prstGeom prst="rect">
                <a:avLst/>
              </a:prstGeom>
              <a:noFill/>
            </p:spPr>
            <p:txBody>
              <a:bodyPr wrap="square" rtlCol="0">
                <a:noAutofit/>
              </a:bodyPr>
              <a:lstStyle/>
              <a:p>
                <a:r>
                  <a:rPr lang="zh-CN" altLang="en-US" sz="1200">
                    <a:latin typeface="Arial" panose="020B0604020202020204" pitchFamily="34" charset="0"/>
                    <a:cs typeface="Arial" panose="020B0604020202020204" pitchFamily="34" charset="0"/>
                  </a:rPr>
                  <a:t>CogView</a:t>
                </a:r>
              </a:p>
            </p:txBody>
          </p:sp>
          <p:grpSp>
            <p:nvGrpSpPr>
              <p:cNvPr id="22" name="组合 21"/>
              <p:cNvGrpSpPr/>
              <p:nvPr/>
            </p:nvGrpSpPr>
            <p:grpSpPr>
              <a:xfrm>
                <a:off x="3667" y="1350"/>
                <a:ext cx="15095" cy="7838"/>
                <a:chOff x="3666" y="1041"/>
                <a:chExt cx="15095" cy="7838"/>
              </a:xfrm>
            </p:grpSpPr>
            <p:sp>
              <p:nvSpPr>
                <p:cNvPr id="7" name="椭圆 6"/>
                <p:cNvSpPr/>
                <p:nvPr/>
              </p:nvSpPr>
              <p:spPr>
                <a:xfrm>
                  <a:off x="6670" y="3210"/>
                  <a:ext cx="5669" cy="5669"/>
                </a:xfrm>
                <a:prstGeom prst="ellipse">
                  <a:avLst/>
                </a:prstGeom>
                <a:solidFill>
                  <a:srgbClr val="E8EF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1200">
                    <a:latin typeface="Arial" panose="020B0604020202020204" pitchFamily="34" charset="0"/>
                    <a:cs typeface="Arial" panose="020B0604020202020204" pitchFamily="34" charset="0"/>
                  </a:endParaRPr>
                </a:p>
              </p:txBody>
            </p:sp>
            <p:grpSp>
              <p:nvGrpSpPr>
                <p:cNvPr id="87" name="组合 86"/>
                <p:cNvGrpSpPr/>
                <p:nvPr/>
              </p:nvGrpSpPr>
              <p:grpSpPr>
                <a:xfrm>
                  <a:off x="3666" y="1041"/>
                  <a:ext cx="13387" cy="7311"/>
                  <a:chOff x="5320" y="909"/>
                  <a:chExt cx="13387" cy="7311"/>
                </a:xfrm>
              </p:grpSpPr>
              <p:grpSp>
                <p:nvGrpSpPr>
                  <p:cNvPr id="480" name="成组"/>
                  <p:cNvGrpSpPr/>
                  <p:nvPr/>
                </p:nvGrpSpPr>
                <p:grpSpPr>
                  <a:xfrm>
                    <a:off x="7887" y="909"/>
                    <a:ext cx="7021" cy="1233"/>
                    <a:chOff x="-1053571" y="-1203479"/>
                    <a:chExt cx="12008938" cy="2378025"/>
                  </a:xfrm>
                </p:grpSpPr>
                <p:sp>
                  <p:nvSpPr>
                    <p:cNvPr id="476" name="矩形"/>
                    <p:cNvSpPr/>
                    <p:nvPr>
                      <p:custDataLst>
                        <p:tags r:id="rId30"/>
                      </p:custDataLst>
                    </p:nvPr>
                  </p:nvSpPr>
                  <p:spPr>
                    <a:xfrm>
                      <a:off x="-1053571" y="-1203479"/>
                      <a:ext cx="10759766" cy="2378025"/>
                    </a:xfrm>
                    <a:prstGeom prst="rect">
                      <a:avLst/>
                    </a:prstGeom>
                    <a:solidFill>
                      <a:srgbClr val="A2C5FF">
                        <a:alpha val="26631"/>
                      </a:srgbClr>
                    </a:solidFill>
                    <a:ln w="12700" cap="flat">
                      <a:noFill/>
                      <a:miter lim="400000"/>
                    </a:ln>
                    <a:effectLst/>
                  </p:spPr>
                  <p:txBody>
                    <a:bodyPr wrap="square" lIns="42862" tIns="42862" rIns="42862" bIns="42862" numCol="1" anchor="ctr">
                      <a:noAutofit/>
                    </a:bodyPr>
                    <a:lstStyle/>
                    <a:p>
                      <a:pPr>
                        <a:defRPr>
                          <a:solidFill>
                            <a:srgbClr val="3B515E"/>
                          </a:solidFill>
                        </a:defRPr>
                      </a:pPr>
                      <a:endParaRPr sz="200">
                        <a:latin typeface="Arial" panose="020B0604020202020204" pitchFamily="34" charset="0"/>
                        <a:cs typeface="Arial" panose="020B0604020202020204" pitchFamily="34" charset="0"/>
                      </a:endParaRPr>
                    </a:p>
                  </p:txBody>
                </p:sp>
                <p:grpSp>
                  <p:nvGrpSpPr>
                    <p:cNvPr id="479" name="成组"/>
                    <p:cNvGrpSpPr/>
                    <p:nvPr/>
                  </p:nvGrpSpPr>
                  <p:grpSpPr>
                    <a:xfrm>
                      <a:off x="-346324" y="-821398"/>
                      <a:ext cx="11301691" cy="1548296"/>
                      <a:chOff x="-1053570" y="-1262696"/>
                      <a:chExt cx="11301689" cy="1548295"/>
                    </a:xfrm>
                  </p:grpSpPr>
                  <p:sp>
                    <p:nvSpPr>
                      <p:cNvPr id="477" name="硬币"/>
                      <p:cNvSpPr/>
                      <p:nvPr>
                        <p:custDataLst>
                          <p:tags r:id="rId31"/>
                        </p:custDataLst>
                      </p:nvPr>
                    </p:nvSpPr>
                    <p:spPr>
                      <a:xfrm>
                        <a:off x="-1053570" y="-1197127"/>
                        <a:ext cx="1478286" cy="1482726"/>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solidFill>
                        <a:srgbClr val="FFFFFF"/>
                      </a:solidFill>
                      <a:ln w="12700" cap="flat">
                        <a:solidFill>
                          <a:schemeClr val="accent1"/>
                        </a:solidFill>
                        <a:prstDash val="solid"/>
                        <a:round/>
                      </a:ln>
                      <a:effectLst/>
                    </p:spPr>
                    <p:txBody>
                      <a:bodyPr wrap="square" lIns="42862" tIns="42862" rIns="42862" bIns="42862" numCol="1" anchor="ctr">
                        <a:noAutofit/>
                      </a:bodyPr>
                      <a:lstStyle/>
                      <a:p>
                        <a:endParaRPr sz="200">
                          <a:latin typeface="Arial" panose="020B0604020202020204" pitchFamily="34" charset="0"/>
                          <a:cs typeface="Arial" panose="020B0604020202020204" pitchFamily="34" charset="0"/>
                        </a:endParaRPr>
                      </a:p>
                    </p:txBody>
                  </p:sp>
                  <p:sp>
                    <p:nvSpPr>
                      <p:cNvPr id="478" name="用户配置 / 外部知识"/>
                      <p:cNvSpPr txBox="1"/>
                      <p:nvPr>
                        <p:custDataLst>
                          <p:tags r:id="rId32"/>
                        </p:custDataLst>
                      </p:nvPr>
                    </p:nvSpPr>
                    <p:spPr>
                      <a:xfrm>
                        <a:off x="1144599" y="-1262696"/>
                        <a:ext cx="9103520" cy="1525865"/>
                      </a:xfrm>
                      <a:prstGeom prst="rect">
                        <a:avLst/>
                      </a:prstGeom>
                      <a:noFill/>
                      <a:ln w="3175" cap="flat">
                        <a:noFill/>
                        <a:miter lim="400000"/>
                      </a:ln>
                      <a:effectLst/>
                    </p:spPr>
                    <p:txBody>
                      <a:bodyPr wrap="square" lIns="42862" tIns="42862" rIns="42862" bIns="42862" numCol="1" anchor="t">
                        <a:spAutoFit/>
                      </a:bodyPr>
                      <a:lstStyle>
                        <a:lvl1pPr algn="l">
                          <a:lnSpc>
                            <a:spcPct val="120000"/>
                          </a:lnSpc>
                          <a:defRPr sz="8000">
                            <a:solidFill>
                              <a:srgbClr val="FFFFFF"/>
                            </a:solidFill>
                            <a:latin typeface="Lantinghei SC Demibold" panose="02000000000000000000" charset="-122"/>
                            <a:ea typeface="Lantinghei SC Demibold" panose="02000000000000000000" charset="-122"/>
                            <a:cs typeface="Lantinghei SC Demibold" panose="02000000000000000000" charset="-122"/>
                            <a:sym typeface="Lantinghei SC Demibold" panose="02000000000000000000" charset="-122"/>
                          </a:defRPr>
                        </a:lvl1pPr>
                      </a:lstStyle>
                      <a:p>
                        <a:r>
                          <a:rPr lang="en-US" sz="1600" dirty="0">
                            <a:solidFill>
                              <a:schemeClr val="tx1"/>
                            </a:solidFill>
                            <a:latin typeface="Arial" panose="020B0604020202020204" pitchFamily="34" charset="0"/>
                            <a:cs typeface="Arial" panose="020B0604020202020204" pitchFamily="34" charset="0"/>
                          </a:rPr>
                          <a:t>Profile</a:t>
                        </a:r>
                        <a:r>
                          <a:rPr sz="1600" dirty="0">
                            <a:solidFill>
                              <a:schemeClr val="tx1"/>
                            </a:solidFill>
                            <a:latin typeface="Arial" panose="020B0604020202020204" pitchFamily="34" charset="0"/>
                            <a:cs typeface="Arial" panose="020B0604020202020204" pitchFamily="34" charset="0"/>
                          </a:rPr>
                          <a:t> / </a:t>
                        </a:r>
                        <a:r>
                          <a:rPr lang="en-US" sz="1600" dirty="0">
                            <a:solidFill>
                              <a:schemeClr val="tx1"/>
                            </a:solidFill>
                            <a:latin typeface="Arial" panose="020B0604020202020204" pitchFamily="34" charset="0"/>
                            <a:cs typeface="Arial" panose="020B0604020202020204" pitchFamily="34" charset="0"/>
                          </a:rPr>
                          <a:t>External </a:t>
                        </a:r>
                        <a:endParaRPr sz="1600" dirty="0">
                          <a:solidFill>
                            <a:schemeClr val="tx1"/>
                          </a:solidFill>
                          <a:latin typeface="Arial" panose="020B0604020202020204" pitchFamily="34" charset="0"/>
                          <a:cs typeface="Arial" panose="020B0604020202020204" pitchFamily="34" charset="0"/>
                        </a:endParaRPr>
                      </a:p>
                    </p:txBody>
                  </p:sp>
                </p:grpSp>
              </p:grpSp>
              <p:grpSp>
                <p:nvGrpSpPr>
                  <p:cNvPr id="483" name="成组"/>
                  <p:cNvGrpSpPr/>
                  <p:nvPr/>
                </p:nvGrpSpPr>
                <p:grpSpPr>
                  <a:xfrm>
                    <a:off x="5320" y="5115"/>
                    <a:ext cx="1417" cy="1417"/>
                    <a:chOff x="0" y="0"/>
                    <a:chExt cx="2379258" cy="2445141"/>
                  </a:xfrm>
                </p:grpSpPr>
                <p:sp>
                  <p:nvSpPr>
                    <p:cNvPr id="481" name="圆形"/>
                    <p:cNvSpPr/>
                    <p:nvPr>
                      <p:custDataLst>
                        <p:tags r:id="rId28"/>
                      </p:custDataLst>
                    </p:nvPr>
                  </p:nvSpPr>
                  <p:spPr>
                    <a:xfrm>
                      <a:off x="0" y="0"/>
                      <a:ext cx="2379258" cy="2445141"/>
                    </a:xfrm>
                    <a:prstGeom prst="ellipse">
                      <a:avLst/>
                    </a:prstGeom>
                    <a:solidFill>
                      <a:srgbClr val="C9E6FF"/>
                    </a:solidFill>
                    <a:ln w="12700" cap="flat">
                      <a:noFill/>
                      <a:miter lim="400000"/>
                    </a:ln>
                    <a:effectLst/>
                  </p:spPr>
                  <p:txBody>
                    <a:bodyPr wrap="square" lIns="42862" tIns="42862" rIns="42862" bIns="42862" numCol="1" anchor="ctr">
                      <a:noAutofit/>
                    </a:bodyPr>
                    <a:lstStyle/>
                    <a:p>
                      <a:endParaRPr sz="300">
                        <a:latin typeface="Arial" panose="020B0604020202020204" pitchFamily="34" charset="0"/>
                        <a:cs typeface="Arial" panose="020B0604020202020204" pitchFamily="34" charset="0"/>
                      </a:endParaRPr>
                    </a:p>
                  </p:txBody>
                </p:sp>
                <p:pic>
                  <p:nvPicPr>
                    <p:cNvPr id="482" name="已粘贴的影片.png" descr="已粘贴的影片.png"/>
                    <p:cNvPicPr/>
                    <p:nvPr>
                      <p:custDataLst>
                        <p:tags r:id="rId29"/>
                      </p:custDataLst>
                    </p:nvPr>
                  </p:nvPicPr>
                  <p:blipFill>
                    <a:blip r:embed="rId38"/>
                    <a:stretch>
                      <a:fillRect/>
                    </a:stretch>
                  </p:blipFill>
                  <p:spPr>
                    <a:xfrm>
                      <a:off x="0" y="0"/>
                      <a:ext cx="2379258" cy="2445141"/>
                    </a:xfrm>
                    <a:prstGeom prst="rect">
                      <a:avLst/>
                    </a:prstGeom>
                    <a:ln w="12700" cap="flat">
                      <a:noFill/>
                      <a:miter lim="400000"/>
                      <a:headEnd/>
                      <a:tailEnd/>
                    </a:ln>
                    <a:effectLst/>
                  </p:spPr>
                </p:pic>
              </p:grpSp>
              <p:pic>
                <p:nvPicPr>
                  <p:cNvPr id="484" name="已粘贴的影片.png" descr="已粘贴的影片.png"/>
                  <p:cNvPicPr/>
                  <p:nvPr>
                    <p:custDataLst>
                      <p:tags r:id="rId17"/>
                    </p:custDataLst>
                  </p:nvPr>
                </p:nvPicPr>
                <p:blipFill>
                  <a:blip r:embed="rId39"/>
                  <a:stretch>
                    <a:fillRect/>
                  </a:stretch>
                </p:blipFill>
                <p:spPr>
                  <a:xfrm>
                    <a:off x="10415" y="5299"/>
                    <a:ext cx="1417" cy="1417"/>
                  </a:xfrm>
                  <a:prstGeom prst="rect">
                    <a:avLst/>
                  </a:prstGeom>
                  <a:ln w="12700">
                    <a:miter lim="400000"/>
                    <a:headEnd/>
                    <a:tailEnd/>
                  </a:ln>
                </p:spPr>
              </p:pic>
              <p:sp>
                <p:nvSpPr>
                  <p:cNvPr id="485" name="用户"/>
                  <p:cNvSpPr txBox="1"/>
                  <p:nvPr>
                    <p:custDataLst>
                      <p:tags r:id="rId18"/>
                    </p:custDataLst>
                  </p:nvPr>
                </p:nvSpPr>
                <p:spPr>
                  <a:xfrm>
                    <a:off x="5382" y="6480"/>
                    <a:ext cx="1356" cy="1019"/>
                  </a:xfrm>
                  <a:prstGeom prst="rect">
                    <a:avLst/>
                  </a:prstGeom>
                  <a:ln w="3175">
                    <a:miter lim="400000"/>
                  </a:ln>
                </p:spPr>
                <p:txBody>
                  <a:bodyPr wrap="none" lIns="42862" tIns="42862" rIns="42862" bIns="42862">
                    <a:noAutofit/>
                  </a:bodyPr>
                  <a:lstStyle>
                    <a:lvl1pPr algn="l">
                      <a:lnSpc>
                        <a:spcPct val="120000"/>
                      </a:lnSpc>
                      <a:defRPr sz="9000">
                        <a:solidFill>
                          <a:srgbClr val="FFFFFF"/>
                        </a:solidFill>
                        <a:latin typeface="Lantinghei SC Demibold" panose="02000000000000000000" charset="-122"/>
                        <a:ea typeface="Lantinghei SC Demibold" panose="02000000000000000000" charset="-122"/>
                        <a:cs typeface="Lantinghei SC Demibold" panose="02000000000000000000" charset="-122"/>
                        <a:sym typeface="Lantinghei SC Demibold" panose="02000000000000000000" charset="-122"/>
                      </a:defRPr>
                    </a:lvl1pPr>
                  </a:lstStyle>
                  <a:p>
                    <a:r>
                      <a:rPr lang="en-US" sz="1600" dirty="0">
                        <a:solidFill>
                          <a:schemeClr val="tx1"/>
                        </a:solidFill>
                        <a:latin typeface="Arial" panose="020B0604020202020204" pitchFamily="34" charset="0"/>
                        <a:cs typeface="Arial" panose="020B0604020202020204" pitchFamily="34" charset="0"/>
                      </a:rPr>
                      <a:t>User</a:t>
                    </a:r>
                    <a:endParaRPr sz="1600" dirty="0">
                      <a:solidFill>
                        <a:schemeClr val="tx1"/>
                      </a:solidFill>
                      <a:latin typeface="Arial" panose="020B0604020202020204" pitchFamily="34" charset="0"/>
                      <a:cs typeface="Arial" panose="020B0604020202020204" pitchFamily="34" charset="0"/>
                    </a:endParaRPr>
                  </a:p>
                </p:txBody>
              </p:sp>
              <p:sp>
                <p:nvSpPr>
                  <p:cNvPr id="486" name="GLM4"/>
                  <p:cNvSpPr txBox="1"/>
                  <p:nvPr>
                    <p:custDataLst>
                      <p:tags r:id="rId19"/>
                    </p:custDataLst>
                  </p:nvPr>
                </p:nvSpPr>
                <p:spPr>
                  <a:xfrm>
                    <a:off x="9747" y="6803"/>
                    <a:ext cx="2784" cy="1417"/>
                  </a:xfrm>
                  <a:prstGeom prst="rect">
                    <a:avLst/>
                  </a:prstGeom>
                  <a:ln w="3175">
                    <a:miter lim="400000"/>
                  </a:ln>
                </p:spPr>
                <p:txBody>
                  <a:bodyPr wrap="none" lIns="42862" tIns="42862" rIns="42862" bIns="42862">
                    <a:noAutofit/>
                  </a:bodyPr>
                  <a:lstStyle>
                    <a:lvl1pPr algn="l">
                      <a:lnSpc>
                        <a:spcPct val="120000"/>
                      </a:lnSpc>
                      <a:defRPr sz="10000" b="1">
                        <a:solidFill>
                          <a:srgbClr val="FFFFFF"/>
                        </a:solidFill>
                        <a:latin typeface="+mn-lt"/>
                        <a:ea typeface="+mn-ea"/>
                        <a:cs typeface="+mn-cs"/>
                        <a:sym typeface="Helvetica"/>
                      </a:defRPr>
                    </a:lvl1pPr>
                  </a:lstStyle>
                  <a:p>
                    <a:pPr algn="ctr"/>
                    <a:r>
                      <a:rPr sz="1600" dirty="0">
                        <a:solidFill>
                          <a:schemeClr val="tx1"/>
                        </a:solidFill>
                        <a:latin typeface="Arial" panose="020B0604020202020204" pitchFamily="34" charset="0"/>
                        <a:cs typeface="Arial" panose="020B0604020202020204" pitchFamily="34" charset="0"/>
                      </a:rPr>
                      <a:t>GLM</a:t>
                    </a:r>
                    <a:r>
                      <a:rPr lang="en-US" sz="1600" dirty="0">
                        <a:solidFill>
                          <a:schemeClr val="tx1"/>
                        </a:solidFill>
                        <a:latin typeface="Arial" panose="020B0604020202020204" pitchFamily="34" charset="0"/>
                        <a:cs typeface="Arial" panose="020B0604020202020204" pitchFamily="34" charset="0"/>
                      </a:rPr>
                      <a:t>-</a:t>
                    </a:r>
                    <a:r>
                      <a:rPr sz="1600" dirty="0">
                        <a:solidFill>
                          <a:schemeClr val="tx1"/>
                        </a:solidFill>
                        <a:latin typeface="Arial" panose="020B0604020202020204" pitchFamily="34" charset="0"/>
                        <a:cs typeface="Arial" panose="020B0604020202020204" pitchFamily="34" charset="0"/>
                      </a:rPr>
                      <a:t>4</a:t>
                    </a:r>
                    <a:r>
                      <a:rPr lang="en-US" sz="1600" dirty="0">
                        <a:solidFill>
                          <a:schemeClr val="tx1"/>
                        </a:solidFill>
                        <a:latin typeface="Arial" panose="020B0604020202020204" pitchFamily="34" charset="0"/>
                        <a:cs typeface="Arial" panose="020B0604020202020204" pitchFamily="34" charset="0"/>
                      </a:rPr>
                      <a:t>V</a:t>
                    </a:r>
                    <a:endParaRPr sz="1600" dirty="0">
                      <a:solidFill>
                        <a:schemeClr val="tx1"/>
                      </a:solidFill>
                      <a:latin typeface="Arial" panose="020B0604020202020204" pitchFamily="34" charset="0"/>
                      <a:cs typeface="Arial" panose="020B0604020202020204" pitchFamily="34" charset="0"/>
                    </a:endParaRPr>
                  </a:p>
                  <a:p>
                    <a:pPr algn="ctr"/>
                    <a:r>
                      <a:rPr lang="en-US" altLang="zh-CN" sz="1600" dirty="0">
                        <a:solidFill>
                          <a:schemeClr val="tx1"/>
                        </a:solidFill>
                        <a:latin typeface="Arial" panose="020B0604020202020204" pitchFamily="34" charset="0"/>
                        <a:cs typeface="Arial" panose="020B0604020202020204" pitchFamily="34" charset="0"/>
                      </a:rPr>
                      <a:t>(All Tools)</a:t>
                    </a:r>
                  </a:p>
                </p:txBody>
              </p:sp>
              <p:sp>
                <p:nvSpPr>
                  <p:cNvPr id="492" name="线条"/>
                  <p:cNvSpPr/>
                  <p:nvPr>
                    <p:custDataLst>
                      <p:tags r:id="rId20"/>
                    </p:custDataLst>
                  </p:nvPr>
                </p:nvSpPr>
                <p:spPr>
                  <a:xfrm>
                    <a:off x="6778" y="5586"/>
                    <a:ext cx="1417" cy="2"/>
                  </a:xfrm>
                  <a:prstGeom prst="line">
                    <a:avLst/>
                  </a:prstGeom>
                  <a:ln w="63500" cap="flat" cmpd="sng">
                    <a:solidFill>
                      <a:srgbClr val="016AD2"/>
                    </a:solidFill>
                    <a:prstDash val="solid"/>
                    <a:headEnd type="none"/>
                    <a:tailEnd type="triangle" w="med" len="med"/>
                  </a:ln>
                </p:spPr>
                <p:txBody>
                  <a:bodyPr lIns="38575" tIns="38575" rIns="38575" bIns="38575"/>
                  <a:lstStyle/>
                  <a:p>
                    <a:endParaRPr sz="1200">
                      <a:latin typeface="Arial" panose="020B0604020202020204" pitchFamily="34" charset="0"/>
                      <a:cs typeface="Arial" panose="020B0604020202020204" pitchFamily="34" charset="0"/>
                    </a:endParaRPr>
                  </a:p>
                </p:txBody>
              </p:sp>
              <p:sp>
                <p:nvSpPr>
                  <p:cNvPr id="493" name="任务需求"/>
                  <p:cNvSpPr txBox="1"/>
                  <p:nvPr>
                    <p:custDataLst>
                      <p:tags r:id="rId21"/>
                    </p:custDataLst>
                  </p:nvPr>
                </p:nvSpPr>
                <p:spPr>
                  <a:xfrm>
                    <a:off x="6165" y="4798"/>
                    <a:ext cx="2974" cy="827"/>
                  </a:xfrm>
                  <a:prstGeom prst="rect">
                    <a:avLst/>
                  </a:prstGeom>
                  <a:ln w="3175">
                    <a:miter lim="400000"/>
                  </a:ln>
                </p:spPr>
                <p:txBody>
                  <a:bodyPr lIns="228600" tIns="228600" rIns="228600" bIns="228600" anchor="ctr" anchorCtr="0"/>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pPr algn="ctr"/>
                    <a:r>
                      <a:rPr lang="en-US" altLang="zh-CN" sz="1400" kern="0" spc="0" dirty="0">
                        <a:solidFill>
                          <a:schemeClr val="tx1"/>
                        </a:solidFill>
                        <a:latin typeface="Arial" panose="020B0604020202020204" pitchFamily="34" charset="0"/>
                        <a:cs typeface="Arial" panose="020B0604020202020204" pitchFamily="34" charset="0"/>
                      </a:rPr>
                      <a:t>Planning</a:t>
                    </a:r>
                    <a:endParaRPr lang="zh-CN" altLang="en-US" sz="1400" kern="0" spc="0" dirty="0">
                      <a:solidFill>
                        <a:schemeClr val="tx1"/>
                      </a:solidFill>
                      <a:latin typeface="Arial" panose="020B0604020202020204" pitchFamily="34" charset="0"/>
                      <a:cs typeface="Arial" panose="020B0604020202020204" pitchFamily="34" charset="0"/>
                    </a:endParaRPr>
                  </a:p>
                </p:txBody>
              </p:sp>
              <p:sp>
                <p:nvSpPr>
                  <p:cNvPr id="494" name="线条"/>
                  <p:cNvSpPr/>
                  <p:nvPr>
                    <p:custDataLst>
                      <p:tags r:id="rId22"/>
                    </p:custDataLst>
                  </p:nvPr>
                </p:nvSpPr>
                <p:spPr>
                  <a:xfrm>
                    <a:off x="6773" y="6080"/>
                    <a:ext cx="1417" cy="1"/>
                  </a:xfrm>
                  <a:prstGeom prst="line">
                    <a:avLst/>
                  </a:prstGeom>
                  <a:ln w="63500" cap="flat" cmpd="sng">
                    <a:solidFill>
                      <a:srgbClr val="016AD2"/>
                    </a:solidFill>
                    <a:prstDash val="solid"/>
                    <a:headEnd type="none"/>
                    <a:tailEnd type="triangle" w="med" len="med"/>
                  </a:ln>
                </p:spPr>
                <p:txBody>
                  <a:bodyPr lIns="38575" tIns="38575" rIns="38575" bIns="38575"/>
                  <a:lstStyle/>
                  <a:p>
                    <a:endParaRPr sz="1200">
                      <a:latin typeface="Arial" panose="020B0604020202020204" pitchFamily="34" charset="0"/>
                      <a:cs typeface="Arial" panose="020B0604020202020204" pitchFamily="34" charset="0"/>
                    </a:endParaRPr>
                  </a:p>
                </p:txBody>
              </p:sp>
              <p:sp>
                <p:nvSpPr>
                  <p:cNvPr id="497" name="智能规划…"/>
                  <p:cNvSpPr txBox="1"/>
                  <p:nvPr>
                    <p:custDataLst>
                      <p:tags r:id="rId23"/>
                    </p:custDataLst>
                  </p:nvPr>
                </p:nvSpPr>
                <p:spPr>
                  <a:xfrm>
                    <a:off x="16296" y="5234"/>
                    <a:ext cx="2411" cy="1911"/>
                  </a:xfrm>
                  <a:prstGeom prst="rect">
                    <a:avLst/>
                  </a:prstGeom>
                  <a:noFill/>
                  <a:ln w="3175" cap="flat">
                    <a:noFill/>
                    <a:miter lim="400000"/>
                  </a:ln>
                  <a:effectLst/>
                </p:spPr>
                <p:txBody>
                  <a:bodyPr wrap="square" lIns="42862" tIns="42862" rIns="42862" bIns="42862" numCol="1" anchor="ctr">
                    <a:noAutofit/>
                  </a:bodyPr>
                  <a:lstStyle/>
                  <a:p>
                    <a:pPr>
                      <a:defRPr sz="6000">
                        <a:solidFill>
                          <a:srgbClr val="FFFFFF"/>
                        </a:solidFill>
                      </a:defRPr>
                    </a:pPr>
                    <a:r>
                      <a:rPr lang="en-US" altLang="zh-CN" sz="1600" dirty="0">
                        <a:solidFill>
                          <a:schemeClr val="tx1"/>
                        </a:solidFill>
                        <a:latin typeface="Arial" panose="020B0604020202020204" pitchFamily="34" charset="0"/>
                        <a:cs typeface="Arial" panose="020B0604020202020204" pitchFamily="34" charset="0"/>
                      </a:rPr>
                      <a:t>Refine</a:t>
                    </a:r>
                    <a:endParaRPr lang="zh-CN" altLang="en-US" sz="1600" dirty="0">
                      <a:solidFill>
                        <a:schemeClr val="tx1"/>
                      </a:solidFill>
                      <a:latin typeface="Arial" panose="020B0604020202020204" pitchFamily="34" charset="0"/>
                      <a:cs typeface="Arial" panose="020B0604020202020204" pitchFamily="34" charset="0"/>
                    </a:endParaRPr>
                  </a:p>
                </p:txBody>
              </p:sp>
              <p:sp>
                <p:nvSpPr>
                  <p:cNvPr id="499" name="线条"/>
                  <p:cNvSpPr/>
                  <p:nvPr>
                    <p:custDataLst>
                      <p:tags r:id="rId24"/>
                    </p:custDataLst>
                  </p:nvPr>
                </p:nvSpPr>
                <p:spPr>
                  <a:xfrm flipV="1">
                    <a:off x="14168" y="5278"/>
                    <a:ext cx="1417" cy="567"/>
                  </a:xfrm>
                  <a:prstGeom prst="line">
                    <a:avLst/>
                  </a:prstGeom>
                  <a:noFill/>
                  <a:ln w="63500" cap="flat">
                    <a:solidFill>
                      <a:srgbClr val="016AD2"/>
                    </a:solidFill>
                    <a:prstDash val="solid"/>
                    <a:round/>
                    <a:tailEnd type="triangle" w="med" len="med"/>
                  </a:ln>
                  <a:effectLst/>
                </p:spPr>
                <p:txBody>
                  <a:bodyPr wrap="square" lIns="38575" tIns="38575" rIns="38575" bIns="38575" numCol="1" anchor="t">
                    <a:noAutofit/>
                  </a:bodyPr>
                  <a:lstStyle/>
                  <a:p>
                    <a:endParaRPr sz="1200">
                      <a:latin typeface="Arial" panose="020B0604020202020204" pitchFamily="34" charset="0"/>
                      <a:cs typeface="Arial" panose="020B0604020202020204" pitchFamily="34" charset="0"/>
                    </a:endParaRPr>
                  </a:p>
                </p:txBody>
              </p:sp>
              <p:sp>
                <p:nvSpPr>
                  <p:cNvPr id="500" name="线条"/>
                  <p:cNvSpPr/>
                  <p:nvPr>
                    <p:custDataLst>
                      <p:tags r:id="rId25"/>
                    </p:custDataLst>
                  </p:nvPr>
                </p:nvSpPr>
                <p:spPr>
                  <a:xfrm rot="10800000">
                    <a:off x="14178" y="6168"/>
                    <a:ext cx="1417" cy="567"/>
                  </a:xfrm>
                  <a:prstGeom prst="line">
                    <a:avLst/>
                  </a:prstGeom>
                  <a:noFill/>
                  <a:ln w="63500" cap="flat">
                    <a:solidFill>
                      <a:srgbClr val="016AD2"/>
                    </a:solidFill>
                    <a:prstDash val="solid"/>
                    <a:round/>
                    <a:tailEnd type="triangle" w="med" len="med"/>
                  </a:ln>
                  <a:effectLst/>
                </p:spPr>
                <p:txBody>
                  <a:bodyPr wrap="square" lIns="38575" tIns="38575" rIns="38575" bIns="38575" numCol="1" anchor="t">
                    <a:noAutofit/>
                  </a:bodyPr>
                  <a:lstStyle/>
                  <a:p>
                    <a:endParaRPr sz="1200">
                      <a:latin typeface="Arial" panose="020B0604020202020204" pitchFamily="34" charset="0"/>
                      <a:cs typeface="Arial" panose="020B0604020202020204" pitchFamily="34" charset="0"/>
                    </a:endParaRPr>
                  </a:p>
                </p:txBody>
              </p:sp>
              <p:sp>
                <p:nvSpPr>
                  <p:cNvPr id="501" name="工具调用"/>
                  <p:cNvSpPr txBox="1"/>
                  <p:nvPr>
                    <p:custDataLst>
                      <p:tags r:id="rId26"/>
                    </p:custDataLst>
                  </p:nvPr>
                </p:nvSpPr>
                <p:spPr>
                  <a:xfrm rot="20177999">
                    <a:off x="13768" y="4035"/>
                    <a:ext cx="2859" cy="1188"/>
                  </a:xfrm>
                  <a:prstGeom prst="rect">
                    <a:avLst/>
                  </a:prstGeom>
                  <a:noFill/>
                  <a:ln w="3175" cap="flat">
                    <a:noFill/>
                    <a:miter lim="400000"/>
                  </a:ln>
                  <a:effectLst/>
                </p:spPr>
                <p:txBody>
                  <a:bodyPr wrap="square" lIns="228600" tIns="228600" rIns="228600" bIns="228600" numCol="1" anchor="t">
                    <a:noAutofit/>
                  </a:bodyPr>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en-US" sz="1400" kern="0" spc="0" dirty="0">
                        <a:solidFill>
                          <a:schemeClr val="tx1"/>
                        </a:solidFill>
                        <a:latin typeface="Arial" panose="020B0604020202020204" pitchFamily="34" charset="0"/>
                        <a:cs typeface="Arial" panose="020B0604020202020204" pitchFamily="34" charset="0"/>
                      </a:rPr>
                      <a:t>Call API</a:t>
                    </a:r>
                    <a:endParaRPr sz="1400" kern="0" spc="0" dirty="0">
                      <a:solidFill>
                        <a:schemeClr val="tx1"/>
                      </a:solidFill>
                      <a:latin typeface="Arial" panose="020B0604020202020204" pitchFamily="34" charset="0"/>
                      <a:cs typeface="Arial" panose="020B0604020202020204" pitchFamily="34" charset="0"/>
                    </a:endParaRPr>
                  </a:p>
                </p:txBody>
              </p:sp>
              <p:sp>
                <p:nvSpPr>
                  <p:cNvPr id="502" name="结果理解"/>
                  <p:cNvSpPr txBox="1"/>
                  <p:nvPr>
                    <p:custDataLst>
                      <p:tags r:id="rId27"/>
                    </p:custDataLst>
                  </p:nvPr>
                </p:nvSpPr>
                <p:spPr>
                  <a:xfrm rot="1380000">
                    <a:off x="13537" y="6849"/>
                    <a:ext cx="3096" cy="1188"/>
                  </a:xfrm>
                  <a:prstGeom prst="rect">
                    <a:avLst/>
                  </a:prstGeom>
                  <a:noFill/>
                  <a:ln w="3175" cap="flat">
                    <a:noFill/>
                    <a:miter lim="400000"/>
                  </a:ln>
                  <a:effectLst/>
                </p:spPr>
                <p:txBody>
                  <a:bodyPr wrap="square" lIns="228600" tIns="228600" rIns="228600" bIns="228600" numCol="1" anchor="t">
                    <a:noAutofit/>
                  </a:bodyPr>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r>
                      <a:rPr lang="en-US" altLang="zh-CN" sz="1400" kern="0" spc="0" dirty="0">
                        <a:solidFill>
                          <a:schemeClr val="tx1"/>
                        </a:solidFill>
                        <a:latin typeface="Arial" panose="020B0604020202020204" pitchFamily="34" charset="0"/>
                        <a:cs typeface="Arial" panose="020B0604020202020204" pitchFamily="34" charset="0"/>
                      </a:rPr>
                      <a:t>Feedback</a:t>
                    </a:r>
                    <a:endParaRPr lang="zh-CN" sz="1400" kern="0" spc="0" dirty="0">
                      <a:solidFill>
                        <a:schemeClr val="tx1"/>
                      </a:solidFill>
                      <a:latin typeface="Arial" panose="020B0604020202020204" pitchFamily="34" charset="0"/>
                      <a:cs typeface="Arial" panose="020B0604020202020204" pitchFamily="34" charset="0"/>
                    </a:endParaRPr>
                  </a:p>
                </p:txBody>
              </p:sp>
              <p:sp>
                <p:nvSpPr>
                  <p:cNvPr id="83" name="环形箭头 82"/>
                  <p:cNvSpPr/>
                  <p:nvPr/>
                </p:nvSpPr>
                <p:spPr>
                  <a:xfrm rot="17580000">
                    <a:off x="15478" y="4681"/>
                    <a:ext cx="2948" cy="2948"/>
                  </a:xfrm>
                  <a:prstGeom prst="circularArrow">
                    <a:avLst>
                      <a:gd name="adj1" fmla="val 12500"/>
                      <a:gd name="adj2" fmla="val 1142319"/>
                      <a:gd name="adj3" fmla="val 20457681"/>
                      <a:gd name="adj4" fmla="val 3671099"/>
                      <a:gd name="adj5" fmla="val 12500"/>
                    </a:avLst>
                  </a:prstGeom>
                  <a:noFill/>
                  <a:ln w="38100">
                    <a:solidFill>
                      <a:srgbClr val="016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1200">
                      <a:solidFill>
                        <a:schemeClr val="tx1"/>
                      </a:solidFill>
                      <a:latin typeface="Arial" panose="020B0604020202020204" pitchFamily="34" charset="0"/>
                      <a:cs typeface="Arial" panose="020B0604020202020204" pitchFamily="34" charset="0"/>
                    </a:endParaRPr>
                  </a:p>
                </p:txBody>
              </p:sp>
            </p:grpSp>
            <p:pic>
              <p:nvPicPr>
                <p:cNvPr id="3" name="图片 2"/>
                <p:cNvPicPr/>
                <p:nvPr>
                  <p:custDataLst>
                    <p:tags r:id="rId6"/>
                  </p:custDataLst>
                </p:nvPr>
              </p:nvPicPr>
              <p:blipFill>
                <a:blip r:embed="rId40"/>
                <a:stretch>
                  <a:fillRect/>
                </a:stretch>
              </p:blipFill>
              <p:spPr>
                <a:xfrm>
                  <a:off x="7385" y="4694"/>
                  <a:ext cx="850" cy="850"/>
                </a:xfrm>
                <a:prstGeom prst="rect">
                  <a:avLst/>
                </a:prstGeom>
              </p:spPr>
            </p:pic>
            <p:pic>
              <p:nvPicPr>
                <p:cNvPr id="4" name="图片 3"/>
                <p:cNvPicPr/>
                <p:nvPr>
                  <p:custDataLst>
                    <p:tags r:id="rId7"/>
                  </p:custDataLst>
                </p:nvPr>
              </p:nvPicPr>
              <p:blipFill>
                <a:blip r:embed="rId41"/>
                <a:stretch>
                  <a:fillRect/>
                </a:stretch>
              </p:blipFill>
              <p:spPr>
                <a:xfrm>
                  <a:off x="9107" y="3482"/>
                  <a:ext cx="850" cy="850"/>
                </a:xfrm>
                <a:prstGeom prst="rect">
                  <a:avLst/>
                </a:prstGeom>
              </p:spPr>
            </p:pic>
            <p:pic>
              <p:nvPicPr>
                <p:cNvPr id="5" name="图片 4"/>
                <p:cNvPicPr/>
                <p:nvPr>
                  <p:custDataLst>
                    <p:tags r:id="rId8"/>
                  </p:custDataLst>
                </p:nvPr>
              </p:nvPicPr>
              <p:blipFill>
                <a:blip r:embed="rId42"/>
                <a:stretch>
                  <a:fillRect/>
                </a:stretch>
              </p:blipFill>
              <p:spPr>
                <a:xfrm>
                  <a:off x="10877" y="5110"/>
                  <a:ext cx="850" cy="850"/>
                </a:xfrm>
                <a:prstGeom prst="rect">
                  <a:avLst/>
                </a:prstGeom>
              </p:spPr>
            </p:pic>
            <p:sp>
              <p:nvSpPr>
                <p:cNvPr id="9" name="任务需求"/>
                <p:cNvSpPr txBox="1"/>
                <p:nvPr>
                  <p:custDataLst>
                    <p:tags r:id="rId9"/>
                  </p:custDataLst>
                </p:nvPr>
              </p:nvSpPr>
              <p:spPr>
                <a:xfrm>
                  <a:off x="4495" y="6212"/>
                  <a:ext cx="2974" cy="827"/>
                </a:xfrm>
                <a:prstGeom prst="rect">
                  <a:avLst/>
                </a:prstGeom>
                <a:ln w="3175">
                  <a:miter lim="400000"/>
                </a:ln>
              </p:spPr>
              <p:txBody>
                <a:bodyPr lIns="228600" tIns="228600" rIns="228600" bIns="228600" anchor="ctr" anchorCtr="0"/>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pPr algn="ctr"/>
                  <a:r>
                    <a:rPr lang="en-US" altLang="zh-CN" sz="1400" kern="0" spc="0" dirty="0">
                      <a:solidFill>
                        <a:schemeClr val="tx1"/>
                      </a:solidFill>
                      <a:latin typeface="Arial" panose="020B0604020202020204" pitchFamily="34" charset="0"/>
                      <a:cs typeface="Arial" panose="020B0604020202020204" pitchFamily="34" charset="0"/>
                    </a:rPr>
                    <a:t>Analysis</a:t>
                  </a:r>
                  <a:endParaRPr lang="zh-CN" altLang="en-US" sz="1400" kern="0" spc="0" dirty="0">
                    <a:solidFill>
                      <a:schemeClr val="tx1"/>
                    </a:solidFill>
                    <a:latin typeface="Arial" panose="020B0604020202020204" pitchFamily="34" charset="0"/>
                    <a:cs typeface="Arial" panose="020B0604020202020204" pitchFamily="34" charset="0"/>
                  </a:endParaRPr>
                </a:p>
              </p:txBody>
            </p:sp>
            <p:sp>
              <p:nvSpPr>
                <p:cNvPr id="10" name="文本框 9"/>
                <p:cNvSpPr txBox="1"/>
                <p:nvPr/>
              </p:nvSpPr>
              <p:spPr>
                <a:xfrm>
                  <a:off x="6672" y="5544"/>
                  <a:ext cx="2237" cy="583"/>
                </a:xfrm>
                <a:prstGeom prst="rect">
                  <a:avLst/>
                </a:prstGeom>
                <a:noFill/>
              </p:spPr>
              <p:txBody>
                <a:bodyPr wrap="square" rtlCol="0">
                  <a:spAutoFit/>
                </a:bodyPr>
                <a:lstStyle/>
                <a:p>
                  <a:pPr algn="ctr"/>
                  <a:r>
                    <a:rPr lang="zh-CN" altLang="en-US" sz="1100" dirty="0">
                      <a:latin typeface="Arial" panose="020B0604020202020204" pitchFamily="34" charset="0"/>
                      <a:cs typeface="Arial" panose="020B0604020202020204" pitchFamily="34" charset="0"/>
                    </a:rPr>
                    <a:t>GLMs 1</a:t>
                  </a:r>
                </a:p>
              </p:txBody>
            </p:sp>
            <p:sp>
              <p:nvSpPr>
                <p:cNvPr id="11" name="文本框 10"/>
                <p:cNvSpPr txBox="1"/>
                <p:nvPr>
                  <p:custDataLst>
                    <p:tags r:id="rId10"/>
                  </p:custDataLst>
                </p:nvPr>
              </p:nvSpPr>
              <p:spPr>
                <a:xfrm>
                  <a:off x="8518" y="4347"/>
                  <a:ext cx="2237" cy="583"/>
                </a:xfrm>
                <a:prstGeom prst="rect">
                  <a:avLst/>
                </a:prstGeom>
                <a:noFill/>
              </p:spPr>
              <p:txBody>
                <a:bodyPr wrap="square" rtlCol="0">
                  <a:spAutoFit/>
                </a:bodyPr>
                <a:lstStyle/>
                <a:p>
                  <a:pPr algn="ctr"/>
                  <a:r>
                    <a:rPr lang="zh-CN" altLang="en-US" sz="1100" dirty="0">
                      <a:latin typeface="Arial" panose="020B0604020202020204" pitchFamily="34" charset="0"/>
                      <a:cs typeface="Arial" panose="020B0604020202020204" pitchFamily="34" charset="0"/>
                    </a:rPr>
                    <a:t>GLMs </a:t>
                  </a:r>
                  <a:r>
                    <a:rPr lang="en-US" altLang="zh-CN" sz="1100" dirty="0">
                      <a:latin typeface="Arial" panose="020B0604020202020204" pitchFamily="34" charset="0"/>
                      <a:cs typeface="Arial" panose="020B0604020202020204" pitchFamily="34" charset="0"/>
                    </a:rPr>
                    <a:t>2</a:t>
                  </a:r>
                </a:p>
              </p:txBody>
            </p:sp>
            <p:sp>
              <p:nvSpPr>
                <p:cNvPr id="12" name="文本框 11"/>
                <p:cNvSpPr txBox="1"/>
                <p:nvPr>
                  <p:custDataLst>
                    <p:tags r:id="rId11"/>
                  </p:custDataLst>
                </p:nvPr>
              </p:nvSpPr>
              <p:spPr>
                <a:xfrm>
                  <a:off x="10176" y="6029"/>
                  <a:ext cx="2237" cy="583"/>
                </a:xfrm>
                <a:prstGeom prst="rect">
                  <a:avLst/>
                </a:prstGeom>
                <a:noFill/>
              </p:spPr>
              <p:txBody>
                <a:bodyPr wrap="square" rtlCol="0">
                  <a:spAutoFit/>
                </a:bodyPr>
                <a:lstStyle/>
                <a:p>
                  <a:pPr algn="ctr"/>
                  <a:r>
                    <a:rPr lang="zh-CN" altLang="en-US" sz="1100" dirty="0">
                      <a:latin typeface="Arial" panose="020B0604020202020204" pitchFamily="34" charset="0"/>
                      <a:cs typeface="Arial" panose="020B0604020202020204" pitchFamily="34" charset="0"/>
                    </a:rPr>
                    <a:t>GLMs </a:t>
                  </a:r>
                  <a:r>
                    <a:rPr lang="en-US" altLang="zh-CN" sz="1100" dirty="0">
                      <a:latin typeface="Arial" panose="020B0604020202020204" pitchFamily="34" charset="0"/>
                      <a:cs typeface="Arial" panose="020B0604020202020204" pitchFamily="34" charset="0"/>
                    </a:rPr>
                    <a:t>3</a:t>
                  </a:r>
                </a:p>
              </p:txBody>
            </p:sp>
            <p:pic>
              <p:nvPicPr>
                <p:cNvPr id="13" name="图片 12"/>
                <p:cNvPicPr>
                  <a:picLocks noChangeAspect="1"/>
                </p:cNvPicPr>
                <p:nvPr>
                  <p:custDataLst>
                    <p:tags r:id="rId12"/>
                  </p:custDataLst>
                </p:nvPr>
              </p:nvPicPr>
              <p:blipFill>
                <a:blip r:embed="rId43"/>
                <a:stretch>
                  <a:fillRect/>
                </a:stretch>
              </p:blipFill>
              <p:spPr>
                <a:xfrm flipH="1">
                  <a:off x="17037" y="2753"/>
                  <a:ext cx="1181" cy="1181"/>
                </a:xfrm>
                <a:prstGeom prst="rect">
                  <a:avLst/>
                </a:prstGeom>
              </p:spPr>
            </p:pic>
            <p:pic>
              <p:nvPicPr>
                <p:cNvPr id="14" name="图片 13"/>
                <p:cNvPicPr>
                  <a:picLocks noChangeAspect="1"/>
                </p:cNvPicPr>
                <p:nvPr>
                  <p:custDataLst>
                    <p:tags r:id="rId13"/>
                  </p:custDataLst>
                </p:nvPr>
              </p:nvPicPr>
              <p:blipFill>
                <a:blip r:embed="rId44"/>
                <a:stretch>
                  <a:fillRect/>
                </a:stretch>
              </p:blipFill>
              <p:spPr>
                <a:xfrm flipH="1">
                  <a:off x="17011" y="4706"/>
                  <a:ext cx="1200" cy="1200"/>
                </a:xfrm>
                <a:prstGeom prst="rect">
                  <a:avLst/>
                </a:prstGeom>
              </p:spPr>
            </p:pic>
            <p:pic>
              <p:nvPicPr>
                <p:cNvPr id="15" name="图片 14"/>
                <p:cNvPicPr>
                  <a:picLocks noChangeAspect="1"/>
                </p:cNvPicPr>
                <p:nvPr>
                  <p:custDataLst>
                    <p:tags r:id="rId14"/>
                  </p:custDataLst>
                </p:nvPr>
              </p:nvPicPr>
              <p:blipFill>
                <a:blip r:embed="rId45"/>
                <a:stretch>
                  <a:fillRect/>
                </a:stretch>
              </p:blipFill>
              <p:spPr>
                <a:xfrm flipH="1">
                  <a:off x="17085" y="7219"/>
                  <a:ext cx="1129" cy="1133"/>
                </a:xfrm>
                <a:prstGeom prst="rect">
                  <a:avLst/>
                </a:prstGeom>
              </p:spPr>
            </p:pic>
            <p:sp>
              <p:nvSpPr>
                <p:cNvPr id="17" name="文本框 16"/>
                <p:cNvSpPr txBox="1"/>
                <p:nvPr/>
              </p:nvSpPr>
              <p:spPr>
                <a:xfrm>
                  <a:off x="16909" y="4010"/>
                  <a:ext cx="1852" cy="618"/>
                </a:xfrm>
                <a:prstGeom prst="rect">
                  <a:avLst/>
                </a:prstGeom>
                <a:noFill/>
              </p:spPr>
              <p:txBody>
                <a:bodyPr wrap="square" rtlCol="0">
                  <a:noAutofit/>
                </a:bodyPr>
                <a:lstStyle/>
                <a:p>
                  <a:r>
                    <a:rPr lang="zh-CN" altLang="en-US" sz="1200" dirty="0">
                      <a:latin typeface="Arial" panose="020B0604020202020204" pitchFamily="34" charset="0"/>
                      <a:cs typeface="Arial" panose="020B0604020202020204" pitchFamily="34" charset="0"/>
                    </a:rPr>
                    <a:t>Python</a:t>
                  </a:r>
                </a:p>
              </p:txBody>
            </p:sp>
            <p:sp>
              <p:nvSpPr>
                <p:cNvPr id="18" name="文本框 17"/>
                <p:cNvSpPr txBox="1"/>
                <p:nvPr>
                  <p:custDataLst>
                    <p:tags r:id="rId15"/>
                  </p:custDataLst>
                </p:nvPr>
              </p:nvSpPr>
              <p:spPr>
                <a:xfrm>
                  <a:off x="16674" y="6035"/>
                  <a:ext cx="1717" cy="1019"/>
                </a:xfrm>
                <a:prstGeom prst="rect">
                  <a:avLst/>
                </a:prstGeom>
                <a:noFill/>
              </p:spPr>
              <p:txBody>
                <a:bodyPr wrap="square" rtlCol="0">
                  <a:noAutofit/>
                </a:bodyPr>
                <a:lstStyle/>
                <a:p>
                  <a:pPr algn="ctr"/>
                  <a:r>
                    <a:rPr lang="zh-CN" altLang="en-US" sz="1200" dirty="0">
                      <a:latin typeface="Arial" panose="020B0604020202020204" pitchFamily="34" charset="0"/>
                      <a:cs typeface="Arial" panose="020B0604020202020204" pitchFamily="34" charset="0"/>
                    </a:rPr>
                    <a:t>Web Browser</a:t>
                  </a:r>
                </a:p>
              </p:txBody>
            </p:sp>
            <p:sp>
              <p:nvSpPr>
                <p:cNvPr id="21" name="线条"/>
                <p:cNvSpPr/>
                <p:nvPr>
                  <p:custDataLst>
                    <p:tags r:id="rId16"/>
                  </p:custDataLst>
                </p:nvPr>
              </p:nvSpPr>
              <p:spPr>
                <a:xfrm rot="5400000">
                  <a:off x="9102" y="2776"/>
                  <a:ext cx="850" cy="2"/>
                </a:xfrm>
                <a:prstGeom prst="line">
                  <a:avLst/>
                </a:prstGeom>
                <a:ln w="63500" cap="flat" cmpd="sng">
                  <a:solidFill>
                    <a:srgbClr val="417FFF"/>
                  </a:solidFill>
                  <a:prstDash val="solid"/>
                  <a:headEnd type="none"/>
                  <a:tailEnd type="triangle" w="med" len="med"/>
                </a:ln>
              </p:spPr>
              <p:txBody>
                <a:bodyPr lIns="38575" tIns="38575" rIns="38575" bIns="38575"/>
                <a:lstStyle/>
                <a:p>
                  <a:endParaRPr sz="1200">
                    <a:latin typeface="Arial" panose="020B0604020202020204" pitchFamily="34" charset="0"/>
                    <a:cs typeface="Arial" panose="020B0604020202020204" pitchFamily="34" charset="0"/>
                  </a:endParaRPr>
                </a:p>
              </p:txBody>
            </p:sp>
          </p:grpSp>
        </p:grpSp>
        <p:sp>
          <p:nvSpPr>
            <p:cNvPr id="24" name="工具调用能力"/>
            <p:cNvSpPr/>
            <p:nvPr>
              <p:custDataLst>
                <p:tags r:id="rId4"/>
              </p:custDataLst>
            </p:nvPr>
          </p:nvSpPr>
          <p:spPr>
            <a:xfrm>
              <a:off x="182244" y="4751202"/>
              <a:ext cx="2412215" cy="475944"/>
            </a:xfrm>
            <a:prstGeom prst="roundRect">
              <a:avLst>
                <a:gd name="adj" fmla="val 3243"/>
              </a:avLst>
            </a:prstGeom>
            <a:solidFill>
              <a:srgbClr val="016AD2"/>
            </a:solidFill>
            <a:ln w="12700" cap="flat">
              <a:noFill/>
              <a:miter lim="400000"/>
            </a:ln>
            <a:effectLst/>
          </p:spPr>
          <p:txBody>
            <a:bodyPr wrap="square" lIns="228600" tIns="228600" rIns="228600" bIns="228600" numCol="1" anchor="ctr">
              <a:noAutofit/>
            </a:bodyPr>
            <a:lstStyle/>
            <a:p>
              <a:pPr algn="ctr" defTabSz="457200">
                <a:buClrTx/>
                <a:buSzTx/>
                <a:buFontTx/>
                <a:defRPr sz="8000">
                  <a:solidFill>
                    <a:srgbClr val="FFFFFF"/>
                  </a:solidFill>
                  <a:latin typeface="Calibri"/>
                  <a:ea typeface="Calibri"/>
                  <a:cs typeface="Calibri"/>
                  <a:sym typeface="Calibri"/>
                </a:defRPr>
              </a:pPr>
              <a:r>
                <a:rPr lang="en-US" sz="1600" dirty="0">
                  <a:latin typeface="Arial" panose="020B0604020202020204" pitchFamily="34" charset="0"/>
                  <a:cs typeface="Arial" panose="020B0604020202020204" pitchFamily="34" charset="0"/>
                </a:rPr>
                <a:t>Tool Use</a:t>
              </a:r>
              <a:endParaRPr sz="1600" dirty="0">
                <a:latin typeface="Arial" panose="020B0604020202020204" pitchFamily="34" charset="0"/>
                <a:cs typeface="Arial" panose="020B0604020202020204" pitchFamily="34" charset="0"/>
                <a:sym typeface="Helvetica"/>
              </a:endParaRPr>
            </a:p>
          </p:txBody>
        </p:sp>
      </p:grpSp>
      <p:sp>
        <p:nvSpPr>
          <p:cNvPr id="6" name="内容占位符 2">
            <a:extLst>
              <a:ext uri="{FF2B5EF4-FFF2-40B4-BE49-F238E27FC236}">
                <a16:creationId xmlns:a16="http://schemas.microsoft.com/office/drawing/2014/main" id="{A0CB1FAC-C912-B11A-66E7-29F438588ACF}"/>
              </a:ext>
            </a:extLst>
          </p:cNvPr>
          <p:cNvSpPr>
            <a:spLocks noGrp="1"/>
          </p:cNvSpPr>
          <p:nvPr>
            <p:ph idx="1"/>
          </p:nvPr>
        </p:nvSpPr>
        <p:spPr>
          <a:xfrm>
            <a:off x="1810740" y="754163"/>
            <a:ext cx="11523785" cy="738899"/>
          </a:xfrm>
        </p:spPr>
        <p:txBody>
          <a:bodyPr>
            <a:noAutofit/>
          </a:bodyPr>
          <a:lstStyle/>
          <a:p>
            <a:pPr marL="0" indent="0">
              <a:buNone/>
            </a:pPr>
            <a:r>
              <a:rPr kumimoji="1" lang="en-US" altLang="zh-CN" sz="2800" b="1" dirty="0">
                <a:solidFill>
                  <a:srgbClr val="016AD2"/>
                </a:solidFill>
                <a:latin typeface="Arial" panose="020B0604020202020204" pitchFamily="34" charset="0"/>
                <a:ea typeface="Microsoft YaHei" panose="020B0503020204020204" pitchFamily="34" charset="-122"/>
                <a:cs typeface="Arial" panose="020B0604020202020204" pitchFamily="34" charset="0"/>
              </a:rPr>
              <a:t>GLM OS</a:t>
            </a:r>
            <a:r>
              <a:rPr kumimoji="1" lang="en-US" altLang="zh-CN" sz="2800" b="1" dirty="0">
                <a:latin typeface="Arial" panose="020B0604020202020204" pitchFamily="34" charset="0"/>
                <a:ea typeface="Microsoft YaHei" panose="020B0503020204020204" pitchFamily="34" charset="-122"/>
                <a:cs typeface="Arial" panose="020B0604020202020204" pitchFamily="34" charset="0"/>
              </a:rPr>
              <a:t>: LLM-centric General Computing System</a:t>
            </a:r>
          </a:p>
        </p:txBody>
      </p:sp>
      <p:pic>
        <p:nvPicPr>
          <p:cNvPr id="16" name="Picture 6" descr="What Is PDCA? Understanding the Plan-Do-Check-Act Method">
            <a:extLst>
              <a:ext uri="{FF2B5EF4-FFF2-40B4-BE49-F238E27FC236}">
                <a16:creationId xmlns:a16="http://schemas.microsoft.com/office/drawing/2014/main" id="{9B243624-95B8-A608-DC7B-18AE7F131213}"/>
              </a:ext>
            </a:extLst>
          </p:cNvPr>
          <p:cNvPicPr>
            <a:picLocks noChangeAspect="1" noChangeArrowheads="1"/>
          </p:cNvPicPr>
          <p:nvPr/>
        </p:nvPicPr>
        <p:blipFill rotWithShape="1">
          <a:blip r:embed="rId46">
            <a:extLst>
              <a:ext uri="{28A0092B-C50C-407E-A947-70E740481C1C}">
                <a14:useLocalDpi xmlns:a14="http://schemas.microsoft.com/office/drawing/2010/main"/>
              </a:ext>
            </a:extLst>
          </a:blip>
          <a:srcRect t="8261"/>
          <a:stretch/>
        </p:blipFill>
        <p:spPr bwMode="auto">
          <a:xfrm>
            <a:off x="-29965" y="2554625"/>
            <a:ext cx="3218357" cy="2952496"/>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extLst>
              <a:ext uri="{FF2B5EF4-FFF2-40B4-BE49-F238E27FC236}">
                <a16:creationId xmlns:a16="http://schemas.microsoft.com/office/drawing/2014/main" id="{FE814497-9374-5B33-743E-E6325C56A3CF}"/>
              </a:ext>
            </a:extLst>
          </p:cNvPr>
          <p:cNvSpPr/>
          <p:nvPr/>
        </p:nvSpPr>
        <p:spPr>
          <a:xfrm>
            <a:off x="5941954" y="5892495"/>
            <a:ext cx="1834416" cy="594360"/>
          </a:xfrm>
          <a:prstGeom prst="roundRect">
            <a:avLst/>
          </a:prstGeom>
          <a:solidFill>
            <a:srgbClr val="016AD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Memory</a:t>
            </a:r>
          </a:p>
        </p:txBody>
      </p:sp>
      <p:sp>
        <p:nvSpPr>
          <p:cNvPr id="27" name="Rounded Rectangle 26">
            <a:extLst>
              <a:ext uri="{FF2B5EF4-FFF2-40B4-BE49-F238E27FC236}">
                <a16:creationId xmlns:a16="http://schemas.microsoft.com/office/drawing/2014/main" id="{72B71991-5232-5D60-57F5-FC445A38ED72}"/>
              </a:ext>
            </a:extLst>
          </p:cNvPr>
          <p:cNvSpPr/>
          <p:nvPr/>
        </p:nvSpPr>
        <p:spPr>
          <a:xfrm>
            <a:off x="8385705" y="5892495"/>
            <a:ext cx="2000859" cy="594360"/>
          </a:xfrm>
          <a:prstGeom prst="roundRect">
            <a:avLst/>
          </a:prstGeom>
          <a:solidFill>
            <a:srgbClr val="016AD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Self-reflection</a:t>
            </a:r>
          </a:p>
        </p:txBody>
      </p:sp>
      <p:sp>
        <p:nvSpPr>
          <p:cNvPr id="28" name="线条">
            <a:extLst>
              <a:ext uri="{FF2B5EF4-FFF2-40B4-BE49-F238E27FC236}">
                <a16:creationId xmlns:a16="http://schemas.microsoft.com/office/drawing/2014/main" id="{7EBFB75E-7759-CA2A-6FA9-65D6A7F28413}"/>
              </a:ext>
            </a:extLst>
          </p:cNvPr>
          <p:cNvSpPr/>
          <p:nvPr>
            <p:custDataLst>
              <p:tags r:id="rId1"/>
            </p:custDataLst>
          </p:nvPr>
        </p:nvSpPr>
        <p:spPr>
          <a:xfrm>
            <a:off x="8709869" y="5349903"/>
            <a:ext cx="597777" cy="474254"/>
          </a:xfrm>
          <a:prstGeom prst="line">
            <a:avLst/>
          </a:prstGeom>
          <a:noFill/>
          <a:ln w="63500" cap="flat">
            <a:solidFill>
              <a:srgbClr val="016AD2"/>
            </a:solidFill>
            <a:prstDash val="solid"/>
            <a:round/>
            <a:tailEnd type="triangle" w="med" len="med"/>
          </a:ln>
          <a:effectLst/>
        </p:spPr>
        <p:txBody>
          <a:bodyPr wrap="square" lIns="38575" tIns="38575" rIns="38575" bIns="38575" numCol="1" anchor="t">
            <a:noAutofit/>
          </a:bodyPr>
          <a:lstStyle/>
          <a:p>
            <a:endParaRPr sz="1200"/>
          </a:p>
        </p:txBody>
      </p:sp>
      <p:sp>
        <p:nvSpPr>
          <p:cNvPr id="29" name="线条">
            <a:extLst>
              <a:ext uri="{FF2B5EF4-FFF2-40B4-BE49-F238E27FC236}">
                <a16:creationId xmlns:a16="http://schemas.microsoft.com/office/drawing/2014/main" id="{DC33F65C-EA74-7532-6AEF-0B95A12FC8FF}"/>
              </a:ext>
            </a:extLst>
          </p:cNvPr>
          <p:cNvSpPr/>
          <p:nvPr>
            <p:custDataLst>
              <p:tags r:id="rId2"/>
            </p:custDataLst>
          </p:nvPr>
        </p:nvSpPr>
        <p:spPr>
          <a:xfrm flipH="1">
            <a:off x="6786321" y="5307374"/>
            <a:ext cx="565858" cy="542592"/>
          </a:xfrm>
          <a:prstGeom prst="line">
            <a:avLst/>
          </a:prstGeom>
          <a:noFill/>
          <a:ln w="63500" cap="flat">
            <a:solidFill>
              <a:srgbClr val="016AD2"/>
            </a:solidFill>
            <a:prstDash val="solid"/>
            <a:round/>
            <a:tailEnd type="triangle" w="med" len="med"/>
          </a:ln>
          <a:effectLst/>
        </p:spPr>
        <p:txBody>
          <a:bodyPr wrap="square" lIns="38575" tIns="38575" rIns="38575" bIns="38575" numCol="1" anchor="t">
            <a:noAutofit/>
          </a:bodyPr>
          <a:lstStyle/>
          <a:p>
            <a:endParaRPr sz="1200"/>
          </a:p>
        </p:txBody>
      </p:sp>
      <p:sp>
        <p:nvSpPr>
          <p:cNvPr id="30" name="任务需求">
            <a:extLst>
              <a:ext uri="{FF2B5EF4-FFF2-40B4-BE49-F238E27FC236}">
                <a16:creationId xmlns:a16="http://schemas.microsoft.com/office/drawing/2014/main" id="{5D04236B-7E6E-A389-A989-7B4C7D3BAB2C}"/>
              </a:ext>
            </a:extLst>
          </p:cNvPr>
          <p:cNvSpPr txBox="1"/>
          <p:nvPr>
            <p:custDataLst>
              <p:tags r:id="rId3"/>
            </p:custDataLst>
          </p:nvPr>
        </p:nvSpPr>
        <p:spPr>
          <a:xfrm>
            <a:off x="294034" y="5717552"/>
            <a:ext cx="2285042" cy="389082"/>
          </a:xfrm>
          <a:prstGeom prst="rect">
            <a:avLst/>
          </a:prstGeom>
          <a:ln w="3175">
            <a:miter lim="400000"/>
          </a:ln>
        </p:spPr>
        <p:txBody>
          <a:bodyPr lIns="228600" tIns="228600" rIns="228600" bIns="228600" anchor="ctr" anchorCtr="0"/>
          <a:lstStyle>
            <a:lvl1pPr defTabSz="2286000">
              <a:defRPr sz="6000" spc="3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lvl1pPr>
          </a:lstStyle>
          <a:p>
            <a:pPr algn="ctr"/>
            <a:r>
              <a:rPr lang="en-US" altLang="zh-CN" sz="1600" kern="0" spc="0" dirty="0">
                <a:solidFill>
                  <a:schemeClr val="tx1"/>
                </a:solidFill>
                <a:latin typeface="+mn-lt"/>
              </a:rPr>
              <a:t>Human being’s PDCA</a:t>
            </a:r>
            <a:endParaRPr lang="zh-CN" altLang="en-US" sz="1600" kern="0" spc="0" dirty="0">
              <a:solidFill>
                <a:schemeClr val="tx1"/>
              </a:solidFill>
              <a:latin typeface="+mn-lt"/>
            </a:endParaRPr>
          </a:p>
        </p:txBody>
      </p:sp>
      <p:sp>
        <p:nvSpPr>
          <p:cNvPr id="25" name="任意多边形: 形状 24">
            <a:extLst>
              <a:ext uri="{FF2B5EF4-FFF2-40B4-BE49-F238E27FC236}">
                <a16:creationId xmlns:a16="http://schemas.microsoft.com/office/drawing/2014/main" id="{395AB482-D8B2-DE33-B7DC-134987C5D2E2}"/>
              </a:ext>
            </a:extLst>
          </p:cNvPr>
          <p:cNvSpPr/>
          <p:nvPr/>
        </p:nvSpPr>
        <p:spPr>
          <a:xfrm rot="5400000" flipH="1">
            <a:off x="2848128" y="3839646"/>
            <a:ext cx="782204" cy="466582"/>
          </a:xfrm>
          <a:custGeom>
            <a:avLst/>
            <a:gdLst>
              <a:gd name="connsiteX0" fmla="*/ 3184784 w 3184784"/>
              <a:gd name="connsiteY0" fmla="*/ 0 h 1409262"/>
              <a:gd name="connsiteX1" fmla="*/ 1628584 w 3184784"/>
              <a:gd name="connsiteY1" fmla="*/ 0 h 1409262"/>
              <a:gd name="connsiteX2" fmla="*/ 1556200 w 3184784"/>
              <a:gd name="connsiteY2" fmla="*/ 0 h 1409262"/>
              <a:gd name="connsiteX3" fmla="*/ 0 w 3184784"/>
              <a:gd name="connsiteY3" fmla="*/ 0 h 1409262"/>
              <a:gd name="connsiteX4" fmla="*/ 0 w 3184784"/>
              <a:gd name="connsiteY4" fmla="*/ 6138 h 1409262"/>
              <a:gd name="connsiteX5" fmla="*/ 226707 w 3184784"/>
              <a:gd name="connsiteY5" fmla="*/ 26051 h 1409262"/>
              <a:gd name="connsiteX6" fmla="*/ 1310437 w 3184784"/>
              <a:gd name="connsiteY6" fmla="*/ 753998 h 1409262"/>
              <a:gd name="connsiteX7" fmla="*/ 1373650 w 3184784"/>
              <a:gd name="connsiteY7" fmla="*/ 886042 h 1409262"/>
              <a:gd name="connsiteX8" fmla="*/ 1008290 w 3184784"/>
              <a:gd name="connsiteY8" fmla="*/ 886042 h 1409262"/>
              <a:gd name="connsiteX9" fmla="*/ 1592392 w 3184784"/>
              <a:gd name="connsiteY9" fmla="*/ 1409262 h 1409262"/>
              <a:gd name="connsiteX10" fmla="*/ 2176493 w 3184784"/>
              <a:gd name="connsiteY10" fmla="*/ 886042 h 1409262"/>
              <a:gd name="connsiteX11" fmla="*/ 1811135 w 3184784"/>
              <a:gd name="connsiteY11" fmla="*/ 886042 h 1409262"/>
              <a:gd name="connsiteX12" fmla="*/ 1874348 w 3184784"/>
              <a:gd name="connsiteY12" fmla="*/ 753998 h 1409262"/>
              <a:gd name="connsiteX13" fmla="*/ 2958077 w 3184784"/>
              <a:gd name="connsiteY13" fmla="*/ 26051 h 1409262"/>
              <a:gd name="connsiteX14" fmla="*/ 3184784 w 3184784"/>
              <a:gd name="connsiteY14" fmla="*/ 6138 h 14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4784" h="1409262">
                <a:moveTo>
                  <a:pt x="3184784" y="0"/>
                </a:moveTo>
                <a:lnTo>
                  <a:pt x="1628584" y="0"/>
                </a:lnTo>
                <a:lnTo>
                  <a:pt x="1556200" y="0"/>
                </a:lnTo>
                <a:lnTo>
                  <a:pt x="0" y="0"/>
                </a:lnTo>
                <a:lnTo>
                  <a:pt x="0" y="6138"/>
                </a:lnTo>
                <a:lnTo>
                  <a:pt x="226707" y="26051"/>
                </a:lnTo>
                <a:cubicBezTo>
                  <a:pt x="702936" y="110955"/>
                  <a:pt x="1100119" y="384916"/>
                  <a:pt x="1310437" y="753998"/>
                </a:cubicBezTo>
                <a:lnTo>
                  <a:pt x="1373650" y="886042"/>
                </a:lnTo>
                <a:lnTo>
                  <a:pt x="1008290" y="886042"/>
                </a:lnTo>
                <a:lnTo>
                  <a:pt x="1592392" y="1409262"/>
                </a:lnTo>
                <a:lnTo>
                  <a:pt x="2176493" y="886042"/>
                </a:lnTo>
                <a:lnTo>
                  <a:pt x="1811135" y="886042"/>
                </a:lnTo>
                <a:lnTo>
                  <a:pt x="1874348" y="753998"/>
                </a:lnTo>
                <a:cubicBezTo>
                  <a:pt x="2084666" y="384916"/>
                  <a:pt x="2481850" y="110955"/>
                  <a:pt x="2958077" y="26051"/>
                </a:cubicBezTo>
                <a:lnTo>
                  <a:pt x="3184784" y="6138"/>
                </a:lnTo>
                <a:close/>
              </a:path>
            </a:pathLst>
          </a:custGeom>
          <a:gradFill flip="none" rotWithShape="1">
            <a:gsLst>
              <a:gs pos="0">
                <a:srgbClr val="0070C0"/>
              </a:gs>
              <a:gs pos="100000">
                <a:srgbClr val="0070C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zh-CN" altLang="en-US" dirty="0">
              <a:solidFill>
                <a:prstClr val="white"/>
              </a:solidFill>
              <a:latin typeface="Arial" panose="020B0604020202090204" pitchFamily="34" charset="0"/>
              <a:ea typeface="微软雅黑" pitchFamily="34" charset="-122"/>
              <a:cs typeface="Arial" panose="020B0604020202090204" pitchFamily="34" charset="0"/>
              <a:sym typeface="Arial" panose="020B0604020202090204" pitchFamily="34" charset="0"/>
            </a:endParaRPr>
          </a:p>
        </p:txBody>
      </p:sp>
    </p:spTree>
    <p:extLst>
      <p:ext uri="{BB962C8B-B14F-4D97-AF65-F5344CB8AC3E}">
        <p14:creationId xmlns:p14="http://schemas.microsoft.com/office/powerpoint/2010/main" val="12370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500"/>
                                        <p:tgtEl>
                                          <p:spTgt spid="2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up)">
                                      <p:cBhvr>
                                        <p:cTn id="14" dur="500"/>
                                        <p:tgtEl>
                                          <p:spTgt spid="2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par>
                                <p:cTn id="18" presetID="2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03B5-7779-D368-9979-6A78432B2DFB}"/>
              </a:ext>
            </a:extLst>
          </p:cNvPr>
          <p:cNvSpPr>
            <a:spLocks noGrp="1"/>
          </p:cNvSpPr>
          <p:nvPr>
            <p:ph type="title"/>
          </p:nvPr>
        </p:nvSpPr>
        <p:spPr/>
        <p:txBody>
          <a:bodyPr/>
          <a:lstStyle/>
          <a:p>
            <a:r>
              <a:rPr lang="en-CN" dirty="0"/>
              <a:t>OS的革命</a:t>
            </a:r>
            <a:endParaRPr lang="en-CN" dirty="0">
              <a:solidFill>
                <a:schemeClr val="tx1"/>
              </a:solidFill>
            </a:endParaRPr>
          </a:p>
        </p:txBody>
      </p:sp>
      <p:sp>
        <p:nvSpPr>
          <p:cNvPr id="44" name="内容占位符 2">
            <a:extLst>
              <a:ext uri="{FF2B5EF4-FFF2-40B4-BE49-F238E27FC236}">
                <a16:creationId xmlns:a16="http://schemas.microsoft.com/office/drawing/2014/main" id="{A64673FD-7008-F2E4-3450-27BF06AE144A}"/>
              </a:ext>
            </a:extLst>
          </p:cNvPr>
          <p:cNvSpPr txBox="1">
            <a:spLocks/>
          </p:cNvSpPr>
          <p:nvPr/>
        </p:nvSpPr>
        <p:spPr bwMode="auto">
          <a:xfrm>
            <a:off x="1810740" y="1126122"/>
            <a:ext cx="11523785" cy="73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422041" indent="-422041" algn="l" rtl="0" eaLnBrk="0" fontAlgn="base" hangingPunct="0">
              <a:spcBef>
                <a:spcPct val="20000"/>
              </a:spcBef>
              <a:spcAft>
                <a:spcPct val="0"/>
              </a:spcAft>
              <a:buChar char="•"/>
              <a:defRPr kumimoji="1" sz="3600">
                <a:solidFill>
                  <a:schemeClr val="tx1"/>
                </a:solidFill>
                <a:latin typeface="+mn-lt"/>
                <a:ea typeface="+mn-ea"/>
                <a:cs typeface="宋体" charset="0"/>
              </a:defRPr>
            </a:lvl1pPr>
            <a:lvl2pPr marL="914423" indent="-351701" algn="l" rtl="0" eaLnBrk="0" fontAlgn="base" hangingPunct="0">
              <a:spcBef>
                <a:spcPct val="20000"/>
              </a:spcBef>
              <a:spcAft>
                <a:spcPct val="0"/>
              </a:spcAft>
              <a:buChar char="–"/>
              <a:defRPr kumimoji="1" sz="3200">
                <a:solidFill>
                  <a:schemeClr val="tx1"/>
                </a:solidFill>
                <a:latin typeface="+mn-lt"/>
                <a:ea typeface="+mn-ea"/>
              </a:defRPr>
            </a:lvl2pPr>
            <a:lvl3pPr marL="1406804" indent="-281361" algn="l" rtl="0" eaLnBrk="0" fontAlgn="base" hangingPunct="0">
              <a:spcBef>
                <a:spcPct val="20000"/>
              </a:spcBef>
              <a:spcAft>
                <a:spcPct val="0"/>
              </a:spcAft>
              <a:buChar char="•"/>
              <a:defRPr kumimoji="1" sz="2800">
                <a:solidFill>
                  <a:schemeClr val="tx1"/>
                </a:solidFill>
                <a:latin typeface="+mn-lt"/>
                <a:ea typeface="+mn-ea"/>
              </a:defRPr>
            </a:lvl3pPr>
            <a:lvl4pPr marL="1969526" indent="-281361" algn="l" rtl="0" eaLnBrk="0" fontAlgn="base" hangingPunct="0">
              <a:spcBef>
                <a:spcPct val="20000"/>
              </a:spcBef>
              <a:spcAft>
                <a:spcPct val="0"/>
              </a:spcAft>
              <a:buChar char="–"/>
              <a:defRPr kumimoji="1" sz="2400">
                <a:solidFill>
                  <a:schemeClr val="tx1"/>
                </a:solidFill>
                <a:latin typeface="+mn-lt"/>
                <a:ea typeface="+mn-ea"/>
              </a:defRPr>
            </a:lvl4pPr>
            <a:lvl5pPr marL="2532248" indent="-281361" algn="l" rtl="0" eaLnBrk="0" fontAlgn="base" hangingPunct="0">
              <a:spcBef>
                <a:spcPct val="20000"/>
              </a:spcBef>
              <a:spcAft>
                <a:spcPct val="0"/>
              </a:spcAft>
              <a:buChar char="»"/>
              <a:defRPr kumimoji="1" sz="2400">
                <a:solidFill>
                  <a:schemeClr val="tx1"/>
                </a:solidFill>
                <a:latin typeface="+mn-lt"/>
                <a:ea typeface="+mn-ea"/>
              </a:defRPr>
            </a:lvl5pPr>
            <a:lvl6pPr marL="3094970" indent="-281361" algn="l" rtl="0" fontAlgn="base">
              <a:spcBef>
                <a:spcPct val="20000"/>
              </a:spcBef>
              <a:spcAft>
                <a:spcPct val="0"/>
              </a:spcAft>
              <a:buChar char="»"/>
              <a:defRPr sz="2462">
                <a:solidFill>
                  <a:schemeClr val="tx1"/>
                </a:solidFill>
                <a:latin typeface="+mn-lt"/>
                <a:ea typeface="+mn-ea"/>
              </a:defRPr>
            </a:lvl6pPr>
            <a:lvl7pPr marL="3657691" indent="-281361" algn="l" rtl="0" fontAlgn="base">
              <a:spcBef>
                <a:spcPct val="20000"/>
              </a:spcBef>
              <a:spcAft>
                <a:spcPct val="0"/>
              </a:spcAft>
              <a:buChar char="»"/>
              <a:defRPr sz="2462">
                <a:solidFill>
                  <a:schemeClr val="tx1"/>
                </a:solidFill>
                <a:latin typeface="+mn-lt"/>
                <a:ea typeface="+mn-ea"/>
              </a:defRPr>
            </a:lvl7pPr>
            <a:lvl8pPr marL="4220413" indent="-281361" algn="l" rtl="0" fontAlgn="base">
              <a:spcBef>
                <a:spcPct val="20000"/>
              </a:spcBef>
              <a:spcAft>
                <a:spcPct val="0"/>
              </a:spcAft>
              <a:buChar char="»"/>
              <a:defRPr sz="2462">
                <a:solidFill>
                  <a:schemeClr val="tx1"/>
                </a:solidFill>
                <a:latin typeface="+mn-lt"/>
                <a:ea typeface="+mn-ea"/>
              </a:defRPr>
            </a:lvl8pPr>
            <a:lvl9pPr marL="4783135" indent="-281361" algn="l" rtl="0" fontAlgn="base">
              <a:spcBef>
                <a:spcPct val="20000"/>
              </a:spcBef>
              <a:spcAft>
                <a:spcPct val="0"/>
              </a:spcAft>
              <a:buChar char="»"/>
              <a:defRPr sz="2462">
                <a:solidFill>
                  <a:schemeClr val="tx1"/>
                </a:solidFill>
                <a:latin typeface="+mn-lt"/>
                <a:ea typeface="+mn-ea"/>
              </a:defRPr>
            </a:lvl9pPr>
          </a:lstStyle>
          <a:p>
            <a:pPr marL="0" indent="0">
              <a:buFontTx/>
              <a:buNone/>
            </a:pPr>
            <a:r>
              <a:rPr lang="en-US" altLang="zh-CN" sz="2800" b="1" kern="0" dirty="0">
                <a:solidFill>
                  <a:srgbClr val="016AD2"/>
                </a:solidFill>
                <a:latin typeface="Arial" panose="020B0604020202020204" pitchFamily="34" charset="0"/>
                <a:ea typeface="Microsoft YaHei" panose="020B0503020204020204" pitchFamily="34" charset="-122"/>
                <a:cs typeface="Arial" panose="020B0604020202020204" pitchFamily="34" charset="0"/>
              </a:rPr>
              <a:t>GLM OS</a:t>
            </a:r>
            <a:r>
              <a:rPr lang="en-US" altLang="zh-CN" sz="2800" b="1" kern="0" dirty="0">
                <a:latin typeface="Arial" panose="020B0604020202020204" pitchFamily="34" charset="0"/>
                <a:ea typeface="Microsoft YaHei" panose="020B0503020204020204" pitchFamily="34" charset="-122"/>
                <a:cs typeface="Arial" panose="020B0604020202020204" pitchFamily="34" charset="0"/>
              </a:rPr>
              <a:t>: LLM-centric General Computing System</a:t>
            </a:r>
          </a:p>
        </p:txBody>
      </p:sp>
      <p:grpSp>
        <p:nvGrpSpPr>
          <p:cNvPr id="45" name="组合 21">
            <a:extLst>
              <a:ext uri="{FF2B5EF4-FFF2-40B4-BE49-F238E27FC236}">
                <a16:creationId xmlns:a16="http://schemas.microsoft.com/office/drawing/2014/main" id="{FF4ABF08-97F5-2966-F4F8-69BC566AE9F9}"/>
              </a:ext>
            </a:extLst>
          </p:cNvPr>
          <p:cNvGrpSpPr/>
          <p:nvPr/>
        </p:nvGrpSpPr>
        <p:grpSpPr>
          <a:xfrm>
            <a:off x="6089838" y="4131924"/>
            <a:ext cx="1114096" cy="1134131"/>
            <a:chOff x="8142890" y="3429000"/>
            <a:chExt cx="1834055" cy="1834055"/>
          </a:xfrm>
        </p:grpSpPr>
        <p:pic>
          <p:nvPicPr>
            <p:cNvPr id="46" name="图片 22">
              <a:extLst>
                <a:ext uri="{FF2B5EF4-FFF2-40B4-BE49-F238E27FC236}">
                  <a16:creationId xmlns:a16="http://schemas.microsoft.com/office/drawing/2014/main" id="{7A41F670-9355-73FB-1DCA-0A49680515F3}"/>
                </a:ext>
              </a:extLst>
            </p:cNvPr>
            <p:cNvPicPr>
              <a:picLocks noChangeAspect="1"/>
            </p:cNvPicPr>
            <p:nvPr/>
          </p:nvPicPr>
          <p:blipFill>
            <a:blip r:embed="rId2"/>
            <a:stretch>
              <a:fillRect/>
            </a:stretch>
          </p:blipFill>
          <p:spPr>
            <a:xfrm>
              <a:off x="8142890" y="3429000"/>
              <a:ext cx="1834055" cy="1834055"/>
            </a:xfrm>
            <a:prstGeom prst="rect">
              <a:avLst/>
            </a:prstGeom>
          </p:spPr>
        </p:pic>
        <p:sp>
          <p:nvSpPr>
            <p:cNvPr id="47" name="文本框 23">
              <a:extLst>
                <a:ext uri="{FF2B5EF4-FFF2-40B4-BE49-F238E27FC236}">
                  <a16:creationId xmlns:a16="http://schemas.microsoft.com/office/drawing/2014/main" id="{0CA7AF66-0751-5032-D7ED-D43C3BE93FA7}"/>
                </a:ext>
              </a:extLst>
            </p:cNvPr>
            <p:cNvSpPr txBox="1"/>
            <p:nvPr/>
          </p:nvSpPr>
          <p:spPr>
            <a:xfrm>
              <a:off x="8573156" y="4094981"/>
              <a:ext cx="620684" cy="338554"/>
            </a:xfrm>
            <a:prstGeom prst="rect">
              <a:avLst/>
            </a:prstGeom>
            <a:noFill/>
          </p:spPr>
          <p:txBody>
            <a:bodyPr wrap="none" rtlCol="0">
              <a:spAutoFit/>
            </a:bodyPr>
            <a:lstStyle/>
            <a:p>
              <a:r>
                <a:rPr lang="en-GB" sz="1600" b="1" dirty="0">
                  <a:solidFill>
                    <a:prstClr val="black"/>
                  </a:solidFill>
                  <a:latin typeface="Microsoft YaHei" panose="020B0503020204020204" pitchFamily="34" charset="-122"/>
                  <a:ea typeface="Microsoft YaHei" panose="020B0503020204020204" pitchFamily="34" charset="-122"/>
                </a:rPr>
                <a:t>LLM</a:t>
              </a:r>
            </a:p>
          </p:txBody>
        </p:sp>
      </p:grpSp>
      <p:sp>
        <p:nvSpPr>
          <p:cNvPr id="48" name="圆角矩形 25">
            <a:extLst>
              <a:ext uri="{FF2B5EF4-FFF2-40B4-BE49-F238E27FC236}">
                <a16:creationId xmlns:a16="http://schemas.microsoft.com/office/drawing/2014/main" id="{57AF9C0A-D342-FF88-9EA3-3842899B9D9C}"/>
              </a:ext>
            </a:extLst>
          </p:cNvPr>
          <p:cNvSpPr/>
          <p:nvPr/>
        </p:nvSpPr>
        <p:spPr>
          <a:xfrm>
            <a:off x="838199" y="2396856"/>
            <a:ext cx="10515599" cy="642906"/>
          </a:xfrm>
          <a:prstGeom prst="roundRect">
            <a:avLst/>
          </a:prstGeom>
          <a:solidFill>
            <a:srgbClr val="4472C4">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72C4">
                    <a:lumMod val="75000"/>
                  </a:srgbClr>
                </a:solidFill>
                <a:effectLst/>
                <a:uLnTx/>
                <a:uFillTx/>
                <a:latin typeface="等线" panose="020F0502020204030204"/>
                <a:ea typeface="+mn-ea"/>
                <a:cs typeface="+mn-cs"/>
              </a:rPr>
              <a:t>Application </a:t>
            </a:r>
            <a:r>
              <a:rPr kumimoji="0" lang="en-GB" sz="1800" b="1" i="0" u="none" strike="noStrike" kern="0" cap="none" spc="0" normalizeH="0" baseline="0" noProof="0" dirty="0">
                <a:ln>
                  <a:noFill/>
                </a:ln>
                <a:solidFill>
                  <a:srgbClr val="4472C4">
                    <a:lumMod val="75000"/>
                  </a:srgbClr>
                </a:solidFill>
                <a:effectLst/>
                <a:uLnTx/>
                <a:uFillTx/>
                <a:latin typeface="等线" panose="020F0502020204030204"/>
                <a:ea typeface="+mn-ea"/>
                <a:cs typeface="+mn-cs"/>
              </a:rPr>
              <a:t>Agents</a:t>
            </a:r>
          </a:p>
        </p:txBody>
      </p:sp>
      <p:sp>
        <p:nvSpPr>
          <p:cNvPr id="49" name="矩形 27">
            <a:extLst>
              <a:ext uri="{FF2B5EF4-FFF2-40B4-BE49-F238E27FC236}">
                <a16:creationId xmlns:a16="http://schemas.microsoft.com/office/drawing/2014/main" id="{1BA95A15-5F95-E6A9-10E1-C9E9EE126705}"/>
              </a:ext>
            </a:extLst>
          </p:cNvPr>
          <p:cNvSpPr/>
          <p:nvPr/>
        </p:nvSpPr>
        <p:spPr>
          <a:xfrm>
            <a:off x="838199" y="3150973"/>
            <a:ext cx="10515598" cy="2656703"/>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50" name="圆角矩形 29">
            <a:extLst>
              <a:ext uri="{FF2B5EF4-FFF2-40B4-BE49-F238E27FC236}">
                <a16:creationId xmlns:a16="http://schemas.microsoft.com/office/drawing/2014/main" id="{9BBBB12B-91C3-63ED-3F1C-E55493597DC3}"/>
              </a:ext>
            </a:extLst>
          </p:cNvPr>
          <p:cNvSpPr/>
          <p:nvPr/>
        </p:nvSpPr>
        <p:spPr>
          <a:xfrm>
            <a:off x="838199" y="5945882"/>
            <a:ext cx="10515599" cy="642906"/>
          </a:xfrm>
          <a:prstGeom prst="roundRect">
            <a:avLst/>
          </a:prstGeom>
          <a:solidFill>
            <a:sysClr val="window" lastClr="FFFFFF">
              <a:lumMod val="7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Physical OS &amp; IoT</a:t>
            </a:r>
            <a:endParaRPr kumimoji="0" lang="en-GB" sz="1800" b="1" i="0" u="none" strike="noStrike" kern="0" cap="none" spc="0" normalizeH="0" baseline="0" noProof="0" dirty="0">
              <a:ln>
                <a:noFill/>
              </a:ln>
              <a:solidFill>
                <a:prstClr val="black"/>
              </a:solidFill>
              <a:effectLst/>
              <a:uLnTx/>
              <a:uFillTx/>
              <a:latin typeface="等线" panose="020F0502020204030204"/>
              <a:ea typeface="+mn-ea"/>
              <a:cs typeface="+mn-cs"/>
            </a:endParaRPr>
          </a:p>
        </p:txBody>
      </p:sp>
      <p:sp>
        <p:nvSpPr>
          <p:cNvPr id="51" name="矩形 30">
            <a:extLst>
              <a:ext uri="{FF2B5EF4-FFF2-40B4-BE49-F238E27FC236}">
                <a16:creationId xmlns:a16="http://schemas.microsoft.com/office/drawing/2014/main" id="{292B360C-D757-FB34-55D4-7950FAC3D674}"/>
              </a:ext>
            </a:extLst>
          </p:cNvPr>
          <p:cNvSpPr/>
          <p:nvPr/>
        </p:nvSpPr>
        <p:spPr>
          <a:xfrm>
            <a:off x="3546389" y="2547618"/>
            <a:ext cx="1334530" cy="383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Code </a:t>
            </a:r>
            <a:r>
              <a:rPr kumimoji="0" lang="en-GB" sz="1400" b="0" i="0" u="none" strike="noStrike" kern="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Copilot</a:t>
            </a:r>
            <a:endParaRPr kumimoji="0" lang="en-GB" sz="1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2" name="矩形 31">
            <a:extLst>
              <a:ext uri="{FF2B5EF4-FFF2-40B4-BE49-F238E27FC236}">
                <a16:creationId xmlns:a16="http://schemas.microsoft.com/office/drawing/2014/main" id="{92BE88BF-E5CF-AAB5-9317-FFBB9B654BBC}"/>
              </a:ext>
            </a:extLst>
          </p:cNvPr>
          <p:cNvSpPr/>
          <p:nvPr/>
        </p:nvSpPr>
        <p:spPr>
          <a:xfrm>
            <a:off x="5133050" y="2550690"/>
            <a:ext cx="1334530" cy="383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Housekeeping</a:t>
            </a:r>
          </a:p>
        </p:txBody>
      </p:sp>
      <p:sp>
        <p:nvSpPr>
          <p:cNvPr id="53" name="矩形 32">
            <a:extLst>
              <a:ext uri="{FF2B5EF4-FFF2-40B4-BE49-F238E27FC236}">
                <a16:creationId xmlns:a16="http://schemas.microsoft.com/office/drawing/2014/main" id="{9F0F4461-6F4B-99B2-78F1-EA8F924FDC65}"/>
              </a:ext>
            </a:extLst>
          </p:cNvPr>
          <p:cNvSpPr/>
          <p:nvPr/>
        </p:nvSpPr>
        <p:spPr>
          <a:xfrm>
            <a:off x="6719711" y="2547441"/>
            <a:ext cx="1334530" cy="383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Medical Assist</a:t>
            </a:r>
          </a:p>
        </p:txBody>
      </p:sp>
      <p:sp>
        <p:nvSpPr>
          <p:cNvPr id="54" name="矩形 33">
            <a:extLst>
              <a:ext uri="{FF2B5EF4-FFF2-40B4-BE49-F238E27FC236}">
                <a16:creationId xmlns:a16="http://schemas.microsoft.com/office/drawing/2014/main" id="{4F6A0EF4-23CA-E1B9-15D8-8B2697A757F9}"/>
              </a:ext>
            </a:extLst>
          </p:cNvPr>
          <p:cNvSpPr/>
          <p:nvPr/>
        </p:nvSpPr>
        <p:spPr>
          <a:xfrm>
            <a:off x="8306372" y="2547441"/>
            <a:ext cx="1334530" cy="383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Emotion</a:t>
            </a:r>
          </a:p>
        </p:txBody>
      </p:sp>
      <p:sp>
        <p:nvSpPr>
          <p:cNvPr id="55" name="矩形 34">
            <a:extLst>
              <a:ext uri="{FF2B5EF4-FFF2-40B4-BE49-F238E27FC236}">
                <a16:creationId xmlns:a16="http://schemas.microsoft.com/office/drawing/2014/main" id="{0840B1C6-7B10-0B82-11E6-8567659D1D13}"/>
              </a:ext>
            </a:extLst>
          </p:cNvPr>
          <p:cNvSpPr/>
          <p:nvPr/>
        </p:nvSpPr>
        <p:spPr>
          <a:xfrm>
            <a:off x="2440079" y="4415655"/>
            <a:ext cx="3017338" cy="5729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Knowledge Base (Disk)</a:t>
            </a:r>
            <a:endParaRPr kumimoji="0" lang="en-GB" sz="1800" b="0" i="0" u="none" strike="noStrike" kern="0" cap="none" spc="0" normalizeH="0" baseline="0" noProof="0" dirty="0">
              <a:ln>
                <a:noFill/>
              </a:ln>
              <a:solidFill>
                <a:prstClr val="black"/>
              </a:solidFill>
              <a:effectLst/>
              <a:uLnTx/>
              <a:uFillTx/>
              <a:latin typeface="等线" panose="020F0502020204030204"/>
              <a:ea typeface="+mn-ea"/>
              <a:cs typeface="+mn-cs"/>
            </a:endParaRPr>
          </a:p>
        </p:txBody>
      </p:sp>
      <p:sp>
        <p:nvSpPr>
          <p:cNvPr id="56" name="矩形 36">
            <a:extLst>
              <a:ext uri="{FF2B5EF4-FFF2-40B4-BE49-F238E27FC236}">
                <a16:creationId xmlns:a16="http://schemas.microsoft.com/office/drawing/2014/main" id="{9E870327-7699-B6B4-16C1-BA87DC77A2A9}"/>
              </a:ext>
            </a:extLst>
          </p:cNvPr>
          <p:cNvSpPr/>
          <p:nvPr/>
        </p:nvSpPr>
        <p:spPr>
          <a:xfrm>
            <a:off x="2440078" y="5099786"/>
            <a:ext cx="3017338" cy="5729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Long-context (Mem.)</a:t>
            </a:r>
            <a:endParaRPr kumimoji="0" lang="en-GB" sz="1800" b="0" i="0" u="none" strike="noStrike" kern="0" cap="none" spc="0" normalizeH="0" baseline="0" noProof="0" dirty="0">
              <a:ln>
                <a:noFill/>
              </a:ln>
              <a:solidFill>
                <a:prstClr val="black"/>
              </a:solidFill>
              <a:effectLst/>
              <a:uLnTx/>
              <a:uFillTx/>
              <a:latin typeface="等线" panose="020F0502020204030204"/>
              <a:ea typeface="+mn-ea"/>
              <a:cs typeface="+mn-cs"/>
            </a:endParaRPr>
          </a:p>
        </p:txBody>
      </p:sp>
      <p:pic>
        <p:nvPicPr>
          <p:cNvPr id="57" name="图片 43">
            <a:extLst>
              <a:ext uri="{FF2B5EF4-FFF2-40B4-BE49-F238E27FC236}">
                <a16:creationId xmlns:a16="http://schemas.microsoft.com/office/drawing/2014/main" id="{EA3E9371-4FC6-32D9-48A3-21240E907D05}"/>
              </a:ext>
            </a:extLst>
          </p:cNvPr>
          <p:cNvPicPr>
            <a:picLocks noChangeAspect="1"/>
          </p:cNvPicPr>
          <p:nvPr/>
        </p:nvPicPr>
        <p:blipFill>
          <a:blip r:embed="rId3"/>
          <a:stretch>
            <a:fillRect/>
          </a:stretch>
        </p:blipFill>
        <p:spPr>
          <a:xfrm>
            <a:off x="2493758" y="4434742"/>
            <a:ext cx="519221" cy="519221"/>
          </a:xfrm>
          <a:prstGeom prst="rect">
            <a:avLst/>
          </a:prstGeom>
        </p:spPr>
      </p:pic>
      <p:pic>
        <p:nvPicPr>
          <p:cNvPr id="58" name="图片 45">
            <a:extLst>
              <a:ext uri="{FF2B5EF4-FFF2-40B4-BE49-F238E27FC236}">
                <a16:creationId xmlns:a16="http://schemas.microsoft.com/office/drawing/2014/main" id="{0EEF70DA-DA0F-E69B-ACD2-4E6A91C18FE8}"/>
              </a:ext>
            </a:extLst>
          </p:cNvPr>
          <p:cNvPicPr>
            <a:picLocks noChangeAspect="1"/>
          </p:cNvPicPr>
          <p:nvPr/>
        </p:nvPicPr>
        <p:blipFill>
          <a:blip r:embed="rId4"/>
          <a:stretch>
            <a:fillRect/>
          </a:stretch>
        </p:blipFill>
        <p:spPr>
          <a:xfrm>
            <a:off x="2476370" y="5092169"/>
            <a:ext cx="553995" cy="553995"/>
          </a:xfrm>
          <a:prstGeom prst="rect">
            <a:avLst/>
          </a:prstGeom>
        </p:spPr>
      </p:pic>
      <p:sp>
        <p:nvSpPr>
          <p:cNvPr id="59" name="矩形 46">
            <a:extLst>
              <a:ext uri="{FF2B5EF4-FFF2-40B4-BE49-F238E27FC236}">
                <a16:creationId xmlns:a16="http://schemas.microsoft.com/office/drawing/2014/main" id="{FDC1310E-928E-63C8-9C8A-F90B653C06A8}"/>
              </a:ext>
            </a:extLst>
          </p:cNvPr>
          <p:cNvSpPr/>
          <p:nvPr/>
        </p:nvSpPr>
        <p:spPr>
          <a:xfrm>
            <a:off x="2440078" y="3731524"/>
            <a:ext cx="3017338" cy="5729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Multimodality (PD)</a:t>
            </a:r>
            <a:endParaRPr kumimoji="0" lang="en-GB" sz="1800" b="0" i="0" u="none" strike="noStrike" kern="0" cap="none" spc="0" normalizeH="0" baseline="0" noProof="0" dirty="0">
              <a:ln>
                <a:noFill/>
              </a:ln>
              <a:solidFill>
                <a:prstClr val="black"/>
              </a:solidFill>
              <a:effectLst/>
              <a:uLnTx/>
              <a:uFillTx/>
              <a:latin typeface="等线" panose="020F0502020204030204"/>
              <a:ea typeface="+mn-ea"/>
              <a:cs typeface="+mn-cs"/>
            </a:endParaRPr>
          </a:p>
        </p:txBody>
      </p:sp>
      <p:sp>
        <p:nvSpPr>
          <p:cNvPr id="60" name="矩形 47">
            <a:extLst>
              <a:ext uri="{FF2B5EF4-FFF2-40B4-BE49-F238E27FC236}">
                <a16:creationId xmlns:a16="http://schemas.microsoft.com/office/drawing/2014/main" id="{2FFB8C33-20A8-3A25-CC33-752E00DA62BA}"/>
              </a:ext>
            </a:extLst>
          </p:cNvPr>
          <p:cNvSpPr/>
          <p:nvPr/>
        </p:nvSpPr>
        <p:spPr>
          <a:xfrm>
            <a:off x="9830085" y="2547441"/>
            <a:ext cx="1334530" cy="383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pic>
        <p:nvPicPr>
          <p:cNvPr id="61" name="图片 49">
            <a:extLst>
              <a:ext uri="{FF2B5EF4-FFF2-40B4-BE49-F238E27FC236}">
                <a16:creationId xmlns:a16="http://schemas.microsoft.com/office/drawing/2014/main" id="{EA963990-7B1B-2600-66D6-8DF31D55F2CA}"/>
              </a:ext>
            </a:extLst>
          </p:cNvPr>
          <p:cNvPicPr>
            <a:picLocks noChangeAspect="1"/>
          </p:cNvPicPr>
          <p:nvPr/>
        </p:nvPicPr>
        <p:blipFill>
          <a:blip r:embed="rId5"/>
          <a:stretch>
            <a:fillRect/>
          </a:stretch>
        </p:blipFill>
        <p:spPr>
          <a:xfrm>
            <a:off x="2481365" y="3757210"/>
            <a:ext cx="535007" cy="535007"/>
          </a:xfrm>
          <a:prstGeom prst="rect">
            <a:avLst/>
          </a:prstGeom>
        </p:spPr>
      </p:pic>
      <p:sp>
        <p:nvSpPr>
          <p:cNvPr id="62" name="矩形 50">
            <a:extLst>
              <a:ext uri="{FF2B5EF4-FFF2-40B4-BE49-F238E27FC236}">
                <a16:creationId xmlns:a16="http://schemas.microsoft.com/office/drawing/2014/main" id="{DD968AD0-576B-99C4-E6D6-A35E009C642C}"/>
              </a:ext>
            </a:extLst>
          </p:cNvPr>
          <p:cNvSpPr/>
          <p:nvPr/>
        </p:nvSpPr>
        <p:spPr>
          <a:xfrm>
            <a:off x="7810196" y="4410137"/>
            <a:ext cx="2742666" cy="5729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IoT Control</a:t>
            </a:r>
            <a:endParaRPr kumimoji="0" lang="en-GB" sz="1800" b="0" i="0" u="none" strike="noStrike" kern="0" cap="none" spc="0" normalizeH="0" baseline="0" noProof="0" dirty="0">
              <a:ln>
                <a:noFill/>
              </a:ln>
              <a:solidFill>
                <a:prstClr val="black"/>
              </a:solidFill>
              <a:effectLst/>
              <a:uLnTx/>
              <a:uFillTx/>
              <a:latin typeface="等线" panose="020F0502020204030204"/>
              <a:ea typeface="+mn-ea"/>
              <a:cs typeface="+mn-cs"/>
            </a:endParaRPr>
          </a:p>
        </p:txBody>
      </p:sp>
      <p:sp>
        <p:nvSpPr>
          <p:cNvPr id="63" name="矩形 51">
            <a:extLst>
              <a:ext uri="{FF2B5EF4-FFF2-40B4-BE49-F238E27FC236}">
                <a16:creationId xmlns:a16="http://schemas.microsoft.com/office/drawing/2014/main" id="{BD131537-AEA9-8957-29A5-7F7D4D1DAD91}"/>
              </a:ext>
            </a:extLst>
          </p:cNvPr>
          <p:cNvSpPr/>
          <p:nvPr/>
        </p:nvSpPr>
        <p:spPr>
          <a:xfrm>
            <a:off x="7810195" y="5094268"/>
            <a:ext cx="2742666" cy="5729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等线" panose="020F0502020204030204"/>
                <a:ea typeface="+mn-ea"/>
                <a:cs typeface="+mn-cs"/>
              </a:rPr>
              <a:t>  Web Automation</a:t>
            </a:r>
          </a:p>
        </p:txBody>
      </p:sp>
      <p:sp>
        <p:nvSpPr>
          <p:cNvPr id="64" name="矩形 54">
            <a:extLst>
              <a:ext uri="{FF2B5EF4-FFF2-40B4-BE49-F238E27FC236}">
                <a16:creationId xmlns:a16="http://schemas.microsoft.com/office/drawing/2014/main" id="{2D283AC8-5F5A-4139-6B33-EE3BB3515B5A}"/>
              </a:ext>
            </a:extLst>
          </p:cNvPr>
          <p:cNvSpPr/>
          <p:nvPr/>
        </p:nvSpPr>
        <p:spPr>
          <a:xfrm>
            <a:off x="7810195" y="3726006"/>
            <a:ext cx="2742666" cy="572919"/>
          </a:xfrm>
          <a:prstGeom prst="rect">
            <a:avLst/>
          </a:prstGeom>
          <a:no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等线" panose="020F0502020204030204"/>
                <a:ea typeface="+mn-ea"/>
                <a:cs typeface="+mn-cs"/>
              </a:rPr>
              <a:t>  Tool / API Use</a:t>
            </a:r>
            <a:endParaRPr kumimoji="0" lang="en-GB" sz="1800" b="0" i="0" u="none" strike="noStrike" kern="0" cap="none" spc="0" normalizeH="0" baseline="0" noProof="0" dirty="0">
              <a:ln>
                <a:noFill/>
              </a:ln>
              <a:solidFill>
                <a:prstClr val="black"/>
              </a:solidFill>
              <a:effectLst/>
              <a:uLnTx/>
              <a:uFillTx/>
              <a:latin typeface="等线" panose="020F0502020204030204"/>
              <a:ea typeface="+mn-ea"/>
              <a:cs typeface="+mn-cs"/>
            </a:endParaRPr>
          </a:p>
        </p:txBody>
      </p:sp>
      <p:pic>
        <p:nvPicPr>
          <p:cNvPr id="65" name="图片 57">
            <a:extLst>
              <a:ext uri="{FF2B5EF4-FFF2-40B4-BE49-F238E27FC236}">
                <a16:creationId xmlns:a16="http://schemas.microsoft.com/office/drawing/2014/main" id="{A0F7B528-F117-C006-2F88-FEC734C222D2}"/>
              </a:ext>
            </a:extLst>
          </p:cNvPr>
          <p:cNvPicPr>
            <a:picLocks noChangeAspect="1"/>
          </p:cNvPicPr>
          <p:nvPr/>
        </p:nvPicPr>
        <p:blipFill>
          <a:blip r:embed="rId6"/>
          <a:stretch>
            <a:fillRect/>
          </a:stretch>
        </p:blipFill>
        <p:spPr>
          <a:xfrm>
            <a:off x="9782217" y="3726007"/>
            <a:ext cx="572918" cy="572918"/>
          </a:xfrm>
          <a:prstGeom prst="rect">
            <a:avLst/>
          </a:prstGeom>
        </p:spPr>
      </p:pic>
      <p:pic>
        <p:nvPicPr>
          <p:cNvPr id="66" name="图片 59">
            <a:extLst>
              <a:ext uri="{FF2B5EF4-FFF2-40B4-BE49-F238E27FC236}">
                <a16:creationId xmlns:a16="http://schemas.microsoft.com/office/drawing/2014/main" id="{4149DFE9-446C-2C9A-CEE0-CE137DEC429A}"/>
              </a:ext>
            </a:extLst>
          </p:cNvPr>
          <p:cNvPicPr>
            <a:picLocks noChangeAspect="1"/>
          </p:cNvPicPr>
          <p:nvPr/>
        </p:nvPicPr>
        <p:blipFill>
          <a:blip r:embed="rId7"/>
          <a:stretch>
            <a:fillRect/>
          </a:stretch>
        </p:blipFill>
        <p:spPr>
          <a:xfrm>
            <a:off x="9590291" y="4475903"/>
            <a:ext cx="480159" cy="480159"/>
          </a:xfrm>
          <a:prstGeom prst="rect">
            <a:avLst/>
          </a:prstGeom>
        </p:spPr>
      </p:pic>
      <p:pic>
        <p:nvPicPr>
          <p:cNvPr id="67" name="图片 61">
            <a:extLst>
              <a:ext uri="{FF2B5EF4-FFF2-40B4-BE49-F238E27FC236}">
                <a16:creationId xmlns:a16="http://schemas.microsoft.com/office/drawing/2014/main" id="{5D45548B-FD9C-67F7-385F-DE2BC08E5B60}"/>
              </a:ext>
            </a:extLst>
          </p:cNvPr>
          <p:cNvPicPr>
            <a:picLocks noChangeAspect="1"/>
          </p:cNvPicPr>
          <p:nvPr/>
        </p:nvPicPr>
        <p:blipFill>
          <a:blip r:embed="rId8"/>
          <a:stretch>
            <a:fillRect/>
          </a:stretch>
        </p:blipFill>
        <p:spPr>
          <a:xfrm>
            <a:off x="10039167" y="4487007"/>
            <a:ext cx="480159" cy="480159"/>
          </a:xfrm>
          <a:prstGeom prst="rect">
            <a:avLst/>
          </a:prstGeom>
        </p:spPr>
      </p:pic>
      <p:pic>
        <p:nvPicPr>
          <p:cNvPr id="68" name="图片 63">
            <a:extLst>
              <a:ext uri="{FF2B5EF4-FFF2-40B4-BE49-F238E27FC236}">
                <a16:creationId xmlns:a16="http://schemas.microsoft.com/office/drawing/2014/main" id="{DAEA52A5-D088-3F01-0E2F-82721D9259F0}"/>
              </a:ext>
            </a:extLst>
          </p:cNvPr>
          <p:cNvPicPr>
            <a:picLocks noChangeAspect="1"/>
          </p:cNvPicPr>
          <p:nvPr/>
        </p:nvPicPr>
        <p:blipFill>
          <a:blip r:embed="rId9"/>
          <a:stretch>
            <a:fillRect/>
          </a:stretch>
        </p:blipFill>
        <p:spPr>
          <a:xfrm>
            <a:off x="9816550" y="5149680"/>
            <a:ext cx="483547" cy="483547"/>
          </a:xfrm>
          <a:prstGeom prst="rect">
            <a:avLst/>
          </a:prstGeom>
        </p:spPr>
      </p:pic>
      <p:cxnSp>
        <p:nvCxnSpPr>
          <p:cNvPr id="69" name="肘形连接符 65">
            <a:extLst>
              <a:ext uri="{FF2B5EF4-FFF2-40B4-BE49-F238E27FC236}">
                <a16:creationId xmlns:a16="http://schemas.microsoft.com/office/drawing/2014/main" id="{A507DC8E-AEC0-1C7D-5FBF-D603991E5861}"/>
              </a:ext>
            </a:extLst>
          </p:cNvPr>
          <p:cNvCxnSpPr>
            <a:stCxn id="46" idx="1"/>
            <a:endCxn id="59" idx="3"/>
          </p:cNvCxnSpPr>
          <p:nvPr/>
        </p:nvCxnSpPr>
        <p:spPr>
          <a:xfrm rot="10800000">
            <a:off x="5457416" y="4017984"/>
            <a:ext cx="632422" cy="681006"/>
          </a:xfrm>
          <a:prstGeom prst="bentConnector3">
            <a:avLst/>
          </a:prstGeom>
          <a:noFill/>
          <a:ln w="19050" cap="flat" cmpd="sng" algn="ctr">
            <a:solidFill>
              <a:srgbClr val="0070C0"/>
            </a:solidFill>
            <a:prstDash val="solid"/>
            <a:miter lim="800000"/>
            <a:tailEnd type="triangle"/>
          </a:ln>
          <a:effectLst/>
        </p:spPr>
      </p:cxnSp>
      <p:cxnSp>
        <p:nvCxnSpPr>
          <p:cNvPr id="70" name="肘形连接符 67">
            <a:extLst>
              <a:ext uri="{FF2B5EF4-FFF2-40B4-BE49-F238E27FC236}">
                <a16:creationId xmlns:a16="http://schemas.microsoft.com/office/drawing/2014/main" id="{37FECB16-E972-53EA-484B-54FF31C767FC}"/>
              </a:ext>
            </a:extLst>
          </p:cNvPr>
          <p:cNvCxnSpPr>
            <a:stCxn id="46" idx="1"/>
            <a:endCxn id="56" idx="3"/>
          </p:cNvCxnSpPr>
          <p:nvPr/>
        </p:nvCxnSpPr>
        <p:spPr>
          <a:xfrm rot="10800000" flipV="1">
            <a:off x="5457416" y="4698990"/>
            <a:ext cx="632422" cy="687256"/>
          </a:xfrm>
          <a:prstGeom prst="bentConnector3">
            <a:avLst/>
          </a:prstGeom>
          <a:noFill/>
          <a:ln w="19050" cap="flat" cmpd="sng" algn="ctr">
            <a:solidFill>
              <a:srgbClr val="0070C0"/>
            </a:solidFill>
            <a:prstDash val="solid"/>
            <a:miter lim="800000"/>
            <a:tailEnd type="triangle"/>
          </a:ln>
          <a:effectLst/>
        </p:spPr>
      </p:cxnSp>
      <p:cxnSp>
        <p:nvCxnSpPr>
          <p:cNvPr id="71" name="肘形连接符 69">
            <a:extLst>
              <a:ext uri="{FF2B5EF4-FFF2-40B4-BE49-F238E27FC236}">
                <a16:creationId xmlns:a16="http://schemas.microsoft.com/office/drawing/2014/main" id="{AF888126-E16D-9705-5A91-4C555713DC05}"/>
              </a:ext>
            </a:extLst>
          </p:cNvPr>
          <p:cNvCxnSpPr>
            <a:stCxn id="46" idx="1"/>
            <a:endCxn id="55" idx="3"/>
          </p:cNvCxnSpPr>
          <p:nvPr/>
        </p:nvCxnSpPr>
        <p:spPr>
          <a:xfrm rot="10800000" flipV="1">
            <a:off x="5457418" y="4698989"/>
            <a:ext cx="632421" cy="3125"/>
          </a:xfrm>
          <a:prstGeom prst="bentConnector3">
            <a:avLst/>
          </a:prstGeom>
          <a:noFill/>
          <a:ln w="19050" cap="flat" cmpd="sng" algn="ctr">
            <a:solidFill>
              <a:srgbClr val="0070C0"/>
            </a:solidFill>
            <a:prstDash val="solid"/>
            <a:miter lim="800000"/>
            <a:tailEnd type="triangle"/>
          </a:ln>
          <a:effectLst/>
        </p:spPr>
      </p:cxnSp>
      <p:cxnSp>
        <p:nvCxnSpPr>
          <p:cNvPr id="72" name="肘形连接符 70">
            <a:extLst>
              <a:ext uri="{FF2B5EF4-FFF2-40B4-BE49-F238E27FC236}">
                <a16:creationId xmlns:a16="http://schemas.microsoft.com/office/drawing/2014/main" id="{922A52F0-80B9-17ED-552B-C04B27C57528}"/>
              </a:ext>
            </a:extLst>
          </p:cNvPr>
          <p:cNvCxnSpPr>
            <a:cxnSpLocks/>
            <a:stCxn id="46" idx="3"/>
            <a:endCxn id="64" idx="1"/>
          </p:cNvCxnSpPr>
          <p:nvPr/>
        </p:nvCxnSpPr>
        <p:spPr>
          <a:xfrm flipV="1">
            <a:off x="7203934" y="4012466"/>
            <a:ext cx="606261" cy="686524"/>
          </a:xfrm>
          <a:prstGeom prst="bentConnector3">
            <a:avLst>
              <a:gd name="adj1" fmla="val 50000"/>
            </a:avLst>
          </a:prstGeom>
          <a:noFill/>
          <a:ln w="19050" cap="flat" cmpd="sng" algn="ctr">
            <a:solidFill>
              <a:srgbClr val="0070C0"/>
            </a:solidFill>
            <a:prstDash val="solid"/>
            <a:miter lim="800000"/>
            <a:tailEnd type="triangle"/>
          </a:ln>
          <a:effectLst/>
        </p:spPr>
      </p:cxnSp>
      <p:cxnSp>
        <p:nvCxnSpPr>
          <p:cNvPr id="73" name="肘形连接符 73">
            <a:extLst>
              <a:ext uri="{FF2B5EF4-FFF2-40B4-BE49-F238E27FC236}">
                <a16:creationId xmlns:a16="http://schemas.microsoft.com/office/drawing/2014/main" id="{2547FA73-16E9-0160-DB6E-17F3529D1160}"/>
              </a:ext>
            </a:extLst>
          </p:cNvPr>
          <p:cNvCxnSpPr>
            <a:cxnSpLocks/>
            <a:stCxn id="46" idx="3"/>
            <a:endCxn id="62" idx="1"/>
          </p:cNvCxnSpPr>
          <p:nvPr/>
        </p:nvCxnSpPr>
        <p:spPr>
          <a:xfrm flipV="1">
            <a:off x="7203934" y="4696597"/>
            <a:ext cx="606262" cy="2393"/>
          </a:xfrm>
          <a:prstGeom prst="bentConnector3">
            <a:avLst>
              <a:gd name="adj1" fmla="val 50000"/>
            </a:avLst>
          </a:prstGeom>
          <a:noFill/>
          <a:ln w="19050" cap="flat" cmpd="sng" algn="ctr">
            <a:solidFill>
              <a:srgbClr val="0070C0"/>
            </a:solidFill>
            <a:prstDash val="solid"/>
            <a:miter lim="800000"/>
            <a:tailEnd type="triangle"/>
          </a:ln>
          <a:effectLst/>
        </p:spPr>
      </p:cxnSp>
      <p:cxnSp>
        <p:nvCxnSpPr>
          <p:cNvPr id="74" name="肘形连接符 76">
            <a:extLst>
              <a:ext uri="{FF2B5EF4-FFF2-40B4-BE49-F238E27FC236}">
                <a16:creationId xmlns:a16="http://schemas.microsoft.com/office/drawing/2014/main" id="{41AD7107-9C11-BAF9-778A-719F803B3AAC}"/>
              </a:ext>
            </a:extLst>
          </p:cNvPr>
          <p:cNvCxnSpPr>
            <a:cxnSpLocks/>
            <a:stCxn id="46" idx="3"/>
            <a:endCxn id="63" idx="1"/>
          </p:cNvCxnSpPr>
          <p:nvPr/>
        </p:nvCxnSpPr>
        <p:spPr>
          <a:xfrm>
            <a:off x="7203934" y="4698990"/>
            <a:ext cx="606261" cy="681738"/>
          </a:xfrm>
          <a:prstGeom prst="bentConnector3">
            <a:avLst>
              <a:gd name="adj1" fmla="val 50000"/>
            </a:avLst>
          </a:prstGeom>
          <a:noFill/>
          <a:ln w="19050" cap="flat" cmpd="sng" algn="ctr">
            <a:solidFill>
              <a:srgbClr val="0070C0"/>
            </a:solidFill>
            <a:prstDash val="solid"/>
            <a:miter lim="800000"/>
            <a:tailEnd type="triangle"/>
          </a:ln>
          <a:effectLst/>
        </p:spPr>
      </p:cxnSp>
      <p:sp>
        <p:nvSpPr>
          <p:cNvPr id="75" name="文本框 79">
            <a:extLst>
              <a:ext uri="{FF2B5EF4-FFF2-40B4-BE49-F238E27FC236}">
                <a16:creationId xmlns:a16="http://schemas.microsoft.com/office/drawing/2014/main" id="{BD233AB0-F358-0773-AF1A-CD30F9769167}"/>
              </a:ext>
            </a:extLst>
          </p:cNvPr>
          <p:cNvSpPr txBox="1"/>
          <p:nvPr/>
        </p:nvSpPr>
        <p:spPr>
          <a:xfrm>
            <a:off x="979872" y="4102296"/>
            <a:ext cx="1028700" cy="830997"/>
          </a:xfrm>
          <a:prstGeom prst="rect">
            <a:avLst/>
          </a:prstGeom>
          <a:noFill/>
        </p:spPr>
        <p:txBody>
          <a:bodyPr wrap="square" rtlCol="0">
            <a:spAutoFit/>
          </a:bodyPr>
          <a:lstStyle/>
          <a:p>
            <a:pPr algn="ctr"/>
            <a:r>
              <a:rPr lang="en-US" altLang="zh-CN" sz="2400" b="1" dirty="0">
                <a:solidFill>
                  <a:prstClr val="black"/>
                </a:solidFill>
                <a:latin typeface="等线" panose="020F0502020204030204"/>
                <a:ea typeface="等线" panose="02010600030101010101" pitchFamily="2" charset="-122"/>
              </a:rPr>
              <a:t>LLM</a:t>
            </a:r>
          </a:p>
          <a:p>
            <a:pPr algn="ctr"/>
            <a:r>
              <a:rPr lang="en-US" altLang="zh-CN" sz="2400" b="1" dirty="0">
                <a:solidFill>
                  <a:prstClr val="black"/>
                </a:solidFill>
                <a:latin typeface="等线" panose="020F0502020204030204"/>
                <a:ea typeface="等线" panose="02010600030101010101" pitchFamily="2" charset="-122"/>
              </a:rPr>
              <a:t>OS</a:t>
            </a:r>
            <a:endParaRPr lang="en-GB" altLang="zh-CN" sz="2400" b="1" dirty="0">
              <a:solidFill>
                <a:prstClr val="black"/>
              </a:solidFill>
              <a:latin typeface="等线" panose="020F0502020204030204"/>
              <a:ea typeface="等线" panose="02010600030101010101" pitchFamily="2" charset="-122"/>
            </a:endParaRPr>
          </a:p>
        </p:txBody>
      </p:sp>
      <p:sp>
        <p:nvSpPr>
          <p:cNvPr id="76" name="下箭头 80">
            <a:extLst>
              <a:ext uri="{FF2B5EF4-FFF2-40B4-BE49-F238E27FC236}">
                <a16:creationId xmlns:a16="http://schemas.microsoft.com/office/drawing/2014/main" id="{E4464F05-7F64-EEC9-C998-6FE173CD7BE2}"/>
              </a:ext>
            </a:extLst>
          </p:cNvPr>
          <p:cNvSpPr/>
          <p:nvPr/>
        </p:nvSpPr>
        <p:spPr>
          <a:xfrm flipV="1">
            <a:off x="6240196" y="3019735"/>
            <a:ext cx="813380" cy="322591"/>
          </a:xfrm>
          <a:prstGeom prst="downArrow">
            <a:avLst>
              <a:gd name="adj1" fmla="val 50000"/>
              <a:gd name="adj2" fmla="val 69684"/>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7" name="下箭头 81">
            <a:extLst>
              <a:ext uri="{FF2B5EF4-FFF2-40B4-BE49-F238E27FC236}">
                <a16:creationId xmlns:a16="http://schemas.microsoft.com/office/drawing/2014/main" id="{0EA157FE-11AA-B05D-37BC-57190E6DF5EF}"/>
              </a:ext>
            </a:extLst>
          </p:cNvPr>
          <p:cNvSpPr/>
          <p:nvPr/>
        </p:nvSpPr>
        <p:spPr>
          <a:xfrm flipV="1">
            <a:off x="6240196" y="5690997"/>
            <a:ext cx="813380" cy="322591"/>
          </a:xfrm>
          <a:prstGeom prst="downArrow">
            <a:avLst>
              <a:gd name="adj1" fmla="val 50000"/>
              <a:gd name="adj2" fmla="val 69684"/>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8" name="文本框 82">
            <a:extLst>
              <a:ext uri="{FF2B5EF4-FFF2-40B4-BE49-F238E27FC236}">
                <a16:creationId xmlns:a16="http://schemas.microsoft.com/office/drawing/2014/main" id="{D63B1C59-2BB4-014E-3D2F-525495A88119}"/>
              </a:ext>
            </a:extLst>
          </p:cNvPr>
          <p:cNvSpPr txBox="1"/>
          <p:nvPr/>
        </p:nvSpPr>
        <p:spPr>
          <a:xfrm>
            <a:off x="2328752" y="3249672"/>
            <a:ext cx="3262432" cy="369332"/>
          </a:xfrm>
          <a:prstGeom prst="rect">
            <a:avLst/>
          </a:prstGeom>
          <a:noFill/>
        </p:spPr>
        <p:txBody>
          <a:bodyPr wrap="none" rtlCol="0">
            <a:spAutoFit/>
          </a:bodyPr>
          <a:lstStyle/>
          <a:p>
            <a:r>
              <a:rPr lang="en-US" altLang="zh-CN" b="1" dirty="0">
                <a:solidFill>
                  <a:prstClr val="black"/>
                </a:solidFill>
                <a:latin typeface="等线" panose="020F0502020204030204"/>
                <a:ea typeface="等线" panose="02010600030101010101" pitchFamily="2" charset="-122"/>
              </a:rPr>
              <a:t>Mainboard/Peripheral Device</a:t>
            </a:r>
            <a:endParaRPr lang="en-GB" b="1" dirty="0">
              <a:solidFill>
                <a:prstClr val="black"/>
              </a:solidFill>
              <a:latin typeface="等线" panose="020F0502020204030204"/>
            </a:endParaRPr>
          </a:p>
        </p:txBody>
      </p:sp>
      <p:sp>
        <p:nvSpPr>
          <p:cNvPr id="79" name="文本框 83">
            <a:extLst>
              <a:ext uri="{FF2B5EF4-FFF2-40B4-BE49-F238E27FC236}">
                <a16:creationId xmlns:a16="http://schemas.microsoft.com/office/drawing/2014/main" id="{C906965F-DB2D-6A25-9996-CA436AC59286}"/>
              </a:ext>
            </a:extLst>
          </p:cNvPr>
          <p:cNvSpPr txBox="1"/>
          <p:nvPr/>
        </p:nvSpPr>
        <p:spPr>
          <a:xfrm>
            <a:off x="8392555" y="3241661"/>
            <a:ext cx="1760418" cy="369332"/>
          </a:xfrm>
          <a:prstGeom prst="rect">
            <a:avLst/>
          </a:prstGeom>
          <a:noFill/>
        </p:spPr>
        <p:txBody>
          <a:bodyPr wrap="none" rtlCol="0">
            <a:spAutoFit/>
          </a:bodyPr>
          <a:lstStyle/>
          <a:p>
            <a:pPr algn="ctr"/>
            <a:r>
              <a:rPr lang="en-GB" b="1" dirty="0">
                <a:solidFill>
                  <a:prstClr val="black"/>
                </a:solidFill>
                <a:latin typeface="等线" panose="020F0502020204030204"/>
              </a:rPr>
              <a:t>Kernel</a:t>
            </a:r>
            <a:r>
              <a:rPr lang="zh-CN" altLang="en-US" b="1" dirty="0">
                <a:solidFill>
                  <a:prstClr val="black"/>
                </a:solidFill>
                <a:latin typeface="等线" panose="020F0502020204030204"/>
                <a:ea typeface="等线" panose="02010600030101010101" pitchFamily="2" charset="-122"/>
              </a:rPr>
              <a:t> </a:t>
            </a:r>
            <a:r>
              <a:rPr lang="en-US" altLang="zh-CN" b="1" dirty="0">
                <a:solidFill>
                  <a:prstClr val="black"/>
                </a:solidFill>
                <a:latin typeface="等线" panose="020F0502020204030204"/>
                <a:ea typeface="等线" panose="02010600030101010101" pitchFamily="2" charset="-122"/>
              </a:rPr>
              <a:t>Services</a:t>
            </a:r>
            <a:endParaRPr lang="en-GB" b="1" dirty="0">
              <a:solidFill>
                <a:prstClr val="black"/>
              </a:solidFill>
              <a:latin typeface="等线" panose="020F0502020204030204"/>
            </a:endParaRPr>
          </a:p>
        </p:txBody>
      </p:sp>
      <p:sp>
        <p:nvSpPr>
          <p:cNvPr id="80" name="矩形 84">
            <a:extLst>
              <a:ext uri="{FF2B5EF4-FFF2-40B4-BE49-F238E27FC236}">
                <a16:creationId xmlns:a16="http://schemas.microsoft.com/office/drawing/2014/main" id="{4D899FAD-F70F-D742-771C-F5B79E21E1E9}"/>
              </a:ext>
            </a:extLst>
          </p:cNvPr>
          <p:cNvSpPr/>
          <p:nvPr/>
        </p:nvSpPr>
        <p:spPr>
          <a:xfrm>
            <a:off x="2328749" y="3241662"/>
            <a:ext cx="3222965" cy="2492880"/>
          </a:xfrm>
          <a:prstGeom prst="rect">
            <a:avLst/>
          </a:prstGeom>
          <a:noFill/>
          <a:ln w="635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81" name="文本框 85">
            <a:extLst>
              <a:ext uri="{FF2B5EF4-FFF2-40B4-BE49-F238E27FC236}">
                <a16:creationId xmlns:a16="http://schemas.microsoft.com/office/drawing/2014/main" id="{F9F4C20F-9290-61E8-9861-59047FA720E9}"/>
              </a:ext>
            </a:extLst>
          </p:cNvPr>
          <p:cNvSpPr txBox="1"/>
          <p:nvPr/>
        </p:nvSpPr>
        <p:spPr>
          <a:xfrm>
            <a:off x="1014574" y="3292287"/>
            <a:ext cx="1321196" cy="646331"/>
          </a:xfrm>
          <a:prstGeom prst="rect">
            <a:avLst/>
          </a:prstGeom>
          <a:noFill/>
        </p:spPr>
        <p:txBody>
          <a:bodyPr wrap="none" rtlCol="0">
            <a:spAutoFit/>
          </a:bodyPr>
          <a:lstStyle/>
          <a:p>
            <a:r>
              <a:rPr lang="en-GB" b="1" dirty="0">
                <a:solidFill>
                  <a:srgbClr val="C00000"/>
                </a:solidFill>
                <a:latin typeface="Microsoft YaHei" panose="020B0503020204020204" pitchFamily="34" charset="-122"/>
                <a:ea typeface="Microsoft YaHei" panose="020B0503020204020204" pitchFamily="34" charset="-122"/>
              </a:rPr>
              <a:t>GLM </a:t>
            </a:r>
          </a:p>
          <a:p>
            <a:r>
              <a:rPr lang="en-GB" b="1" dirty="0">
                <a:solidFill>
                  <a:srgbClr val="C00000"/>
                </a:solidFill>
                <a:latin typeface="Microsoft YaHei" panose="020B0503020204020204" pitchFamily="34" charset="-122"/>
                <a:ea typeface="Microsoft YaHei" panose="020B0503020204020204" pitchFamily="34" charset="-122"/>
              </a:rPr>
              <a:t>Backbone</a:t>
            </a:r>
          </a:p>
        </p:txBody>
      </p:sp>
      <p:sp>
        <p:nvSpPr>
          <p:cNvPr id="82" name="矩形 87">
            <a:extLst>
              <a:ext uri="{FF2B5EF4-FFF2-40B4-BE49-F238E27FC236}">
                <a16:creationId xmlns:a16="http://schemas.microsoft.com/office/drawing/2014/main" id="{924451EF-5684-2160-2140-026213CB9458}"/>
              </a:ext>
            </a:extLst>
          </p:cNvPr>
          <p:cNvSpPr/>
          <p:nvPr/>
        </p:nvSpPr>
        <p:spPr>
          <a:xfrm>
            <a:off x="7672042" y="3241662"/>
            <a:ext cx="3055573" cy="2492880"/>
          </a:xfrm>
          <a:prstGeom prst="rect">
            <a:avLst/>
          </a:prstGeom>
          <a:noFill/>
          <a:ln w="635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83" name="文本框 88">
            <a:extLst>
              <a:ext uri="{FF2B5EF4-FFF2-40B4-BE49-F238E27FC236}">
                <a16:creationId xmlns:a16="http://schemas.microsoft.com/office/drawing/2014/main" id="{21C23F13-B48E-9BE7-C14F-2CCAC72ED76D}"/>
              </a:ext>
            </a:extLst>
          </p:cNvPr>
          <p:cNvSpPr txBox="1"/>
          <p:nvPr/>
        </p:nvSpPr>
        <p:spPr>
          <a:xfrm>
            <a:off x="10790782" y="3375595"/>
            <a:ext cx="1289565" cy="923330"/>
          </a:xfrm>
          <a:prstGeom prst="rect">
            <a:avLst/>
          </a:prstGeom>
          <a:noFill/>
        </p:spPr>
        <p:txBody>
          <a:bodyPr wrap="square" rtlCol="0">
            <a:spAutoFit/>
          </a:bodyPr>
          <a:lstStyle/>
          <a:p>
            <a:r>
              <a:rPr lang="en-GB" b="1" dirty="0">
                <a:solidFill>
                  <a:srgbClr val="C00000"/>
                </a:solidFill>
                <a:latin typeface="Microsoft YaHei" panose="020B0503020204020204" pitchFamily="34" charset="-122"/>
                <a:ea typeface="Microsoft YaHei" panose="020B0503020204020204" pitchFamily="34" charset="-122"/>
              </a:rPr>
              <a:t>Current Focus of LLM</a:t>
            </a:r>
            <a:r>
              <a:rPr lang="zh-CN" altLang="en-US" b="1" dirty="0">
                <a:solidFill>
                  <a:srgbClr val="C00000"/>
                </a:solidFill>
                <a:latin typeface="Microsoft YaHei" panose="020B0503020204020204" pitchFamily="34" charset="-122"/>
                <a:ea typeface="Microsoft YaHei" panose="020B0503020204020204" pitchFamily="34" charset="-122"/>
              </a:rPr>
              <a:t> </a:t>
            </a:r>
            <a:r>
              <a:rPr lang="en-US" altLang="zh-CN" b="1" dirty="0">
                <a:solidFill>
                  <a:srgbClr val="C00000"/>
                </a:solidFill>
                <a:latin typeface="Microsoft YaHei" panose="020B0503020204020204" pitchFamily="34" charset="-122"/>
                <a:ea typeface="Microsoft YaHei" panose="020B0503020204020204" pitchFamily="34" charset="-122"/>
              </a:rPr>
              <a:t>OS</a:t>
            </a:r>
          </a:p>
        </p:txBody>
      </p:sp>
    </p:spTree>
    <p:extLst>
      <p:ext uri="{BB962C8B-B14F-4D97-AF65-F5344CB8AC3E}">
        <p14:creationId xmlns:p14="http://schemas.microsoft.com/office/powerpoint/2010/main" val="15097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4FEC-6CCD-6BC5-1D5A-F1821518ED44}"/>
              </a:ext>
            </a:extLst>
          </p:cNvPr>
          <p:cNvSpPr>
            <a:spLocks noGrp="1"/>
          </p:cNvSpPr>
          <p:nvPr>
            <p:ph type="title"/>
          </p:nvPr>
        </p:nvSpPr>
        <p:spPr/>
        <p:txBody>
          <a:bodyPr/>
          <a:lstStyle/>
          <a:p>
            <a:r>
              <a:rPr lang="en-CN" dirty="0"/>
              <a:t>计算的革命</a:t>
            </a:r>
            <a:r>
              <a:rPr lang="en-US" altLang="zh-CN" sz="2800" dirty="0">
                <a:solidFill>
                  <a:srgbClr val="009AFF"/>
                </a:solidFill>
              </a:rPr>
              <a:t>—</a:t>
            </a:r>
            <a:r>
              <a:rPr lang="en-US" altLang="zh-CN" sz="2800" dirty="0" err="1">
                <a:solidFill>
                  <a:srgbClr val="009AFF"/>
                </a:solidFill>
              </a:rPr>
              <a:t>MaaS</a:t>
            </a:r>
            <a:r>
              <a:rPr lang="zh-CN" altLang="en-US" sz="2800" dirty="0">
                <a:solidFill>
                  <a:srgbClr val="009AFF"/>
                </a:solidFill>
              </a:rPr>
              <a:t>（模型即产品）</a:t>
            </a:r>
            <a:endParaRPr lang="en-CN" dirty="0">
              <a:solidFill>
                <a:srgbClr val="009AFF"/>
              </a:solidFill>
            </a:endParaRPr>
          </a:p>
        </p:txBody>
      </p:sp>
      <p:sp>
        <p:nvSpPr>
          <p:cNvPr id="3" name="ïs1ïḑé">
            <a:extLst>
              <a:ext uri="{FF2B5EF4-FFF2-40B4-BE49-F238E27FC236}">
                <a16:creationId xmlns:a16="http://schemas.microsoft.com/office/drawing/2014/main" id="{41B89303-AE82-033E-1852-2AE715ADF953}"/>
              </a:ext>
            </a:extLst>
          </p:cNvPr>
          <p:cNvSpPr txBox="1">
            <a:spLocks noChangeAspect="1"/>
          </p:cNvSpPr>
          <p:nvPr/>
        </p:nvSpPr>
        <p:spPr>
          <a:xfrm>
            <a:off x="2359082" y="907785"/>
            <a:ext cx="8845083" cy="1825427"/>
          </a:xfrm>
          <a:prstGeom prst="rect">
            <a:avLst/>
          </a:prstGeom>
          <a:solidFill>
            <a:sysClr val="window" lastClr="FFFFFF"/>
          </a:solidFill>
          <a:ln w="19050">
            <a:solidFill>
              <a:sysClr val="window" lastClr="FFFFFF"/>
            </a:solidFill>
          </a:ln>
          <a:effectLst>
            <a:outerShdw blurRad="50800" dist="38100" dir="5400000" algn="t" rotWithShape="0">
              <a:prstClr val="black">
                <a:alpha val="40000"/>
              </a:prstClr>
            </a:outerShdw>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2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4" name="ïs1ïḑé">
            <a:extLst>
              <a:ext uri="{FF2B5EF4-FFF2-40B4-BE49-F238E27FC236}">
                <a16:creationId xmlns:a16="http://schemas.microsoft.com/office/drawing/2014/main" id="{B1061EB5-45A6-C859-9540-A5462B127DE4}"/>
              </a:ext>
            </a:extLst>
          </p:cNvPr>
          <p:cNvSpPr txBox="1">
            <a:spLocks noChangeAspect="1"/>
          </p:cNvSpPr>
          <p:nvPr/>
        </p:nvSpPr>
        <p:spPr>
          <a:xfrm>
            <a:off x="2359082" y="2840418"/>
            <a:ext cx="8845083" cy="2192211"/>
          </a:xfrm>
          <a:prstGeom prst="rect">
            <a:avLst/>
          </a:prstGeom>
          <a:solidFill>
            <a:sysClr val="window" lastClr="FFFFFF"/>
          </a:solidFill>
          <a:ln w="19050">
            <a:solidFill>
              <a:sysClr val="window" lastClr="FFFFFF"/>
            </a:solidFill>
          </a:ln>
          <a:effectLst>
            <a:outerShdw blurRad="50800" dist="38100" dir="5400000" algn="t" rotWithShape="0">
              <a:prstClr val="black">
                <a:alpha val="40000"/>
              </a:prstClr>
            </a:outerShdw>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2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5" name="ïs1ïḑé">
            <a:extLst>
              <a:ext uri="{FF2B5EF4-FFF2-40B4-BE49-F238E27FC236}">
                <a16:creationId xmlns:a16="http://schemas.microsoft.com/office/drawing/2014/main" id="{C747DB75-EE03-DB4B-88E6-AFCBD5276742}"/>
              </a:ext>
            </a:extLst>
          </p:cNvPr>
          <p:cNvSpPr txBox="1">
            <a:spLocks noChangeAspect="1"/>
          </p:cNvSpPr>
          <p:nvPr/>
        </p:nvSpPr>
        <p:spPr>
          <a:xfrm>
            <a:off x="2359082" y="5850436"/>
            <a:ext cx="8837077" cy="656203"/>
          </a:xfrm>
          <a:prstGeom prst="rect">
            <a:avLst/>
          </a:prstGeom>
          <a:solidFill>
            <a:sysClr val="window" lastClr="FFFFFF"/>
          </a:solidFill>
          <a:ln w="19050">
            <a:solidFill>
              <a:sysClr val="window" lastClr="FFFFFF"/>
            </a:solidFill>
          </a:ln>
          <a:effectLst>
            <a:outerShdw blurRad="50800" dist="38100" dir="5400000" algn="t" rotWithShape="0">
              <a:prstClr val="black">
                <a:alpha val="40000"/>
              </a:prstClr>
            </a:outerShdw>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2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6" name="ïs1ïḑé">
            <a:extLst>
              <a:ext uri="{FF2B5EF4-FFF2-40B4-BE49-F238E27FC236}">
                <a16:creationId xmlns:a16="http://schemas.microsoft.com/office/drawing/2014/main" id="{44314044-F221-F861-9518-FE63AA3A0C18}"/>
              </a:ext>
            </a:extLst>
          </p:cNvPr>
          <p:cNvSpPr txBox="1">
            <a:spLocks noChangeAspect="1"/>
          </p:cNvSpPr>
          <p:nvPr/>
        </p:nvSpPr>
        <p:spPr>
          <a:xfrm>
            <a:off x="2359082" y="5140148"/>
            <a:ext cx="8845083" cy="620600"/>
          </a:xfrm>
          <a:prstGeom prst="rect">
            <a:avLst/>
          </a:prstGeom>
          <a:solidFill>
            <a:sysClr val="window" lastClr="FFFFFF"/>
          </a:solidFill>
          <a:ln w="12700">
            <a:solidFill>
              <a:srgbClr val="262626">
                <a:lumMod val="10000"/>
                <a:lumOff val="90000"/>
              </a:srgbClr>
            </a:solidFill>
          </a:ln>
          <a:effectLst>
            <a:outerShdw blurRad="50800" dist="38100" dir="5400000" algn="t" rotWithShape="0">
              <a:prstClr val="black">
                <a:alpha val="40000"/>
              </a:prstClr>
            </a:outerShdw>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2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7" name="ïs1ïḑé">
            <a:extLst>
              <a:ext uri="{FF2B5EF4-FFF2-40B4-BE49-F238E27FC236}">
                <a16:creationId xmlns:a16="http://schemas.microsoft.com/office/drawing/2014/main" id="{72A25142-1463-993B-02A5-D8F33B4378F4}"/>
              </a:ext>
            </a:extLst>
          </p:cNvPr>
          <p:cNvSpPr txBox="1">
            <a:spLocks noChangeAspect="1"/>
          </p:cNvSpPr>
          <p:nvPr/>
        </p:nvSpPr>
        <p:spPr>
          <a:xfrm>
            <a:off x="7620317" y="5270332"/>
            <a:ext cx="3140037" cy="359614"/>
          </a:xfrm>
          <a:prstGeom prst="rect">
            <a:avLst/>
          </a:prstGeom>
          <a:solidFill>
            <a:sysClr val="window" lastClr="FFFFFF"/>
          </a:solidFill>
          <a:ln w="12700">
            <a:solidFill>
              <a:srgbClr val="262626">
                <a:lumMod val="10000"/>
                <a:lumOff val="90000"/>
              </a:srgbClr>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kumimoji="0" lang="zh-CN" altLang="en-US"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自建</a:t>
            </a:r>
            <a:r>
              <a:rPr kumimoji="0" lang="zh-CN" altLang="x-none"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算力</a:t>
            </a:r>
            <a:r>
              <a:rPr kumimoji="0" lang="zh-CN" altLang="en-US"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中心</a:t>
            </a:r>
            <a:endParaRPr kumimoji="0" lang="en-US" altLang="zh-CN"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8" name="ïs1ïḑé">
            <a:extLst>
              <a:ext uri="{FF2B5EF4-FFF2-40B4-BE49-F238E27FC236}">
                <a16:creationId xmlns:a16="http://schemas.microsoft.com/office/drawing/2014/main" id="{D1754CCA-F079-36A0-E559-45B089BB2680}"/>
              </a:ext>
            </a:extLst>
          </p:cNvPr>
          <p:cNvSpPr txBox="1">
            <a:spLocks noChangeAspect="1"/>
          </p:cNvSpPr>
          <p:nvPr/>
        </p:nvSpPr>
        <p:spPr>
          <a:xfrm>
            <a:off x="4159250" y="5270500"/>
            <a:ext cx="3138170" cy="359410"/>
          </a:xfrm>
          <a:prstGeom prst="rect">
            <a:avLst/>
          </a:prstGeom>
          <a:solidFill>
            <a:sysClr val="window" lastClr="FFFFFF"/>
          </a:solidFill>
          <a:ln w="12700">
            <a:solidFill>
              <a:srgbClr val="262626">
                <a:lumMod val="10000"/>
                <a:lumOff val="90000"/>
              </a:srgbClr>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kumimoji="0" lang="zh-CN" altLang="en-US"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大模型软硬结合</a:t>
            </a:r>
            <a:r>
              <a:rPr kumimoji="0" lang="zh-CN" altLang="en-US" sz="1200" b="1" i="0" u="none" strike="noStrike" kern="1200" cap="none" spc="0" normalizeH="0" baseline="0" noProof="0" dirty="0">
                <a:ln>
                  <a:noFill/>
                </a:ln>
                <a:solidFill>
                  <a:srgbClr val="00B0F0"/>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自研架构</a:t>
            </a:r>
          </a:p>
        </p:txBody>
      </p:sp>
      <p:sp>
        <p:nvSpPr>
          <p:cNvPr id="9" name="Rectangle 115">
            <a:extLst>
              <a:ext uri="{FF2B5EF4-FFF2-40B4-BE49-F238E27FC236}">
                <a16:creationId xmlns:a16="http://schemas.microsoft.com/office/drawing/2014/main" id="{7E4967FC-6E59-7C18-BCCF-8DAAE68ED630}"/>
              </a:ext>
            </a:extLst>
          </p:cNvPr>
          <p:cNvSpPr>
            <a:spLocks noChangeAspect="1"/>
          </p:cNvSpPr>
          <p:nvPr/>
        </p:nvSpPr>
        <p:spPr>
          <a:xfrm>
            <a:off x="2710675" y="6006505"/>
            <a:ext cx="933770" cy="302526"/>
          </a:xfrm>
          <a:prstGeom prst="rect">
            <a:avLst/>
          </a:prstGeom>
          <a:noFill/>
          <a:ln w="12700" cap="flat" cmpd="sng" algn="ctr">
            <a:noFill/>
            <a:prstDash val="solid"/>
            <a:miter lim="800000"/>
          </a:ln>
          <a:effectLst/>
        </p:spPr>
        <p:txBody>
          <a:bodyPr rtlCol="0" anchor="ctr"/>
          <a:lstStyle/>
          <a:p>
            <a:pPr marL="0" marR="0" lvl="0" algn="l" defTabSz="914400" rtl="0" eaLnBrk="1" fontAlgn="auto" latinLnBrk="0" hangingPunct="1">
              <a:lnSpc>
                <a:spcPct val="100000"/>
              </a:lnSpc>
              <a:spcBef>
                <a:spcPts val="0"/>
              </a:spcBef>
              <a:spcAft>
                <a:spcPts val="0"/>
              </a:spcAft>
              <a:buClrTx/>
              <a:buSzTx/>
              <a:buFontTx/>
              <a:buNone/>
            </a:pPr>
            <a:r>
              <a:rPr kumimoji="0" lang="zh-CN" altLang="en-US" sz="14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cs"/>
                <a:sym typeface="Arial" panose="020B0604020202020204" pitchFamily="34" charset="0"/>
              </a:rPr>
              <a:t>硬件生态</a:t>
            </a:r>
          </a:p>
        </p:txBody>
      </p:sp>
      <p:sp>
        <p:nvSpPr>
          <p:cNvPr id="10" name="Rectangle 164">
            <a:extLst>
              <a:ext uri="{FF2B5EF4-FFF2-40B4-BE49-F238E27FC236}">
                <a16:creationId xmlns:a16="http://schemas.microsoft.com/office/drawing/2014/main" id="{E611D749-89BB-069B-CCD6-525C8D09C577}"/>
              </a:ext>
            </a:extLst>
          </p:cNvPr>
          <p:cNvSpPr>
            <a:spLocks noChangeAspect="1"/>
          </p:cNvSpPr>
          <p:nvPr/>
        </p:nvSpPr>
        <p:spPr>
          <a:xfrm>
            <a:off x="2716530" y="5306060"/>
            <a:ext cx="1351915" cy="302260"/>
          </a:xfrm>
          <a:prstGeom prst="rect">
            <a:avLst/>
          </a:prstGeom>
          <a:noFill/>
          <a:ln w="12700" cap="flat" cmpd="sng" algn="ctr">
            <a:noFill/>
            <a:prstDash val="solid"/>
            <a:miter lim="800000"/>
          </a:ln>
          <a:effectLst/>
        </p:spPr>
        <p:txBody>
          <a:bodyPr rtlCol="0" anchor="ctr"/>
          <a:lstStyle/>
          <a:p>
            <a:pPr marL="0" marR="0" lvl="0" algn="l" defTabSz="914400" rtl="0" eaLnBrk="1" fontAlgn="auto" latinLnBrk="0" hangingPunct="1">
              <a:lnSpc>
                <a:spcPct val="100000"/>
              </a:lnSpc>
              <a:spcBef>
                <a:spcPts val="0"/>
              </a:spcBef>
              <a:spcAft>
                <a:spcPts val="0"/>
              </a:spcAft>
              <a:buClrTx/>
              <a:buSzTx/>
              <a:buFontTx/>
              <a:buNone/>
            </a:pPr>
            <a:r>
              <a:rPr kumimoji="0" lang="zh-CN" altLang="en-US" sz="14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cs"/>
                <a:sym typeface="Arial" panose="020B0604020202020204" pitchFamily="34" charset="0"/>
              </a:rPr>
              <a:t>智谱智算平台</a:t>
            </a:r>
          </a:p>
        </p:txBody>
      </p:sp>
      <p:sp>
        <p:nvSpPr>
          <p:cNvPr id="11" name="矩形 61">
            <a:extLst>
              <a:ext uri="{FF2B5EF4-FFF2-40B4-BE49-F238E27FC236}">
                <a16:creationId xmlns:a16="http://schemas.microsoft.com/office/drawing/2014/main" id="{79C1A0C5-9D07-B39C-6FD4-BBE941C9D3D7}"/>
              </a:ext>
            </a:extLst>
          </p:cNvPr>
          <p:cNvSpPr txBox="1"/>
          <p:nvPr/>
        </p:nvSpPr>
        <p:spPr>
          <a:xfrm>
            <a:off x="7636510" y="5957570"/>
            <a:ext cx="3122930" cy="422910"/>
          </a:xfrm>
          <a:prstGeom prst="rect">
            <a:avLst/>
          </a:prstGeom>
          <a:solidFill>
            <a:sysClr val="window" lastClr="FFFFFF"/>
          </a:solidFill>
          <a:ln w="12700">
            <a:solidFill>
              <a:srgbClr val="262626">
                <a:lumMod val="10000"/>
                <a:lumOff val="90000"/>
              </a:srgbClr>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20000"/>
              </a:lnSpc>
              <a:spcBef>
                <a:spcPts val="0"/>
              </a:spcBef>
              <a:spcAft>
                <a:spcPts val="600"/>
              </a:spcAft>
              <a:buClrTx/>
              <a:buSzTx/>
              <a:buFontTx/>
            </a:pPr>
            <a:r>
              <a:rPr lang="zh-CN" altLang="en-US" sz="1200" b="1" noProof="0" dirty="0">
                <a:ln>
                  <a:noFill/>
                </a:ln>
                <a:solidFill>
                  <a:srgbClr val="00B0F0"/>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跨平台</a:t>
            </a:r>
            <a:r>
              <a:rPr lang="zh-CN" altLang="en-US" sz="1200" b="1"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支持多处理器</a:t>
            </a:r>
          </a:p>
        </p:txBody>
      </p:sp>
      <p:sp>
        <p:nvSpPr>
          <p:cNvPr id="12" name="Rectangle 164">
            <a:extLst>
              <a:ext uri="{FF2B5EF4-FFF2-40B4-BE49-F238E27FC236}">
                <a16:creationId xmlns:a16="http://schemas.microsoft.com/office/drawing/2014/main" id="{B330448F-5A62-09F3-3BC5-3AD2B9CBB4BD}"/>
              </a:ext>
            </a:extLst>
          </p:cNvPr>
          <p:cNvSpPr>
            <a:spLocks noChangeAspect="1"/>
          </p:cNvSpPr>
          <p:nvPr/>
        </p:nvSpPr>
        <p:spPr>
          <a:xfrm>
            <a:off x="3561341" y="3198709"/>
            <a:ext cx="649515" cy="302526"/>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cs"/>
                <a:sym typeface="Arial" panose="020B0604020202020204" pitchFamily="34" charset="0"/>
              </a:rPr>
              <a:t>模型</a:t>
            </a:r>
            <a:endParaRPr kumimoji="0" lang="x-none" sz="1100" b="1" i="0" u="none" strike="noStrike" kern="0" cap="none" spc="0" normalizeH="0" baseline="0" noProof="0" dirty="0">
              <a:ln>
                <a:noFill/>
              </a:ln>
              <a:solidFill>
                <a:srgbClr val="009AFF"/>
              </a:solidFill>
              <a:effectLst/>
              <a:uLnTx/>
              <a:uFillTx/>
              <a:latin typeface="Arial" panose="020B0604020202020204"/>
              <a:ea typeface="微软雅黑" panose="020B0503020204020204" charset="-122"/>
              <a:cs typeface="+mn-cs"/>
              <a:sym typeface="Arial" panose="020B0604020202020204" pitchFamily="34" charset="0"/>
            </a:endParaRPr>
          </a:p>
        </p:txBody>
      </p:sp>
      <p:sp>
        <p:nvSpPr>
          <p:cNvPr id="13" name="Rectangle 164">
            <a:extLst>
              <a:ext uri="{FF2B5EF4-FFF2-40B4-BE49-F238E27FC236}">
                <a16:creationId xmlns:a16="http://schemas.microsoft.com/office/drawing/2014/main" id="{BAC0D6FC-8FC8-B186-477E-60E128954554}"/>
              </a:ext>
            </a:extLst>
          </p:cNvPr>
          <p:cNvSpPr>
            <a:spLocks noChangeAspect="1"/>
          </p:cNvSpPr>
          <p:nvPr/>
        </p:nvSpPr>
        <p:spPr>
          <a:xfrm>
            <a:off x="3561341" y="4454383"/>
            <a:ext cx="649515" cy="302526"/>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cs"/>
                <a:sym typeface="Arial" panose="020B0604020202020204" pitchFamily="34" charset="0"/>
              </a:rPr>
              <a:t>数据</a:t>
            </a:r>
            <a:endParaRPr kumimoji="0" lang="x-none" sz="1100" b="1" i="0" u="none" strike="noStrike" kern="0" cap="none" spc="0" normalizeH="0" baseline="0" noProof="0" dirty="0">
              <a:ln>
                <a:noFill/>
              </a:ln>
              <a:solidFill>
                <a:srgbClr val="009AFF"/>
              </a:solidFill>
              <a:effectLst/>
              <a:uLnTx/>
              <a:uFillTx/>
              <a:latin typeface="Arial" panose="020B0604020202020204"/>
              <a:ea typeface="微软雅黑" panose="020B0503020204020204" charset="-122"/>
              <a:cs typeface="+mn-cs"/>
              <a:sym typeface="Arial" panose="020B0604020202020204" pitchFamily="34" charset="0"/>
            </a:endParaRPr>
          </a:p>
        </p:txBody>
      </p:sp>
      <p:sp>
        <p:nvSpPr>
          <p:cNvPr id="14" name="圆角矩形 33">
            <a:extLst>
              <a:ext uri="{FF2B5EF4-FFF2-40B4-BE49-F238E27FC236}">
                <a16:creationId xmlns:a16="http://schemas.microsoft.com/office/drawing/2014/main" id="{8643D607-55AC-5E5A-2FF3-3AF28CD9B401}"/>
              </a:ext>
            </a:extLst>
          </p:cNvPr>
          <p:cNvSpPr>
            <a:spLocks noChangeAspect="1"/>
          </p:cNvSpPr>
          <p:nvPr/>
        </p:nvSpPr>
        <p:spPr>
          <a:xfrm>
            <a:off x="4235768" y="3061747"/>
            <a:ext cx="6528310" cy="626794"/>
          </a:xfrm>
          <a:prstGeom prst="roundRect">
            <a:avLst/>
          </a:prstGeom>
          <a:solidFill>
            <a:srgbClr val="009AFF">
              <a:lumMod val="20000"/>
              <a:lumOff val="80000"/>
            </a:srgbClr>
          </a:solidFill>
          <a:ln w="12700" cap="flat" cmpd="sng" algn="ctr">
            <a:solidFill>
              <a:srgbClr val="CCEBFF"/>
            </a:solidFill>
            <a:prstDash val="solid"/>
            <a:miter lim="800000"/>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pPr>
            <a:endParaRPr kumimoji="0" lang="zh-CN" altLang="en-US" sz="1200" b="1"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黑体" panose="02010609060101010101" charset="-122"/>
              <a:sym typeface="Arial" panose="020B0604020202020204" pitchFamily="34" charset="0"/>
            </a:endParaRPr>
          </a:p>
        </p:txBody>
      </p:sp>
      <p:sp>
        <p:nvSpPr>
          <p:cNvPr id="15" name="矩形 85">
            <a:extLst>
              <a:ext uri="{FF2B5EF4-FFF2-40B4-BE49-F238E27FC236}">
                <a16:creationId xmlns:a16="http://schemas.microsoft.com/office/drawing/2014/main" id="{F9AD4513-FD3C-1C02-FDD5-340D0A55CAB3}"/>
              </a:ext>
            </a:extLst>
          </p:cNvPr>
          <p:cNvSpPr/>
          <p:nvPr/>
        </p:nvSpPr>
        <p:spPr>
          <a:xfrm>
            <a:off x="3485550" y="2183768"/>
            <a:ext cx="7660975" cy="394556"/>
          </a:xfrm>
          <a:prstGeom prst="rect">
            <a:avLst/>
          </a:prstGeom>
          <a:solidFill>
            <a:srgbClr val="009A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pPr>
            <a:r>
              <a:rPr kumimoji="0" lang="zh-CN" altLang="en-US" sz="2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rPr>
              <a:t>模型服务平台（</a:t>
            </a:r>
            <a:r>
              <a:rPr kumimoji="0" lang="en-US" altLang="zh-CN" sz="2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rPr>
              <a:t>MaaS</a:t>
            </a:r>
            <a:r>
              <a:rPr kumimoji="0" lang="zh-CN" altLang="en-US" sz="2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rPr>
              <a:t>）</a:t>
            </a:r>
            <a:endParaRPr kumimoji="0" lang="en-US" altLang="zh-CN"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6" name="Rectangle 164">
            <a:extLst>
              <a:ext uri="{FF2B5EF4-FFF2-40B4-BE49-F238E27FC236}">
                <a16:creationId xmlns:a16="http://schemas.microsoft.com/office/drawing/2014/main" id="{E8FF06C6-5785-95B6-E313-39EDB3953688}"/>
              </a:ext>
            </a:extLst>
          </p:cNvPr>
          <p:cNvSpPr>
            <a:spLocks noChangeAspect="1"/>
          </p:cNvSpPr>
          <p:nvPr/>
        </p:nvSpPr>
        <p:spPr>
          <a:xfrm>
            <a:off x="2498445" y="1411479"/>
            <a:ext cx="1069317" cy="302526"/>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400" b="1" i="0" u="none" strike="noStrike" kern="0" cap="none" spc="0" normalizeH="0" baseline="0" noProof="0" dirty="0">
                <a:ln>
                  <a:noFill/>
                </a:ln>
                <a:solidFill>
                  <a:prstClr val="white">
                    <a:lumMod val="50000"/>
                  </a:prstClr>
                </a:solidFill>
                <a:effectLst/>
                <a:uLnTx/>
                <a:uFillTx/>
                <a:latin typeface="Arial" panose="020B0604020202020204" pitchFamily="34" charset="0"/>
                <a:ea typeface="微软雅黑" panose="020B0503020204020204" charset="-122"/>
                <a:cs typeface="+mn-cs"/>
                <a:sym typeface="Arial" panose="020B0604020202020204" pitchFamily="34" charset="0"/>
              </a:rPr>
              <a:t>生态伙伴</a:t>
            </a:r>
            <a:endParaRPr kumimoji="0" lang="x-none" sz="1200" b="1" i="0" u="none" strike="noStrike" kern="0" cap="none" spc="0" normalizeH="0" baseline="0" noProof="0" dirty="0">
              <a:ln>
                <a:noFill/>
              </a:ln>
              <a:solidFill>
                <a:prstClr val="white">
                  <a:lumMod val="50000"/>
                </a:prstClr>
              </a:solidFill>
              <a:effectLst/>
              <a:uLnTx/>
              <a:uFillTx/>
              <a:latin typeface="Arial" panose="020B0604020202020204"/>
              <a:ea typeface="微软雅黑" panose="020B0503020204020204" charset="-122"/>
              <a:cs typeface="+mn-cs"/>
              <a:sym typeface="Arial" panose="020B0604020202020204" pitchFamily="34" charset="0"/>
            </a:endParaRPr>
          </a:p>
        </p:txBody>
      </p:sp>
      <p:sp>
        <p:nvSpPr>
          <p:cNvPr id="17" name="Rectangle 164">
            <a:extLst>
              <a:ext uri="{FF2B5EF4-FFF2-40B4-BE49-F238E27FC236}">
                <a16:creationId xmlns:a16="http://schemas.microsoft.com/office/drawing/2014/main" id="{CD6C5E24-25A6-99BE-C90B-22A285458C49}"/>
              </a:ext>
            </a:extLst>
          </p:cNvPr>
          <p:cNvSpPr>
            <a:spLocks noChangeAspect="1"/>
          </p:cNvSpPr>
          <p:nvPr/>
        </p:nvSpPr>
        <p:spPr>
          <a:xfrm>
            <a:off x="2574925" y="2110740"/>
            <a:ext cx="1033780" cy="467995"/>
          </a:xfrm>
          <a:prstGeom prst="rect">
            <a:avLst/>
          </a:prstGeom>
          <a:noFill/>
          <a:ln w="12700" cap="flat" cmpd="sng" algn="ctr">
            <a:noFill/>
            <a:prstDash val="solid"/>
            <a:miter lim="800000"/>
          </a:ln>
          <a:effectLst/>
        </p:spPr>
        <p:txBody>
          <a:bodyPr rtlCol="0" anchor="ctr"/>
          <a:lstStyle/>
          <a:p>
            <a:pPr marL="0" marR="0" lvl="0" algn="l" defTabSz="914400" rtl="0" eaLnBrk="1" fontAlgn="auto" latinLnBrk="0" hangingPunct="1">
              <a:lnSpc>
                <a:spcPct val="100000"/>
              </a:lnSpc>
              <a:spcBef>
                <a:spcPts val="0"/>
              </a:spcBef>
              <a:spcAft>
                <a:spcPts val="0"/>
              </a:spcAft>
              <a:buClrTx/>
              <a:buSzTx/>
              <a:buFontTx/>
              <a:buNone/>
            </a:pPr>
            <a:r>
              <a:rPr kumimoji="0" lang="zh-CN" altLang="en-US" sz="16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cs"/>
                <a:sym typeface="Arial" panose="020B0604020202020204" pitchFamily="34" charset="0"/>
              </a:rPr>
              <a:t>智谱商</a:t>
            </a:r>
          </a:p>
          <a:p>
            <a:pPr marL="0" marR="0" lvl="0" algn="l" defTabSz="914400" rtl="0" eaLnBrk="1" fontAlgn="auto" latinLnBrk="0" hangingPunct="1">
              <a:lnSpc>
                <a:spcPct val="100000"/>
              </a:lnSpc>
              <a:spcBef>
                <a:spcPts val="0"/>
              </a:spcBef>
              <a:spcAft>
                <a:spcPts val="0"/>
              </a:spcAft>
              <a:buClrTx/>
              <a:buSzTx/>
              <a:buFontTx/>
              <a:buNone/>
            </a:pPr>
            <a:r>
              <a:rPr kumimoji="0" lang="zh-CN" altLang="en-US" sz="16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cs"/>
                <a:sym typeface="Arial" panose="020B0604020202020204" pitchFamily="34" charset="0"/>
              </a:rPr>
              <a:t>业产品</a:t>
            </a:r>
          </a:p>
        </p:txBody>
      </p:sp>
      <p:sp>
        <p:nvSpPr>
          <p:cNvPr id="18" name="圆角矩形 33">
            <a:extLst>
              <a:ext uri="{FF2B5EF4-FFF2-40B4-BE49-F238E27FC236}">
                <a16:creationId xmlns:a16="http://schemas.microsoft.com/office/drawing/2014/main" id="{0A49B3B1-277D-0B63-4C13-15465650D78F}"/>
              </a:ext>
            </a:extLst>
          </p:cNvPr>
          <p:cNvSpPr/>
          <p:nvPr/>
        </p:nvSpPr>
        <p:spPr>
          <a:xfrm>
            <a:off x="4237669" y="4340383"/>
            <a:ext cx="2282378" cy="480815"/>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3765" rtl="0" eaLnBrk="1" fontAlgn="auto" latinLnBrk="0" hangingPunct="1">
              <a:lnSpc>
                <a:spcPct val="120000"/>
              </a:lnSpc>
              <a:spcBef>
                <a:spcPts val="0"/>
              </a:spcBef>
              <a:spcAft>
                <a:spcPts val="0"/>
              </a:spcAft>
              <a:buClrTx/>
              <a:buSzTx/>
              <a:buFontTx/>
              <a:buNone/>
            </a:pPr>
            <a:r>
              <a:rPr lang="zh-CN" altLang="en-US" sz="1100" b="1" dirty="0">
                <a:solidFill>
                  <a:schemeClr val="tx1"/>
                </a:solidFill>
                <a:latin typeface="Arial" panose="020B0604020202020204" pitchFamily="34" charset="0"/>
                <a:ea typeface="微软雅黑" panose="020B0503020204020204" charset="-122"/>
                <a:cs typeface="+mn-cs"/>
                <a:sym typeface="Arial" panose="020B0604020202020204" pitchFamily="34" charset="0"/>
              </a:rPr>
              <a:t>数万亿</a:t>
            </a:r>
            <a:r>
              <a:rPr kumimoji="0" lang="en-US" altLang="zh-CN" sz="1100" b="1"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sym typeface="Arial" panose="020B0604020202020204" pitchFamily="34" charset="0"/>
              </a:rPr>
              <a:t>Token</a:t>
            </a:r>
            <a:r>
              <a:rPr kumimoji="0" lang="zh-CN" altLang="en-US"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sym typeface="Arial" panose="020B0604020202020204" pitchFamily="34" charset="0"/>
              </a:rPr>
              <a:t>中英文文本</a:t>
            </a:r>
            <a:endParaRPr kumimoji="0" lang="en-US" altLang="zh-CN"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sym typeface="Arial" panose="020B0604020202020204" pitchFamily="34" charset="0"/>
            </a:endParaRPr>
          </a:p>
          <a:p>
            <a:pPr marL="0" marR="0" lvl="0" indent="0" algn="ctr" defTabSz="913765" rtl="0" eaLnBrk="1" fontAlgn="auto" latinLnBrk="0" hangingPunct="1">
              <a:lnSpc>
                <a:spcPct val="120000"/>
              </a:lnSpc>
              <a:spcBef>
                <a:spcPts val="0"/>
              </a:spcBef>
              <a:spcAft>
                <a:spcPts val="0"/>
              </a:spcAft>
              <a:buClrTx/>
              <a:buSzTx/>
              <a:buFontTx/>
              <a:buNone/>
            </a:pPr>
            <a:r>
              <a:rPr lang="zh-CN" altLang="en-US" sz="1100" b="1" dirty="0">
                <a:solidFill>
                  <a:schemeClr val="tx1"/>
                </a:solidFill>
                <a:latin typeface="Arial" panose="020B0604020202020204" pitchFamily="34" charset="0"/>
                <a:ea typeface="微软雅黑" panose="020B0503020204020204" charset="-122"/>
                <a:cs typeface="+mn-cs"/>
                <a:sym typeface="Arial" panose="020B0604020202020204" pitchFamily="34" charset="0"/>
              </a:rPr>
              <a:t>数亿</a:t>
            </a:r>
            <a:r>
              <a:rPr kumimoji="0" lang="zh-CN" altLang="en-US"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sym typeface="Arial" panose="020B0604020202020204" pitchFamily="34" charset="0"/>
              </a:rPr>
              <a:t>图</a:t>
            </a:r>
            <a:r>
              <a:rPr kumimoji="0" lang="en-US" altLang="zh-CN"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sym typeface="Arial" panose="020B0604020202020204" pitchFamily="34" charset="0"/>
              </a:rPr>
              <a:t>/</a:t>
            </a:r>
            <a:r>
              <a:rPr kumimoji="0" lang="zh-CN" altLang="en-US"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mn-cs"/>
                <a:sym typeface="Arial" panose="020B0604020202020204" pitchFamily="34" charset="0"/>
              </a:rPr>
              <a:t>视频</a:t>
            </a:r>
          </a:p>
        </p:txBody>
      </p:sp>
      <p:sp>
        <p:nvSpPr>
          <p:cNvPr id="19" name="Rectangle 164">
            <a:extLst>
              <a:ext uri="{FF2B5EF4-FFF2-40B4-BE49-F238E27FC236}">
                <a16:creationId xmlns:a16="http://schemas.microsoft.com/office/drawing/2014/main" id="{59FB4A1D-97BA-5C68-E242-B004EC11744A}"/>
              </a:ext>
            </a:extLst>
          </p:cNvPr>
          <p:cNvSpPr>
            <a:spLocks noChangeAspect="1"/>
          </p:cNvSpPr>
          <p:nvPr/>
        </p:nvSpPr>
        <p:spPr>
          <a:xfrm>
            <a:off x="2784817" y="3617490"/>
            <a:ext cx="424309" cy="833842"/>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24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charset="-122"/>
                <a:cs typeface="+mn-cs"/>
                <a:sym typeface="Arial" panose="020B0604020202020204" pitchFamily="34" charset="0"/>
              </a:rPr>
              <a:t>认知大模型</a:t>
            </a:r>
            <a:endParaRPr kumimoji="0" lang="x-none" sz="2000" b="1" i="0" u="none" strike="noStrike" kern="0" cap="none" spc="0" normalizeH="0" baseline="0" noProof="0" dirty="0">
              <a:ln>
                <a:noFill/>
              </a:ln>
              <a:solidFill>
                <a:srgbClr val="C00000"/>
              </a:solidFill>
              <a:effectLst/>
              <a:uLnTx/>
              <a:uFillTx/>
              <a:latin typeface="Arial" panose="020B0604020202020204"/>
              <a:ea typeface="微软雅黑" panose="020B0503020204020204" charset="-122"/>
              <a:cs typeface="+mn-cs"/>
              <a:sym typeface="Arial" panose="020B0604020202020204" pitchFamily="34" charset="0"/>
            </a:endParaRPr>
          </a:p>
        </p:txBody>
      </p:sp>
      <p:sp>
        <p:nvSpPr>
          <p:cNvPr id="20" name="圆角矩形 33">
            <a:extLst>
              <a:ext uri="{FF2B5EF4-FFF2-40B4-BE49-F238E27FC236}">
                <a16:creationId xmlns:a16="http://schemas.microsoft.com/office/drawing/2014/main" id="{8FE61233-D31A-7CA2-505F-EEAA58629FE7}"/>
              </a:ext>
            </a:extLst>
          </p:cNvPr>
          <p:cNvSpPr/>
          <p:nvPr/>
        </p:nvSpPr>
        <p:spPr>
          <a:xfrm>
            <a:off x="8481700" y="4340383"/>
            <a:ext cx="2282378" cy="480815"/>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3765" rtl="0" eaLnBrk="1" fontAlgn="auto" latinLnBrk="0" hangingPunct="1">
              <a:lnSpc>
                <a:spcPct val="120000"/>
              </a:lnSpc>
              <a:spcBef>
                <a:spcPts val="0"/>
              </a:spcBef>
              <a:spcAft>
                <a:spcPts val="0"/>
              </a:spcAft>
              <a:buClrTx/>
              <a:buSzTx/>
              <a:buFontTx/>
              <a:buNone/>
            </a:pPr>
            <a:r>
              <a:rPr kumimoji="0" lang="zh-CN" altLang="en-US"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黑体" panose="02010609060101010101" charset="-122"/>
                <a:sym typeface="Arial" panose="020B0604020202020204" pitchFamily="34" charset="0"/>
              </a:rPr>
              <a:t>自建</a:t>
            </a:r>
            <a:r>
              <a:rPr kumimoji="0" lang="zh-CN" altLang="en-US" sz="1100" b="1"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黑体" panose="02010609060101010101" charset="-122"/>
                <a:sym typeface="Arial" panose="020B0604020202020204" pitchFamily="34" charset="0"/>
              </a:rPr>
              <a:t>亿级</a:t>
            </a:r>
            <a:r>
              <a:rPr kumimoji="0" lang="zh-CN" altLang="en-US" sz="11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黑体" panose="02010609060101010101" charset="-122"/>
                <a:sym typeface="Arial" panose="020B0604020202020204" pitchFamily="34" charset="0"/>
              </a:rPr>
              <a:t>高精度知识图谱</a:t>
            </a:r>
          </a:p>
        </p:txBody>
      </p:sp>
      <p:grpSp>
        <p:nvGrpSpPr>
          <p:cNvPr id="21" name="组合 123">
            <a:extLst>
              <a:ext uri="{FF2B5EF4-FFF2-40B4-BE49-F238E27FC236}">
                <a16:creationId xmlns:a16="http://schemas.microsoft.com/office/drawing/2014/main" id="{19FF515E-3B2C-1954-1924-778B7C9AA774}"/>
              </a:ext>
            </a:extLst>
          </p:cNvPr>
          <p:cNvGrpSpPr/>
          <p:nvPr/>
        </p:nvGrpSpPr>
        <p:grpSpPr>
          <a:xfrm>
            <a:off x="4371725" y="3105125"/>
            <a:ext cx="612000" cy="255213"/>
            <a:chOff x="354133" y="5753989"/>
            <a:chExt cx="612000" cy="255213"/>
          </a:xfrm>
        </p:grpSpPr>
        <p:sp>
          <p:nvSpPr>
            <p:cNvPr id="22" name="文本框 124">
              <a:extLst>
                <a:ext uri="{FF2B5EF4-FFF2-40B4-BE49-F238E27FC236}">
                  <a16:creationId xmlns:a16="http://schemas.microsoft.com/office/drawing/2014/main" id="{363EC8CB-2FB0-C158-11BA-E18780B8A3DE}"/>
                </a:ext>
              </a:extLst>
            </p:cNvPr>
            <p:cNvSpPr txBox="1"/>
            <p:nvPr/>
          </p:nvSpPr>
          <p:spPr>
            <a:xfrm>
              <a:off x="454270" y="5753989"/>
              <a:ext cx="456431" cy="255213"/>
            </a:xfrm>
            <a:prstGeom prst="roundRect">
              <a:avLst/>
            </a:prstGeom>
            <a:noFill/>
            <a:ln w="28575" cmpd="sng">
              <a:noFill/>
            </a:ln>
          </p:spPr>
          <p:txBody>
            <a:bodyPr wrap="none" lIns="60802" tIns="30401" rIns="60802" bIns="30401" rtlCol="0">
              <a:spAutoFit/>
            </a:bodyPr>
            <a:lstStyle/>
            <a:p>
              <a:pPr marL="0" marR="0" lvl="0" indent="0" algn="ctr" defTabSz="575310" rtl="0" eaLnBrk="1" fontAlgn="auto" latinLnBrk="0" hangingPunct="1">
                <a:lnSpc>
                  <a:spcPct val="100000"/>
                </a:lnSpc>
                <a:spcBef>
                  <a:spcPts val="0"/>
                </a:spcBef>
                <a:spcAft>
                  <a:spcPts val="0"/>
                </a:spcAft>
                <a:buClrTx/>
                <a:buSzTx/>
                <a:buFontTx/>
                <a:buNone/>
              </a:pPr>
              <a:r>
                <a:rPr kumimoji="0" lang="en-US" altLang="zh-CN" sz="11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rPr>
                <a:t>GLM</a:t>
              </a:r>
              <a:endParaRPr kumimoji="0" lang="zh-CN" altLang="en-US" sz="11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cxnSp>
          <p:nvCxnSpPr>
            <p:cNvPr id="23" name="直接连接符 129">
              <a:extLst>
                <a:ext uri="{FF2B5EF4-FFF2-40B4-BE49-F238E27FC236}">
                  <a16:creationId xmlns:a16="http://schemas.microsoft.com/office/drawing/2014/main" id="{206B0C95-0419-6E0A-B473-E0E00A6EFCAF}"/>
                </a:ext>
              </a:extLst>
            </p:cNvPr>
            <p:cNvCxnSpPr/>
            <p:nvPr/>
          </p:nvCxnSpPr>
          <p:spPr>
            <a:xfrm>
              <a:off x="354133" y="5989455"/>
              <a:ext cx="612000" cy="0"/>
            </a:xfrm>
            <a:prstGeom prst="line">
              <a:avLst/>
            </a:prstGeom>
            <a:noFill/>
            <a:ln w="12700" cap="flat" cmpd="sng" algn="ctr">
              <a:gradFill>
                <a:gsLst>
                  <a:gs pos="0">
                    <a:srgbClr val="009AFF">
                      <a:lumMod val="5000"/>
                      <a:lumOff val="95000"/>
                    </a:srgbClr>
                  </a:gs>
                  <a:gs pos="50000">
                    <a:srgbClr val="009AFF">
                      <a:lumMod val="45000"/>
                      <a:lumOff val="55000"/>
                    </a:srgbClr>
                  </a:gs>
                  <a:gs pos="74000">
                    <a:srgbClr val="009AFF">
                      <a:lumMod val="40000"/>
                      <a:lumOff val="60000"/>
                    </a:srgbClr>
                  </a:gs>
                  <a:gs pos="100000">
                    <a:srgbClr val="009AFF"/>
                  </a:gs>
                </a:gsLst>
                <a:lin ang="0" scaled="0"/>
              </a:gradFill>
              <a:prstDash val="solid"/>
              <a:miter lim="800000"/>
            </a:ln>
            <a:effectLst/>
          </p:spPr>
        </p:cxnSp>
      </p:grpSp>
      <p:sp>
        <p:nvSpPr>
          <p:cNvPr id="24" name="文本框 17">
            <a:extLst>
              <a:ext uri="{FF2B5EF4-FFF2-40B4-BE49-F238E27FC236}">
                <a16:creationId xmlns:a16="http://schemas.microsoft.com/office/drawing/2014/main" id="{D1691EBF-BD25-B5E1-FDEA-79934985C637}"/>
              </a:ext>
            </a:extLst>
          </p:cNvPr>
          <p:cNvSpPr txBox="1"/>
          <p:nvPr/>
        </p:nvSpPr>
        <p:spPr>
          <a:xfrm>
            <a:off x="5582091" y="3229771"/>
            <a:ext cx="3531928" cy="289823"/>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b="1"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黑体" panose="02010609060101010101" charset="-122"/>
                <a:sym typeface="Arial" panose="020B0604020202020204" pitchFamily="34" charset="0"/>
              </a:rPr>
              <a:t>构建自主知识产权认知大模型</a:t>
            </a:r>
          </a:p>
        </p:txBody>
      </p:sp>
      <p:grpSp>
        <p:nvGrpSpPr>
          <p:cNvPr id="25" name="组合 136">
            <a:extLst>
              <a:ext uri="{FF2B5EF4-FFF2-40B4-BE49-F238E27FC236}">
                <a16:creationId xmlns:a16="http://schemas.microsoft.com/office/drawing/2014/main" id="{E6543861-7B33-40C1-6B9B-ECD97EDBBE66}"/>
              </a:ext>
            </a:extLst>
          </p:cNvPr>
          <p:cNvGrpSpPr>
            <a:grpSpLocks noChangeAspect="1"/>
          </p:cNvGrpSpPr>
          <p:nvPr/>
        </p:nvGrpSpPr>
        <p:grpSpPr>
          <a:xfrm rot="16200000">
            <a:off x="7118528" y="3587197"/>
            <a:ext cx="758894" cy="1984522"/>
            <a:chOff x="695325" y="2013353"/>
            <a:chExt cx="1352683" cy="3537289"/>
          </a:xfrm>
        </p:grpSpPr>
        <p:pic>
          <p:nvPicPr>
            <p:cNvPr id="26" name="图片 137">
              <a:extLst>
                <a:ext uri="{FF2B5EF4-FFF2-40B4-BE49-F238E27FC236}">
                  <a16:creationId xmlns:a16="http://schemas.microsoft.com/office/drawing/2014/main" id="{92EBF338-C731-B85E-1501-845009536FCD}"/>
                </a:ext>
              </a:extLst>
            </p:cNvPr>
            <p:cNvPicPr>
              <a:picLocks noChangeAspect="1"/>
            </p:cNvPicPr>
            <p:nvPr/>
          </p:nvPicPr>
          <p:blipFill>
            <a:blip r:embed="rId2">
              <a:duotone>
                <a:srgbClr val="F8F8F8">
                  <a:shade val="45000"/>
                  <a:satMod val="135000"/>
                </a:srgbClr>
                <a:prstClr val="white"/>
              </a:duotone>
            </a:blip>
            <a:stretch>
              <a:fillRect/>
            </a:stretch>
          </p:blipFill>
          <p:spPr>
            <a:xfrm rot="5400000">
              <a:off x="531083" y="3288799"/>
              <a:ext cx="1723445" cy="993465"/>
            </a:xfrm>
            <a:prstGeom prst="rect">
              <a:avLst/>
            </a:prstGeom>
            <a:noFill/>
          </p:spPr>
        </p:pic>
        <p:grpSp>
          <p:nvGrpSpPr>
            <p:cNvPr id="27" name="组合 138">
              <a:extLst>
                <a:ext uri="{FF2B5EF4-FFF2-40B4-BE49-F238E27FC236}">
                  <a16:creationId xmlns:a16="http://schemas.microsoft.com/office/drawing/2014/main" id="{AC24786C-7861-AE5A-6535-61F78267A86E}"/>
                </a:ext>
              </a:extLst>
            </p:cNvPr>
            <p:cNvGrpSpPr/>
            <p:nvPr/>
          </p:nvGrpSpPr>
          <p:grpSpPr>
            <a:xfrm>
              <a:off x="695325" y="4229654"/>
              <a:ext cx="1322090" cy="1320988"/>
              <a:chOff x="3607339" y="3753404"/>
              <a:chExt cx="1322090" cy="1320988"/>
            </a:xfrm>
          </p:grpSpPr>
          <p:grpSp>
            <p:nvGrpSpPr>
              <p:cNvPr id="34" name="组合 145">
                <a:extLst>
                  <a:ext uri="{FF2B5EF4-FFF2-40B4-BE49-F238E27FC236}">
                    <a16:creationId xmlns:a16="http://schemas.microsoft.com/office/drawing/2014/main" id="{DFB0D1AB-98E7-C03C-B13F-3E06B1A67A7B}"/>
                  </a:ext>
                </a:extLst>
              </p:cNvPr>
              <p:cNvGrpSpPr/>
              <p:nvPr/>
            </p:nvGrpSpPr>
            <p:grpSpPr>
              <a:xfrm rot="20834573">
                <a:off x="3607339" y="3753404"/>
                <a:ext cx="1322090" cy="1320988"/>
                <a:chOff x="3607339" y="3753404"/>
                <a:chExt cx="1322090" cy="1320988"/>
              </a:xfrm>
            </p:grpSpPr>
            <p:sp>
              <p:nvSpPr>
                <p:cNvPr id="36" name="iconfont-11253-5327407">
                  <a:extLst>
                    <a:ext uri="{FF2B5EF4-FFF2-40B4-BE49-F238E27FC236}">
                      <a16:creationId xmlns:a16="http://schemas.microsoft.com/office/drawing/2014/main" id="{48E590A3-E847-A3CA-09FB-537694C9B993}"/>
                    </a:ext>
                  </a:extLst>
                </p:cNvPr>
                <p:cNvSpPr/>
                <p:nvPr/>
              </p:nvSpPr>
              <p:spPr>
                <a:xfrm>
                  <a:off x="3607339" y="3753404"/>
                  <a:ext cx="1322090" cy="1320988"/>
                </a:xfrm>
                <a:custGeom>
                  <a:avLst/>
                  <a:gdLst>
                    <a:gd name="T0" fmla="*/ 10004 w 10004"/>
                    <a:gd name="T1" fmla="*/ 5732 h 9996"/>
                    <a:gd name="T2" fmla="*/ 9822 w 10004"/>
                    <a:gd name="T3" fmla="*/ 5966 h 9996"/>
                    <a:gd name="T4" fmla="*/ 8363 w 10004"/>
                    <a:gd name="T5" fmla="*/ 6741 h 9996"/>
                    <a:gd name="T6" fmla="*/ 9127 w 10004"/>
                    <a:gd name="T7" fmla="*/ 7803 h 9996"/>
                    <a:gd name="T8" fmla="*/ 8423 w 10004"/>
                    <a:gd name="T9" fmla="*/ 8655 h 9996"/>
                    <a:gd name="T10" fmla="*/ 7642 w 10004"/>
                    <a:gd name="T11" fmla="*/ 9059 h 9996"/>
                    <a:gd name="T12" fmla="*/ 6150 w 10004"/>
                    <a:gd name="T13" fmla="*/ 8603 h 9996"/>
                    <a:gd name="T14" fmla="*/ 5728 w 10004"/>
                    <a:gd name="T15" fmla="*/ 9996 h 9996"/>
                    <a:gd name="T16" fmla="*/ 4123 w 10004"/>
                    <a:gd name="T17" fmla="*/ 9941 h 9996"/>
                    <a:gd name="T18" fmla="*/ 3864 w 10004"/>
                    <a:gd name="T19" fmla="*/ 8602 h 9996"/>
                    <a:gd name="T20" fmla="*/ 2360 w 10004"/>
                    <a:gd name="T21" fmla="*/ 9059 h 9996"/>
                    <a:gd name="T22" fmla="*/ 2033 w 10004"/>
                    <a:gd name="T23" fmla="*/ 9048 h 9996"/>
                    <a:gd name="T24" fmla="*/ 913 w 10004"/>
                    <a:gd name="T25" fmla="*/ 7805 h 9996"/>
                    <a:gd name="T26" fmla="*/ 1296 w 10004"/>
                    <a:gd name="T27" fmla="*/ 7224 h 9996"/>
                    <a:gd name="T28" fmla="*/ 1380 w 10004"/>
                    <a:gd name="T29" fmla="*/ 6122 h 9996"/>
                    <a:gd name="T30" fmla="*/ 53 w 10004"/>
                    <a:gd name="T31" fmla="*/ 5865 h 9996"/>
                    <a:gd name="T32" fmla="*/ 0 w 10004"/>
                    <a:gd name="T33" fmla="*/ 4262 h 9996"/>
                    <a:gd name="T34" fmla="*/ 175 w 10004"/>
                    <a:gd name="T35" fmla="*/ 4028 h 9996"/>
                    <a:gd name="T36" fmla="*/ 1639 w 10004"/>
                    <a:gd name="T37" fmla="*/ 3247 h 9996"/>
                    <a:gd name="T38" fmla="*/ 875 w 10004"/>
                    <a:gd name="T39" fmla="*/ 2192 h 9996"/>
                    <a:gd name="T40" fmla="*/ 1575 w 10004"/>
                    <a:gd name="T41" fmla="*/ 1343 h 9996"/>
                    <a:gd name="T42" fmla="*/ 2360 w 10004"/>
                    <a:gd name="T43" fmla="*/ 943 h 9996"/>
                    <a:gd name="T44" fmla="*/ 3851 w 10004"/>
                    <a:gd name="T45" fmla="*/ 1393 h 9996"/>
                    <a:gd name="T46" fmla="*/ 4274 w 10004"/>
                    <a:gd name="T47" fmla="*/ 0 h 9996"/>
                    <a:gd name="T48" fmla="*/ 5878 w 10004"/>
                    <a:gd name="T49" fmla="*/ 55 h 9996"/>
                    <a:gd name="T50" fmla="*/ 6135 w 10004"/>
                    <a:gd name="T51" fmla="*/ 1392 h 9996"/>
                    <a:gd name="T52" fmla="*/ 7645 w 10004"/>
                    <a:gd name="T53" fmla="*/ 934 h 9996"/>
                    <a:gd name="T54" fmla="*/ 7965 w 10004"/>
                    <a:gd name="T55" fmla="*/ 940 h 9996"/>
                    <a:gd name="T56" fmla="*/ 9085 w 10004"/>
                    <a:gd name="T57" fmla="*/ 2190 h 9996"/>
                    <a:gd name="T58" fmla="*/ 8702 w 10004"/>
                    <a:gd name="T59" fmla="*/ 2772 h 9996"/>
                    <a:gd name="T60" fmla="*/ 8618 w 10004"/>
                    <a:gd name="T61" fmla="*/ 3868 h 9996"/>
                    <a:gd name="T62" fmla="*/ 9945 w 10004"/>
                    <a:gd name="T63" fmla="*/ 4132 h 9996"/>
                    <a:gd name="T64" fmla="*/ 6183 w 10004"/>
                    <a:gd name="T65" fmla="*/ 6176 h 9996"/>
                    <a:gd name="T66" fmla="*/ 6183 w 10004"/>
                    <a:gd name="T67" fmla="*/ 3818 h 9996"/>
                    <a:gd name="T68" fmla="*/ 3825 w 10004"/>
                    <a:gd name="T69" fmla="*/ 3819 h 9996"/>
                    <a:gd name="T70" fmla="*/ 3825 w 10004"/>
                    <a:gd name="T71" fmla="*/ 6177 h 9996"/>
                    <a:gd name="T72" fmla="*/ 6183 w 10004"/>
                    <a:gd name="T73" fmla="*/ 6176 h 9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04" h="9996">
                      <a:moveTo>
                        <a:pt x="10004" y="4287"/>
                      </a:moveTo>
                      <a:lnTo>
                        <a:pt x="10004" y="5732"/>
                      </a:lnTo>
                      <a:cubicBezTo>
                        <a:pt x="10004" y="5784"/>
                        <a:pt x="9987" y="5834"/>
                        <a:pt x="9952" y="5881"/>
                      </a:cubicBezTo>
                      <a:cubicBezTo>
                        <a:pt x="9918" y="5928"/>
                        <a:pt x="9873" y="5956"/>
                        <a:pt x="9822" y="5966"/>
                      </a:cubicBezTo>
                      <a:lnTo>
                        <a:pt x="8617" y="6148"/>
                      </a:lnTo>
                      <a:cubicBezTo>
                        <a:pt x="8534" y="6382"/>
                        <a:pt x="8449" y="6579"/>
                        <a:pt x="8363" y="6741"/>
                      </a:cubicBezTo>
                      <a:cubicBezTo>
                        <a:pt x="8515" y="6958"/>
                        <a:pt x="8748" y="7257"/>
                        <a:pt x="9060" y="7639"/>
                      </a:cubicBezTo>
                      <a:cubicBezTo>
                        <a:pt x="9104" y="7692"/>
                        <a:pt x="9127" y="7746"/>
                        <a:pt x="9127" y="7803"/>
                      </a:cubicBezTo>
                      <a:cubicBezTo>
                        <a:pt x="9127" y="7859"/>
                        <a:pt x="9108" y="7909"/>
                        <a:pt x="9067" y="7952"/>
                      </a:cubicBezTo>
                      <a:cubicBezTo>
                        <a:pt x="8949" y="8113"/>
                        <a:pt x="8735" y="8347"/>
                        <a:pt x="8423" y="8655"/>
                      </a:cubicBezTo>
                      <a:cubicBezTo>
                        <a:pt x="8110" y="8963"/>
                        <a:pt x="7907" y="9119"/>
                        <a:pt x="7812" y="9119"/>
                      </a:cubicBezTo>
                      <a:cubicBezTo>
                        <a:pt x="7759" y="9119"/>
                        <a:pt x="7704" y="9101"/>
                        <a:pt x="7642" y="9059"/>
                      </a:cubicBezTo>
                      <a:lnTo>
                        <a:pt x="6743" y="8356"/>
                      </a:lnTo>
                      <a:cubicBezTo>
                        <a:pt x="6552" y="8456"/>
                        <a:pt x="6354" y="8538"/>
                        <a:pt x="6150" y="8603"/>
                      </a:cubicBezTo>
                      <a:cubicBezTo>
                        <a:pt x="6080" y="9193"/>
                        <a:pt x="6018" y="9597"/>
                        <a:pt x="5962" y="9813"/>
                      </a:cubicBezTo>
                      <a:cubicBezTo>
                        <a:pt x="5932" y="9934"/>
                        <a:pt x="5854" y="9996"/>
                        <a:pt x="5728" y="9996"/>
                      </a:cubicBezTo>
                      <a:lnTo>
                        <a:pt x="4282" y="9996"/>
                      </a:lnTo>
                      <a:cubicBezTo>
                        <a:pt x="4220" y="9996"/>
                        <a:pt x="4168" y="9977"/>
                        <a:pt x="4123" y="9941"/>
                      </a:cubicBezTo>
                      <a:cubicBezTo>
                        <a:pt x="4078" y="9904"/>
                        <a:pt x="4052" y="9857"/>
                        <a:pt x="4048" y="9802"/>
                      </a:cubicBezTo>
                      <a:lnTo>
                        <a:pt x="3864" y="8602"/>
                      </a:lnTo>
                      <a:cubicBezTo>
                        <a:pt x="3652" y="8532"/>
                        <a:pt x="3457" y="8453"/>
                        <a:pt x="3278" y="8362"/>
                      </a:cubicBezTo>
                      <a:lnTo>
                        <a:pt x="2360" y="9059"/>
                      </a:lnTo>
                      <a:cubicBezTo>
                        <a:pt x="2317" y="9098"/>
                        <a:pt x="2263" y="9119"/>
                        <a:pt x="2196" y="9119"/>
                      </a:cubicBezTo>
                      <a:cubicBezTo>
                        <a:pt x="2135" y="9119"/>
                        <a:pt x="2082" y="9097"/>
                        <a:pt x="2033" y="9048"/>
                      </a:cubicBezTo>
                      <a:cubicBezTo>
                        <a:pt x="1486" y="8554"/>
                        <a:pt x="1128" y="8188"/>
                        <a:pt x="958" y="7954"/>
                      </a:cubicBezTo>
                      <a:cubicBezTo>
                        <a:pt x="928" y="7910"/>
                        <a:pt x="913" y="7860"/>
                        <a:pt x="913" y="7805"/>
                      </a:cubicBezTo>
                      <a:cubicBezTo>
                        <a:pt x="913" y="7753"/>
                        <a:pt x="930" y="7704"/>
                        <a:pt x="965" y="7657"/>
                      </a:cubicBezTo>
                      <a:cubicBezTo>
                        <a:pt x="1031" y="7565"/>
                        <a:pt x="1140" y="7422"/>
                        <a:pt x="1296" y="7224"/>
                      </a:cubicBezTo>
                      <a:cubicBezTo>
                        <a:pt x="1453" y="7027"/>
                        <a:pt x="1570" y="6874"/>
                        <a:pt x="1648" y="6765"/>
                      </a:cubicBezTo>
                      <a:cubicBezTo>
                        <a:pt x="1530" y="6549"/>
                        <a:pt x="1441" y="6334"/>
                        <a:pt x="1380" y="6122"/>
                      </a:cubicBezTo>
                      <a:lnTo>
                        <a:pt x="189" y="5947"/>
                      </a:lnTo>
                      <a:cubicBezTo>
                        <a:pt x="133" y="5939"/>
                        <a:pt x="86" y="5912"/>
                        <a:pt x="53" y="5865"/>
                      </a:cubicBezTo>
                      <a:cubicBezTo>
                        <a:pt x="19" y="5820"/>
                        <a:pt x="0" y="5768"/>
                        <a:pt x="0" y="5712"/>
                      </a:cubicBezTo>
                      <a:lnTo>
                        <a:pt x="0" y="4262"/>
                      </a:lnTo>
                      <a:cubicBezTo>
                        <a:pt x="0" y="4209"/>
                        <a:pt x="18" y="4160"/>
                        <a:pt x="53" y="4113"/>
                      </a:cubicBezTo>
                      <a:cubicBezTo>
                        <a:pt x="88" y="4065"/>
                        <a:pt x="128" y="4038"/>
                        <a:pt x="175" y="4028"/>
                      </a:cubicBezTo>
                      <a:lnTo>
                        <a:pt x="1385" y="3845"/>
                      </a:lnTo>
                      <a:cubicBezTo>
                        <a:pt x="1446" y="3645"/>
                        <a:pt x="1530" y="3445"/>
                        <a:pt x="1639" y="3247"/>
                      </a:cubicBezTo>
                      <a:cubicBezTo>
                        <a:pt x="1465" y="2999"/>
                        <a:pt x="1234" y="2700"/>
                        <a:pt x="941" y="2348"/>
                      </a:cubicBezTo>
                      <a:cubicBezTo>
                        <a:pt x="898" y="2295"/>
                        <a:pt x="875" y="2244"/>
                        <a:pt x="875" y="2192"/>
                      </a:cubicBezTo>
                      <a:cubicBezTo>
                        <a:pt x="875" y="2148"/>
                        <a:pt x="894" y="2098"/>
                        <a:pt x="935" y="2043"/>
                      </a:cubicBezTo>
                      <a:cubicBezTo>
                        <a:pt x="1048" y="1887"/>
                        <a:pt x="1260" y="1654"/>
                        <a:pt x="1575" y="1343"/>
                      </a:cubicBezTo>
                      <a:cubicBezTo>
                        <a:pt x="1890" y="1032"/>
                        <a:pt x="2095" y="877"/>
                        <a:pt x="2190" y="877"/>
                      </a:cubicBezTo>
                      <a:cubicBezTo>
                        <a:pt x="2246" y="877"/>
                        <a:pt x="2303" y="898"/>
                        <a:pt x="2360" y="943"/>
                      </a:cubicBezTo>
                      <a:lnTo>
                        <a:pt x="3259" y="1640"/>
                      </a:lnTo>
                      <a:cubicBezTo>
                        <a:pt x="3449" y="1540"/>
                        <a:pt x="3648" y="1458"/>
                        <a:pt x="3851" y="1393"/>
                      </a:cubicBezTo>
                      <a:cubicBezTo>
                        <a:pt x="3922" y="803"/>
                        <a:pt x="3984" y="399"/>
                        <a:pt x="4040" y="183"/>
                      </a:cubicBezTo>
                      <a:cubicBezTo>
                        <a:pt x="4070" y="62"/>
                        <a:pt x="4148" y="0"/>
                        <a:pt x="4274" y="0"/>
                      </a:cubicBezTo>
                      <a:lnTo>
                        <a:pt x="5719" y="0"/>
                      </a:lnTo>
                      <a:cubicBezTo>
                        <a:pt x="5780" y="0"/>
                        <a:pt x="5833" y="19"/>
                        <a:pt x="5878" y="55"/>
                      </a:cubicBezTo>
                      <a:cubicBezTo>
                        <a:pt x="5923" y="92"/>
                        <a:pt x="5948" y="139"/>
                        <a:pt x="5953" y="194"/>
                      </a:cubicBezTo>
                      <a:lnTo>
                        <a:pt x="6135" y="1392"/>
                      </a:lnTo>
                      <a:cubicBezTo>
                        <a:pt x="6348" y="1462"/>
                        <a:pt x="6543" y="1540"/>
                        <a:pt x="6722" y="1632"/>
                      </a:cubicBezTo>
                      <a:lnTo>
                        <a:pt x="7645" y="934"/>
                      </a:lnTo>
                      <a:cubicBezTo>
                        <a:pt x="7684" y="895"/>
                        <a:pt x="7736" y="874"/>
                        <a:pt x="7802" y="874"/>
                      </a:cubicBezTo>
                      <a:cubicBezTo>
                        <a:pt x="7858" y="874"/>
                        <a:pt x="7913" y="895"/>
                        <a:pt x="7965" y="940"/>
                      </a:cubicBezTo>
                      <a:cubicBezTo>
                        <a:pt x="8525" y="1457"/>
                        <a:pt x="8883" y="1827"/>
                        <a:pt x="9040" y="2047"/>
                      </a:cubicBezTo>
                      <a:cubicBezTo>
                        <a:pt x="9070" y="2080"/>
                        <a:pt x="9085" y="2129"/>
                        <a:pt x="9085" y="2190"/>
                      </a:cubicBezTo>
                      <a:cubicBezTo>
                        <a:pt x="9085" y="2243"/>
                        <a:pt x="9068" y="2293"/>
                        <a:pt x="9033" y="2339"/>
                      </a:cubicBezTo>
                      <a:cubicBezTo>
                        <a:pt x="8967" y="2430"/>
                        <a:pt x="8858" y="2574"/>
                        <a:pt x="8702" y="2772"/>
                      </a:cubicBezTo>
                      <a:cubicBezTo>
                        <a:pt x="8545" y="2969"/>
                        <a:pt x="8428" y="3122"/>
                        <a:pt x="8350" y="3230"/>
                      </a:cubicBezTo>
                      <a:cubicBezTo>
                        <a:pt x="8463" y="3448"/>
                        <a:pt x="8552" y="3660"/>
                        <a:pt x="8618" y="3868"/>
                      </a:cubicBezTo>
                      <a:lnTo>
                        <a:pt x="9809" y="4050"/>
                      </a:lnTo>
                      <a:cubicBezTo>
                        <a:pt x="9865" y="4058"/>
                        <a:pt x="9910" y="4085"/>
                        <a:pt x="9945" y="4132"/>
                      </a:cubicBezTo>
                      <a:cubicBezTo>
                        <a:pt x="9985" y="4180"/>
                        <a:pt x="10004" y="4230"/>
                        <a:pt x="10004" y="4287"/>
                      </a:cubicBezTo>
                      <a:close/>
                      <a:moveTo>
                        <a:pt x="6183" y="6176"/>
                      </a:moveTo>
                      <a:cubicBezTo>
                        <a:pt x="6508" y="5851"/>
                        <a:pt x="6672" y="5457"/>
                        <a:pt x="6672" y="4997"/>
                      </a:cubicBezTo>
                      <a:cubicBezTo>
                        <a:pt x="6672" y="4537"/>
                        <a:pt x="6508" y="4144"/>
                        <a:pt x="6183" y="3818"/>
                      </a:cubicBezTo>
                      <a:cubicBezTo>
                        <a:pt x="5858" y="3494"/>
                        <a:pt x="5464" y="3331"/>
                        <a:pt x="5004" y="3331"/>
                      </a:cubicBezTo>
                      <a:cubicBezTo>
                        <a:pt x="4544" y="3331"/>
                        <a:pt x="4151" y="3494"/>
                        <a:pt x="3825" y="3819"/>
                      </a:cubicBezTo>
                      <a:cubicBezTo>
                        <a:pt x="3500" y="4144"/>
                        <a:pt x="3336" y="4538"/>
                        <a:pt x="3336" y="4998"/>
                      </a:cubicBezTo>
                      <a:cubicBezTo>
                        <a:pt x="3336" y="5458"/>
                        <a:pt x="3500" y="5851"/>
                        <a:pt x="3825" y="6177"/>
                      </a:cubicBezTo>
                      <a:cubicBezTo>
                        <a:pt x="4150" y="6503"/>
                        <a:pt x="4544" y="6666"/>
                        <a:pt x="5004" y="6666"/>
                      </a:cubicBezTo>
                      <a:cubicBezTo>
                        <a:pt x="5464" y="6663"/>
                        <a:pt x="5856" y="6500"/>
                        <a:pt x="6183" y="6176"/>
                      </a:cubicBezTo>
                      <a:close/>
                    </a:path>
                  </a:pathLst>
                </a:custGeom>
                <a:solidFill>
                  <a:srgbClr val="CCEBFF"/>
                </a:solidFill>
                <a:ln w="12700" cap="flat" cmpd="sng" algn="ctr">
                  <a:solidFill>
                    <a:srgbClr val="CCEB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7" name="椭圆 148">
                  <a:extLst>
                    <a:ext uri="{FF2B5EF4-FFF2-40B4-BE49-F238E27FC236}">
                      <a16:creationId xmlns:a16="http://schemas.microsoft.com/office/drawing/2014/main" id="{7FD54A55-C537-C99E-FA11-8D80D9F26BCA}"/>
                    </a:ext>
                  </a:extLst>
                </p:cNvPr>
                <p:cNvSpPr/>
                <p:nvPr/>
              </p:nvSpPr>
              <p:spPr>
                <a:xfrm>
                  <a:off x="3839635" y="3985149"/>
                  <a:ext cx="857499" cy="857499"/>
                </a:xfrm>
                <a:prstGeom prst="ellipse">
                  <a:avLst/>
                </a:prstGeom>
                <a:solidFill>
                  <a:srgbClr val="009AFF"/>
                </a:solidFill>
                <a:ln w="12700" cap="flat" cmpd="sng" algn="ctr">
                  <a:solidFill>
                    <a:srgbClr val="009AFF">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5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8" name="椭圆 149">
                  <a:extLst>
                    <a:ext uri="{FF2B5EF4-FFF2-40B4-BE49-F238E27FC236}">
                      <a16:creationId xmlns:a16="http://schemas.microsoft.com/office/drawing/2014/main" id="{F798A8C4-3A04-B272-B793-5A41EE4B1AC5}"/>
                    </a:ext>
                  </a:extLst>
                </p:cNvPr>
                <p:cNvSpPr/>
                <p:nvPr/>
              </p:nvSpPr>
              <p:spPr>
                <a:xfrm>
                  <a:off x="3897809" y="4043323"/>
                  <a:ext cx="741150" cy="741150"/>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5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grpSp>
          <p:sp>
            <p:nvSpPr>
              <p:cNvPr id="35" name="文本框 146">
                <a:extLst>
                  <a:ext uri="{FF2B5EF4-FFF2-40B4-BE49-F238E27FC236}">
                    <a16:creationId xmlns:a16="http://schemas.microsoft.com/office/drawing/2014/main" id="{04F2DDA1-C10F-F853-B346-F394C28E66F4}"/>
                  </a:ext>
                </a:extLst>
              </p:cNvPr>
              <p:cNvSpPr txBox="1"/>
              <p:nvPr/>
            </p:nvSpPr>
            <p:spPr>
              <a:xfrm rot="5400000">
                <a:off x="3693000" y="4118960"/>
                <a:ext cx="1066023" cy="546259"/>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r>
                  <a:rPr kumimoji="1" lang="zh-CN" altLang="en-US" sz="1200" b="1" i="0" u="none" strike="noStrike" kern="120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ea"/>
                    <a:sym typeface="Arial" panose="020B0604020202020204" pitchFamily="34" charset="0"/>
                  </a:rPr>
                  <a:t>知识</a:t>
                </a:r>
                <a:endParaRPr kumimoji="1" lang="en-US" altLang="zh-CN" sz="1200" b="1" i="0" u="none" strike="noStrike" kern="120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28" name="组合 139">
              <a:extLst>
                <a:ext uri="{FF2B5EF4-FFF2-40B4-BE49-F238E27FC236}">
                  <a16:creationId xmlns:a16="http://schemas.microsoft.com/office/drawing/2014/main" id="{3E10D6BB-9BB1-87C9-B343-449378108BE8}"/>
                </a:ext>
              </a:extLst>
            </p:cNvPr>
            <p:cNvGrpSpPr/>
            <p:nvPr/>
          </p:nvGrpSpPr>
          <p:grpSpPr>
            <a:xfrm rot="21151858">
              <a:off x="725918" y="2013353"/>
              <a:ext cx="1322090" cy="1320988"/>
              <a:chOff x="3607339" y="3753404"/>
              <a:chExt cx="1322090" cy="1320988"/>
            </a:xfrm>
          </p:grpSpPr>
          <p:grpSp>
            <p:nvGrpSpPr>
              <p:cNvPr id="29" name="组合 140">
                <a:extLst>
                  <a:ext uri="{FF2B5EF4-FFF2-40B4-BE49-F238E27FC236}">
                    <a16:creationId xmlns:a16="http://schemas.microsoft.com/office/drawing/2014/main" id="{8005FCA6-ABCD-EB5C-BC5A-8AA6123C67C8}"/>
                  </a:ext>
                </a:extLst>
              </p:cNvPr>
              <p:cNvGrpSpPr/>
              <p:nvPr/>
            </p:nvGrpSpPr>
            <p:grpSpPr>
              <a:xfrm rot="20834573">
                <a:off x="3607339" y="3753404"/>
                <a:ext cx="1322090" cy="1320988"/>
                <a:chOff x="3607339" y="3753404"/>
                <a:chExt cx="1322090" cy="1320988"/>
              </a:xfrm>
            </p:grpSpPr>
            <p:sp>
              <p:nvSpPr>
                <p:cNvPr id="31" name="iconfont-11253-5327407">
                  <a:extLst>
                    <a:ext uri="{FF2B5EF4-FFF2-40B4-BE49-F238E27FC236}">
                      <a16:creationId xmlns:a16="http://schemas.microsoft.com/office/drawing/2014/main" id="{FE24AC5B-55DC-627A-42A6-4BABC6E4D016}"/>
                    </a:ext>
                  </a:extLst>
                </p:cNvPr>
                <p:cNvSpPr/>
                <p:nvPr/>
              </p:nvSpPr>
              <p:spPr>
                <a:xfrm>
                  <a:off x="3607339" y="3753404"/>
                  <a:ext cx="1322090" cy="1320988"/>
                </a:xfrm>
                <a:custGeom>
                  <a:avLst/>
                  <a:gdLst>
                    <a:gd name="T0" fmla="*/ 10004 w 10004"/>
                    <a:gd name="T1" fmla="*/ 5732 h 9996"/>
                    <a:gd name="T2" fmla="*/ 9822 w 10004"/>
                    <a:gd name="T3" fmla="*/ 5966 h 9996"/>
                    <a:gd name="T4" fmla="*/ 8363 w 10004"/>
                    <a:gd name="T5" fmla="*/ 6741 h 9996"/>
                    <a:gd name="T6" fmla="*/ 9127 w 10004"/>
                    <a:gd name="T7" fmla="*/ 7803 h 9996"/>
                    <a:gd name="T8" fmla="*/ 8423 w 10004"/>
                    <a:gd name="T9" fmla="*/ 8655 h 9996"/>
                    <a:gd name="T10" fmla="*/ 7642 w 10004"/>
                    <a:gd name="T11" fmla="*/ 9059 h 9996"/>
                    <a:gd name="T12" fmla="*/ 6150 w 10004"/>
                    <a:gd name="T13" fmla="*/ 8603 h 9996"/>
                    <a:gd name="T14" fmla="*/ 5728 w 10004"/>
                    <a:gd name="T15" fmla="*/ 9996 h 9996"/>
                    <a:gd name="T16" fmla="*/ 4123 w 10004"/>
                    <a:gd name="T17" fmla="*/ 9941 h 9996"/>
                    <a:gd name="T18" fmla="*/ 3864 w 10004"/>
                    <a:gd name="T19" fmla="*/ 8602 h 9996"/>
                    <a:gd name="T20" fmla="*/ 2360 w 10004"/>
                    <a:gd name="T21" fmla="*/ 9059 h 9996"/>
                    <a:gd name="T22" fmla="*/ 2033 w 10004"/>
                    <a:gd name="T23" fmla="*/ 9048 h 9996"/>
                    <a:gd name="T24" fmla="*/ 913 w 10004"/>
                    <a:gd name="T25" fmla="*/ 7805 h 9996"/>
                    <a:gd name="T26" fmla="*/ 1296 w 10004"/>
                    <a:gd name="T27" fmla="*/ 7224 h 9996"/>
                    <a:gd name="T28" fmla="*/ 1380 w 10004"/>
                    <a:gd name="T29" fmla="*/ 6122 h 9996"/>
                    <a:gd name="T30" fmla="*/ 53 w 10004"/>
                    <a:gd name="T31" fmla="*/ 5865 h 9996"/>
                    <a:gd name="T32" fmla="*/ 0 w 10004"/>
                    <a:gd name="T33" fmla="*/ 4262 h 9996"/>
                    <a:gd name="T34" fmla="*/ 175 w 10004"/>
                    <a:gd name="T35" fmla="*/ 4028 h 9996"/>
                    <a:gd name="T36" fmla="*/ 1639 w 10004"/>
                    <a:gd name="T37" fmla="*/ 3247 h 9996"/>
                    <a:gd name="T38" fmla="*/ 875 w 10004"/>
                    <a:gd name="T39" fmla="*/ 2192 h 9996"/>
                    <a:gd name="T40" fmla="*/ 1575 w 10004"/>
                    <a:gd name="T41" fmla="*/ 1343 h 9996"/>
                    <a:gd name="T42" fmla="*/ 2360 w 10004"/>
                    <a:gd name="T43" fmla="*/ 943 h 9996"/>
                    <a:gd name="T44" fmla="*/ 3851 w 10004"/>
                    <a:gd name="T45" fmla="*/ 1393 h 9996"/>
                    <a:gd name="T46" fmla="*/ 4274 w 10004"/>
                    <a:gd name="T47" fmla="*/ 0 h 9996"/>
                    <a:gd name="T48" fmla="*/ 5878 w 10004"/>
                    <a:gd name="T49" fmla="*/ 55 h 9996"/>
                    <a:gd name="T50" fmla="*/ 6135 w 10004"/>
                    <a:gd name="T51" fmla="*/ 1392 h 9996"/>
                    <a:gd name="T52" fmla="*/ 7645 w 10004"/>
                    <a:gd name="T53" fmla="*/ 934 h 9996"/>
                    <a:gd name="T54" fmla="*/ 7965 w 10004"/>
                    <a:gd name="T55" fmla="*/ 940 h 9996"/>
                    <a:gd name="T56" fmla="*/ 9085 w 10004"/>
                    <a:gd name="T57" fmla="*/ 2190 h 9996"/>
                    <a:gd name="T58" fmla="*/ 8702 w 10004"/>
                    <a:gd name="T59" fmla="*/ 2772 h 9996"/>
                    <a:gd name="T60" fmla="*/ 8618 w 10004"/>
                    <a:gd name="T61" fmla="*/ 3868 h 9996"/>
                    <a:gd name="T62" fmla="*/ 9945 w 10004"/>
                    <a:gd name="T63" fmla="*/ 4132 h 9996"/>
                    <a:gd name="T64" fmla="*/ 6183 w 10004"/>
                    <a:gd name="T65" fmla="*/ 6176 h 9996"/>
                    <a:gd name="T66" fmla="*/ 6183 w 10004"/>
                    <a:gd name="T67" fmla="*/ 3818 h 9996"/>
                    <a:gd name="T68" fmla="*/ 3825 w 10004"/>
                    <a:gd name="T69" fmla="*/ 3819 h 9996"/>
                    <a:gd name="T70" fmla="*/ 3825 w 10004"/>
                    <a:gd name="T71" fmla="*/ 6177 h 9996"/>
                    <a:gd name="T72" fmla="*/ 6183 w 10004"/>
                    <a:gd name="T73" fmla="*/ 6176 h 9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04" h="9996">
                      <a:moveTo>
                        <a:pt x="10004" y="4287"/>
                      </a:moveTo>
                      <a:lnTo>
                        <a:pt x="10004" y="5732"/>
                      </a:lnTo>
                      <a:cubicBezTo>
                        <a:pt x="10004" y="5784"/>
                        <a:pt x="9987" y="5834"/>
                        <a:pt x="9952" y="5881"/>
                      </a:cubicBezTo>
                      <a:cubicBezTo>
                        <a:pt x="9918" y="5928"/>
                        <a:pt x="9873" y="5956"/>
                        <a:pt x="9822" y="5966"/>
                      </a:cubicBezTo>
                      <a:lnTo>
                        <a:pt x="8617" y="6148"/>
                      </a:lnTo>
                      <a:cubicBezTo>
                        <a:pt x="8534" y="6382"/>
                        <a:pt x="8449" y="6579"/>
                        <a:pt x="8363" y="6741"/>
                      </a:cubicBezTo>
                      <a:cubicBezTo>
                        <a:pt x="8515" y="6958"/>
                        <a:pt x="8748" y="7257"/>
                        <a:pt x="9060" y="7639"/>
                      </a:cubicBezTo>
                      <a:cubicBezTo>
                        <a:pt x="9104" y="7692"/>
                        <a:pt x="9127" y="7746"/>
                        <a:pt x="9127" y="7803"/>
                      </a:cubicBezTo>
                      <a:cubicBezTo>
                        <a:pt x="9127" y="7859"/>
                        <a:pt x="9108" y="7909"/>
                        <a:pt x="9067" y="7952"/>
                      </a:cubicBezTo>
                      <a:cubicBezTo>
                        <a:pt x="8949" y="8113"/>
                        <a:pt x="8735" y="8347"/>
                        <a:pt x="8423" y="8655"/>
                      </a:cubicBezTo>
                      <a:cubicBezTo>
                        <a:pt x="8110" y="8963"/>
                        <a:pt x="7907" y="9119"/>
                        <a:pt x="7812" y="9119"/>
                      </a:cubicBezTo>
                      <a:cubicBezTo>
                        <a:pt x="7759" y="9119"/>
                        <a:pt x="7704" y="9101"/>
                        <a:pt x="7642" y="9059"/>
                      </a:cubicBezTo>
                      <a:lnTo>
                        <a:pt x="6743" y="8356"/>
                      </a:lnTo>
                      <a:cubicBezTo>
                        <a:pt x="6552" y="8456"/>
                        <a:pt x="6354" y="8538"/>
                        <a:pt x="6150" y="8603"/>
                      </a:cubicBezTo>
                      <a:cubicBezTo>
                        <a:pt x="6080" y="9193"/>
                        <a:pt x="6018" y="9597"/>
                        <a:pt x="5962" y="9813"/>
                      </a:cubicBezTo>
                      <a:cubicBezTo>
                        <a:pt x="5932" y="9934"/>
                        <a:pt x="5854" y="9996"/>
                        <a:pt x="5728" y="9996"/>
                      </a:cubicBezTo>
                      <a:lnTo>
                        <a:pt x="4282" y="9996"/>
                      </a:lnTo>
                      <a:cubicBezTo>
                        <a:pt x="4220" y="9996"/>
                        <a:pt x="4168" y="9977"/>
                        <a:pt x="4123" y="9941"/>
                      </a:cubicBezTo>
                      <a:cubicBezTo>
                        <a:pt x="4078" y="9904"/>
                        <a:pt x="4052" y="9857"/>
                        <a:pt x="4048" y="9802"/>
                      </a:cubicBezTo>
                      <a:lnTo>
                        <a:pt x="3864" y="8602"/>
                      </a:lnTo>
                      <a:cubicBezTo>
                        <a:pt x="3652" y="8532"/>
                        <a:pt x="3457" y="8453"/>
                        <a:pt x="3278" y="8362"/>
                      </a:cubicBezTo>
                      <a:lnTo>
                        <a:pt x="2360" y="9059"/>
                      </a:lnTo>
                      <a:cubicBezTo>
                        <a:pt x="2317" y="9098"/>
                        <a:pt x="2263" y="9119"/>
                        <a:pt x="2196" y="9119"/>
                      </a:cubicBezTo>
                      <a:cubicBezTo>
                        <a:pt x="2135" y="9119"/>
                        <a:pt x="2082" y="9097"/>
                        <a:pt x="2033" y="9048"/>
                      </a:cubicBezTo>
                      <a:cubicBezTo>
                        <a:pt x="1486" y="8554"/>
                        <a:pt x="1128" y="8188"/>
                        <a:pt x="958" y="7954"/>
                      </a:cubicBezTo>
                      <a:cubicBezTo>
                        <a:pt x="928" y="7910"/>
                        <a:pt x="913" y="7860"/>
                        <a:pt x="913" y="7805"/>
                      </a:cubicBezTo>
                      <a:cubicBezTo>
                        <a:pt x="913" y="7753"/>
                        <a:pt x="930" y="7704"/>
                        <a:pt x="965" y="7657"/>
                      </a:cubicBezTo>
                      <a:cubicBezTo>
                        <a:pt x="1031" y="7565"/>
                        <a:pt x="1140" y="7422"/>
                        <a:pt x="1296" y="7224"/>
                      </a:cubicBezTo>
                      <a:cubicBezTo>
                        <a:pt x="1453" y="7027"/>
                        <a:pt x="1570" y="6874"/>
                        <a:pt x="1648" y="6765"/>
                      </a:cubicBezTo>
                      <a:cubicBezTo>
                        <a:pt x="1530" y="6549"/>
                        <a:pt x="1441" y="6334"/>
                        <a:pt x="1380" y="6122"/>
                      </a:cubicBezTo>
                      <a:lnTo>
                        <a:pt x="189" y="5947"/>
                      </a:lnTo>
                      <a:cubicBezTo>
                        <a:pt x="133" y="5939"/>
                        <a:pt x="86" y="5912"/>
                        <a:pt x="53" y="5865"/>
                      </a:cubicBezTo>
                      <a:cubicBezTo>
                        <a:pt x="19" y="5820"/>
                        <a:pt x="0" y="5768"/>
                        <a:pt x="0" y="5712"/>
                      </a:cubicBezTo>
                      <a:lnTo>
                        <a:pt x="0" y="4262"/>
                      </a:lnTo>
                      <a:cubicBezTo>
                        <a:pt x="0" y="4209"/>
                        <a:pt x="18" y="4160"/>
                        <a:pt x="53" y="4113"/>
                      </a:cubicBezTo>
                      <a:cubicBezTo>
                        <a:pt x="88" y="4065"/>
                        <a:pt x="128" y="4038"/>
                        <a:pt x="175" y="4028"/>
                      </a:cubicBezTo>
                      <a:lnTo>
                        <a:pt x="1385" y="3845"/>
                      </a:lnTo>
                      <a:cubicBezTo>
                        <a:pt x="1446" y="3645"/>
                        <a:pt x="1530" y="3445"/>
                        <a:pt x="1639" y="3247"/>
                      </a:cubicBezTo>
                      <a:cubicBezTo>
                        <a:pt x="1465" y="2999"/>
                        <a:pt x="1234" y="2700"/>
                        <a:pt x="941" y="2348"/>
                      </a:cubicBezTo>
                      <a:cubicBezTo>
                        <a:pt x="898" y="2295"/>
                        <a:pt x="875" y="2244"/>
                        <a:pt x="875" y="2192"/>
                      </a:cubicBezTo>
                      <a:cubicBezTo>
                        <a:pt x="875" y="2148"/>
                        <a:pt x="894" y="2098"/>
                        <a:pt x="935" y="2043"/>
                      </a:cubicBezTo>
                      <a:cubicBezTo>
                        <a:pt x="1048" y="1887"/>
                        <a:pt x="1260" y="1654"/>
                        <a:pt x="1575" y="1343"/>
                      </a:cubicBezTo>
                      <a:cubicBezTo>
                        <a:pt x="1890" y="1032"/>
                        <a:pt x="2095" y="877"/>
                        <a:pt x="2190" y="877"/>
                      </a:cubicBezTo>
                      <a:cubicBezTo>
                        <a:pt x="2246" y="877"/>
                        <a:pt x="2303" y="898"/>
                        <a:pt x="2360" y="943"/>
                      </a:cubicBezTo>
                      <a:lnTo>
                        <a:pt x="3259" y="1640"/>
                      </a:lnTo>
                      <a:cubicBezTo>
                        <a:pt x="3449" y="1540"/>
                        <a:pt x="3648" y="1458"/>
                        <a:pt x="3851" y="1393"/>
                      </a:cubicBezTo>
                      <a:cubicBezTo>
                        <a:pt x="3922" y="803"/>
                        <a:pt x="3984" y="399"/>
                        <a:pt x="4040" y="183"/>
                      </a:cubicBezTo>
                      <a:cubicBezTo>
                        <a:pt x="4070" y="62"/>
                        <a:pt x="4148" y="0"/>
                        <a:pt x="4274" y="0"/>
                      </a:cubicBezTo>
                      <a:lnTo>
                        <a:pt x="5719" y="0"/>
                      </a:lnTo>
                      <a:cubicBezTo>
                        <a:pt x="5780" y="0"/>
                        <a:pt x="5833" y="19"/>
                        <a:pt x="5878" y="55"/>
                      </a:cubicBezTo>
                      <a:cubicBezTo>
                        <a:pt x="5923" y="92"/>
                        <a:pt x="5948" y="139"/>
                        <a:pt x="5953" y="194"/>
                      </a:cubicBezTo>
                      <a:lnTo>
                        <a:pt x="6135" y="1392"/>
                      </a:lnTo>
                      <a:cubicBezTo>
                        <a:pt x="6348" y="1462"/>
                        <a:pt x="6543" y="1540"/>
                        <a:pt x="6722" y="1632"/>
                      </a:cubicBezTo>
                      <a:lnTo>
                        <a:pt x="7645" y="934"/>
                      </a:lnTo>
                      <a:cubicBezTo>
                        <a:pt x="7684" y="895"/>
                        <a:pt x="7736" y="874"/>
                        <a:pt x="7802" y="874"/>
                      </a:cubicBezTo>
                      <a:cubicBezTo>
                        <a:pt x="7858" y="874"/>
                        <a:pt x="7913" y="895"/>
                        <a:pt x="7965" y="940"/>
                      </a:cubicBezTo>
                      <a:cubicBezTo>
                        <a:pt x="8525" y="1457"/>
                        <a:pt x="8883" y="1827"/>
                        <a:pt x="9040" y="2047"/>
                      </a:cubicBezTo>
                      <a:cubicBezTo>
                        <a:pt x="9070" y="2080"/>
                        <a:pt x="9085" y="2129"/>
                        <a:pt x="9085" y="2190"/>
                      </a:cubicBezTo>
                      <a:cubicBezTo>
                        <a:pt x="9085" y="2243"/>
                        <a:pt x="9068" y="2293"/>
                        <a:pt x="9033" y="2339"/>
                      </a:cubicBezTo>
                      <a:cubicBezTo>
                        <a:pt x="8967" y="2430"/>
                        <a:pt x="8858" y="2574"/>
                        <a:pt x="8702" y="2772"/>
                      </a:cubicBezTo>
                      <a:cubicBezTo>
                        <a:pt x="8545" y="2969"/>
                        <a:pt x="8428" y="3122"/>
                        <a:pt x="8350" y="3230"/>
                      </a:cubicBezTo>
                      <a:cubicBezTo>
                        <a:pt x="8463" y="3448"/>
                        <a:pt x="8552" y="3660"/>
                        <a:pt x="8618" y="3868"/>
                      </a:cubicBezTo>
                      <a:lnTo>
                        <a:pt x="9809" y="4050"/>
                      </a:lnTo>
                      <a:cubicBezTo>
                        <a:pt x="9865" y="4058"/>
                        <a:pt x="9910" y="4085"/>
                        <a:pt x="9945" y="4132"/>
                      </a:cubicBezTo>
                      <a:cubicBezTo>
                        <a:pt x="9985" y="4180"/>
                        <a:pt x="10004" y="4230"/>
                        <a:pt x="10004" y="4287"/>
                      </a:cubicBezTo>
                      <a:close/>
                      <a:moveTo>
                        <a:pt x="6183" y="6176"/>
                      </a:moveTo>
                      <a:cubicBezTo>
                        <a:pt x="6508" y="5851"/>
                        <a:pt x="6672" y="5457"/>
                        <a:pt x="6672" y="4997"/>
                      </a:cubicBezTo>
                      <a:cubicBezTo>
                        <a:pt x="6672" y="4537"/>
                        <a:pt x="6508" y="4144"/>
                        <a:pt x="6183" y="3818"/>
                      </a:cubicBezTo>
                      <a:cubicBezTo>
                        <a:pt x="5858" y="3494"/>
                        <a:pt x="5464" y="3331"/>
                        <a:pt x="5004" y="3331"/>
                      </a:cubicBezTo>
                      <a:cubicBezTo>
                        <a:pt x="4544" y="3331"/>
                        <a:pt x="4151" y="3494"/>
                        <a:pt x="3825" y="3819"/>
                      </a:cubicBezTo>
                      <a:cubicBezTo>
                        <a:pt x="3500" y="4144"/>
                        <a:pt x="3336" y="4538"/>
                        <a:pt x="3336" y="4998"/>
                      </a:cubicBezTo>
                      <a:cubicBezTo>
                        <a:pt x="3336" y="5458"/>
                        <a:pt x="3500" y="5851"/>
                        <a:pt x="3825" y="6177"/>
                      </a:cubicBezTo>
                      <a:cubicBezTo>
                        <a:pt x="4150" y="6503"/>
                        <a:pt x="4544" y="6666"/>
                        <a:pt x="5004" y="6666"/>
                      </a:cubicBezTo>
                      <a:cubicBezTo>
                        <a:pt x="5464" y="6663"/>
                        <a:pt x="5856" y="6500"/>
                        <a:pt x="6183" y="6176"/>
                      </a:cubicBezTo>
                      <a:close/>
                    </a:path>
                  </a:pathLst>
                </a:custGeom>
                <a:solidFill>
                  <a:srgbClr val="CCEBFF"/>
                </a:solidFill>
                <a:ln w="12700" cap="flat" cmpd="sng" algn="ctr">
                  <a:solidFill>
                    <a:srgbClr val="CCEB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5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2" name="椭圆 143">
                  <a:extLst>
                    <a:ext uri="{FF2B5EF4-FFF2-40B4-BE49-F238E27FC236}">
                      <a16:creationId xmlns:a16="http://schemas.microsoft.com/office/drawing/2014/main" id="{838473F9-97CA-2424-2C8C-6A0D35D8189A}"/>
                    </a:ext>
                  </a:extLst>
                </p:cNvPr>
                <p:cNvSpPr/>
                <p:nvPr/>
              </p:nvSpPr>
              <p:spPr>
                <a:xfrm>
                  <a:off x="3839635" y="3985149"/>
                  <a:ext cx="857499" cy="857499"/>
                </a:xfrm>
                <a:prstGeom prst="ellipse">
                  <a:avLst/>
                </a:prstGeom>
                <a:solidFill>
                  <a:srgbClr val="009AFF"/>
                </a:solidFill>
                <a:ln w="12700" cap="flat" cmpd="sng" algn="ctr">
                  <a:solidFill>
                    <a:srgbClr val="009AFF">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5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33" name="椭圆 144">
                  <a:extLst>
                    <a:ext uri="{FF2B5EF4-FFF2-40B4-BE49-F238E27FC236}">
                      <a16:creationId xmlns:a16="http://schemas.microsoft.com/office/drawing/2014/main" id="{A0619771-25FB-D1EC-2489-16C3AAFE48BA}"/>
                    </a:ext>
                  </a:extLst>
                </p:cNvPr>
                <p:cNvSpPr/>
                <p:nvPr/>
              </p:nvSpPr>
              <p:spPr>
                <a:xfrm>
                  <a:off x="3897809" y="4043323"/>
                  <a:ext cx="741150" cy="741150"/>
                </a:xfrm>
                <a:prstGeom prst="ellipse">
                  <a:avLst/>
                </a:prstGeom>
                <a:solidFill>
                  <a:sysClr val="window" lastClr="FFFFFF"/>
                </a:solidFill>
                <a:ln w="12700" cap="flat" cmpd="sng" algn="ctr">
                  <a:solidFill>
                    <a:srgbClr val="0074B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5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grpSp>
          <p:sp>
            <p:nvSpPr>
              <p:cNvPr id="30" name="文本框 141">
                <a:extLst>
                  <a:ext uri="{FF2B5EF4-FFF2-40B4-BE49-F238E27FC236}">
                    <a16:creationId xmlns:a16="http://schemas.microsoft.com/office/drawing/2014/main" id="{AC7EE2F6-7B1E-38F3-7ED2-EE7A26F884F3}"/>
                  </a:ext>
                </a:extLst>
              </p:cNvPr>
              <p:cNvSpPr txBox="1"/>
              <p:nvPr/>
            </p:nvSpPr>
            <p:spPr>
              <a:xfrm rot="5848142">
                <a:off x="3702399" y="4133637"/>
                <a:ext cx="1066023" cy="546259"/>
              </a:xfrm>
              <a:prstGeom prst="round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r>
                  <a:rPr kumimoji="1" lang="zh-CN" altLang="en-US" sz="1200" b="1" i="0" u="none" strike="noStrike" kern="120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ea"/>
                    <a:sym typeface="Arial" panose="020B0604020202020204" pitchFamily="34" charset="0"/>
                  </a:rPr>
                  <a:t>数据</a:t>
                </a:r>
                <a:endParaRPr kumimoji="1" lang="en-US" altLang="zh-CN" sz="1200" b="1" i="0" u="none" strike="noStrike" kern="120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grpSp>
      </p:grpSp>
      <p:grpSp>
        <p:nvGrpSpPr>
          <p:cNvPr id="39" name="组合 123">
            <a:extLst>
              <a:ext uri="{FF2B5EF4-FFF2-40B4-BE49-F238E27FC236}">
                <a16:creationId xmlns:a16="http://schemas.microsoft.com/office/drawing/2014/main" id="{03BA471F-71F1-64A3-C34E-BD17ABE14643}"/>
              </a:ext>
            </a:extLst>
          </p:cNvPr>
          <p:cNvGrpSpPr/>
          <p:nvPr/>
        </p:nvGrpSpPr>
        <p:grpSpPr>
          <a:xfrm>
            <a:off x="4338120" y="3400119"/>
            <a:ext cx="716879" cy="255213"/>
            <a:chOff x="324047" y="5753989"/>
            <a:chExt cx="716879" cy="255213"/>
          </a:xfrm>
        </p:grpSpPr>
        <p:sp>
          <p:nvSpPr>
            <p:cNvPr id="40" name="文本框 124">
              <a:extLst>
                <a:ext uri="{FF2B5EF4-FFF2-40B4-BE49-F238E27FC236}">
                  <a16:creationId xmlns:a16="http://schemas.microsoft.com/office/drawing/2014/main" id="{E385A98B-323F-9F92-2D3C-FADCE8E55220}"/>
                </a:ext>
              </a:extLst>
            </p:cNvPr>
            <p:cNvSpPr txBox="1"/>
            <p:nvPr/>
          </p:nvSpPr>
          <p:spPr>
            <a:xfrm>
              <a:off x="324047" y="5753989"/>
              <a:ext cx="716879" cy="255213"/>
            </a:xfrm>
            <a:prstGeom prst="roundRect">
              <a:avLst/>
            </a:prstGeom>
            <a:noFill/>
            <a:ln w="28575" cmpd="sng">
              <a:noFill/>
            </a:ln>
          </p:spPr>
          <p:txBody>
            <a:bodyPr wrap="none" lIns="60802" tIns="30401" rIns="60802" bIns="30401" rtlCol="0">
              <a:spAutoFit/>
            </a:bodyPr>
            <a:lstStyle/>
            <a:p>
              <a:pPr marL="0" marR="0" lvl="0" indent="0" algn="ctr" defTabSz="575310" rtl="0" eaLnBrk="1" fontAlgn="auto" latinLnBrk="0" hangingPunct="1">
                <a:lnSpc>
                  <a:spcPct val="100000"/>
                </a:lnSpc>
                <a:spcBef>
                  <a:spcPts val="0"/>
                </a:spcBef>
                <a:spcAft>
                  <a:spcPts val="0"/>
                </a:spcAft>
                <a:buClrTx/>
                <a:buSzTx/>
                <a:buFontTx/>
                <a:buNone/>
              </a:pPr>
              <a:r>
                <a:rPr lang="en-US" altLang="zh-CN" sz="1100" b="1" dirty="0">
                  <a:solidFill>
                    <a:srgbClr val="00339A"/>
                  </a:solidFill>
                  <a:latin typeface="Arial" panose="020B0604020202020204" pitchFamily="34" charset="0"/>
                  <a:ea typeface="微软雅黑" panose="020B0503020204020204" charset="-122"/>
                  <a:cs typeface="+mn-ea"/>
                  <a:sym typeface="Arial" panose="020B0604020202020204" pitchFamily="34" charset="0"/>
                </a:rPr>
                <a:t>CogVLM</a:t>
              </a:r>
              <a:endParaRPr kumimoji="0" lang="zh-CN" altLang="en-US" sz="11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cxnSp>
          <p:nvCxnSpPr>
            <p:cNvPr id="41" name="直接连接符 129">
              <a:extLst>
                <a:ext uri="{FF2B5EF4-FFF2-40B4-BE49-F238E27FC236}">
                  <a16:creationId xmlns:a16="http://schemas.microsoft.com/office/drawing/2014/main" id="{12014963-63F5-8D07-4D1D-9B2D9E006CD1}"/>
                </a:ext>
              </a:extLst>
            </p:cNvPr>
            <p:cNvCxnSpPr/>
            <p:nvPr/>
          </p:nvCxnSpPr>
          <p:spPr>
            <a:xfrm>
              <a:off x="354133" y="5989455"/>
              <a:ext cx="612000" cy="0"/>
            </a:xfrm>
            <a:prstGeom prst="line">
              <a:avLst/>
            </a:prstGeom>
            <a:noFill/>
            <a:ln w="12700" cap="flat" cmpd="sng" algn="ctr">
              <a:gradFill>
                <a:gsLst>
                  <a:gs pos="0">
                    <a:srgbClr val="009AFF">
                      <a:lumMod val="5000"/>
                      <a:lumOff val="95000"/>
                    </a:srgbClr>
                  </a:gs>
                  <a:gs pos="50000">
                    <a:srgbClr val="009AFF">
                      <a:lumMod val="45000"/>
                      <a:lumOff val="55000"/>
                    </a:srgbClr>
                  </a:gs>
                  <a:gs pos="74000">
                    <a:srgbClr val="009AFF">
                      <a:lumMod val="40000"/>
                      <a:lumOff val="60000"/>
                    </a:srgbClr>
                  </a:gs>
                  <a:gs pos="100000">
                    <a:srgbClr val="009AFF"/>
                  </a:gs>
                </a:gsLst>
                <a:lin ang="0" scaled="0"/>
              </a:gradFill>
              <a:prstDash val="solid"/>
              <a:miter lim="800000"/>
            </a:ln>
            <a:effectLst/>
          </p:spPr>
        </p:cxnSp>
      </p:grpSp>
      <p:grpSp>
        <p:nvGrpSpPr>
          <p:cNvPr id="42" name="组合 123">
            <a:extLst>
              <a:ext uri="{FF2B5EF4-FFF2-40B4-BE49-F238E27FC236}">
                <a16:creationId xmlns:a16="http://schemas.microsoft.com/office/drawing/2014/main" id="{D672C832-F2E7-0CC0-4465-BB4F8626A7F8}"/>
              </a:ext>
            </a:extLst>
          </p:cNvPr>
          <p:cNvGrpSpPr/>
          <p:nvPr/>
        </p:nvGrpSpPr>
        <p:grpSpPr>
          <a:xfrm>
            <a:off x="9904231" y="3098645"/>
            <a:ext cx="862036" cy="255213"/>
            <a:chOff x="251469" y="5753989"/>
            <a:chExt cx="862036" cy="255213"/>
          </a:xfrm>
        </p:grpSpPr>
        <p:sp>
          <p:nvSpPr>
            <p:cNvPr id="43" name="文本框 124">
              <a:extLst>
                <a:ext uri="{FF2B5EF4-FFF2-40B4-BE49-F238E27FC236}">
                  <a16:creationId xmlns:a16="http://schemas.microsoft.com/office/drawing/2014/main" id="{08932303-5C8C-B87E-04B4-FDB13BF71D53}"/>
                </a:ext>
              </a:extLst>
            </p:cNvPr>
            <p:cNvSpPr txBox="1"/>
            <p:nvPr/>
          </p:nvSpPr>
          <p:spPr>
            <a:xfrm>
              <a:off x="251469" y="5753989"/>
              <a:ext cx="862036" cy="255213"/>
            </a:xfrm>
            <a:prstGeom prst="roundRect">
              <a:avLst/>
            </a:prstGeom>
            <a:noFill/>
            <a:ln w="28575" cmpd="sng">
              <a:noFill/>
            </a:ln>
          </p:spPr>
          <p:txBody>
            <a:bodyPr wrap="none" lIns="60802" tIns="30401" rIns="60802" bIns="30401" rtlCol="0">
              <a:spAutoFit/>
            </a:bodyPr>
            <a:lstStyle/>
            <a:p>
              <a:pPr marL="0" marR="0" lvl="0" indent="0" algn="ctr" defTabSz="575310" rtl="0" eaLnBrk="1" fontAlgn="auto" latinLnBrk="0" hangingPunct="1">
                <a:lnSpc>
                  <a:spcPct val="100000"/>
                </a:lnSpc>
                <a:spcBef>
                  <a:spcPts val="0"/>
                </a:spcBef>
                <a:spcAft>
                  <a:spcPts val="0"/>
                </a:spcAft>
                <a:buClrTx/>
                <a:buSzTx/>
                <a:buFontTx/>
                <a:buNone/>
              </a:pPr>
              <a:r>
                <a:rPr kumimoji="0" lang="en-US" altLang="zh-CN" sz="1100" b="1" i="0" u="none" strike="noStrike" kern="0" cap="none" spc="0" normalizeH="0" baseline="0" noProof="0" dirty="0" err="1">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rPr>
                <a:t>CodeGeeX</a:t>
              </a:r>
              <a:endParaRPr kumimoji="0" lang="zh-CN" altLang="en-US" sz="11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cxnSp>
          <p:nvCxnSpPr>
            <p:cNvPr id="44" name="直接连接符 129">
              <a:extLst>
                <a:ext uri="{FF2B5EF4-FFF2-40B4-BE49-F238E27FC236}">
                  <a16:creationId xmlns:a16="http://schemas.microsoft.com/office/drawing/2014/main" id="{FF3C7D71-D6E3-CD2D-5233-9A5EC49990C2}"/>
                </a:ext>
              </a:extLst>
            </p:cNvPr>
            <p:cNvCxnSpPr/>
            <p:nvPr/>
          </p:nvCxnSpPr>
          <p:spPr>
            <a:xfrm>
              <a:off x="354133" y="5989455"/>
              <a:ext cx="612000" cy="0"/>
            </a:xfrm>
            <a:prstGeom prst="line">
              <a:avLst/>
            </a:prstGeom>
            <a:noFill/>
            <a:ln w="12700" cap="flat" cmpd="sng" algn="ctr">
              <a:gradFill>
                <a:gsLst>
                  <a:gs pos="0">
                    <a:srgbClr val="009AFF">
                      <a:lumMod val="5000"/>
                      <a:lumOff val="95000"/>
                    </a:srgbClr>
                  </a:gs>
                  <a:gs pos="50000">
                    <a:srgbClr val="009AFF">
                      <a:lumMod val="45000"/>
                      <a:lumOff val="55000"/>
                    </a:srgbClr>
                  </a:gs>
                  <a:gs pos="74000">
                    <a:srgbClr val="009AFF">
                      <a:lumMod val="40000"/>
                      <a:lumOff val="60000"/>
                    </a:srgbClr>
                  </a:gs>
                  <a:gs pos="100000">
                    <a:srgbClr val="009AFF"/>
                  </a:gs>
                </a:gsLst>
                <a:lin ang="0" scaled="0"/>
              </a:gradFill>
              <a:prstDash val="solid"/>
              <a:miter lim="800000"/>
            </a:ln>
            <a:effectLst/>
          </p:spPr>
        </p:cxnSp>
      </p:grpSp>
      <p:grpSp>
        <p:nvGrpSpPr>
          <p:cNvPr id="45" name="组合 123">
            <a:extLst>
              <a:ext uri="{FF2B5EF4-FFF2-40B4-BE49-F238E27FC236}">
                <a16:creationId xmlns:a16="http://schemas.microsoft.com/office/drawing/2014/main" id="{569E2FFF-81DB-55F7-E715-37DCEA2AD1BD}"/>
              </a:ext>
            </a:extLst>
          </p:cNvPr>
          <p:cNvGrpSpPr/>
          <p:nvPr/>
        </p:nvGrpSpPr>
        <p:grpSpPr>
          <a:xfrm>
            <a:off x="9288915" y="3400119"/>
            <a:ext cx="1511039" cy="255213"/>
            <a:chOff x="-73031" y="5753989"/>
            <a:chExt cx="1511039" cy="255213"/>
          </a:xfrm>
        </p:grpSpPr>
        <p:sp>
          <p:nvSpPr>
            <p:cNvPr id="46" name="文本框 124">
              <a:extLst>
                <a:ext uri="{FF2B5EF4-FFF2-40B4-BE49-F238E27FC236}">
                  <a16:creationId xmlns:a16="http://schemas.microsoft.com/office/drawing/2014/main" id="{2747D524-2A23-F58F-DDAE-9E0720DD83FB}"/>
                </a:ext>
              </a:extLst>
            </p:cNvPr>
            <p:cNvSpPr txBox="1"/>
            <p:nvPr/>
          </p:nvSpPr>
          <p:spPr>
            <a:xfrm>
              <a:off x="-73031" y="5753989"/>
              <a:ext cx="1511039" cy="255213"/>
            </a:xfrm>
            <a:prstGeom prst="roundRect">
              <a:avLst/>
            </a:prstGeom>
            <a:noFill/>
            <a:ln w="28575" cmpd="sng">
              <a:noFill/>
            </a:ln>
          </p:spPr>
          <p:txBody>
            <a:bodyPr wrap="none" lIns="60802" tIns="30401" rIns="60802" bIns="30401" rtlCol="0">
              <a:spAutoFit/>
            </a:bodyPr>
            <a:lstStyle/>
            <a:p>
              <a:pPr marL="0" marR="0" lvl="0" indent="0" algn="ctr" defTabSz="575310" rtl="0" eaLnBrk="1" fontAlgn="auto" latinLnBrk="0" hangingPunct="1">
                <a:lnSpc>
                  <a:spcPct val="100000"/>
                </a:lnSpc>
                <a:spcBef>
                  <a:spcPts val="0"/>
                </a:spcBef>
                <a:spcAft>
                  <a:spcPts val="0"/>
                </a:spcAft>
                <a:buClrTx/>
                <a:buSzTx/>
                <a:buFontTx/>
                <a:buNone/>
              </a:pPr>
              <a:r>
                <a:rPr kumimoji="0" lang="en-US" altLang="zh-CN" sz="11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rPr>
                <a:t>CogView3/</a:t>
              </a:r>
              <a:r>
                <a:rPr kumimoji="0" lang="en-US" altLang="zh-CN" sz="1100" b="1" i="0" u="none" strike="noStrike" kern="0" cap="none" spc="0" normalizeH="0" baseline="0" noProof="0" dirty="0" err="1">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rPr>
                <a:t>CogVideo</a:t>
              </a:r>
              <a:endParaRPr kumimoji="0" lang="zh-CN" altLang="en-US" sz="1100" b="1" i="0" u="none" strike="noStrike" kern="0" cap="none" spc="0" normalizeH="0" baseline="0" noProof="0" dirty="0">
                <a:ln>
                  <a:noFill/>
                </a:ln>
                <a:solidFill>
                  <a:srgbClr val="00339A"/>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cxnSp>
          <p:nvCxnSpPr>
            <p:cNvPr id="47" name="直接连接符 129">
              <a:extLst>
                <a:ext uri="{FF2B5EF4-FFF2-40B4-BE49-F238E27FC236}">
                  <a16:creationId xmlns:a16="http://schemas.microsoft.com/office/drawing/2014/main" id="{FA0EDB2D-099A-F20C-3FD1-BA37939DEA96}"/>
                </a:ext>
              </a:extLst>
            </p:cNvPr>
            <p:cNvCxnSpPr/>
            <p:nvPr/>
          </p:nvCxnSpPr>
          <p:spPr>
            <a:xfrm>
              <a:off x="354133" y="5989455"/>
              <a:ext cx="612000" cy="0"/>
            </a:xfrm>
            <a:prstGeom prst="line">
              <a:avLst/>
            </a:prstGeom>
            <a:noFill/>
            <a:ln w="12700" cap="flat" cmpd="sng" algn="ctr">
              <a:gradFill>
                <a:gsLst>
                  <a:gs pos="0">
                    <a:srgbClr val="009AFF">
                      <a:lumMod val="5000"/>
                      <a:lumOff val="95000"/>
                    </a:srgbClr>
                  </a:gs>
                  <a:gs pos="50000">
                    <a:srgbClr val="009AFF">
                      <a:lumMod val="45000"/>
                      <a:lumOff val="55000"/>
                    </a:srgbClr>
                  </a:gs>
                  <a:gs pos="74000">
                    <a:srgbClr val="009AFF">
                      <a:lumMod val="40000"/>
                      <a:lumOff val="60000"/>
                    </a:srgbClr>
                  </a:gs>
                  <a:gs pos="100000">
                    <a:srgbClr val="009AFF"/>
                  </a:gs>
                </a:gsLst>
                <a:lin ang="0" scaled="0"/>
              </a:gradFill>
              <a:prstDash val="solid"/>
              <a:miter lim="800000"/>
            </a:ln>
            <a:effectLst/>
          </p:spPr>
        </p:cxnSp>
      </p:grpSp>
      <p:grpSp>
        <p:nvGrpSpPr>
          <p:cNvPr id="48" name="组合 25">
            <a:extLst>
              <a:ext uri="{FF2B5EF4-FFF2-40B4-BE49-F238E27FC236}">
                <a16:creationId xmlns:a16="http://schemas.microsoft.com/office/drawing/2014/main" id="{5BEBD866-AAC1-F04A-7E6F-47AB2EB9B4CF}"/>
              </a:ext>
            </a:extLst>
          </p:cNvPr>
          <p:cNvGrpSpPr/>
          <p:nvPr/>
        </p:nvGrpSpPr>
        <p:grpSpPr>
          <a:xfrm>
            <a:off x="3380051" y="1064430"/>
            <a:ext cx="3223034" cy="1044004"/>
            <a:chOff x="5901104" y="1091462"/>
            <a:chExt cx="3223034" cy="1044004"/>
          </a:xfrm>
        </p:grpSpPr>
        <p:sp>
          <p:nvSpPr>
            <p:cNvPr id="49" name="object 44">
              <a:extLst>
                <a:ext uri="{FF2B5EF4-FFF2-40B4-BE49-F238E27FC236}">
                  <a16:creationId xmlns:a16="http://schemas.microsoft.com/office/drawing/2014/main" id="{30D3AEDD-0DBE-11F8-EB60-90B8492D9356}"/>
                </a:ext>
              </a:extLst>
            </p:cNvPr>
            <p:cNvSpPr/>
            <p:nvPr/>
          </p:nvSpPr>
          <p:spPr>
            <a:xfrm>
              <a:off x="6012276" y="1189316"/>
              <a:ext cx="1445040" cy="946150"/>
            </a:xfrm>
            <a:custGeom>
              <a:avLst/>
              <a:gdLst/>
              <a:ahLst/>
              <a:cxnLst/>
              <a:rect l="l" t="t" r="r" b="b"/>
              <a:pathLst>
                <a:path w="1528445" h="946150">
                  <a:moveTo>
                    <a:pt x="0" y="0"/>
                  </a:moveTo>
                  <a:lnTo>
                    <a:pt x="1528307" y="0"/>
                  </a:lnTo>
                  <a:lnTo>
                    <a:pt x="1528307" y="945629"/>
                  </a:lnTo>
                  <a:lnTo>
                    <a:pt x="0" y="945629"/>
                  </a:lnTo>
                  <a:lnTo>
                    <a:pt x="0" y="0"/>
                  </a:lnTo>
                  <a:close/>
                </a:path>
              </a:pathLst>
            </a:custGeom>
            <a:ln w="19112">
              <a:solidFill>
                <a:srgbClr val="009AFF"/>
              </a:solidFill>
            </a:ln>
          </p:spPr>
          <p:txBody>
            <a:bodyPr wrap="square" lIns="0" tIns="0" rIns="0" bIns="0" rtlCol="0"/>
            <a:lstStyle/>
            <a:p>
              <a:endParaRPr>
                <a:latin typeface="Arial" panose="020B0604020202020204" pitchFamily="34" charset="0"/>
                <a:ea typeface="微软雅黑" panose="020B0503020204020204" charset="-122"/>
                <a:sym typeface="Arial" panose="020B0604020202020204" pitchFamily="34" charset="0"/>
              </a:endParaRPr>
            </a:p>
          </p:txBody>
        </p:sp>
        <p:sp>
          <p:nvSpPr>
            <p:cNvPr id="50" name="object 62">
              <a:extLst>
                <a:ext uri="{FF2B5EF4-FFF2-40B4-BE49-F238E27FC236}">
                  <a16:creationId xmlns:a16="http://schemas.microsoft.com/office/drawing/2014/main" id="{728537C1-ACC7-A0E8-DA8D-3C9FEA3E3282}"/>
                </a:ext>
              </a:extLst>
            </p:cNvPr>
            <p:cNvSpPr txBox="1"/>
            <p:nvPr/>
          </p:nvSpPr>
          <p:spPr>
            <a:xfrm>
              <a:off x="6427109" y="1091462"/>
              <a:ext cx="622300" cy="197490"/>
            </a:xfrm>
            <a:prstGeom prst="rect">
              <a:avLst/>
            </a:prstGeom>
            <a:solidFill>
              <a:schemeClr val="bg1"/>
            </a:solidFill>
          </p:spPr>
          <p:txBody>
            <a:bodyPr vert="horz" wrap="square" lIns="0" tIns="12700" rIns="0" bIns="0" rtlCol="0">
              <a:spAutoFit/>
            </a:bodyPr>
            <a:lstStyle/>
            <a:p>
              <a:pPr algn="ctr">
                <a:lnSpc>
                  <a:spcPct val="100000"/>
                </a:lnSpc>
                <a:spcBef>
                  <a:spcPts val="100"/>
                </a:spcBef>
              </a:pPr>
              <a:r>
                <a:rPr lang="zh-CN" altLang="en-US" sz="1200" b="1" spc="-15"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互联网</a:t>
              </a:r>
              <a:endParaRPr sz="1200"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pic>
          <p:nvPicPr>
            <p:cNvPr id="51" name="图片 8">
              <a:extLst>
                <a:ext uri="{FF2B5EF4-FFF2-40B4-BE49-F238E27FC236}">
                  <a16:creationId xmlns:a16="http://schemas.microsoft.com/office/drawing/2014/main" id="{E4AA00D5-946E-71F2-8922-716E2840CB77}"/>
                </a:ext>
              </a:extLst>
            </p:cNvPr>
            <p:cNvPicPr>
              <a:picLocks noChangeAspect="1"/>
            </p:cNvPicPr>
            <p:nvPr/>
          </p:nvPicPr>
          <p:blipFill>
            <a:blip r:embed="rId3" cstate="print"/>
            <a:stretch>
              <a:fillRect/>
            </a:stretch>
          </p:blipFill>
          <p:spPr>
            <a:xfrm>
              <a:off x="5901104" y="1328336"/>
              <a:ext cx="856025" cy="395946"/>
            </a:xfrm>
            <a:prstGeom prst="rect">
              <a:avLst/>
            </a:prstGeom>
            <a:ln>
              <a:noFill/>
            </a:ln>
          </p:spPr>
        </p:pic>
        <p:pic>
          <p:nvPicPr>
            <p:cNvPr id="52" name="Picture 2" descr="360 - LOGO世界">
              <a:extLst>
                <a:ext uri="{FF2B5EF4-FFF2-40B4-BE49-F238E27FC236}">
                  <a16:creationId xmlns:a16="http://schemas.microsoft.com/office/drawing/2014/main" id="{1CA339BE-A93C-AAF0-8821-7199F53864F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6717158" y="1416564"/>
              <a:ext cx="642408" cy="219814"/>
            </a:xfrm>
            <a:prstGeom prst="rect">
              <a:avLst/>
            </a:prstGeom>
            <a:noFill/>
          </p:spPr>
        </p:pic>
        <p:pic>
          <p:nvPicPr>
            <p:cNvPr id="53" name="Picture 2" descr="Boss直聘APP下载_Boss直聘软件免费下载_Boss直聘4.95-华军软件园">
              <a:extLst>
                <a:ext uri="{FF2B5EF4-FFF2-40B4-BE49-F238E27FC236}">
                  <a16:creationId xmlns:a16="http://schemas.microsoft.com/office/drawing/2014/main" id="{4E3D8296-2232-8FE4-CF70-0F63D4708F80}"/>
                </a:ext>
              </a:extLst>
            </p:cNvPr>
            <p:cNvPicPr>
              <a:picLocks noChangeAspect="1" noChangeArrowheads="1"/>
            </p:cNvPicPr>
            <p:nvPr/>
          </p:nvPicPr>
          <p:blipFill>
            <a:blip r:embed="rId5" cstate="print"/>
            <a:srcRect/>
            <a:stretch>
              <a:fillRect/>
            </a:stretch>
          </p:blipFill>
          <p:spPr bwMode="auto">
            <a:xfrm>
              <a:off x="6721203" y="1752610"/>
              <a:ext cx="277750" cy="280284"/>
            </a:xfrm>
            <a:prstGeom prst="rect">
              <a:avLst/>
            </a:prstGeom>
            <a:noFill/>
          </p:spPr>
        </p:pic>
        <p:sp>
          <p:nvSpPr>
            <p:cNvPr id="54" name="object 44">
              <a:extLst>
                <a:ext uri="{FF2B5EF4-FFF2-40B4-BE49-F238E27FC236}">
                  <a16:creationId xmlns:a16="http://schemas.microsoft.com/office/drawing/2014/main" id="{F4D21F1B-CAE4-A2B6-BD09-6D2EF9D47873}"/>
                </a:ext>
              </a:extLst>
            </p:cNvPr>
            <p:cNvSpPr/>
            <p:nvPr/>
          </p:nvSpPr>
          <p:spPr>
            <a:xfrm>
              <a:off x="7509876" y="1189316"/>
              <a:ext cx="775134" cy="946150"/>
            </a:xfrm>
            <a:custGeom>
              <a:avLst/>
              <a:gdLst/>
              <a:ahLst/>
              <a:cxnLst/>
              <a:rect l="l" t="t" r="r" b="b"/>
              <a:pathLst>
                <a:path w="1528445" h="946150">
                  <a:moveTo>
                    <a:pt x="0" y="0"/>
                  </a:moveTo>
                  <a:lnTo>
                    <a:pt x="1528307" y="0"/>
                  </a:lnTo>
                  <a:lnTo>
                    <a:pt x="1528307" y="945629"/>
                  </a:lnTo>
                  <a:lnTo>
                    <a:pt x="0" y="945629"/>
                  </a:lnTo>
                  <a:lnTo>
                    <a:pt x="0" y="0"/>
                  </a:lnTo>
                  <a:close/>
                </a:path>
              </a:pathLst>
            </a:custGeom>
            <a:ln w="19112">
              <a:solidFill>
                <a:srgbClr val="009AFF"/>
              </a:solidFill>
            </a:ln>
          </p:spPr>
          <p:txBody>
            <a:bodyPr wrap="square" lIns="0" tIns="0" rIns="0" bIns="0" rtlCol="0"/>
            <a:lstStyle/>
            <a:p>
              <a:endParaRPr dirty="0">
                <a:latin typeface="Arial" panose="020B0604020202020204" pitchFamily="34" charset="0"/>
                <a:ea typeface="微软雅黑" panose="020B0503020204020204" charset="-122"/>
                <a:sym typeface="Arial" panose="020B0604020202020204" pitchFamily="34" charset="0"/>
              </a:endParaRPr>
            </a:p>
          </p:txBody>
        </p:sp>
        <p:sp>
          <p:nvSpPr>
            <p:cNvPr id="55" name="object 62">
              <a:extLst>
                <a:ext uri="{FF2B5EF4-FFF2-40B4-BE49-F238E27FC236}">
                  <a16:creationId xmlns:a16="http://schemas.microsoft.com/office/drawing/2014/main" id="{FBAD6C6E-236E-7066-CDF2-056C69D8AE64}"/>
                </a:ext>
              </a:extLst>
            </p:cNvPr>
            <p:cNvSpPr txBox="1"/>
            <p:nvPr/>
          </p:nvSpPr>
          <p:spPr>
            <a:xfrm>
              <a:off x="7654558" y="1091462"/>
              <a:ext cx="514297" cy="197490"/>
            </a:xfrm>
            <a:prstGeom prst="rect">
              <a:avLst/>
            </a:prstGeom>
            <a:solidFill>
              <a:schemeClr val="bg1"/>
            </a:solidFill>
          </p:spPr>
          <p:txBody>
            <a:bodyPr vert="horz" wrap="square" lIns="0" tIns="12700" rIns="0" bIns="0" rtlCol="0">
              <a:spAutoFit/>
            </a:bodyPr>
            <a:lstStyle/>
            <a:p>
              <a:pPr algn="ctr">
                <a:lnSpc>
                  <a:spcPct val="100000"/>
                </a:lnSpc>
                <a:spcBef>
                  <a:spcPts val="100"/>
                </a:spcBef>
              </a:pPr>
              <a:r>
                <a:rPr lang="zh-CN" altLang="en-US" sz="1200" b="1" spc="-15"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金融</a:t>
              </a:r>
              <a:endParaRPr sz="1200"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pic>
          <p:nvPicPr>
            <p:cNvPr id="56" name="Picture 4" descr="MI（小米手机的标志） - 搜狗百科">
              <a:extLst>
                <a:ext uri="{FF2B5EF4-FFF2-40B4-BE49-F238E27FC236}">
                  <a16:creationId xmlns:a16="http://schemas.microsoft.com/office/drawing/2014/main" id="{C192E38F-89C3-F9FE-21DE-BF82D07EE2F8}"/>
                </a:ext>
              </a:extLst>
            </p:cNvPr>
            <p:cNvPicPr>
              <a:picLocks noChangeAspect="1" noChangeArrowheads="1"/>
            </p:cNvPicPr>
            <p:nvPr/>
          </p:nvPicPr>
          <p:blipFill>
            <a:blip r:embed="rId6" cstate="print"/>
            <a:srcRect/>
            <a:stretch>
              <a:fillRect/>
            </a:stretch>
          </p:blipFill>
          <p:spPr bwMode="auto">
            <a:xfrm>
              <a:off x="7045934" y="1740958"/>
              <a:ext cx="274319" cy="291936"/>
            </a:xfrm>
            <a:prstGeom prst="roundRect">
              <a:avLst/>
            </a:prstGeom>
            <a:noFill/>
          </p:spPr>
        </p:pic>
        <p:pic>
          <p:nvPicPr>
            <p:cNvPr id="57" name="Picture 6" descr="万得信息技术股份有限公司-电话地址-信用报告-工商信息－启信宝">
              <a:extLst>
                <a:ext uri="{FF2B5EF4-FFF2-40B4-BE49-F238E27FC236}">
                  <a16:creationId xmlns:a16="http://schemas.microsoft.com/office/drawing/2014/main" id="{BA99CFCD-34C9-6C4A-57D0-27329E68349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9319" y="1395948"/>
              <a:ext cx="641100" cy="222533"/>
            </a:xfrm>
            <a:prstGeom prst="rect">
              <a:avLst/>
            </a:prstGeom>
            <a:noFill/>
          </p:spPr>
        </p:pic>
        <p:sp>
          <p:nvSpPr>
            <p:cNvPr id="58" name="object 44">
              <a:extLst>
                <a:ext uri="{FF2B5EF4-FFF2-40B4-BE49-F238E27FC236}">
                  <a16:creationId xmlns:a16="http://schemas.microsoft.com/office/drawing/2014/main" id="{C2BFCB86-A83B-FA7B-615A-7D3D275375AE}"/>
                </a:ext>
              </a:extLst>
            </p:cNvPr>
            <p:cNvSpPr/>
            <p:nvPr/>
          </p:nvSpPr>
          <p:spPr>
            <a:xfrm>
              <a:off x="8344866" y="1189316"/>
              <a:ext cx="779272" cy="946150"/>
            </a:xfrm>
            <a:custGeom>
              <a:avLst/>
              <a:gdLst/>
              <a:ahLst/>
              <a:cxnLst/>
              <a:rect l="l" t="t" r="r" b="b"/>
              <a:pathLst>
                <a:path w="1528445" h="946150">
                  <a:moveTo>
                    <a:pt x="0" y="0"/>
                  </a:moveTo>
                  <a:lnTo>
                    <a:pt x="1528307" y="0"/>
                  </a:lnTo>
                  <a:lnTo>
                    <a:pt x="1528307" y="945629"/>
                  </a:lnTo>
                  <a:lnTo>
                    <a:pt x="0" y="945629"/>
                  </a:lnTo>
                  <a:lnTo>
                    <a:pt x="0" y="0"/>
                  </a:lnTo>
                  <a:close/>
                </a:path>
              </a:pathLst>
            </a:custGeom>
            <a:ln w="19112">
              <a:solidFill>
                <a:srgbClr val="009AFF"/>
              </a:solidFill>
            </a:ln>
          </p:spPr>
          <p:txBody>
            <a:bodyPr wrap="square" lIns="0" tIns="0" rIns="0" bIns="0" rtlCol="0"/>
            <a:lstStyle/>
            <a:p>
              <a:endParaRPr dirty="0">
                <a:latin typeface="Arial" panose="020B0604020202020204" pitchFamily="34" charset="0"/>
                <a:ea typeface="微软雅黑" panose="020B0503020204020204" charset="-122"/>
                <a:sym typeface="Arial" panose="020B0604020202020204" pitchFamily="34" charset="0"/>
              </a:endParaRPr>
            </a:p>
          </p:txBody>
        </p:sp>
        <p:sp>
          <p:nvSpPr>
            <p:cNvPr id="59" name="object 62">
              <a:extLst>
                <a:ext uri="{FF2B5EF4-FFF2-40B4-BE49-F238E27FC236}">
                  <a16:creationId xmlns:a16="http://schemas.microsoft.com/office/drawing/2014/main" id="{3522306F-E363-1BD2-4297-3C417205F71C}"/>
                </a:ext>
              </a:extLst>
            </p:cNvPr>
            <p:cNvSpPr txBox="1"/>
            <p:nvPr/>
          </p:nvSpPr>
          <p:spPr>
            <a:xfrm>
              <a:off x="8484289" y="1091462"/>
              <a:ext cx="514297" cy="197490"/>
            </a:xfrm>
            <a:prstGeom prst="rect">
              <a:avLst/>
            </a:prstGeom>
            <a:solidFill>
              <a:schemeClr val="bg1"/>
            </a:solidFill>
          </p:spPr>
          <p:txBody>
            <a:bodyPr vert="horz" wrap="square" lIns="0" tIns="12700" rIns="0" bIns="0" rtlCol="0">
              <a:spAutoFit/>
            </a:bodyPr>
            <a:lstStyle/>
            <a:p>
              <a:pPr algn="ctr">
                <a:lnSpc>
                  <a:spcPct val="100000"/>
                </a:lnSpc>
                <a:spcBef>
                  <a:spcPts val="100"/>
                </a:spcBef>
              </a:pPr>
              <a:r>
                <a:rPr lang="zh-CN" altLang="en-US" sz="1200" b="1" spc="-15"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科技</a:t>
              </a:r>
              <a:endParaRPr sz="1200"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pic>
          <p:nvPicPr>
            <p:cNvPr id="60" name="Picture 12" descr="声影教育||声影文化北京声影动漫科技有限公司">
              <a:extLst>
                <a:ext uri="{FF2B5EF4-FFF2-40B4-BE49-F238E27FC236}">
                  <a16:creationId xmlns:a16="http://schemas.microsoft.com/office/drawing/2014/main" id="{14C2B33E-3105-7F22-2991-E8C81265D546}"/>
                </a:ext>
              </a:extLst>
            </p:cNvPr>
            <p:cNvPicPr>
              <a:picLocks noChangeAspect="1" noChangeArrowheads="1"/>
            </p:cNvPicPr>
            <p:nvPr/>
          </p:nvPicPr>
          <p:blipFill>
            <a:blip r:embed="rId8" cstate="print"/>
            <a:srcRect/>
            <a:stretch>
              <a:fillRect/>
            </a:stretch>
          </p:blipFill>
          <p:spPr bwMode="auto">
            <a:xfrm>
              <a:off x="6033858" y="1815394"/>
              <a:ext cx="646870" cy="148241"/>
            </a:xfrm>
            <a:prstGeom prst="rect">
              <a:avLst/>
            </a:prstGeom>
            <a:noFill/>
          </p:spPr>
        </p:pic>
        <p:pic>
          <p:nvPicPr>
            <p:cNvPr id="61" name="Picture 14" descr="金山办公软件WPS启用新LOGO - 艺点意创">
              <a:extLst>
                <a:ext uri="{FF2B5EF4-FFF2-40B4-BE49-F238E27FC236}">
                  <a16:creationId xmlns:a16="http://schemas.microsoft.com/office/drawing/2014/main" id="{108A692B-ADC5-1F6B-2DFA-1F250AF04EC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a:fillRect/>
            </a:stretch>
          </p:blipFill>
          <p:spPr bwMode="auto">
            <a:xfrm>
              <a:off x="8572166" y="1763326"/>
              <a:ext cx="250269" cy="301050"/>
            </a:xfrm>
            <a:prstGeom prst="rect">
              <a:avLst/>
            </a:prstGeom>
            <a:noFill/>
          </p:spPr>
        </p:pic>
        <p:pic>
          <p:nvPicPr>
            <p:cNvPr id="62" name="Picture 2">
              <a:extLst>
                <a:ext uri="{FF2B5EF4-FFF2-40B4-BE49-F238E27FC236}">
                  <a16:creationId xmlns:a16="http://schemas.microsoft.com/office/drawing/2014/main" id="{6503DB6B-03E7-6EA6-16CA-CA0E66C30C7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2295" y="1408088"/>
              <a:ext cx="738663" cy="195702"/>
            </a:xfrm>
            <a:prstGeom prst="rect">
              <a:avLst/>
            </a:prstGeom>
            <a:noFill/>
          </p:spPr>
        </p:pic>
        <p:pic>
          <p:nvPicPr>
            <p:cNvPr id="63" name="图片 23">
              <a:extLst>
                <a:ext uri="{FF2B5EF4-FFF2-40B4-BE49-F238E27FC236}">
                  <a16:creationId xmlns:a16="http://schemas.microsoft.com/office/drawing/2014/main" id="{EAE47CB8-965E-003A-E099-40A706D7E063}"/>
                </a:ext>
              </a:extLst>
            </p:cNvPr>
            <p:cNvPicPr>
              <a:picLocks noChangeAspect="1"/>
            </p:cNvPicPr>
            <p:nvPr/>
          </p:nvPicPr>
          <p:blipFill>
            <a:blip r:embed="rId11"/>
            <a:stretch>
              <a:fillRect/>
            </a:stretch>
          </p:blipFill>
          <p:spPr>
            <a:xfrm>
              <a:off x="7567806" y="1638639"/>
              <a:ext cx="641099" cy="436572"/>
            </a:xfrm>
            <a:prstGeom prst="rect">
              <a:avLst/>
            </a:prstGeom>
          </p:spPr>
        </p:pic>
      </p:grpSp>
      <p:grpSp>
        <p:nvGrpSpPr>
          <p:cNvPr id="64" name="组合 24">
            <a:extLst>
              <a:ext uri="{FF2B5EF4-FFF2-40B4-BE49-F238E27FC236}">
                <a16:creationId xmlns:a16="http://schemas.microsoft.com/office/drawing/2014/main" id="{7CF4AB69-FD02-BE47-4AB3-C9B073C82F67}"/>
              </a:ext>
            </a:extLst>
          </p:cNvPr>
          <p:cNvGrpSpPr/>
          <p:nvPr/>
        </p:nvGrpSpPr>
        <p:grpSpPr>
          <a:xfrm>
            <a:off x="6739328" y="1059812"/>
            <a:ext cx="4407197" cy="1051178"/>
            <a:chOff x="1508284" y="1085972"/>
            <a:chExt cx="4407197" cy="1051178"/>
          </a:xfrm>
        </p:grpSpPr>
        <p:sp>
          <p:nvSpPr>
            <p:cNvPr id="65" name="ïs1ïḑé">
              <a:extLst>
                <a:ext uri="{FF2B5EF4-FFF2-40B4-BE49-F238E27FC236}">
                  <a16:creationId xmlns:a16="http://schemas.microsoft.com/office/drawing/2014/main" id="{7C1A197C-B95E-4A82-BC48-B709836DCCC5}"/>
                </a:ext>
              </a:extLst>
            </p:cNvPr>
            <p:cNvSpPr txBox="1">
              <a:spLocks noChangeAspect="1"/>
            </p:cNvSpPr>
            <p:nvPr/>
          </p:nvSpPr>
          <p:spPr>
            <a:xfrm>
              <a:off x="3010368" y="1194631"/>
              <a:ext cx="1494226" cy="942519"/>
            </a:xfrm>
            <a:prstGeom prst="rect">
              <a:avLst/>
            </a:prstGeom>
            <a:solidFill>
              <a:sysClr val="window" lastClr="FFFFFF"/>
            </a:solidFill>
            <a:ln w="19050">
              <a:solidFill>
                <a:srgbClr val="CCEB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3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66" name="ïs1ïḑé">
              <a:extLst>
                <a:ext uri="{FF2B5EF4-FFF2-40B4-BE49-F238E27FC236}">
                  <a16:creationId xmlns:a16="http://schemas.microsoft.com/office/drawing/2014/main" id="{6F210967-0F00-AC91-EEDB-7CE6C74C88ED}"/>
                </a:ext>
              </a:extLst>
            </p:cNvPr>
            <p:cNvSpPr txBox="1">
              <a:spLocks noChangeAspect="1"/>
            </p:cNvSpPr>
            <p:nvPr/>
          </p:nvSpPr>
          <p:spPr>
            <a:xfrm>
              <a:off x="1508284" y="1194631"/>
              <a:ext cx="1411991" cy="942519"/>
            </a:xfrm>
            <a:prstGeom prst="rect">
              <a:avLst/>
            </a:prstGeom>
            <a:solidFill>
              <a:sysClr val="window" lastClr="FFFFFF"/>
            </a:solidFill>
            <a:ln w="19050">
              <a:solidFill>
                <a:srgbClr val="CCEB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3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67" name="ïs1ïḑé">
              <a:extLst>
                <a:ext uri="{FF2B5EF4-FFF2-40B4-BE49-F238E27FC236}">
                  <a16:creationId xmlns:a16="http://schemas.microsoft.com/office/drawing/2014/main" id="{B62F61FB-0836-6141-24AB-FDC1AC9CBFA0}"/>
                </a:ext>
              </a:extLst>
            </p:cNvPr>
            <p:cNvSpPr txBox="1">
              <a:spLocks noChangeAspect="1"/>
            </p:cNvSpPr>
            <p:nvPr/>
          </p:nvSpPr>
          <p:spPr>
            <a:xfrm>
              <a:off x="4582952" y="1194631"/>
              <a:ext cx="1332529" cy="942519"/>
            </a:xfrm>
            <a:prstGeom prst="rect">
              <a:avLst/>
            </a:prstGeom>
            <a:solidFill>
              <a:sysClr val="window" lastClr="FFFFFF"/>
            </a:solidFill>
            <a:ln w="19050">
              <a:solidFill>
                <a:srgbClr val="CCEB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endParaRPr kumimoji="0" lang="en-US" altLang="zh-CN" sz="13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68" name="文本框 99">
              <a:extLst>
                <a:ext uri="{FF2B5EF4-FFF2-40B4-BE49-F238E27FC236}">
                  <a16:creationId xmlns:a16="http://schemas.microsoft.com/office/drawing/2014/main" id="{F9A6CB41-366B-A49C-1BD4-1FD38B5AC5ED}"/>
                </a:ext>
              </a:extLst>
            </p:cNvPr>
            <p:cNvSpPr txBox="1"/>
            <p:nvPr/>
          </p:nvSpPr>
          <p:spPr>
            <a:xfrm>
              <a:off x="1873986" y="1101012"/>
              <a:ext cx="680587" cy="197490"/>
            </a:xfrm>
            <a:prstGeom prst="rect">
              <a:avLst/>
            </a:prstGeom>
            <a:solidFill>
              <a:sysClr val="window" lastClr="FFFFFF"/>
            </a:solidFill>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1200" b="1"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终端硬件</a:t>
              </a:r>
            </a:p>
          </p:txBody>
        </p:sp>
        <p:sp>
          <p:nvSpPr>
            <p:cNvPr id="69" name="文本框 103">
              <a:extLst>
                <a:ext uri="{FF2B5EF4-FFF2-40B4-BE49-F238E27FC236}">
                  <a16:creationId xmlns:a16="http://schemas.microsoft.com/office/drawing/2014/main" id="{64F994D5-0532-520F-2504-E0E7C64BEAD2}"/>
                </a:ext>
              </a:extLst>
            </p:cNvPr>
            <p:cNvSpPr txBox="1"/>
            <p:nvPr/>
          </p:nvSpPr>
          <p:spPr>
            <a:xfrm>
              <a:off x="3359069" y="1101012"/>
              <a:ext cx="796825" cy="197490"/>
            </a:xfrm>
            <a:prstGeom prst="rect">
              <a:avLst/>
            </a:prstGeom>
            <a:solidFill>
              <a:sysClr val="window" lastClr="FFFFFF"/>
            </a:solidFill>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1200" b="1"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应用赋能</a:t>
              </a:r>
            </a:p>
          </p:txBody>
        </p:sp>
        <p:sp>
          <p:nvSpPr>
            <p:cNvPr id="70" name="文本框 107">
              <a:extLst>
                <a:ext uri="{FF2B5EF4-FFF2-40B4-BE49-F238E27FC236}">
                  <a16:creationId xmlns:a16="http://schemas.microsoft.com/office/drawing/2014/main" id="{83C649AE-7D08-D0FF-B6A0-980F4D5463BE}"/>
                </a:ext>
              </a:extLst>
            </p:cNvPr>
            <p:cNvSpPr txBox="1"/>
            <p:nvPr/>
          </p:nvSpPr>
          <p:spPr>
            <a:xfrm>
              <a:off x="4943216" y="1085972"/>
              <a:ext cx="689744" cy="197490"/>
            </a:xfrm>
            <a:prstGeom prst="rect">
              <a:avLst/>
            </a:prstGeom>
            <a:solidFill>
              <a:sysClr val="window" lastClr="FFFFFF"/>
            </a:solidFill>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1200" b="1"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内容形态</a:t>
              </a:r>
            </a:p>
          </p:txBody>
        </p:sp>
      </p:grpSp>
      <p:sp>
        <p:nvSpPr>
          <p:cNvPr id="71" name="文本框 21">
            <a:extLst>
              <a:ext uri="{FF2B5EF4-FFF2-40B4-BE49-F238E27FC236}">
                <a16:creationId xmlns:a16="http://schemas.microsoft.com/office/drawing/2014/main" id="{1B11979C-B679-63F9-5E70-A37E0F3386C6}"/>
              </a:ext>
            </a:extLst>
          </p:cNvPr>
          <p:cNvSpPr txBox="1"/>
          <p:nvPr/>
        </p:nvSpPr>
        <p:spPr>
          <a:xfrm>
            <a:off x="4159885" y="5956935"/>
            <a:ext cx="3140075" cy="422910"/>
          </a:xfrm>
          <a:prstGeom prst="rect">
            <a:avLst/>
          </a:prstGeom>
          <a:solidFill>
            <a:sysClr val="window" lastClr="FFFFFF"/>
          </a:solidFill>
          <a:ln w="12700">
            <a:solidFill>
              <a:srgbClr val="262626">
                <a:lumMod val="10000"/>
                <a:lumOff val="90000"/>
              </a:srgbClr>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lnSpc>
                <a:spcPct val="120000"/>
              </a:lnSpc>
              <a:spcBef>
                <a:spcPts val="0"/>
              </a:spcBef>
              <a:spcAft>
                <a:spcPts val="600"/>
              </a:spcAft>
              <a:buClrTx/>
              <a:buSzTx/>
              <a:buFontTx/>
            </a:pPr>
            <a:r>
              <a:rPr lang="zh-CN" altLang="en-US" sz="1200" b="1"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大模型</a:t>
            </a:r>
            <a:r>
              <a:rPr lang="zh-CN" altLang="en-US" sz="1200" b="1" noProof="0" dirty="0">
                <a:ln>
                  <a:noFill/>
                </a:ln>
                <a:solidFill>
                  <a:srgbClr val="00B0F0"/>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芯算一体专用</a:t>
            </a:r>
            <a:r>
              <a:rPr lang="zh-CN" altLang="en-US" sz="1200" b="1"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芯片</a:t>
            </a:r>
          </a:p>
        </p:txBody>
      </p:sp>
      <p:sp>
        <p:nvSpPr>
          <p:cNvPr id="72" name="ïs1ïḑé">
            <a:extLst>
              <a:ext uri="{FF2B5EF4-FFF2-40B4-BE49-F238E27FC236}">
                <a16:creationId xmlns:a16="http://schemas.microsoft.com/office/drawing/2014/main" id="{7CFB8F5B-FF81-DDC3-9183-524BCC618618}"/>
              </a:ext>
            </a:extLst>
          </p:cNvPr>
          <p:cNvSpPr txBox="1">
            <a:spLocks noChangeAspect="1"/>
          </p:cNvSpPr>
          <p:nvPr/>
        </p:nvSpPr>
        <p:spPr>
          <a:xfrm>
            <a:off x="4235767" y="3892227"/>
            <a:ext cx="1188000" cy="210221"/>
          </a:xfrm>
          <a:prstGeom prst="rect">
            <a:avLst/>
          </a:prstGeom>
          <a:solidFill>
            <a:sysClr val="window" lastClr="FFFFFF"/>
          </a:solidFill>
          <a:ln w="12700">
            <a:solidFill>
              <a:srgbClr val="009A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lang="en-US" altLang="zh-CN" sz="1200" b="1"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Agent</a:t>
            </a:r>
            <a:endParaRPr kumimoji="0" lang="en-US" altLang="zh-CN"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3" name="ïs1ïḑé">
            <a:extLst>
              <a:ext uri="{FF2B5EF4-FFF2-40B4-BE49-F238E27FC236}">
                <a16:creationId xmlns:a16="http://schemas.microsoft.com/office/drawing/2014/main" id="{C0A2BABD-A989-918F-DEAF-F9499FCF8065}"/>
              </a:ext>
            </a:extLst>
          </p:cNvPr>
          <p:cNvSpPr txBox="1">
            <a:spLocks noChangeAspect="1"/>
          </p:cNvSpPr>
          <p:nvPr/>
        </p:nvSpPr>
        <p:spPr>
          <a:xfrm>
            <a:off x="5568310" y="3892227"/>
            <a:ext cx="1188000" cy="210221"/>
          </a:xfrm>
          <a:prstGeom prst="rect">
            <a:avLst/>
          </a:prstGeom>
          <a:solidFill>
            <a:sysClr val="window" lastClr="FFFFFF"/>
          </a:solidFill>
          <a:ln w="12700">
            <a:solidFill>
              <a:srgbClr val="009A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lang="zh-CN" altLang="en-US" sz="1200" b="1"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多模态</a:t>
            </a:r>
            <a:endParaRPr kumimoji="0" lang="en-US" altLang="zh-CN"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4" name="ïs1ïḑé">
            <a:extLst>
              <a:ext uri="{FF2B5EF4-FFF2-40B4-BE49-F238E27FC236}">
                <a16:creationId xmlns:a16="http://schemas.microsoft.com/office/drawing/2014/main" id="{CE9D7940-D524-4E9F-ACFE-2102590BE196}"/>
              </a:ext>
            </a:extLst>
          </p:cNvPr>
          <p:cNvSpPr txBox="1">
            <a:spLocks noChangeAspect="1"/>
          </p:cNvSpPr>
          <p:nvPr/>
        </p:nvSpPr>
        <p:spPr>
          <a:xfrm>
            <a:off x="6900853" y="3887142"/>
            <a:ext cx="1188000" cy="220391"/>
          </a:xfrm>
          <a:prstGeom prst="rect">
            <a:avLst/>
          </a:prstGeom>
          <a:solidFill>
            <a:sysClr val="window" lastClr="FFFFFF"/>
          </a:solidFill>
          <a:ln w="12700">
            <a:solidFill>
              <a:srgbClr val="009A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lang="zh-CN" altLang="en-US" sz="1200" b="1" dirty="0">
                <a:solidFill>
                  <a:srgbClr val="242424"/>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长窗口</a:t>
            </a:r>
            <a:endParaRPr kumimoji="0" lang="en-US" altLang="zh-CN"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5" name="Rectangle 164">
            <a:extLst>
              <a:ext uri="{FF2B5EF4-FFF2-40B4-BE49-F238E27FC236}">
                <a16:creationId xmlns:a16="http://schemas.microsoft.com/office/drawing/2014/main" id="{501D1B58-9E49-61EF-8995-83F882F54D8F}"/>
              </a:ext>
            </a:extLst>
          </p:cNvPr>
          <p:cNvSpPr>
            <a:spLocks noChangeAspect="1"/>
          </p:cNvSpPr>
          <p:nvPr/>
        </p:nvSpPr>
        <p:spPr>
          <a:xfrm>
            <a:off x="3547804" y="3846074"/>
            <a:ext cx="649515" cy="302526"/>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x-none" sz="1100" b="1" i="0" u="none" strike="noStrike" kern="0" cap="none" spc="0" normalizeH="0" baseline="0" noProof="0" dirty="0">
                <a:ln>
                  <a:noFill/>
                </a:ln>
                <a:solidFill>
                  <a:srgbClr val="009AFF"/>
                </a:solidFill>
                <a:effectLst/>
                <a:uLnTx/>
                <a:uFillTx/>
                <a:latin typeface="Arial" panose="020B0604020202020204" pitchFamily="34" charset="0"/>
                <a:ea typeface="微软雅黑" panose="020B0503020204020204" charset="-122"/>
                <a:cs typeface="+mn-cs"/>
                <a:sym typeface="Arial" panose="020B0604020202020204" pitchFamily="34" charset="0"/>
              </a:rPr>
              <a:t>算法</a:t>
            </a:r>
          </a:p>
        </p:txBody>
      </p:sp>
      <p:sp>
        <p:nvSpPr>
          <p:cNvPr id="76" name="smartphone_159860">
            <a:extLst>
              <a:ext uri="{FF2B5EF4-FFF2-40B4-BE49-F238E27FC236}">
                <a16:creationId xmlns:a16="http://schemas.microsoft.com/office/drawing/2014/main" id="{62A3D9F4-6E5E-DE0C-AE20-8F5D497F9AFD}"/>
              </a:ext>
            </a:extLst>
          </p:cNvPr>
          <p:cNvSpPr/>
          <p:nvPr/>
        </p:nvSpPr>
        <p:spPr>
          <a:xfrm>
            <a:off x="6877147" y="1383392"/>
            <a:ext cx="170248" cy="231769"/>
          </a:xfrm>
          <a:custGeom>
            <a:avLst/>
            <a:gdLst>
              <a:gd name="connsiteX0" fmla="*/ 151631 w 364964"/>
              <a:gd name="connsiteY0" fmla="*/ 514916 h 605028"/>
              <a:gd name="connsiteX1" fmla="*/ 213192 w 364964"/>
              <a:gd name="connsiteY1" fmla="*/ 514916 h 605028"/>
              <a:gd name="connsiteX2" fmla="*/ 228420 w 364964"/>
              <a:gd name="connsiteY2" fmla="*/ 530123 h 605028"/>
              <a:gd name="connsiteX3" fmla="*/ 213192 w 364964"/>
              <a:gd name="connsiteY3" fmla="*/ 545330 h 605028"/>
              <a:gd name="connsiteX4" fmla="*/ 151631 w 364964"/>
              <a:gd name="connsiteY4" fmla="*/ 545330 h 605028"/>
              <a:gd name="connsiteX5" fmla="*/ 136403 w 364964"/>
              <a:gd name="connsiteY5" fmla="*/ 530123 h 605028"/>
              <a:gd name="connsiteX6" fmla="*/ 151631 w 364964"/>
              <a:gd name="connsiteY6" fmla="*/ 514916 h 605028"/>
              <a:gd name="connsiteX7" fmla="*/ 30359 w 364964"/>
              <a:gd name="connsiteY7" fmla="*/ 482854 h 605028"/>
              <a:gd name="connsiteX8" fmla="*/ 30359 w 364964"/>
              <a:gd name="connsiteY8" fmla="*/ 557938 h 605028"/>
              <a:gd name="connsiteX9" fmla="*/ 47071 w 364964"/>
              <a:gd name="connsiteY9" fmla="*/ 574624 h 605028"/>
              <a:gd name="connsiteX10" fmla="*/ 317800 w 364964"/>
              <a:gd name="connsiteY10" fmla="*/ 574624 h 605028"/>
              <a:gd name="connsiteX11" fmla="*/ 334512 w 364964"/>
              <a:gd name="connsiteY11" fmla="*/ 557938 h 605028"/>
              <a:gd name="connsiteX12" fmla="*/ 334512 w 364964"/>
              <a:gd name="connsiteY12" fmla="*/ 482854 h 605028"/>
              <a:gd name="connsiteX13" fmla="*/ 30359 w 364964"/>
              <a:gd name="connsiteY13" fmla="*/ 108918 h 605028"/>
              <a:gd name="connsiteX14" fmla="*/ 30359 w 364964"/>
              <a:gd name="connsiteY14" fmla="*/ 452728 h 605028"/>
              <a:gd name="connsiteX15" fmla="*/ 334512 w 364964"/>
              <a:gd name="connsiteY15" fmla="*/ 452728 h 605028"/>
              <a:gd name="connsiteX16" fmla="*/ 334512 w 364964"/>
              <a:gd name="connsiteY16" fmla="*/ 108918 h 605028"/>
              <a:gd name="connsiteX17" fmla="*/ 47071 w 364964"/>
              <a:gd name="connsiteY17" fmla="*/ 30312 h 605028"/>
              <a:gd name="connsiteX18" fmla="*/ 30359 w 364964"/>
              <a:gd name="connsiteY18" fmla="*/ 46997 h 605028"/>
              <a:gd name="connsiteX19" fmla="*/ 30359 w 364964"/>
              <a:gd name="connsiteY19" fmla="*/ 78606 h 605028"/>
              <a:gd name="connsiteX20" fmla="*/ 334605 w 364964"/>
              <a:gd name="connsiteY20" fmla="*/ 78606 h 605028"/>
              <a:gd name="connsiteX21" fmla="*/ 334605 w 364964"/>
              <a:gd name="connsiteY21" fmla="*/ 46997 h 605028"/>
              <a:gd name="connsiteX22" fmla="*/ 317893 w 364964"/>
              <a:gd name="connsiteY22" fmla="*/ 30312 h 605028"/>
              <a:gd name="connsiteX23" fmla="*/ 47071 w 364964"/>
              <a:gd name="connsiteY23" fmla="*/ 0 h 605028"/>
              <a:gd name="connsiteX24" fmla="*/ 317893 w 364964"/>
              <a:gd name="connsiteY24" fmla="*/ 0 h 605028"/>
              <a:gd name="connsiteX25" fmla="*/ 364964 w 364964"/>
              <a:gd name="connsiteY25" fmla="*/ 46997 h 605028"/>
              <a:gd name="connsiteX26" fmla="*/ 364964 w 364964"/>
              <a:gd name="connsiteY26" fmla="*/ 557938 h 605028"/>
              <a:gd name="connsiteX27" fmla="*/ 317893 w 364964"/>
              <a:gd name="connsiteY27" fmla="*/ 605028 h 605028"/>
              <a:gd name="connsiteX28" fmla="*/ 47071 w 364964"/>
              <a:gd name="connsiteY28" fmla="*/ 605028 h 605028"/>
              <a:gd name="connsiteX29" fmla="*/ 0 w 364964"/>
              <a:gd name="connsiteY29" fmla="*/ 558031 h 605028"/>
              <a:gd name="connsiteX30" fmla="*/ 0 w 364964"/>
              <a:gd name="connsiteY30" fmla="*/ 46997 h 605028"/>
              <a:gd name="connsiteX31" fmla="*/ 47071 w 364964"/>
              <a:gd name="connsiteY31" fmla="*/ 0 h 60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4964" h="605028">
                <a:moveTo>
                  <a:pt x="151631" y="514916"/>
                </a:moveTo>
                <a:lnTo>
                  <a:pt x="213192" y="514916"/>
                </a:lnTo>
                <a:cubicBezTo>
                  <a:pt x="221642" y="514916"/>
                  <a:pt x="228420" y="521685"/>
                  <a:pt x="228420" y="530123"/>
                </a:cubicBezTo>
                <a:cubicBezTo>
                  <a:pt x="228420" y="538468"/>
                  <a:pt x="221642" y="545330"/>
                  <a:pt x="213192" y="545330"/>
                </a:cubicBezTo>
                <a:lnTo>
                  <a:pt x="151631" y="545330"/>
                </a:lnTo>
                <a:cubicBezTo>
                  <a:pt x="143274" y="545330"/>
                  <a:pt x="136403" y="538468"/>
                  <a:pt x="136403" y="530123"/>
                </a:cubicBezTo>
                <a:cubicBezTo>
                  <a:pt x="136403" y="521685"/>
                  <a:pt x="143274" y="514916"/>
                  <a:pt x="151631" y="514916"/>
                </a:cubicBezTo>
                <a:close/>
                <a:moveTo>
                  <a:pt x="30359" y="482854"/>
                </a:moveTo>
                <a:lnTo>
                  <a:pt x="30359" y="557938"/>
                </a:lnTo>
                <a:cubicBezTo>
                  <a:pt x="30359" y="567208"/>
                  <a:pt x="37880" y="574624"/>
                  <a:pt x="47071" y="574624"/>
                </a:cubicBezTo>
                <a:lnTo>
                  <a:pt x="317800" y="574624"/>
                </a:lnTo>
                <a:cubicBezTo>
                  <a:pt x="327084" y="574624"/>
                  <a:pt x="334512" y="567023"/>
                  <a:pt x="334512" y="557938"/>
                </a:cubicBezTo>
                <a:lnTo>
                  <a:pt x="334512" y="482854"/>
                </a:lnTo>
                <a:close/>
                <a:moveTo>
                  <a:pt x="30359" y="108918"/>
                </a:moveTo>
                <a:lnTo>
                  <a:pt x="30359" y="452728"/>
                </a:lnTo>
                <a:lnTo>
                  <a:pt x="334512" y="452728"/>
                </a:lnTo>
                <a:lnTo>
                  <a:pt x="334512" y="108918"/>
                </a:lnTo>
                <a:close/>
                <a:moveTo>
                  <a:pt x="47071" y="30312"/>
                </a:moveTo>
                <a:cubicBezTo>
                  <a:pt x="37880" y="30312"/>
                  <a:pt x="30359" y="37727"/>
                  <a:pt x="30359" y="46997"/>
                </a:cubicBezTo>
                <a:lnTo>
                  <a:pt x="30359" y="78606"/>
                </a:lnTo>
                <a:lnTo>
                  <a:pt x="334605" y="78606"/>
                </a:lnTo>
                <a:lnTo>
                  <a:pt x="334605" y="46997"/>
                </a:lnTo>
                <a:cubicBezTo>
                  <a:pt x="334605" y="37727"/>
                  <a:pt x="327084" y="30312"/>
                  <a:pt x="317893" y="30312"/>
                </a:cubicBezTo>
                <a:close/>
                <a:moveTo>
                  <a:pt x="47071" y="0"/>
                </a:moveTo>
                <a:lnTo>
                  <a:pt x="317893" y="0"/>
                </a:lnTo>
                <a:cubicBezTo>
                  <a:pt x="343889" y="0"/>
                  <a:pt x="364964" y="21135"/>
                  <a:pt x="364964" y="46997"/>
                </a:cubicBezTo>
                <a:lnTo>
                  <a:pt x="364964" y="557938"/>
                </a:lnTo>
                <a:cubicBezTo>
                  <a:pt x="364964" y="583893"/>
                  <a:pt x="343796" y="604843"/>
                  <a:pt x="317893" y="605028"/>
                </a:cubicBezTo>
                <a:lnTo>
                  <a:pt x="47071" y="605028"/>
                </a:lnTo>
                <a:cubicBezTo>
                  <a:pt x="21075" y="605028"/>
                  <a:pt x="0" y="583893"/>
                  <a:pt x="0" y="558031"/>
                </a:cubicBezTo>
                <a:lnTo>
                  <a:pt x="0" y="46997"/>
                </a:lnTo>
                <a:cubicBezTo>
                  <a:pt x="0" y="21042"/>
                  <a:pt x="21168" y="0"/>
                  <a:pt x="4707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
        <p:nvSpPr>
          <p:cNvPr id="77" name="computer-in-laptop-variant_36147">
            <a:extLst>
              <a:ext uri="{FF2B5EF4-FFF2-40B4-BE49-F238E27FC236}">
                <a16:creationId xmlns:a16="http://schemas.microsoft.com/office/drawing/2014/main" id="{DDF30271-085E-3801-6660-A4B81D7D7DCC}"/>
              </a:ext>
            </a:extLst>
          </p:cNvPr>
          <p:cNvSpPr/>
          <p:nvPr/>
        </p:nvSpPr>
        <p:spPr>
          <a:xfrm>
            <a:off x="7283662" y="1405001"/>
            <a:ext cx="232573" cy="186448"/>
          </a:xfrm>
          <a:custGeom>
            <a:avLst/>
            <a:gdLst>
              <a:gd name="connsiteX0" fmla="*/ 67330 w 598589"/>
              <a:gd name="connsiteY0" fmla="*/ 319563 h 430966"/>
              <a:gd name="connsiteX1" fmla="*/ 292377 w 598589"/>
              <a:gd name="connsiteY1" fmla="*/ 319563 h 430966"/>
              <a:gd name="connsiteX2" fmla="*/ 306212 w 598589"/>
              <a:gd name="connsiteY2" fmla="*/ 319563 h 430966"/>
              <a:gd name="connsiteX3" fmla="*/ 532182 w 598589"/>
              <a:gd name="connsiteY3" fmla="*/ 319563 h 430966"/>
              <a:gd name="connsiteX4" fmla="*/ 598589 w 598589"/>
              <a:gd name="connsiteY4" fmla="*/ 408870 h 430966"/>
              <a:gd name="connsiteX5" fmla="*/ 598589 w 598589"/>
              <a:gd name="connsiteY5" fmla="*/ 430966 h 430966"/>
              <a:gd name="connsiteX6" fmla="*/ 0 w 598589"/>
              <a:gd name="connsiteY6" fmla="*/ 430966 h 430966"/>
              <a:gd name="connsiteX7" fmla="*/ 0 w 598589"/>
              <a:gd name="connsiteY7" fmla="*/ 408870 h 430966"/>
              <a:gd name="connsiteX8" fmla="*/ 114368 w 598589"/>
              <a:gd name="connsiteY8" fmla="*/ 46976 h 430966"/>
              <a:gd name="connsiteX9" fmla="*/ 114368 w 598589"/>
              <a:gd name="connsiteY9" fmla="*/ 258828 h 430966"/>
              <a:gd name="connsiteX10" fmla="*/ 485256 w 598589"/>
              <a:gd name="connsiteY10" fmla="*/ 258828 h 430966"/>
              <a:gd name="connsiteX11" fmla="*/ 485256 w 598589"/>
              <a:gd name="connsiteY11" fmla="*/ 46976 h 430966"/>
              <a:gd name="connsiteX12" fmla="*/ 67315 w 598589"/>
              <a:gd name="connsiteY12" fmla="*/ 0 h 430966"/>
              <a:gd name="connsiteX13" fmla="*/ 532309 w 598589"/>
              <a:gd name="connsiteY13" fmla="*/ 0 h 430966"/>
              <a:gd name="connsiteX14" fmla="*/ 532309 w 598589"/>
              <a:gd name="connsiteY14" fmla="*/ 305804 h 430966"/>
              <a:gd name="connsiteX15" fmla="*/ 67315 w 598589"/>
              <a:gd name="connsiteY15" fmla="*/ 305804 h 4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8589" h="430966">
                <a:moveTo>
                  <a:pt x="67330" y="319563"/>
                </a:moveTo>
                <a:lnTo>
                  <a:pt x="292377" y="319563"/>
                </a:lnTo>
                <a:lnTo>
                  <a:pt x="306212" y="319563"/>
                </a:lnTo>
                <a:lnTo>
                  <a:pt x="532182" y="319563"/>
                </a:lnTo>
                <a:lnTo>
                  <a:pt x="598589" y="408870"/>
                </a:lnTo>
                <a:lnTo>
                  <a:pt x="598589" y="430966"/>
                </a:lnTo>
                <a:lnTo>
                  <a:pt x="0" y="430966"/>
                </a:lnTo>
                <a:lnTo>
                  <a:pt x="0" y="408870"/>
                </a:lnTo>
                <a:close/>
                <a:moveTo>
                  <a:pt x="114368" y="46976"/>
                </a:moveTo>
                <a:lnTo>
                  <a:pt x="114368" y="258828"/>
                </a:lnTo>
                <a:lnTo>
                  <a:pt x="485256" y="258828"/>
                </a:lnTo>
                <a:lnTo>
                  <a:pt x="485256" y="46976"/>
                </a:lnTo>
                <a:close/>
                <a:moveTo>
                  <a:pt x="67315" y="0"/>
                </a:moveTo>
                <a:lnTo>
                  <a:pt x="532309" y="0"/>
                </a:lnTo>
                <a:lnTo>
                  <a:pt x="532309" y="305804"/>
                </a:lnTo>
                <a:lnTo>
                  <a:pt x="67315" y="305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
        <p:nvSpPr>
          <p:cNvPr id="78" name="car_55198">
            <a:extLst>
              <a:ext uri="{FF2B5EF4-FFF2-40B4-BE49-F238E27FC236}">
                <a16:creationId xmlns:a16="http://schemas.microsoft.com/office/drawing/2014/main" id="{24249D67-AFFB-E429-127A-6984D5EBB748}"/>
              </a:ext>
            </a:extLst>
          </p:cNvPr>
          <p:cNvSpPr/>
          <p:nvPr/>
        </p:nvSpPr>
        <p:spPr>
          <a:xfrm>
            <a:off x="7673016" y="1411419"/>
            <a:ext cx="329322" cy="177807"/>
          </a:xfrm>
          <a:custGeom>
            <a:avLst/>
            <a:gdLst>
              <a:gd name="connsiteX0" fmla="*/ 545387 w 605637"/>
              <a:gd name="connsiteY0" fmla="*/ 233260 h 269653"/>
              <a:gd name="connsiteX1" fmla="*/ 540777 w 605637"/>
              <a:gd name="connsiteY1" fmla="*/ 235103 h 269653"/>
              <a:gd name="connsiteX2" fmla="*/ 540777 w 605637"/>
              <a:gd name="connsiteY2" fmla="*/ 249844 h 269653"/>
              <a:gd name="connsiteX3" fmla="*/ 555990 w 605637"/>
              <a:gd name="connsiteY3" fmla="*/ 243395 h 269653"/>
              <a:gd name="connsiteX4" fmla="*/ 527408 w 605637"/>
              <a:gd name="connsiteY4" fmla="*/ 233260 h 269653"/>
              <a:gd name="connsiteX5" fmla="*/ 516805 w 605637"/>
              <a:gd name="connsiteY5" fmla="*/ 243395 h 269653"/>
              <a:gd name="connsiteX6" fmla="*/ 532018 w 605637"/>
              <a:gd name="connsiteY6" fmla="*/ 249844 h 269653"/>
              <a:gd name="connsiteX7" fmla="*/ 532018 w 605637"/>
              <a:gd name="connsiteY7" fmla="*/ 235103 h 269653"/>
              <a:gd name="connsiteX8" fmla="*/ 527408 w 605637"/>
              <a:gd name="connsiteY8" fmla="*/ 233260 h 269653"/>
              <a:gd name="connsiteX9" fmla="*/ 117083 w 605637"/>
              <a:gd name="connsiteY9" fmla="*/ 233260 h 269653"/>
              <a:gd name="connsiteX10" fmla="*/ 112933 w 605637"/>
              <a:gd name="connsiteY10" fmla="*/ 235103 h 269653"/>
              <a:gd name="connsiteX11" fmla="*/ 112933 w 605637"/>
              <a:gd name="connsiteY11" fmla="*/ 249844 h 269653"/>
              <a:gd name="connsiteX12" fmla="*/ 127687 w 605637"/>
              <a:gd name="connsiteY12" fmla="*/ 243395 h 269653"/>
              <a:gd name="connsiteX13" fmla="*/ 99101 w 605637"/>
              <a:gd name="connsiteY13" fmla="*/ 233260 h 269653"/>
              <a:gd name="connsiteX14" fmla="*/ 88957 w 605637"/>
              <a:gd name="connsiteY14" fmla="*/ 243395 h 269653"/>
              <a:gd name="connsiteX15" fmla="*/ 103712 w 605637"/>
              <a:gd name="connsiteY15" fmla="*/ 249844 h 269653"/>
              <a:gd name="connsiteX16" fmla="*/ 103712 w 605637"/>
              <a:gd name="connsiteY16" fmla="*/ 235103 h 269653"/>
              <a:gd name="connsiteX17" fmla="*/ 99101 w 605637"/>
              <a:gd name="connsiteY17" fmla="*/ 233260 h 269653"/>
              <a:gd name="connsiteX18" fmla="*/ 553685 w 605637"/>
              <a:gd name="connsiteY18" fmla="*/ 222204 h 269653"/>
              <a:gd name="connsiteX19" fmla="*/ 551380 w 605637"/>
              <a:gd name="connsiteY19" fmla="*/ 226811 h 269653"/>
              <a:gd name="connsiteX20" fmla="*/ 561982 w 605637"/>
              <a:gd name="connsiteY20" fmla="*/ 237406 h 269653"/>
              <a:gd name="connsiteX21" fmla="*/ 568436 w 605637"/>
              <a:gd name="connsiteY21" fmla="*/ 222204 h 269653"/>
              <a:gd name="connsiteX22" fmla="*/ 503897 w 605637"/>
              <a:gd name="connsiteY22" fmla="*/ 222204 h 269653"/>
              <a:gd name="connsiteX23" fmla="*/ 510351 w 605637"/>
              <a:gd name="connsiteY23" fmla="*/ 237406 h 269653"/>
              <a:gd name="connsiteX24" fmla="*/ 520954 w 605637"/>
              <a:gd name="connsiteY24" fmla="*/ 226811 h 269653"/>
              <a:gd name="connsiteX25" fmla="*/ 519110 w 605637"/>
              <a:gd name="connsiteY25" fmla="*/ 222204 h 269653"/>
              <a:gd name="connsiteX26" fmla="*/ 125382 w 605637"/>
              <a:gd name="connsiteY26" fmla="*/ 222204 h 269653"/>
              <a:gd name="connsiteX27" fmla="*/ 123538 w 605637"/>
              <a:gd name="connsiteY27" fmla="*/ 226811 h 269653"/>
              <a:gd name="connsiteX28" fmla="*/ 134142 w 605637"/>
              <a:gd name="connsiteY28" fmla="*/ 237406 h 269653"/>
              <a:gd name="connsiteX29" fmla="*/ 140597 w 605637"/>
              <a:gd name="connsiteY29" fmla="*/ 222204 h 269653"/>
              <a:gd name="connsiteX30" fmla="*/ 76047 w 605637"/>
              <a:gd name="connsiteY30" fmla="*/ 222204 h 269653"/>
              <a:gd name="connsiteX31" fmla="*/ 82502 w 605637"/>
              <a:gd name="connsiteY31" fmla="*/ 237406 h 269653"/>
              <a:gd name="connsiteX32" fmla="*/ 93107 w 605637"/>
              <a:gd name="connsiteY32" fmla="*/ 226811 h 269653"/>
              <a:gd name="connsiteX33" fmla="*/ 91263 w 605637"/>
              <a:gd name="connsiteY33" fmla="*/ 222204 h 269653"/>
              <a:gd name="connsiteX34" fmla="*/ 561982 w 605637"/>
              <a:gd name="connsiteY34" fmla="*/ 198250 h 269653"/>
              <a:gd name="connsiteX35" fmla="*/ 551841 w 605637"/>
              <a:gd name="connsiteY35" fmla="*/ 208845 h 269653"/>
              <a:gd name="connsiteX36" fmla="*/ 553685 w 605637"/>
              <a:gd name="connsiteY36" fmla="*/ 213452 h 269653"/>
              <a:gd name="connsiteX37" fmla="*/ 568436 w 605637"/>
              <a:gd name="connsiteY37" fmla="*/ 213452 h 269653"/>
              <a:gd name="connsiteX38" fmla="*/ 561982 w 605637"/>
              <a:gd name="connsiteY38" fmla="*/ 198250 h 269653"/>
              <a:gd name="connsiteX39" fmla="*/ 510351 w 605637"/>
              <a:gd name="connsiteY39" fmla="*/ 198250 h 269653"/>
              <a:gd name="connsiteX40" fmla="*/ 504358 w 605637"/>
              <a:gd name="connsiteY40" fmla="*/ 213452 h 269653"/>
              <a:gd name="connsiteX41" fmla="*/ 519110 w 605637"/>
              <a:gd name="connsiteY41" fmla="*/ 213452 h 269653"/>
              <a:gd name="connsiteX42" fmla="*/ 520954 w 605637"/>
              <a:gd name="connsiteY42" fmla="*/ 208845 h 269653"/>
              <a:gd name="connsiteX43" fmla="*/ 134142 w 605637"/>
              <a:gd name="connsiteY43" fmla="*/ 198250 h 269653"/>
              <a:gd name="connsiteX44" fmla="*/ 123538 w 605637"/>
              <a:gd name="connsiteY44" fmla="*/ 208845 h 269653"/>
              <a:gd name="connsiteX45" fmla="*/ 125382 w 605637"/>
              <a:gd name="connsiteY45" fmla="*/ 213452 h 269653"/>
              <a:gd name="connsiteX46" fmla="*/ 140597 w 605637"/>
              <a:gd name="connsiteY46" fmla="*/ 213452 h 269653"/>
              <a:gd name="connsiteX47" fmla="*/ 134142 w 605637"/>
              <a:gd name="connsiteY47" fmla="*/ 198250 h 269653"/>
              <a:gd name="connsiteX48" fmla="*/ 82502 w 605637"/>
              <a:gd name="connsiteY48" fmla="*/ 198250 h 269653"/>
              <a:gd name="connsiteX49" fmla="*/ 76047 w 605637"/>
              <a:gd name="connsiteY49" fmla="*/ 213452 h 269653"/>
              <a:gd name="connsiteX50" fmla="*/ 91263 w 605637"/>
              <a:gd name="connsiteY50" fmla="*/ 213452 h 269653"/>
              <a:gd name="connsiteX51" fmla="*/ 93107 w 605637"/>
              <a:gd name="connsiteY51" fmla="*/ 208845 h 269653"/>
              <a:gd name="connsiteX52" fmla="*/ 540777 w 605637"/>
              <a:gd name="connsiteY52" fmla="*/ 185812 h 269653"/>
              <a:gd name="connsiteX53" fmla="*/ 540777 w 605637"/>
              <a:gd name="connsiteY53" fmla="*/ 200553 h 269653"/>
              <a:gd name="connsiteX54" fmla="*/ 545387 w 605637"/>
              <a:gd name="connsiteY54" fmla="*/ 202396 h 269653"/>
              <a:gd name="connsiteX55" fmla="*/ 555990 w 605637"/>
              <a:gd name="connsiteY55" fmla="*/ 191800 h 269653"/>
              <a:gd name="connsiteX56" fmla="*/ 540777 w 605637"/>
              <a:gd name="connsiteY56" fmla="*/ 185812 h 269653"/>
              <a:gd name="connsiteX57" fmla="*/ 532018 w 605637"/>
              <a:gd name="connsiteY57" fmla="*/ 185812 h 269653"/>
              <a:gd name="connsiteX58" fmla="*/ 516805 w 605637"/>
              <a:gd name="connsiteY58" fmla="*/ 191800 h 269653"/>
              <a:gd name="connsiteX59" fmla="*/ 527408 w 605637"/>
              <a:gd name="connsiteY59" fmla="*/ 202396 h 269653"/>
              <a:gd name="connsiteX60" fmla="*/ 532018 w 605637"/>
              <a:gd name="connsiteY60" fmla="*/ 200553 h 269653"/>
              <a:gd name="connsiteX61" fmla="*/ 112933 w 605637"/>
              <a:gd name="connsiteY61" fmla="*/ 185812 h 269653"/>
              <a:gd name="connsiteX62" fmla="*/ 112933 w 605637"/>
              <a:gd name="connsiteY62" fmla="*/ 200553 h 269653"/>
              <a:gd name="connsiteX63" fmla="*/ 117544 w 605637"/>
              <a:gd name="connsiteY63" fmla="*/ 202396 h 269653"/>
              <a:gd name="connsiteX64" fmla="*/ 127687 w 605637"/>
              <a:gd name="connsiteY64" fmla="*/ 191800 h 269653"/>
              <a:gd name="connsiteX65" fmla="*/ 112933 w 605637"/>
              <a:gd name="connsiteY65" fmla="*/ 185812 h 269653"/>
              <a:gd name="connsiteX66" fmla="*/ 103712 w 605637"/>
              <a:gd name="connsiteY66" fmla="*/ 185812 h 269653"/>
              <a:gd name="connsiteX67" fmla="*/ 88496 w 605637"/>
              <a:gd name="connsiteY67" fmla="*/ 191800 h 269653"/>
              <a:gd name="connsiteX68" fmla="*/ 99101 w 605637"/>
              <a:gd name="connsiteY68" fmla="*/ 202396 h 269653"/>
              <a:gd name="connsiteX69" fmla="*/ 103712 w 605637"/>
              <a:gd name="connsiteY69" fmla="*/ 200553 h 269653"/>
              <a:gd name="connsiteX70" fmla="*/ 536167 w 605637"/>
              <a:gd name="connsiteY70" fmla="*/ 166003 h 269653"/>
              <a:gd name="connsiteX71" fmla="*/ 588259 w 605637"/>
              <a:gd name="connsiteY71" fmla="*/ 217598 h 269653"/>
              <a:gd name="connsiteX72" fmla="*/ 587798 w 605637"/>
              <a:gd name="connsiteY72" fmla="*/ 222204 h 269653"/>
              <a:gd name="connsiteX73" fmla="*/ 536167 w 605637"/>
              <a:gd name="connsiteY73" fmla="*/ 269653 h 269653"/>
              <a:gd name="connsiteX74" fmla="*/ 484996 w 605637"/>
              <a:gd name="connsiteY74" fmla="*/ 224047 h 269653"/>
              <a:gd name="connsiteX75" fmla="*/ 484535 w 605637"/>
              <a:gd name="connsiteY75" fmla="*/ 217598 h 269653"/>
              <a:gd name="connsiteX76" fmla="*/ 536167 w 605637"/>
              <a:gd name="connsiteY76" fmla="*/ 166003 h 269653"/>
              <a:gd name="connsiteX77" fmla="*/ 108322 w 605637"/>
              <a:gd name="connsiteY77" fmla="*/ 166003 h 269653"/>
              <a:gd name="connsiteX78" fmla="*/ 159962 w 605637"/>
              <a:gd name="connsiteY78" fmla="*/ 217598 h 269653"/>
              <a:gd name="connsiteX79" fmla="*/ 159962 w 605637"/>
              <a:gd name="connsiteY79" fmla="*/ 222204 h 269653"/>
              <a:gd name="connsiteX80" fmla="*/ 108322 w 605637"/>
              <a:gd name="connsiteY80" fmla="*/ 269653 h 269653"/>
              <a:gd name="connsiteX81" fmla="*/ 57143 w 605637"/>
              <a:gd name="connsiteY81" fmla="*/ 224047 h 269653"/>
              <a:gd name="connsiteX82" fmla="*/ 56682 w 605637"/>
              <a:gd name="connsiteY82" fmla="*/ 217598 h 269653"/>
              <a:gd name="connsiteX83" fmla="*/ 108322 w 605637"/>
              <a:gd name="connsiteY83" fmla="*/ 166003 h 269653"/>
              <a:gd name="connsiteX84" fmla="*/ 422276 w 605637"/>
              <a:gd name="connsiteY84" fmla="*/ 20078 h 269653"/>
              <a:gd name="connsiteX85" fmla="*/ 430114 w 605637"/>
              <a:gd name="connsiteY85" fmla="*/ 87769 h 269653"/>
              <a:gd name="connsiteX86" fmla="*/ 491894 w 605637"/>
              <a:gd name="connsiteY86" fmla="*/ 77178 h 269653"/>
              <a:gd name="connsiteX87" fmla="*/ 515868 w 605637"/>
              <a:gd name="connsiteY87" fmla="*/ 39879 h 269653"/>
              <a:gd name="connsiteX88" fmla="*/ 422276 w 605637"/>
              <a:gd name="connsiteY88" fmla="*/ 20078 h 269653"/>
              <a:gd name="connsiteX89" fmla="*/ 384009 w 605637"/>
              <a:gd name="connsiteY89" fmla="*/ 20078 h 269653"/>
              <a:gd name="connsiteX90" fmla="*/ 219877 w 605637"/>
              <a:gd name="connsiteY90" fmla="*/ 62903 h 269653"/>
              <a:gd name="connsiteX91" fmla="*/ 214805 w 605637"/>
              <a:gd name="connsiteY91" fmla="*/ 77639 h 269653"/>
              <a:gd name="connsiteX92" fmla="*/ 216649 w 605637"/>
              <a:gd name="connsiteY92" fmla="*/ 104347 h 269653"/>
              <a:gd name="connsiteX93" fmla="*/ 385853 w 605637"/>
              <a:gd name="connsiteY93" fmla="*/ 91914 h 269653"/>
              <a:gd name="connsiteX94" fmla="*/ 394613 w 605637"/>
              <a:gd name="connsiteY94" fmla="*/ 20078 h 269653"/>
              <a:gd name="connsiteX95" fmla="*/ 449939 w 605637"/>
              <a:gd name="connsiteY95" fmla="*/ 1658 h 269653"/>
              <a:gd name="connsiteX96" fmla="*/ 533849 w 605637"/>
              <a:gd name="connsiteY96" fmla="*/ 23301 h 269653"/>
              <a:gd name="connsiteX97" fmla="*/ 585025 w 605637"/>
              <a:gd name="connsiteY97" fmla="*/ 98361 h 269653"/>
              <a:gd name="connsiteX98" fmla="*/ 584564 w 605637"/>
              <a:gd name="connsiteY98" fmla="*/ 130134 h 269653"/>
              <a:gd name="connsiteX99" fmla="*/ 605311 w 605637"/>
              <a:gd name="connsiteY99" fmla="*/ 179407 h 269653"/>
              <a:gd name="connsiteX100" fmla="*/ 599779 w 605637"/>
              <a:gd name="connsiteY100" fmla="*/ 208418 h 269653"/>
              <a:gd name="connsiteX101" fmla="*/ 536154 w 605637"/>
              <a:gd name="connsiteY101" fmla="*/ 153619 h 269653"/>
              <a:gd name="connsiteX102" fmla="*/ 472069 w 605637"/>
              <a:gd name="connsiteY102" fmla="*/ 217627 h 269653"/>
              <a:gd name="connsiteX103" fmla="*/ 472069 w 605637"/>
              <a:gd name="connsiteY103" fmla="*/ 222232 h 269653"/>
              <a:gd name="connsiteX104" fmla="*/ 171467 w 605637"/>
              <a:gd name="connsiteY104" fmla="*/ 226837 h 269653"/>
              <a:gd name="connsiteX105" fmla="*/ 172389 w 605637"/>
              <a:gd name="connsiteY105" fmla="*/ 223153 h 269653"/>
              <a:gd name="connsiteX106" fmla="*/ 172389 w 605637"/>
              <a:gd name="connsiteY106" fmla="*/ 217627 h 269653"/>
              <a:gd name="connsiteX107" fmla="*/ 108303 w 605637"/>
              <a:gd name="connsiteY107" fmla="*/ 153619 h 269653"/>
              <a:gd name="connsiteX108" fmla="*/ 44218 w 605637"/>
              <a:gd name="connsiteY108" fmla="*/ 217627 h 269653"/>
              <a:gd name="connsiteX109" fmla="*/ 44679 w 605637"/>
              <a:gd name="connsiteY109" fmla="*/ 225916 h 269653"/>
              <a:gd name="connsiteX110" fmla="*/ 45140 w 605637"/>
              <a:gd name="connsiteY110" fmla="*/ 229140 h 269653"/>
              <a:gd name="connsiteX111" fmla="*/ 3646 w 605637"/>
              <a:gd name="connsiteY111" fmla="*/ 229600 h 269653"/>
              <a:gd name="connsiteX112" fmla="*/ 7795 w 605637"/>
              <a:gd name="connsiteY112" fmla="*/ 164671 h 269653"/>
              <a:gd name="connsiteX113" fmla="*/ 58049 w 605637"/>
              <a:gd name="connsiteY113" fmla="*/ 117701 h 269653"/>
              <a:gd name="connsiteX114" fmla="*/ 128128 w 605637"/>
              <a:gd name="connsiteY114" fmla="*/ 88230 h 269653"/>
              <a:gd name="connsiteX115" fmla="*/ 276124 w 605637"/>
              <a:gd name="connsiteY115" fmla="*/ 15933 h 269653"/>
              <a:gd name="connsiteX116" fmla="*/ 449939 w 605637"/>
              <a:gd name="connsiteY116" fmla="*/ 1658 h 26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5637" h="269653">
                <a:moveTo>
                  <a:pt x="545387" y="233260"/>
                </a:moveTo>
                <a:cubicBezTo>
                  <a:pt x="544004" y="233721"/>
                  <a:pt x="542160" y="234642"/>
                  <a:pt x="540777" y="235103"/>
                </a:cubicBezTo>
                <a:lnTo>
                  <a:pt x="540777" y="249844"/>
                </a:lnTo>
                <a:cubicBezTo>
                  <a:pt x="546309" y="248923"/>
                  <a:pt x="551380" y="247080"/>
                  <a:pt x="555990" y="243395"/>
                </a:cubicBezTo>
                <a:close/>
                <a:moveTo>
                  <a:pt x="527408" y="233260"/>
                </a:moveTo>
                <a:lnTo>
                  <a:pt x="516805" y="243395"/>
                </a:lnTo>
                <a:cubicBezTo>
                  <a:pt x="520954" y="247080"/>
                  <a:pt x="526025" y="248923"/>
                  <a:pt x="532018" y="249844"/>
                </a:cubicBezTo>
                <a:lnTo>
                  <a:pt x="532018" y="235103"/>
                </a:lnTo>
                <a:cubicBezTo>
                  <a:pt x="530174" y="234642"/>
                  <a:pt x="528791" y="233721"/>
                  <a:pt x="527408" y="233260"/>
                </a:cubicBezTo>
                <a:close/>
                <a:moveTo>
                  <a:pt x="117083" y="233260"/>
                </a:moveTo>
                <a:cubicBezTo>
                  <a:pt x="115699" y="233721"/>
                  <a:pt x="114316" y="234642"/>
                  <a:pt x="112933" y="235103"/>
                </a:cubicBezTo>
                <a:lnTo>
                  <a:pt x="112933" y="249844"/>
                </a:lnTo>
                <a:cubicBezTo>
                  <a:pt x="118466" y="248923"/>
                  <a:pt x="123538" y="247080"/>
                  <a:pt x="127687" y="243395"/>
                </a:cubicBezTo>
                <a:close/>
                <a:moveTo>
                  <a:pt x="99101" y="233260"/>
                </a:moveTo>
                <a:lnTo>
                  <a:pt x="88957" y="243395"/>
                </a:lnTo>
                <a:cubicBezTo>
                  <a:pt x="93107" y="247080"/>
                  <a:pt x="98179" y="248923"/>
                  <a:pt x="103712" y="249844"/>
                </a:cubicBezTo>
                <a:lnTo>
                  <a:pt x="103712" y="235103"/>
                </a:lnTo>
                <a:cubicBezTo>
                  <a:pt x="102328" y="234642"/>
                  <a:pt x="100484" y="233721"/>
                  <a:pt x="99101" y="233260"/>
                </a:cubicBezTo>
                <a:close/>
                <a:moveTo>
                  <a:pt x="553685" y="222204"/>
                </a:moveTo>
                <a:cubicBezTo>
                  <a:pt x="553224" y="224047"/>
                  <a:pt x="552302" y="225429"/>
                  <a:pt x="551380" y="226811"/>
                </a:cubicBezTo>
                <a:lnTo>
                  <a:pt x="561982" y="237406"/>
                </a:lnTo>
                <a:cubicBezTo>
                  <a:pt x="565670" y="233260"/>
                  <a:pt x="567514" y="227732"/>
                  <a:pt x="568436" y="222204"/>
                </a:cubicBezTo>
                <a:close/>
                <a:moveTo>
                  <a:pt x="503897" y="222204"/>
                </a:moveTo>
                <a:cubicBezTo>
                  <a:pt x="504819" y="227732"/>
                  <a:pt x="507124" y="233260"/>
                  <a:pt x="510351" y="237406"/>
                </a:cubicBezTo>
                <a:lnTo>
                  <a:pt x="520954" y="226811"/>
                </a:lnTo>
                <a:cubicBezTo>
                  <a:pt x="520032" y="225429"/>
                  <a:pt x="519571" y="224047"/>
                  <a:pt x="519110" y="222204"/>
                </a:cubicBezTo>
                <a:close/>
                <a:moveTo>
                  <a:pt x="125382" y="222204"/>
                </a:moveTo>
                <a:cubicBezTo>
                  <a:pt x="124921" y="224047"/>
                  <a:pt x="124460" y="225429"/>
                  <a:pt x="123538" y="226811"/>
                </a:cubicBezTo>
                <a:lnTo>
                  <a:pt x="134142" y="237406"/>
                </a:lnTo>
                <a:cubicBezTo>
                  <a:pt x="137370" y="233260"/>
                  <a:pt x="139675" y="227732"/>
                  <a:pt x="140597" y="222204"/>
                </a:cubicBezTo>
                <a:close/>
                <a:moveTo>
                  <a:pt x="76047" y="222204"/>
                </a:moveTo>
                <a:cubicBezTo>
                  <a:pt x="76969" y="227732"/>
                  <a:pt x="79275" y="233260"/>
                  <a:pt x="82502" y="237406"/>
                </a:cubicBezTo>
                <a:lnTo>
                  <a:pt x="93107" y="226811"/>
                </a:lnTo>
                <a:cubicBezTo>
                  <a:pt x="92185" y="225429"/>
                  <a:pt x="91724" y="224047"/>
                  <a:pt x="91263" y="222204"/>
                </a:cubicBezTo>
                <a:close/>
                <a:moveTo>
                  <a:pt x="561982" y="198250"/>
                </a:moveTo>
                <a:lnTo>
                  <a:pt x="551841" y="208845"/>
                </a:lnTo>
                <a:cubicBezTo>
                  <a:pt x="552302" y="210227"/>
                  <a:pt x="553224" y="211609"/>
                  <a:pt x="553685" y="213452"/>
                </a:cubicBezTo>
                <a:lnTo>
                  <a:pt x="568436" y="213452"/>
                </a:lnTo>
                <a:cubicBezTo>
                  <a:pt x="567514" y="207924"/>
                  <a:pt x="565670" y="202396"/>
                  <a:pt x="561982" y="198250"/>
                </a:cubicBezTo>
                <a:close/>
                <a:moveTo>
                  <a:pt x="510351" y="198250"/>
                </a:moveTo>
                <a:cubicBezTo>
                  <a:pt x="507124" y="202396"/>
                  <a:pt x="504819" y="207924"/>
                  <a:pt x="504358" y="213452"/>
                </a:cubicBezTo>
                <a:lnTo>
                  <a:pt x="519110" y="213452"/>
                </a:lnTo>
                <a:cubicBezTo>
                  <a:pt x="519571" y="211609"/>
                  <a:pt x="520032" y="210227"/>
                  <a:pt x="520954" y="208845"/>
                </a:cubicBezTo>
                <a:close/>
                <a:moveTo>
                  <a:pt x="134142" y="198250"/>
                </a:moveTo>
                <a:lnTo>
                  <a:pt x="123538" y="208845"/>
                </a:lnTo>
                <a:cubicBezTo>
                  <a:pt x="124460" y="210227"/>
                  <a:pt x="124921" y="211609"/>
                  <a:pt x="125382" y="213452"/>
                </a:cubicBezTo>
                <a:lnTo>
                  <a:pt x="140597" y="213452"/>
                </a:lnTo>
                <a:cubicBezTo>
                  <a:pt x="139675" y="207924"/>
                  <a:pt x="137370" y="202396"/>
                  <a:pt x="134142" y="198250"/>
                </a:cubicBezTo>
                <a:close/>
                <a:moveTo>
                  <a:pt x="82502" y="198250"/>
                </a:moveTo>
                <a:cubicBezTo>
                  <a:pt x="79275" y="202396"/>
                  <a:pt x="76969" y="207924"/>
                  <a:pt x="76047" y="213452"/>
                </a:cubicBezTo>
                <a:lnTo>
                  <a:pt x="91263" y="213452"/>
                </a:lnTo>
                <a:cubicBezTo>
                  <a:pt x="91263" y="211609"/>
                  <a:pt x="92185" y="210227"/>
                  <a:pt x="93107" y="208845"/>
                </a:cubicBezTo>
                <a:close/>
                <a:moveTo>
                  <a:pt x="540777" y="185812"/>
                </a:moveTo>
                <a:lnTo>
                  <a:pt x="540777" y="200553"/>
                </a:lnTo>
                <a:cubicBezTo>
                  <a:pt x="542621" y="201014"/>
                  <a:pt x="544004" y="201474"/>
                  <a:pt x="545387" y="202396"/>
                </a:cubicBezTo>
                <a:lnTo>
                  <a:pt x="555990" y="191800"/>
                </a:lnTo>
                <a:cubicBezTo>
                  <a:pt x="551380" y="188576"/>
                  <a:pt x="546309" y="186272"/>
                  <a:pt x="540777" y="185812"/>
                </a:cubicBezTo>
                <a:close/>
                <a:moveTo>
                  <a:pt x="532018" y="185812"/>
                </a:moveTo>
                <a:cubicBezTo>
                  <a:pt x="526025" y="186272"/>
                  <a:pt x="520954" y="188576"/>
                  <a:pt x="516805" y="191800"/>
                </a:cubicBezTo>
                <a:lnTo>
                  <a:pt x="527408" y="202396"/>
                </a:lnTo>
                <a:cubicBezTo>
                  <a:pt x="528791" y="201474"/>
                  <a:pt x="530174" y="201014"/>
                  <a:pt x="532018" y="200553"/>
                </a:cubicBezTo>
                <a:close/>
                <a:moveTo>
                  <a:pt x="112933" y="185812"/>
                </a:moveTo>
                <a:lnTo>
                  <a:pt x="112933" y="200553"/>
                </a:lnTo>
                <a:cubicBezTo>
                  <a:pt x="114316" y="201014"/>
                  <a:pt x="115699" y="201474"/>
                  <a:pt x="117544" y="202396"/>
                </a:cubicBezTo>
                <a:lnTo>
                  <a:pt x="127687" y="191800"/>
                </a:lnTo>
                <a:cubicBezTo>
                  <a:pt x="123538" y="188576"/>
                  <a:pt x="118466" y="186272"/>
                  <a:pt x="112933" y="185812"/>
                </a:cubicBezTo>
                <a:close/>
                <a:moveTo>
                  <a:pt x="103712" y="185812"/>
                </a:moveTo>
                <a:cubicBezTo>
                  <a:pt x="98179" y="186272"/>
                  <a:pt x="93107" y="188576"/>
                  <a:pt x="88496" y="191800"/>
                </a:cubicBezTo>
                <a:lnTo>
                  <a:pt x="99101" y="202396"/>
                </a:lnTo>
                <a:cubicBezTo>
                  <a:pt x="100484" y="201474"/>
                  <a:pt x="102328" y="201014"/>
                  <a:pt x="103712" y="200553"/>
                </a:cubicBezTo>
                <a:close/>
                <a:moveTo>
                  <a:pt x="536167" y="166003"/>
                </a:moveTo>
                <a:cubicBezTo>
                  <a:pt x="564748" y="166003"/>
                  <a:pt x="588259" y="189036"/>
                  <a:pt x="588259" y="217598"/>
                </a:cubicBezTo>
                <a:cubicBezTo>
                  <a:pt x="588259" y="218980"/>
                  <a:pt x="587798" y="220822"/>
                  <a:pt x="587798" y="222204"/>
                </a:cubicBezTo>
                <a:cubicBezTo>
                  <a:pt x="585493" y="248462"/>
                  <a:pt x="563365" y="269653"/>
                  <a:pt x="536167" y="269653"/>
                </a:cubicBezTo>
                <a:cubicBezTo>
                  <a:pt x="509890" y="269653"/>
                  <a:pt x="488223" y="249844"/>
                  <a:pt x="484996" y="224047"/>
                </a:cubicBezTo>
                <a:cubicBezTo>
                  <a:pt x="484535" y="222204"/>
                  <a:pt x="484535" y="219901"/>
                  <a:pt x="484535" y="217598"/>
                </a:cubicBezTo>
                <a:cubicBezTo>
                  <a:pt x="484535" y="189036"/>
                  <a:pt x="507585" y="166003"/>
                  <a:pt x="536167" y="166003"/>
                </a:cubicBezTo>
                <a:close/>
                <a:moveTo>
                  <a:pt x="108322" y="166003"/>
                </a:moveTo>
                <a:cubicBezTo>
                  <a:pt x="136909" y="166003"/>
                  <a:pt x="159962" y="189036"/>
                  <a:pt x="159962" y="217598"/>
                </a:cubicBezTo>
                <a:cubicBezTo>
                  <a:pt x="159962" y="218980"/>
                  <a:pt x="159962" y="220822"/>
                  <a:pt x="159962" y="222204"/>
                </a:cubicBezTo>
                <a:cubicBezTo>
                  <a:pt x="157657" y="248462"/>
                  <a:pt x="135525" y="269653"/>
                  <a:pt x="108322" y="269653"/>
                </a:cubicBezTo>
                <a:cubicBezTo>
                  <a:pt x="82041" y="269653"/>
                  <a:pt x="60371" y="249844"/>
                  <a:pt x="57143" y="224047"/>
                </a:cubicBezTo>
                <a:cubicBezTo>
                  <a:pt x="56682" y="222204"/>
                  <a:pt x="56682" y="219901"/>
                  <a:pt x="56682" y="217598"/>
                </a:cubicBezTo>
                <a:cubicBezTo>
                  <a:pt x="56682" y="189036"/>
                  <a:pt x="79736" y="166003"/>
                  <a:pt x="108322" y="166003"/>
                </a:cubicBezTo>
                <a:close/>
                <a:moveTo>
                  <a:pt x="422276" y="20078"/>
                </a:moveTo>
                <a:lnTo>
                  <a:pt x="430114" y="87769"/>
                </a:lnTo>
                <a:cubicBezTo>
                  <a:pt x="463309" y="84086"/>
                  <a:pt x="480829" y="82244"/>
                  <a:pt x="491894" y="77178"/>
                </a:cubicBezTo>
                <a:cubicBezTo>
                  <a:pt x="506186" y="70731"/>
                  <a:pt x="518634" y="49088"/>
                  <a:pt x="515868" y="39879"/>
                </a:cubicBezTo>
                <a:cubicBezTo>
                  <a:pt x="512180" y="24682"/>
                  <a:pt x="466075" y="20999"/>
                  <a:pt x="422276" y="20078"/>
                </a:cubicBezTo>
                <a:close/>
                <a:moveTo>
                  <a:pt x="384009" y="20078"/>
                </a:moveTo>
                <a:cubicBezTo>
                  <a:pt x="309781" y="20078"/>
                  <a:pt x="279352" y="31129"/>
                  <a:pt x="219877" y="62903"/>
                </a:cubicBezTo>
                <a:lnTo>
                  <a:pt x="214805" y="77639"/>
                </a:lnTo>
                <a:cubicBezTo>
                  <a:pt x="214805" y="77639"/>
                  <a:pt x="224026" y="89611"/>
                  <a:pt x="216649" y="104347"/>
                </a:cubicBezTo>
                <a:cubicBezTo>
                  <a:pt x="216649" y="104347"/>
                  <a:pt x="308397" y="98821"/>
                  <a:pt x="385853" y="91914"/>
                </a:cubicBezTo>
                <a:lnTo>
                  <a:pt x="394613" y="20078"/>
                </a:lnTo>
                <a:close/>
                <a:moveTo>
                  <a:pt x="449939" y="1658"/>
                </a:moveTo>
                <a:cubicBezTo>
                  <a:pt x="503420" y="4421"/>
                  <a:pt x="516329" y="12249"/>
                  <a:pt x="533849" y="23301"/>
                </a:cubicBezTo>
                <a:cubicBezTo>
                  <a:pt x="558284" y="38958"/>
                  <a:pt x="582259" y="84546"/>
                  <a:pt x="585025" y="98361"/>
                </a:cubicBezTo>
                <a:cubicBezTo>
                  <a:pt x="587791" y="112636"/>
                  <a:pt x="583181" y="120464"/>
                  <a:pt x="584564" y="130134"/>
                </a:cubicBezTo>
                <a:cubicBezTo>
                  <a:pt x="585486" y="139805"/>
                  <a:pt x="603006" y="159606"/>
                  <a:pt x="605311" y="179407"/>
                </a:cubicBezTo>
                <a:cubicBezTo>
                  <a:pt x="606694" y="189998"/>
                  <a:pt x="603467" y="200589"/>
                  <a:pt x="599779" y="208418"/>
                </a:cubicBezTo>
                <a:cubicBezTo>
                  <a:pt x="595168" y="177565"/>
                  <a:pt x="568427" y="153619"/>
                  <a:pt x="536154" y="153619"/>
                </a:cubicBezTo>
                <a:cubicBezTo>
                  <a:pt x="500654" y="153619"/>
                  <a:pt x="472069" y="182630"/>
                  <a:pt x="472069" y="217627"/>
                </a:cubicBezTo>
                <a:cubicBezTo>
                  <a:pt x="472069" y="219009"/>
                  <a:pt x="472069" y="220851"/>
                  <a:pt x="472069" y="222232"/>
                </a:cubicBezTo>
                <a:lnTo>
                  <a:pt x="171467" y="226837"/>
                </a:lnTo>
                <a:cubicBezTo>
                  <a:pt x="171928" y="225916"/>
                  <a:pt x="171928" y="224535"/>
                  <a:pt x="172389" y="223153"/>
                </a:cubicBezTo>
                <a:cubicBezTo>
                  <a:pt x="172389" y="221311"/>
                  <a:pt x="172389" y="219469"/>
                  <a:pt x="172389" y="217627"/>
                </a:cubicBezTo>
                <a:cubicBezTo>
                  <a:pt x="172389" y="182630"/>
                  <a:pt x="143804" y="153619"/>
                  <a:pt x="108303" y="153619"/>
                </a:cubicBezTo>
                <a:cubicBezTo>
                  <a:pt x="72803" y="153619"/>
                  <a:pt x="44218" y="182630"/>
                  <a:pt x="44218" y="217627"/>
                </a:cubicBezTo>
                <a:cubicBezTo>
                  <a:pt x="44218" y="220390"/>
                  <a:pt x="44218" y="222693"/>
                  <a:pt x="44679" y="225916"/>
                </a:cubicBezTo>
                <a:cubicBezTo>
                  <a:pt x="44679" y="226837"/>
                  <a:pt x="45140" y="227758"/>
                  <a:pt x="45140" y="229140"/>
                </a:cubicBezTo>
                <a:lnTo>
                  <a:pt x="3646" y="229600"/>
                </a:lnTo>
                <a:cubicBezTo>
                  <a:pt x="-3731" y="200589"/>
                  <a:pt x="1341" y="180328"/>
                  <a:pt x="7795" y="164671"/>
                </a:cubicBezTo>
                <a:cubicBezTo>
                  <a:pt x="14250" y="148554"/>
                  <a:pt x="31309" y="127372"/>
                  <a:pt x="58049" y="117701"/>
                </a:cubicBezTo>
                <a:cubicBezTo>
                  <a:pt x="81102" y="109412"/>
                  <a:pt x="94472" y="106650"/>
                  <a:pt x="128128" y="88230"/>
                </a:cubicBezTo>
                <a:cubicBezTo>
                  <a:pt x="156252" y="72573"/>
                  <a:pt x="248922" y="24222"/>
                  <a:pt x="276124" y="15933"/>
                </a:cubicBezTo>
                <a:cubicBezTo>
                  <a:pt x="321768" y="2119"/>
                  <a:pt x="373866" y="-2947"/>
                  <a:pt x="449939" y="165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
        <p:nvSpPr>
          <p:cNvPr id="79" name="文本框 76">
            <a:extLst>
              <a:ext uri="{FF2B5EF4-FFF2-40B4-BE49-F238E27FC236}">
                <a16:creationId xmlns:a16="http://schemas.microsoft.com/office/drawing/2014/main" id="{56FC0F55-B331-41F8-9271-32FA1B121B32}"/>
              </a:ext>
            </a:extLst>
          </p:cNvPr>
          <p:cNvSpPr txBox="1"/>
          <p:nvPr/>
        </p:nvSpPr>
        <p:spPr>
          <a:xfrm>
            <a:off x="6815473" y="1772631"/>
            <a:ext cx="255771" cy="135935"/>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手机</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0" name="文本框 76">
            <a:extLst>
              <a:ext uri="{FF2B5EF4-FFF2-40B4-BE49-F238E27FC236}">
                <a16:creationId xmlns:a16="http://schemas.microsoft.com/office/drawing/2014/main" id="{7946A100-B89F-C5C6-2484-C3B049D0C0DC}"/>
              </a:ext>
            </a:extLst>
          </p:cNvPr>
          <p:cNvSpPr txBox="1"/>
          <p:nvPr/>
        </p:nvSpPr>
        <p:spPr>
          <a:xfrm>
            <a:off x="7265558" y="1715361"/>
            <a:ext cx="246342" cy="259045"/>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智能硬件</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1" name="文本框 76">
            <a:extLst>
              <a:ext uri="{FF2B5EF4-FFF2-40B4-BE49-F238E27FC236}">
                <a16:creationId xmlns:a16="http://schemas.microsoft.com/office/drawing/2014/main" id="{ECB1B940-E86C-7EA2-6BED-A181EC0CDEC7}"/>
              </a:ext>
            </a:extLst>
          </p:cNvPr>
          <p:cNvSpPr txBox="1"/>
          <p:nvPr/>
        </p:nvSpPr>
        <p:spPr>
          <a:xfrm>
            <a:off x="7717852" y="1772631"/>
            <a:ext cx="255771" cy="135935"/>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车载</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2" name="multiple-images_74176">
            <a:extLst>
              <a:ext uri="{FF2B5EF4-FFF2-40B4-BE49-F238E27FC236}">
                <a16:creationId xmlns:a16="http://schemas.microsoft.com/office/drawing/2014/main" id="{F028AE82-5E86-0E06-A62E-4F37C2D855F8}"/>
              </a:ext>
            </a:extLst>
          </p:cNvPr>
          <p:cNvSpPr/>
          <p:nvPr/>
        </p:nvSpPr>
        <p:spPr>
          <a:xfrm>
            <a:off x="10039922" y="1380155"/>
            <a:ext cx="229981" cy="240905"/>
          </a:xfrm>
          <a:custGeom>
            <a:avLst/>
            <a:gdLst>
              <a:gd name="connsiteX0" fmla="*/ 42831 w 609262"/>
              <a:gd name="connsiteY0" fmla="*/ 540990 h 608415"/>
              <a:gd name="connsiteX1" fmla="*/ 42831 w 609262"/>
              <a:gd name="connsiteY1" fmla="*/ 557986 h 608415"/>
              <a:gd name="connsiteX2" fmla="*/ 50593 w 609262"/>
              <a:gd name="connsiteY2" fmla="*/ 565644 h 608415"/>
              <a:gd name="connsiteX3" fmla="*/ 368830 w 609262"/>
              <a:gd name="connsiteY3" fmla="*/ 565644 h 608415"/>
              <a:gd name="connsiteX4" fmla="*/ 376592 w 609262"/>
              <a:gd name="connsiteY4" fmla="*/ 557986 h 608415"/>
              <a:gd name="connsiteX5" fmla="*/ 376592 w 609262"/>
              <a:gd name="connsiteY5" fmla="*/ 540990 h 608415"/>
              <a:gd name="connsiteX6" fmla="*/ 119421 w 609262"/>
              <a:gd name="connsiteY6" fmla="*/ 386901 h 608415"/>
              <a:gd name="connsiteX7" fmla="*/ 44046 w 609262"/>
              <a:gd name="connsiteY7" fmla="*/ 508958 h 608415"/>
              <a:gd name="connsiteX8" fmla="*/ 376592 w 609262"/>
              <a:gd name="connsiteY8" fmla="*/ 508958 h 608415"/>
              <a:gd name="connsiteX9" fmla="*/ 376592 w 609262"/>
              <a:gd name="connsiteY9" fmla="*/ 500086 h 608415"/>
              <a:gd name="connsiteX10" fmla="*/ 270544 w 609262"/>
              <a:gd name="connsiteY10" fmla="*/ 492242 h 608415"/>
              <a:gd name="connsiteX11" fmla="*/ 259603 w 609262"/>
              <a:gd name="connsiteY11" fmla="*/ 486825 h 608415"/>
              <a:gd name="connsiteX12" fmla="*/ 220887 w 609262"/>
              <a:gd name="connsiteY12" fmla="*/ 442467 h 608415"/>
              <a:gd name="connsiteX13" fmla="*/ 180487 w 609262"/>
              <a:gd name="connsiteY13" fmla="*/ 474592 h 608415"/>
              <a:gd name="connsiteX14" fmla="*/ 166740 w 609262"/>
              <a:gd name="connsiteY14" fmla="*/ 477673 h 608415"/>
              <a:gd name="connsiteX15" fmla="*/ 155799 w 609262"/>
              <a:gd name="connsiteY15" fmla="*/ 468615 h 608415"/>
              <a:gd name="connsiteX16" fmla="*/ 274147 w 609262"/>
              <a:gd name="connsiteY16" fmla="*/ 266949 h 608415"/>
              <a:gd name="connsiteX17" fmla="*/ 324249 w 609262"/>
              <a:gd name="connsiteY17" fmla="*/ 316980 h 608415"/>
              <a:gd name="connsiteX18" fmla="*/ 274147 w 609262"/>
              <a:gd name="connsiteY18" fmla="*/ 367011 h 608415"/>
              <a:gd name="connsiteX19" fmla="*/ 224045 w 609262"/>
              <a:gd name="connsiteY19" fmla="*/ 316980 h 608415"/>
              <a:gd name="connsiteX20" fmla="*/ 274147 w 609262"/>
              <a:gd name="connsiteY20" fmla="*/ 266949 h 608415"/>
              <a:gd name="connsiteX21" fmla="*/ 50593 w 609262"/>
              <a:gd name="connsiteY21" fmla="*/ 232440 h 608415"/>
              <a:gd name="connsiteX22" fmla="*/ 42831 w 609262"/>
              <a:gd name="connsiteY22" fmla="*/ 240097 h 608415"/>
              <a:gd name="connsiteX23" fmla="*/ 42831 w 609262"/>
              <a:gd name="connsiteY23" fmla="*/ 449751 h 608415"/>
              <a:gd name="connsiteX24" fmla="*/ 108012 w 609262"/>
              <a:gd name="connsiteY24" fmla="*/ 344130 h 608415"/>
              <a:gd name="connsiteX25" fmla="*/ 122788 w 609262"/>
              <a:gd name="connsiteY25" fmla="*/ 336566 h 608415"/>
              <a:gd name="connsiteX26" fmla="*/ 136347 w 609262"/>
              <a:gd name="connsiteY26" fmla="*/ 346091 h 608415"/>
              <a:gd name="connsiteX27" fmla="*/ 176747 w 609262"/>
              <a:gd name="connsiteY27" fmla="*/ 436583 h 608415"/>
              <a:gd name="connsiteX28" fmla="*/ 212938 w 609262"/>
              <a:gd name="connsiteY28" fmla="*/ 407820 h 608415"/>
              <a:gd name="connsiteX29" fmla="*/ 235008 w 609262"/>
              <a:gd name="connsiteY29" fmla="*/ 409781 h 608415"/>
              <a:gd name="connsiteX30" fmla="*/ 279522 w 609262"/>
              <a:gd name="connsiteY30" fmla="*/ 460677 h 608415"/>
              <a:gd name="connsiteX31" fmla="*/ 376592 w 609262"/>
              <a:gd name="connsiteY31" fmla="*/ 467961 h 608415"/>
              <a:gd name="connsiteX32" fmla="*/ 376592 w 609262"/>
              <a:gd name="connsiteY32" fmla="*/ 240097 h 608415"/>
              <a:gd name="connsiteX33" fmla="*/ 368830 w 609262"/>
              <a:gd name="connsiteY33" fmla="*/ 232440 h 608415"/>
              <a:gd name="connsiteX34" fmla="*/ 145512 w 609262"/>
              <a:gd name="connsiteY34" fmla="*/ 137559 h 608415"/>
              <a:gd name="connsiteX35" fmla="*/ 137750 w 609262"/>
              <a:gd name="connsiteY35" fmla="*/ 145310 h 608415"/>
              <a:gd name="connsiteX36" fmla="*/ 137750 w 609262"/>
              <a:gd name="connsiteY36" fmla="*/ 189669 h 608415"/>
              <a:gd name="connsiteX37" fmla="*/ 368830 w 609262"/>
              <a:gd name="connsiteY37" fmla="*/ 189669 h 608415"/>
              <a:gd name="connsiteX38" fmla="*/ 419423 w 609262"/>
              <a:gd name="connsiteY38" fmla="*/ 240097 h 608415"/>
              <a:gd name="connsiteX39" fmla="*/ 419423 w 609262"/>
              <a:gd name="connsiteY39" fmla="*/ 470856 h 608415"/>
              <a:gd name="connsiteX40" fmla="*/ 463750 w 609262"/>
              <a:gd name="connsiteY40" fmla="*/ 470856 h 608415"/>
              <a:gd name="connsiteX41" fmla="*/ 471512 w 609262"/>
              <a:gd name="connsiteY41" fmla="*/ 463105 h 608415"/>
              <a:gd name="connsiteX42" fmla="*/ 471512 w 609262"/>
              <a:gd name="connsiteY42" fmla="*/ 145310 h 608415"/>
              <a:gd name="connsiteX43" fmla="*/ 463750 w 609262"/>
              <a:gd name="connsiteY43" fmla="*/ 137559 h 608415"/>
              <a:gd name="connsiteX44" fmla="*/ 240432 w 609262"/>
              <a:gd name="connsiteY44" fmla="*/ 42771 h 608415"/>
              <a:gd name="connsiteX45" fmla="*/ 232763 w 609262"/>
              <a:gd name="connsiteY45" fmla="*/ 50522 h 608415"/>
              <a:gd name="connsiteX46" fmla="*/ 232763 w 609262"/>
              <a:gd name="connsiteY46" fmla="*/ 94788 h 608415"/>
              <a:gd name="connsiteX47" fmla="*/ 463750 w 609262"/>
              <a:gd name="connsiteY47" fmla="*/ 94788 h 608415"/>
              <a:gd name="connsiteX48" fmla="*/ 514342 w 609262"/>
              <a:gd name="connsiteY48" fmla="*/ 145310 h 608415"/>
              <a:gd name="connsiteX49" fmla="*/ 514342 w 609262"/>
              <a:gd name="connsiteY49" fmla="*/ 375975 h 608415"/>
              <a:gd name="connsiteX50" fmla="*/ 558763 w 609262"/>
              <a:gd name="connsiteY50" fmla="*/ 375975 h 608415"/>
              <a:gd name="connsiteX51" fmla="*/ 566431 w 609262"/>
              <a:gd name="connsiteY51" fmla="*/ 368318 h 608415"/>
              <a:gd name="connsiteX52" fmla="*/ 566431 w 609262"/>
              <a:gd name="connsiteY52" fmla="*/ 50522 h 608415"/>
              <a:gd name="connsiteX53" fmla="*/ 558763 w 609262"/>
              <a:gd name="connsiteY53" fmla="*/ 42771 h 608415"/>
              <a:gd name="connsiteX54" fmla="*/ 240432 w 609262"/>
              <a:gd name="connsiteY54" fmla="*/ 0 h 608415"/>
              <a:gd name="connsiteX55" fmla="*/ 558763 w 609262"/>
              <a:gd name="connsiteY55" fmla="*/ 0 h 608415"/>
              <a:gd name="connsiteX56" fmla="*/ 609262 w 609262"/>
              <a:gd name="connsiteY56" fmla="*/ 50522 h 608415"/>
              <a:gd name="connsiteX57" fmla="*/ 609262 w 609262"/>
              <a:gd name="connsiteY57" fmla="*/ 368318 h 608415"/>
              <a:gd name="connsiteX58" fmla="*/ 558763 w 609262"/>
              <a:gd name="connsiteY58" fmla="*/ 418840 h 608415"/>
              <a:gd name="connsiteX59" fmla="*/ 514342 w 609262"/>
              <a:gd name="connsiteY59" fmla="*/ 418840 h 608415"/>
              <a:gd name="connsiteX60" fmla="*/ 514342 w 609262"/>
              <a:gd name="connsiteY60" fmla="*/ 463105 h 608415"/>
              <a:gd name="connsiteX61" fmla="*/ 463750 w 609262"/>
              <a:gd name="connsiteY61" fmla="*/ 513627 h 608415"/>
              <a:gd name="connsiteX62" fmla="*/ 419423 w 609262"/>
              <a:gd name="connsiteY62" fmla="*/ 513627 h 608415"/>
              <a:gd name="connsiteX63" fmla="*/ 419423 w 609262"/>
              <a:gd name="connsiteY63" fmla="*/ 557986 h 608415"/>
              <a:gd name="connsiteX64" fmla="*/ 368830 w 609262"/>
              <a:gd name="connsiteY64" fmla="*/ 608415 h 608415"/>
              <a:gd name="connsiteX65" fmla="*/ 50593 w 609262"/>
              <a:gd name="connsiteY65" fmla="*/ 608415 h 608415"/>
              <a:gd name="connsiteX66" fmla="*/ 0 w 609262"/>
              <a:gd name="connsiteY66" fmla="*/ 557986 h 608415"/>
              <a:gd name="connsiteX67" fmla="*/ 0 w 609262"/>
              <a:gd name="connsiteY67" fmla="*/ 240097 h 608415"/>
              <a:gd name="connsiteX68" fmla="*/ 50593 w 609262"/>
              <a:gd name="connsiteY68" fmla="*/ 189669 h 608415"/>
              <a:gd name="connsiteX69" fmla="*/ 94920 w 609262"/>
              <a:gd name="connsiteY69" fmla="*/ 189669 h 608415"/>
              <a:gd name="connsiteX70" fmla="*/ 94920 w 609262"/>
              <a:gd name="connsiteY70" fmla="*/ 145310 h 608415"/>
              <a:gd name="connsiteX71" fmla="*/ 145512 w 609262"/>
              <a:gd name="connsiteY71" fmla="*/ 94788 h 608415"/>
              <a:gd name="connsiteX72" fmla="*/ 189933 w 609262"/>
              <a:gd name="connsiteY72" fmla="*/ 94788 h 608415"/>
              <a:gd name="connsiteX73" fmla="*/ 189933 w 609262"/>
              <a:gd name="connsiteY73" fmla="*/ 50522 h 608415"/>
              <a:gd name="connsiteX74" fmla="*/ 240432 w 609262"/>
              <a:gd name="connsiteY74" fmla="*/ 0 h 6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9262" h="608415">
                <a:moveTo>
                  <a:pt x="42831" y="540990"/>
                </a:moveTo>
                <a:lnTo>
                  <a:pt x="42831" y="557986"/>
                </a:lnTo>
                <a:cubicBezTo>
                  <a:pt x="42831" y="562189"/>
                  <a:pt x="46291" y="565644"/>
                  <a:pt x="50593" y="565644"/>
                </a:cubicBezTo>
                <a:lnTo>
                  <a:pt x="368830" y="565644"/>
                </a:lnTo>
                <a:cubicBezTo>
                  <a:pt x="373039" y="565644"/>
                  <a:pt x="376592" y="562189"/>
                  <a:pt x="376592" y="557986"/>
                </a:cubicBezTo>
                <a:lnTo>
                  <a:pt x="376592" y="540990"/>
                </a:lnTo>
                <a:close/>
                <a:moveTo>
                  <a:pt x="119421" y="386901"/>
                </a:moveTo>
                <a:lnTo>
                  <a:pt x="44046" y="508958"/>
                </a:lnTo>
                <a:lnTo>
                  <a:pt x="376592" y="508958"/>
                </a:lnTo>
                <a:lnTo>
                  <a:pt x="376592" y="500086"/>
                </a:lnTo>
                <a:lnTo>
                  <a:pt x="270544" y="492242"/>
                </a:lnTo>
                <a:cubicBezTo>
                  <a:pt x="266336" y="491962"/>
                  <a:pt x="262408" y="490001"/>
                  <a:pt x="259603" y="486825"/>
                </a:cubicBezTo>
                <a:lnTo>
                  <a:pt x="220887" y="442467"/>
                </a:lnTo>
                <a:lnTo>
                  <a:pt x="180487" y="474592"/>
                </a:lnTo>
                <a:cubicBezTo>
                  <a:pt x="176653" y="477673"/>
                  <a:pt x="171510" y="478794"/>
                  <a:pt x="166740" y="477673"/>
                </a:cubicBezTo>
                <a:cubicBezTo>
                  <a:pt x="161878" y="476459"/>
                  <a:pt x="157856" y="473098"/>
                  <a:pt x="155799" y="468615"/>
                </a:cubicBezTo>
                <a:close/>
                <a:moveTo>
                  <a:pt x="274147" y="266949"/>
                </a:moveTo>
                <a:cubicBezTo>
                  <a:pt x="301818" y="266949"/>
                  <a:pt x="324249" y="289349"/>
                  <a:pt x="324249" y="316980"/>
                </a:cubicBezTo>
                <a:cubicBezTo>
                  <a:pt x="324249" y="344611"/>
                  <a:pt x="301818" y="367011"/>
                  <a:pt x="274147" y="367011"/>
                </a:cubicBezTo>
                <a:cubicBezTo>
                  <a:pt x="246476" y="367011"/>
                  <a:pt x="224045" y="344611"/>
                  <a:pt x="224045" y="316980"/>
                </a:cubicBezTo>
                <a:cubicBezTo>
                  <a:pt x="224045" y="289349"/>
                  <a:pt x="246476" y="266949"/>
                  <a:pt x="274147" y="266949"/>
                </a:cubicBezTo>
                <a:close/>
                <a:moveTo>
                  <a:pt x="50593" y="232440"/>
                </a:moveTo>
                <a:cubicBezTo>
                  <a:pt x="46291" y="232440"/>
                  <a:pt x="42831" y="235895"/>
                  <a:pt x="42831" y="240097"/>
                </a:cubicBezTo>
                <a:lnTo>
                  <a:pt x="42831" y="449751"/>
                </a:lnTo>
                <a:lnTo>
                  <a:pt x="108012" y="344130"/>
                </a:lnTo>
                <a:cubicBezTo>
                  <a:pt x="111098" y="339087"/>
                  <a:pt x="116709" y="336192"/>
                  <a:pt x="122788" y="336566"/>
                </a:cubicBezTo>
                <a:cubicBezTo>
                  <a:pt x="128679" y="336940"/>
                  <a:pt x="133916" y="340675"/>
                  <a:pt x="136347" y="346091"/>
                </a:cubicBezTo>
                <a:lnTo>
                  <a:pt x="176747" y="436583"/>
                </a:lnTo>
                <a:lnTo>
                  <a:pt x="212938" y="407820"/>
                </a:lnTo>
                <a:cubicBezTo>
                  <a:pt x="219577" y="402404"/>
                  <a:pt x="229303" y="403338"/>
                  <a:pt x="235008" y="409781"/>
                </a:cubicBezTo>
                <a:lnTo>
                  <a:pt x="279522" y="460677"/>
                </a:lnTo>
                <a:lnTo>
                  <a:pt x="376592" y="467961"/>
                </a:lnTo>
                <a:lnTo>
                  <a:pt x="376592" y="240097"/>
                </a:lnTo>
                <a:cubicBezTo>
                  <a:pt x="376592" y="235895"/>
                  <a:pt x="373039" y="232440"/>
                  <a:pt x="368830" y="232440"/>
                </a:cubicBezTo>
                <a:close/>
                <a:moveTo>
                  <a:pt x="145512" y="137559"/>
                </a:moveTo>
                <a:cubicBezTo>
                  <a:pt x="141304" y="137559"/>
                  <a:pt x="137750" y="141014"/>
                  <a:pt x="137750" y="145310"/>
                </a:cubicBezTo>
                <a:lnTo>
                  <a:pt x="137750" y="189669"/>
                </a:lnTo>
                <a:lnTo>
                  <a:pt x="368830" y="189669"/>
                </a:lnTo>
                <a:cubicBezTo>
                  <a:pt x="396698" y="189669"/>
                  <a:pt x="419423" y="212268"/>
                  <a:pt x="419423" y="240097"/>
                </a:cubicBezTo>
                <a:lnTo>
                  <a:pt x="419423" y="470856"/>
                </a:lnTo>
                <a:lnTo>
                  <a:pt x="463750" y="470856"/>
                </a:lnTo>
                <a:cubicBezTo>
                  <a:pt x="468052" y="470856"/>
                  <a:pt x="471512" y="467401"/>
                  <a:pt x="471512" y="463105"/>
                </a:cubicBezTo>
                <a:lnTo>
                  <a:pt x="471512" y="145310"/>
                </a:lnTo>
                <a:cubicBezTo>
                  <a:pt x="471512" y="141014"/>
                  <a:pt x="468052" y="137559"/>
                  <a:pt x="463750" y="137559"/>
                </a:cubicBezTo>
                <a:close/>
                <a:moveTo>
                  <a:pt x="240432" y="42771"/>
                </a:moveTo>
                <a:cubicBezTo>
                  <a:pt x="236223" y="42771"/>
                  <a:pt x="232763" y="46226"/>
                  <a:pt x="232763" y="50522"/>
                </a:cubicBezTo>
                <a:lnTo>
                  <a:pt x="232763" y="94788"/>
                </a:lnTo>
                <a:lnTo>
                  <a:pt x="463750" y="94788"/>
                </a:lnTo>
                <a:cubicBezTo>
                  <a:pt x="491711" y="94788"/>
                  <a:pt x="514342" y="117481"/>
                  <a:pt x="514342" y="145310"/>
                </a:cubicBezTo>
                <a:lnTo>
                  <a:pt x="514342" y="375975"/>
                </a:lnTo>
                <a:lnTo>
                  <a:pt x="558763" y="375975"/>
                </a:lnTo>
                <a:cubicBezTo>
                  <a:pt x="562971" y="375975"/>
                  <a:pt x="566431" y="372520"/>
                  <a:pt x="566431" y="368318"/>
                </a:cubicBezTo>
                <a:lnTo>
                  <a:pt x="566431" y="50522"/>
                </a:lnTo>
                <a:cubicBezTo>
                  <a:pt x="566431" y="46226"/>
                  <a:pt x="562971" y="42771"/>
                  <a:pt x="558763" y="42771"/>
                </a:cubicBezTo>
                <a:close/>
                <a:moveTo>
                  <a:pt x="240432" y="0"/>
                </a:moveTo>
                <a:lnTo>
                  <a:pt x="558763" y="0"/>
                </a:lnTo>
                <a:cubicBezTo>
                  <a:pt x="586631" y="0"/>
                  <a:pt x="609262" y="22693"/>
                  <a:pt x="609262" y="50522"/>
                </a:cubicBezTo>
                <a:lnTo>
                  <a:pt x="609262" y="368318"/>
                </a:lnTo>
                <a:cubicBezTo>
                  <a:pt x="609262" y="396147"/>
                  <a:pt x="586631" y="418840"/>
                  <a:pt x="558763" y="418840"/>
                </a:cubicBezTo>
                <a:lnTo>
                  <a:pt x="514342" y="418840"/>
                </a:lnTo>
                <a:lnTo>
                  <a:pt x="514342" y="463105"/>
                </a:lnTo>
                <a:cubicBezTo>
                  <a:pt x="514342" y="490934"/>
                  <a:pt x="491711" y="513627"/>
                  <a:pt x="463750" y="513627"/>
                </a:cubicBezTo>
                <a:lnTo>
                  <a:pt x="419423" y="513627"/>
                </a:lnTo>
                <a:lnTo>
                  <a:pt x="419423" y="557986"/>
                </a:lnTo>
                <a:cubicBezTo>
                  <a:pt x="419423" y="585815"/>
                  <a:pt x="396698" y="608415"/>
                  <a:pt x="368830" y="608415"/>
                </a:cubicBezTo>
                <a:lnTo>
                  <a:pt x="50593" y="608415"/>
                </a:lnTo>
                <a:cubicBezTo>
                  <a:pt x="22631" y="608415"/>
                  <a:pt x="0" y="585815"/>
                  <a:pt x="0" y="557986"/>
                </a:cubicBezTo>
                <a:lnTo>
                  <a:pt x="0" y="240097"/>
                </a:lnTo>
                <a:cubicBezTo>
                  <a:pt x="0" y="212268"/>
                  <a:pt x="22631" y="189669"/>
                  <a:pt x="50593" y="189669"/>
                </a:cubicBezTo>
                <a:lnTo>
                  <a:pt x="94920" y="189669"/>
                </a:lnTo>
                <a:lnTo>
                  <a:pt x="94920" y="145310"/>
                </a:lnTo>
                <a:cubicBezTo>
                  <a:pt x="94920" y="117481"/>
                  <a:pt x="117644" y="94788"/>
                  <a:pt x="145512" y="94788"/>
                </a:cubicBezTo>
                <a:lnTo>
                  <a:pt x="189933" y="94788"/>
                </a:lnTo>
                <a:lnTo>
                  <a:pt x="189933" y="50522"/>
                </a:lnTo>
                <a:cubicBezTo>
                  <a:pt x="189933" y="22693"/>
                  <a:pt x="212564" y="0"/>
                  <a:pt x="24043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
        <p:nvSpPr>
          <p:cNvPr id="83" name="technological_376048">
            <a:extLst>
              <a:ext uri="{FF2B5EF4-FFF2-40B4-BE49-F238E27FC236}">
                <a16:creationId xmlns:a16="http://schemas.microsoft.com/office/drawing/2014/main" id="{2DE4025C-FD5E-62E0-9C29-93799CF27240}"/>
              </a:ext>
            </a:extLst>
          </p:cNvPr>
          <p:cNvSpPr/>
          <p:nvPr/>
        </p:nvSpPr>
        <p:spPr>
          <a:xfrm>
            <a:off x="8545696" y="1399793"/>
            <a:ext cx="268371" cy="230206"/>
          </a:xfrm>
          <a:custGeom>
            <a:avLst/>
            <a:gdLst>
              <a:gd name="connsiteX0" fmla="*/ 234365 w 607639"/>
              <a:gd name="connsiteY0" fmla="*/ 415983 h 572074"/>
              <a:gd name="connsiteX1" fmla="*/ 373276 w 607639"/>
              <a:gd name="connsiteY1" fmla="*/ 415983 h 572074"/>
              <a:gd name="connsiteX2" fmla="*/ 399260 w 607639"/>
              <a:gd name="connsiteY2" fmla="*/ 442031 h 572074"/>
              <a:gd name="connsiteX3" fmla="*/ 373276 w 607639"/>
              <a:gd name="connsiteY3" fmla="*/ 467990 h 572074"/>
              <a:gd name="connsiteX4" fmla="*/ 234365 w 607639"/>
              <a:gd name="connsiteY4" fmla="*/ 467990 h 572074"/>
              <a:gd name="connsiteX5" fmla="*/ 208380 w 607639"/>
              <a:gd name="connsiteY5" fmla="*/ 442031 h 572074"/>
              <a:gd name="connsiteX6" fmla="*/ 234365 w 607639"/>
              <a:gd name="connsiteY6" fmla="*/ 415983 h 572074"/>
              <a:gd name="connsiteX7" fmla="*/ 503414 w 607639"/>
              <a:gd name="connsiteY7" fmla="*/ 364023 h 572074"/>
              <a:gd name="connsiteX8" fmla="*/ 503414 w 607639"/>
              <a:gd name="connsiteY8" fmla="*/ 416013 h 572074"/>
              <a:gd name="connsiteX9" fmla="*/ 555571 w 607639"/>
              <a:gd name="connsiteY9" fmla="*/ 416013 h 572074"/>
              <a:gd name="connsiteX10" fmla="*/ 555571 w 607639"/>
              <a:gd name="connsiteY10" fmla="*/ 364023 h 572074"/>
              <a:gd name="connsiteX11" fmla="*/ 52068 w 607639"/>
              <a:gd name="connsiteY11" fmla="*/ 364023 h 572074"/>
              <a:gd name="connsiteX12" fmla="*/ 52068 w 607639"/>
              <a:gd name="connsiteY12" fmla="*/ 416013 h 572074"/>
              <a:gd name="connsiteX13" fmla="*/ 104136 w 607639"/>
              <a:gd name="connsiteY13" fmla="*/ 416013 h 572074"/>
              <a:gd name="connsiteX14" fmla="*/ 104136 w 607639"/>
              <a:gd name="connsiteY14" fmla="*/ 364023 h 572074"/>
              <a:gd name="connsiteX15" fmla="*/ 364541 w 607639"/>
              <a:gd name="connsiteY15" fmla="*/ 311970 h 572074"/>
              <a:gd name="connsiteX16" fmla="*/ 399259 w 607639"/>
              <a:gd name="connsiteY16" fmla="*/ 346653 h 572074"/>
              <a:gd name="connsiteX17" fmla="*/ 364541 w 607639"/>
              <a:gd name="connsiteY17" fmla="*/ 381336 h 572074"/>
              <a:gd name="connsiteX18" fmla="*/ 329823 w 607639"/>
              <a:gd name="connsiteY18" fmla="*/ 346653 h 572074"/>
              <a:gd name="connsiteX19" fmla="*/ 364541 w 607639"/>
              <a:gd name="connsiteY19" fmla="*/ 311970 h 572074"/>
              <a:gd name="connsiteX20" fmla="*/ 243063 w 607639"/>
              <a:gd name="connsiteY20" fmla="*/ 311970 h 572074"/>
              <a:gd name="connsiteX21" fmla="*/ 277746 w 607639"/>
              <a:gd name="connsiteY21" fmla="*/ 346653 h 572074"/>
              <a:gd name="connsiteX22" fmla="*/ 243063 w 607639"/>
              <a:gd name="connsiteY22" fmla="*/ 381336 h 572074"/>
              <a:gd name="connsiteX23" fmla="*/ 208380 w 607639"/>
              <a:gd name="connsiteY23" fmla="*/ 346653 h 572074"/>
              <a:gd name="connsiteX24" fmla="*/ 243063 w 607639"/>
              <a:gd name="connsiteY24" fmla="*/ 311970 h 572074"/>
              <a:gd name="connsiteX25" fmla="*/ 156204 w 607639"/>
              <a:gd name="connsiteY25" fmla="*/ 260042 h 572074"/>
              <a:gd name="connsiteX26" fmla="*/ 156204 w 607639"/>
              <a:gd name="connsiteY26" fmla="*/ 337983 h 572074"/>
              <a:gd name="connsiteX27" fmla="*/ 156204 w 607639"/>
              <a:gd name="connsiteY27" fmla="*/ 442053 h 572074"/>
              <a:gd name="connsiteX28" fmla="*/ 156204 w 607639"/>
              <a:gd name="connsiteY28" fmla="*/ 519995 h 572074"/>
              <a:gd name="connsiteX29" fmla="*/ 451346 w 607639"/>
              <a:gd name="connsiteY29" fmla="*/ 519995 h 572074"/>
              <a:gd name="connsiteX30" fmla="*/ 451346 w 607639"/>
              <a:gd name="connsiteY30" fmla="*/ 442053 h 572074"/>
              <a:gd name="connsiteX31" fmla="*/ 451346 w 607639"/>
              <a:gd name="connsiteY31" fmla="*/ 337983 h 572074"/>
              <a:gd name="connsiteX32" fmla="*/ 451346 w 607639"/>
              <a:gd name="connsiteY32" fmla="*/ 260042 h 572074"/>
              <a:gd name="connsiteX33" fmla="*/ 303775 w 607639"/>
              <a:gd name="connsiteY33" fmla="*/ 51991 h 572074"/>
              <a:gd name="connsiteX34" fmla="*/ 277786 w 607639"/>
              <a:gd name="connsiteY34" fmla="*/ 78030 h 572074"/>
              <a:gd name="connsiteX35" fmla="*/ 303775 w 607639"/>
              <a:gd name="connsiteY35" fmla="*/ 103981 h 572074"/>
              <a:gd name="connsiteX36" fmla="*/ 329854 w 607639"/>
              <a:gd name="connsiteY36" fmla="*/ 78030 h 572074"/>
              <a:gd name="connsiteX37" fmla="*/ 303775 w 607639"/>
              <a:gd name="connsiteY37" fmla="*/ 51991 h 572074"/>
              <a:gd name="connsiteX38" fmla="*/ 303775 w 607639"/>
              <a:gd name="connsiteY38" fmla="*/ 0 h 572074"/>
              <a:gd name="connsiteX39" fmla="*/ 381922 w 607639"/>
              <a:gd name="connsiteY39" fmla="*/ 78030 h 572074"/>
              <a:gd name="connsiteX40" fmla="*/ 329854 w 607639"/>
              <a:gd name="connsiteY40" fmla="*/ 151528 h 572074"/>
              <a:gd name="connsiteX41" fmla="*/ 329854 w 607639"/>
              <a:gd name="connsiteY41" fmla="*/ 208051 h 572074"/>
              <a:gd name="connsiteX42" fmla="*/ 477425 w 607639"/>
              <a:gd name="connsiteY42" fmla="*/ 208051 h 572074"/>
              <a:gd name="connsiteX43" fmla="*/ 503414 w 607639"/>
              <a:gd name="connsiteY43" fmla="*/ 234002 h 572074"/>
              <a:gd name="connsiteX44" fmla="*/ 503414 w 607639"/>
              <a:gd name="connsiteY44" fmla="*/ 312032 h 572074"/>
              <a:gd name="connsiteX45" fmla="*/ 581561 w 607639"/>
              <a:gd name="connsiteY45" fmla="*/ 312032 h 572074"/>
              <a:gd name="connsiteX46" fmla="*/ 607639 w 607639"/>
              <a:gd name="connsiteY46" fmla="*/ 337983 h 572074"/>
              <a:gd name="connsiteX47" fmla="*/ 607639 w 607639"/>
              <a:gd name="connsiteY47" fmla="*/ 442053 h 572074"/>
              <a:gd name="connsiteX48" fmla="*/ 581561 w 607639"/>
              <a:gd name="connsiteY48" fmla="*/ 468004 h 572074"/>
              <a:gd name="connsiteX49" fmla="*/ 503414 w 607639"/>
              <a:gd name="connsiteY49" fmla="*/ 468004 h 572074"/>
              <a:gd name="connsiteX50" fmla="*/ 503414 w 607639"/>
              <a:gd name="connsiteY50" fmla="*/ 546034 h 572074"/>
              <a:gd name="connsiteX51" fmla="*/ 477425 w 607639"/>
              <a:gd name="connsiteY51" fmla="*/ 572074 h 572074"/>
              <a:gd name="connsiteX52" fmla="*/ 130214 w 607639"/>
              <a:gd name="connsiteY52" fmla="*/ 572074 h 572074"/>
              <a:gd name="connsiteX53" fmla="*/ 104136 w 607639"/>
              <a:gd name="connsiteY53" fmla="*/ 546034 h 572074"/>
              <a:gd name="connsiteX54" fmla="*/ 104136 w 607639"/>
              <a:gd name="connsiteY54" fmla="*/ 468004 h 572074"/>
              <a:gd name="connsiteX55" fmla="*/ 26078 w 607639"/>
              <a:gd name="connsiteY55" fmla="*/ 468004 h 572074"/>
              <a:gd name="connsiteX56" fmla="*/ 0 w 607639"/>
              <a:gd name="connsiteY56" fmla="*/ 442053 h 572074"/>
              <a:gd name="connsiteX57" fmla="*/ 0 w 607639"/>
              <a:gd name="connsiteY57" fmla="*/ 337983 h 572074"/>
              <a:gd name="connsiteX58" fmla="*/ 26078 w 607639"/>
              <a:gd name="connsiteY58" fmla="*/ 312032 h 572074"/>
              <a:gd name="connsiteX59" fmla="*/ 104136 w 607639"/>
              <a:gd name="connsiteY59" fmla="*/ 312032 h 572074"/>
              <a:gd name="connsiteX60" fmla="*/ 104136 w 607639"/>
              <a:gd name="connsiteY60" fmla="*/ 234002 h 572074"/>
              <a:gd name="connsiteX61" fmla="*/ 130214 w 607639"/>
              <a:gd name="connsiteY61" fmla="*/ 208051 h 572074"/>
              <a:gd name="connsiteX62" fmla="*/ 277786 w 607639"/>
              <a:gd name="connsiteY62" fmla="*/ 208051 h 572074"/>
              <a:gd name="connsiteX63" fmla="*/ 277786 w 607639"/>
              <a:gd name="connsiteY63" fmla="*/ 151528 h 572074"/>
              <a:gd name="connsiteX64" fmla="*/ 225718 w 607639"/>
              <a:gd name="connsiteY64" fmla="*/ 78030 h 572074"/>
              <a:gd name="connsiteX65" fmla="*/ 303775 w 607639"/>
              <a:gd name="connsiteY65" fmla="*/ 0 h 5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7639" h="572074">
                <a:moveTo>
                  <a:pt x="234365" y="415983"/>
                </a:moveTo>
                <a:lnTo>
                  <a:pt x="373276" y="415983"/>
                </a:lnTo>
                <a:cubicBezTo>
                  <a:pt x="387603" y="415983"/>
                  <a:pt x="399260" y="427629"/>
                  <a:pt x="399260" y="442031"/>
                </a:cubicBezTo>
                <a:cubicBezTo>
                  <a:pt x="399260" y="456344"/>
                  <a:pt x="387603" y="467990"/>
                  <a:pt x="373276" y="467990"/>
                </a:cubicBezTo>
                <a:lnTo>
                  <a:pt x="234365" y="467990"/>
                </a:lnTo>
                <a:cubicBezTo>
                  <a:pt x="220038" y="467990"/>
                  <a:pt x="208380" y="456344"/>
                  <a:pt x="208380" y="442031"/>
                </a:cubicBezTo>
                <a:cubicBezTo>
                  <a:pt x="208380" y="427629"/>
                  <a:pt x="220038" y="415983"/>
                  <a:pt x="234365" y="415983"/>
                </a:cubicBezTo>
                <a:close/>
                <a:moveTo>
                  <a:pt x="503414" y="364023"/>
                </a:moveTo>
                <a:lnTo>
                  <a:pt x="503414" y="416013"/>
                </a:lnTo>
                <a:lnTo>
                  <a:pt x="555571" y="416013"/>
                </a:lnTo>
                <a:lnTo>
                  <a:pt x="555571" y="364023"/>
                </a:lnTo>
                <a:close/>
                <a:moveTo>
                  <a:pt x="52068" y="364023"/>
                </a:moveTo>
                <a:lnTo>
                  <a:pt x="52068" y="416013"/>
                </a:lnTo>
                <a:lnTo>
                  <a:pt x="104136" y="416013"/>
                </a:lnTo>
                <a:lnTo>
                  <a:pt x="104136" y="364023"/>
                </a:lnTo>
                <a:close/>
                <a:moveTo>
                  <a:pt x="364541" y="311970"/>
                </a:moveTo>
                <a:cubicBezTo>
                  <a:pt x="383715" y="311970"/>
                  <a:pt x="399259" y="327498"/>
                  <a:pt x="399259" y="346653"/>
                </a:cubicBezTo>
                <a:cubicBezTo>
                  <a:pt x="399259" y="365808"/>
                  <a:pt x="383715" y="381336"/>
                  <a:pt x="364541" y="381336"/>
                </a:cubicBezTo>
                <a:cubicBezTo>
                  <a:pt x="345367" y="381336"/>
                  <a:pt x="329823" y="365808"/>
                  <a:pt x="329823" y="346653"/>
                </a:cubicBezTo>
                <a:cubicBezTo>
                  <a:pt x="329823" y="327498"/>
                  <a:pt x="345367" y="311970"/>
                  <a:pt x="364541" y="311970"/>
                </a:cubicBezTo>
                <a:close/>
                <a:moveTo>
                  <a:pt x="243063" y="311970"/>
                </a:moveTo>
                <a:cubicBezTo>
                  <a:pt x="262218" y="311970"/>
                  <a:pt x="277746" y="327498"/>
                  <a:pt x="277746" y="346653"/>
                </a:cubicBezTo>
                <a:cubicBezTo>
                  <a:pt x="277746" y="365808"/>
                  <a:pt x="262218" y="381336"/>
                  <a:pt x="243063" y="381336"/>
                </a:cubicBezTo>
                <a:cubicBezTo>
                  <a:pt x="223908" y="381336"/>
                  <a:pt x="208380" y="365808"/>
                  <a:pt x="208380" y="346653"/>
                </a:cubicBezTo>
                <a:cubicBezTo>
                  <a:pt x="208380" y="327498"/>
                  <a:pt x="223908" y="311970"/>
                  <a:pt x="243063" y="311970"/>
                </a:cubicBezTo>
                <a:close/>
                <a:moveTo>
                  <a:pt x="156204" y="260042"/>
                </a:moveTo>
                <a:lnTo>
                  <a:pt x="156204" y="337983"/>
                </a:lnTo>
                <a:lnTo>
                  <a:pt x="156204" y="442053"/>
                </a:lnTo>
                <a:lnTo>
                  <a:pt x="156204" y="519995"/>
                </a:lnTo>
                <a:lnTo>
                  <a:pt x="451346" y="519995"/>
                </a:lnTo>
                <a:lnTo>
                  <a:pt x="451346" y="442053"/>
                </a:lnTo>
                <a:lnTo>
                  <a:pt x="451346" y="337983"/>
                </a:lnTo>
                <a:lnTo>
                  <a:pt x="451346" y="260042"/>
                </a:lnTo>
                <a:close/>
                <a:moveTo>
                  <a:pt x="303775" y="51991"/>
                </a:moveTo>
                <a:cubicBezTo>
                  <a:pt x="289445" y="51991"/>
                  <a:pt x="277786" y="63633"/>
                  <a:pt x="277786" y="78030"/>
                </a:cubicBezTo>
                <a:cubicBezTo>
                  <a:pt x="277786" y="92339"/>
                  <a:pt x="289445" y="103981"/>
                  <a:pt x="303775" y="103981"/>
                </a:cubicBezTo>
                <a:cubicBezTo>
                  <a:pt x="318194" y="103981"/>
                  <a:pt x="329854" y="92339"/>
                  <a:pt x="329854" y="78030"/>
                </a:cubicBezTo>
                <a:cubicBezTo>
                  <a:pt x="329854" y="63633"/>
                  <a:pt x="318194" y="51991"/>
                  <a:pt x="303775" y="51991"/>
                </a:cubicBezTo>
                <a:close/>
                <a:moveTo>
                  <a:pt x="303775" y="0"/>
                </a:moveTo>
                <a:cubicBezTo>
                  <a:pt x="346854" y="0"/>
                  <a:pt x="381922" y="35016"/>
                  <a:pt x="381922" y="78030"/>
                </a:cubicBezTo>
                <a:cubicBezTo>
                  <a:pt x="381922" y="111891"/>
                  <a:pt x="360116" y="140774"/>
                  <a:pt x="329854" y="151528"/>
                </a:cubicBezTo>
                <a:lnTo>
                  <a:pt x="329854" y="208051"/>
                </a:lnTo>
                <a:lnTo>
                  <a:pt x="477425" y="208051"/>
                </a:lnTo>
                <a:cubicBezTo>
                  <a:pt x="491754" y="208051"/>
                  <a:pt x="503414" y="219693"/>
                  <a:pt x="503414" y="234002"/>
                </a:cubicBezTo>
                <a:lnTo>
                  <a:pt x="503414" y="312032"/>
                </a:lnTo>
                <a:lnTo>
                  <a:pt x="581561" y="312032"/>
                </a:lnTo>
                <a:cubicBezTo>
                  <a:pt x="595980" y="312032"/>
                  <a:pt x="607639" y="323675"/>
                  <a:pt x="607639" y="337983"/>
                </a:cubicBezTo>
                <a:lnTo>
                  <a:pt x="607639" y="442053"/>
                </a:lnTo>
                <a:cubicBezTo>
                  <a:pt x="607639" y="456362"/>
                  <a:pt x="595980" y="468004"/>
                  <a:pt x="581561" y="468004"/>
                </a:cubicBezTo>
                <a:lnTo>
                  <a:pt x="503414" y="468004"/>
                </a:lnTo>
                <a:lnTo>
                  <a:pt x="503414" y="546034"/>
                </a:lnTo>
                <a:cubicBezTo>
                  <a:pt x="503414" y="560432"/>
                  <a:pt x="491754" y="572074"/>
                  <a:pt x="477425" y="572074"/>
                </a:cubicBezTo>
                <a:lnTo>
                  <a:pt x="130214" y="572074"/>
                </a:lnTo>
                <a:cubicBezTo>
                  <a:pt x="115796" y="572074"/>
                  <a:pt x="104136" y="560432"/>
                  <a:pt x="104136" y="546034"/>
                </a:cubicBezTo>
                <a:lnTo>
                  <a:pt x="104136" y="468004"/>
                </a:lnTo>
                <a:lnTo>
                  <a:pt x="26078" y="468004"/>
                </a:lnTo>
                <a:cubicBezTo>
                  <a:pt x="11659" y="468004"/>
                  <a:pt x="0" y="456362"/>
                  <a:pt x="0" y="442053"/>
                </a:cubicBezTo>
                <a:lnTo>
                  <a:pt x="0" y="337983"/>
                </a:lnTo>
                <a:cubicBezTo>
                  <a:pt x="0" y="323675"/>
                  <a:pt x="11659" y="312032"/>
                  <a:pt x="26078" y="312032"/>
                </a:cubicBezTo>
                <a:lnTo>
                  <a:pt x="104136" y="312032"/>
                </a:lnTo>
                <a:lnTo>
                  <a:pt x="104136" y="234002"/>
                </a:lnTo>
                <a:cubicBezTo>
                  <a:pt x="104136" y="219693"/>
                  <a:pt x="115796" y="208051"/>
                  <a:pt x="130214" y="208051"/>
                </a:cubicBezTo>
                <a:lnTo>
                  <a:pt x="277786" y="208051"/>
                </a:lnTo>
                <a:lnTo>
                  <a:pt x="277786" y="151528"/>
                </a:lnTo>
                <a:cubicBezTo>
                  <a:pt x="247435" y="140774"/>
                  <a:pt x="225718" y="111891"/>
                  <a:pt x="225718" y="78030"/>
                </a:cubicBezTo>
                <a:cubicBezTo>
                  <a:pt x="225718" y="35016"/>
                  <a:pt x="260697" y="0"/>
                  <a:pt x="3037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
        <p:nvSpPr>
          <p:cNvPr id="84" name="iconfont-10499-5121494">
            <a:extLst>
              <a:ext uri="{FF2B5EF4-FFF2-40B4-BE49-F238E27FC236}">
                <a16:creationId xmlns:a16="http://schemas.microsoft.com/office/drawing/2014/main" id="{AE28066B-661F-196E-ABD8-4639A2A2AA92}"/>
              </a:ext>
            </a:extLst>
          </p:cNvPr>
          <p:cNvSpPr/>
          <p:nvPr/>
        </p:nvSpPr>
        <p:spPr>
          <a:xfrm>
            <a:off x="9206224" y="1405187"/>
            <a:ext cx="221107" cy="230206"/>
          </a:xfrm>
          <a:custGeom>
            <a:avLst/>
            <a:gdLst>
              <a:gd name="T0" fmla="*/ 1462 w 11212"/>
              <a:gd name="T1" fmla="*/ 0 h 11209"/>
              <a:gd name="T2" fmla="*/ 0 w 11212"/>
              <a:gd name="T3" fmla="*/ 3657 h 11209"/>
              <a:gd name="T4" fmla="*/ 4631 w 11212"/>
              <a:gd name="T5" fmla="*/ 5119 h 11209"/>
              <a:gd name="T6" fmla="*/ 5119 w 11212"/>
              <a:gd name="T7" fmla="*/ 1463 h 11209"/>
              <a:gd name="T8" fmla="*/ 4144 w 11212"/>
              <a:gd name="T9" fmla="*/ 4144 h 11209"/>
              <a:gd name="T10" fmla="*/ 975 w 11212"/>
              <a:gd name="T11" fmla="*/ 3657 h 11209"/>
              <a:gd name="T12" fmla="*/ 1462 w 11212"/>
              <a:gd name="T13" fmla="*/ 976 h 11209"/>
              <a:gd name="T14" fmla="*/ 4144 w 11212"/>
              <a:gd name="T15" fmla="*/ 1463 h 11209"/>
              <a:gd name="T16" fmla="*/ 4144 w 11212"/>
              <a:gd name="T17" fmla="*/ 4144 h 11209"/>
              <a:gd name="T18" fmla="*/ 7556 w 11212"/>
              <a:gd name="T19" fmla="*/ 0 h 11209"/>
              <a:gd name="T20" fmla="*/ 6093 w 11212"/>
              <a:gd name="T21" fmla="*/ 4632 h 11209"/>
              <a:gd name="T22" fmla="*/ 9750 w 11212"/>
              <a:gd name="T23" fmla="*/ 5119 h 11209"/>
              <a:gd name="T24" fmla="*/ 11212 w 11212"/>
              <a:gd name="T25" fmla="*/ 1463 h 11209"/>
              <a:gd name="T26" fmla="*/ 9750 w 11212"/>
              <a:gd name="T27" fmla="*/ 0 h 11209"/>
              <a:gd name="T28" fmla="*/ 1462 w 11212"/>
              <a:gd name="T29" fmla="*/ 6090 h 11209"/>
              <a:gd name="T30" fmla="*/ 0 w 11212"/>
              <a:gd name="T31" fmla="*/ 9747 h 11209"/>
              <a:gd name="T32" fmla="*/ 3656 w 11212"/>
              <a:gd name="T33" fmla="*/ 11209 h 11209"/>
              <a:gd name="T34" fmla="*/ 5119 w 11212"/>
              <a:gd name="T35" fmla="*/ 6578 h 11209"/>
              <a:gd name="T36" fmla="*/ 4144 w 11212"/>
              <a:gd name="T37" fmla="*/ 9747 h 11209"/>
              <a:gd name="T38" fmla="*/ 1462 w 11212"/>
              <a:gd name="T39" fmla="*/ 10234 h 11209"/>
              <a:gd name="T40" fmla="*/ 975 w 11212"/>
              <a:gd name="T41" fmla="*/ 7553 h 11209"/>
              <a:gd name="T42" fmla="*/ 4144 w 11212"/>
              <a:gd name="T43" fmla="*/ 7065 h 11209"/>
              <a:gd name="T44" fmla="*/ 4144 w 11212"/>
              <a:gd name="T45" fmla="*/ 9747 h 11209"/>
              <a:gd name="T46" fmla="*/ 6581 w 11212"/>
              <a:gd name="T47" fmla="*/ 6090 h 11209"/>
              <a:gd name="T48" fmla="*/ 6093 w 11212"/>
              <a:gd name="T49" fmla="*/ 9747 h 11209"/>
              <a:gd name="T50" fmla="*/ 9750 w 11212"/>
              <a:gd name="T51" fmla="*/ 11209 h 11209"/>
              <a:gd name="T52" fmla="*/ 11212 w 11212"/>
              <a:gd name="T53" fmla="*/ 7553 h 11209"/>
              <a:gd name="T54" fmla="*/ 10237 w 11212"/>
              <a:gd name="T55" fmla="*/ 9747 h 11209"/>
              <a:gd name="T56" fmla="*/ 7556 w 11212"/>
              <a:gd name="T57" fmla="*/ 10234 h 11209"/>
              <a:gd name="T58" fmla="*/ 7068 w 11212"/>
              <a:gd name="T59" fmla="*/ 7065 h 11209"/>
              <a:gd name="T60" fmla="*/ 10237 w 11212"/>
              <a:gd name="T61" fmla="*/ 7553 h 11209"/>
              <a:gd name="T62" fmla="*/ 10237 w 11212"/>
              <a:gd name="T63" fmla="*/ 9747 h 1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12" h="11209">
                <a:moveTo>
                  <a:pt x="3656" y="0"/>
                </a:moveTo>
                <a:lnTo>
                  <a:pt x="1462" y="0"/>
                </a:lnTo>
                <a:cubicBezTo>
                  <a:pt x="656" y="0"/>
                  <a:pt x="0" y="657"/>
                  <a:pt x="0" y="1463"/>
                </a:cubicBezTo>
                <a:lnTo>
                  <a:pt x="0" y="3657"/>
                </a:lnTo>
                <a:cubicBezTo>
                  <a:pt x="0" y="4463"/>
                  <a:pt x="656" y="5119"/>
                  <a:pt x="1462" y="5119"/>
                </a:cubicBezTo>
                <a:lnTo>
                  <a:pt x="4631" y="5119"/>
                </a:lnTo>
                <a:cubicBezTo>
                  <a:pt x="4900" y="5119"/>
                  <a:pt x="5119" y="4901"/>
                  <a:pt x="5119" y="4632"/>
                </a:cubicBezTo>
                <a:lnTo>
                  <a:pt x="5119" y="1463"/>
                </a:lnTo>
                <a:cubicBezTo>
                  <a:pt x="5119" y="657"/>
                  <a:pt x="4462" y="0"/>
                  <a:pt x="3656" y="0"/>
                </a:cubicBezTo>
                <a:close/>
                <a:moveTo>
                  <a:pt x="4144" y="4144"/>
                </a:moveTo>
                <a:lnTo>
                  <a:pt x="1462" y="4144"/>
                </a:lnTo>
                <a:cubicBezTo>
                  <a:pt x="1194" y="4144"/>
                  <a:pt x="975" y="3926"/>
                  <a:pt x="975" y="3657"/>
                </a:cubicBezTo>
                <a:lnTo>
                  <a:pt x="975" y="1463"/>
                </a:lnTo>
                <a:cubicBezTo>
                  <a:pt x="975" y="1194"/>
                  <a:pt x="1194" y="976"/>
                  <a:pt x="1462" y="976"/>
                </a:cubicBezTo>
                <a:lnTo>
                  <a:pt x="3656" y="976"/>
                </a:lnTo>
                <a:cubicBezTo>
                  <a:pt x="3925" y="976"/>
                  <a:pt x="4144" y="1194"/>
                  <a:pt x="4144" y="1463"/>
                </a:cubicBezTo>
                <a:lnTo>
                  <a:pt x="4144" y="4144"/>
                </a:lnTo>
                <a:close/>
                <a:moveTo>
                  <a:pt x="4144" y="4144"/>
                </a:moveTo>
                <a:close/>
                <a:moveTo>
                  <a:pt x="9750" y="0"/>
                </a:moveTo>
                <a:lnTo>
                  <a:pt x="7556" y="0"/>
                </a:lnTo>
                <a:cubicBezTo>
                  <a:pt x="6750" y="0"/>
                  <a:pt x="6093" y="657"/>
                  <a:pt x="6093" y="1463"/>
                </a:cubicBezTo>
                <a:lnTo>
                  <a:pt x="6093" y="4632"/>
                </a:lnTo>
                <a:cubicBezTo>
                  <a:pt x="6093" y="4901"/>
                  <a:pt x="6312" y="5119"/>
                  <a:pt x="6581" y="5119"/>
                </a:cubicBezTo>
                <a:lnTo>
                  <a:pt x="9750" y="5119"/>
                </a:lnTo>
                <a:cubicBezTo>
                  <a:pt x="10556" y="5119"/>
                  <a:pt x="11212" y="4463"/>
                  <a:pt x="11212" y="3657"/>
                </a:cubicBezTo>
                <a:lnTo>
                  <a:pt x="11212" y="1463"/>
                </a:lnTo>
                <a:cubicBezTo>
                  <a:pt x="11212" y="657"/>
                  <a:pt x="10556" y="0"/>
                  <a:pt x="9750" y="0"/>
                </a:cubicBezTo>
                <a:close/>
                <a:moveTo>
                  <a:pt x="9750" y="0"/>
                </a:moveTo>
                <a:close/>
                <a:moveTo>
                  <a:pt x="4631" y="6090"/>
                </a:moveTo>
                <a:lnTo>
                  <a:pt x="1462" y="6090"/>
                </a:lnTo>
                <a:cubicBezTo>
                  <a:pt x="656" y="6090"/>
                  <a:pt x="0" y="6747"/>
                  <a:pt x="0" y="7553"/>
                </a:cubicBezTo>
                <a:lnTo>
                  <a:pt x="0" y="9747"/>
                </a:lnTo>
                <a:cubicBezTo>
                  <a:pt x="0" y="10553"/>
                  <a:pt x="656" y="11209"/>
                  <a:pt x="1462" y="11209"/>
                </a:cubicBezTo>
                <a:lnTo>
                  <a:pt x="3656" y="11209"/>
                </a:lnTo>
                <a:cubicBezTo>
                  <a:pt x="4462" y="11209"/>
                  <a:pt x="5119" y="10553"/>
                  <a:pt x="5119" y="9747"/>
                </a:cubicBezTo>
                <a:lnTo>
                  <a:pt x="5119" y="6578"/>
                </a:lnTo>
                <a:cubicBezTo>
                  <a:pt x="5119" y="6309"/>
                  <a:pt x="4901" y="6090"/>
                  <a:pt x="4631" y="6090"/>
                </a:cubicBezTo>
                <a:close/>
                <a:moveTo>
                  <a:pt x="4144" y="9747"/>
                </a:moveTo>
                <a:cubicBezTo>
                  <a:pt x="4144" y="10016"/>
                  <a:pt x="3925" y="10234"/>
                  <a:pt x="3656" y="10234"/>
                </a:cubicBezTo>
                <a:lnTo>
                  <a:pt x="1462" y="10234"/>
                </a:lnTo>
                <a:cubicBezTo>
                  <a:pt x="1194" y="10234"/>
                  <a:pt x="975" y="10016"/>
                  <a:pt x="975" y="9747"/>
                </a:cubicBezTo>
                <a:lnTo>
                  <a:pt x="975" y="7553"/>
                </a:lnTo>
                <a:cubicBezTo>
                  <a:pt x="975" y="7284"/>
                  <a:pt x="1194" y="7065"/>
                  <a:pt x="1462" y="7065"/>
                </a:cubicBezTo>
                <a:lnTo>
                  <a:pt x="4144" y="7065"/>
                </a:lnTo>
                <a:lnTo>
                  <a:pt x="4144" y="9747"/>
                </a:lnTo>
                <a:close/>
                <a:moveTo>
                  <a:pt x="4144" y="9747"/>
                </a:moveTo>
                <a:close/>
                <a:moveTo>
                  <a:pt x="9750" y="6090"/>
                </a:moveTo>
                <a:lnTo>
                  <a:pt x="6581" y="6090"/>
                </a:lnTo>
                <a:cubicBezTo>
                  <a:pt x="6312" y="6090"/>
                  <a:pt x="6093" y="6309"/>
                  <a:pt x="6093" y="6578"/>
                </a:cubicBezTo>
                <a:lnTo>
                  <a:pt x="6093" y="9747"/>
                </a:lnTo>
                <a:cubicBezTo>
                  <a:pt x="6093" y="10553"/>
                  <a:pt x="6750" y="11209"/>
                  <a:pt x="7556" y="11209"/>
                </a:cubicBezTo>
                <a:lnTo>
                  <a:pt x="9750" y="11209"/>
                </a:lnTo>
                <a:cubicBezTo>
                  <a:pt x="10556" y="11209"/>
                  <a:pt x="11212" y="10553"/>
                  <a:pt x="11212" y="9747"/>
                </a:cubicBezTo>
                <a:lnTo>
                  <a:pt x="11212" y="7553"/>
                </a:lnTo>
                <a:cubicBezTo>
                  <a:pt x="11212" y="6747"/>
                  <a:pt x="10556" y="6090"/>
                  <a:pt x="9750" y="6090"/>
                </a:cubicBezTo>
                <a:close/>
                <a:moveTo>
                  <a:pt x="10237" y="9747"/>
                </a:moveTo>
                <a:cubicBezTo>
                  <a:pt x="10237" y="10016"/>
                  <a:pt x="10019" y="10234"/>
                  <a:pt x="9750" y="10234"/>
                </a:cubicBezTo>
                <a:lnTo>
                  <a:pt x="7556" y="10234"/>
                </a:lnTo>
                <a:cubicBezTo>
                  <a:pt x="7287" y="10234"/>
                  <a:pt x="7068" y="10016"/>
                  <a:pt x="7068" y="9747"/>
                </a:cubicBezTo>
                <a:lnTo>
                  <a:pt x="7068" y="7065"/>
                </a:lnTo>
                <a:lnTo>
                  <a:pt x="9750" y="7065"/>
                </a:lnTo>
                <a:cubicBezTo>
                  <a:pt x="10019" y="7065"/>
                  <a:pt x="10237" y="7284"/>
                  <a:pt x="10237" y="7553"/>
                </a:cubicBezTo>
                <a:lnTo>
                  <a:pt x="10237" y="9747"/>
                </a:lnTo>
                <a:close/>
                <a:moveTo>
                  <a:pt x="10237" y="9747"/>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
        <p:nvSpPr>
          <p:cNvPr id="85" name="文本框 76">
            <a:extLst>
              <a:ext uri="{FF2B5EF4-FFF2-40B4-BE49-F238E27FC236}">
                <a16:creationId xmlns:a16="http://schemas.microsoft.com/office/drawing/2014/main" id="{7CEF2DCC-F476-AD39-C084-F5DC2632F2A7}"/>
              </a:ext>
            </a:extLst>
          </p:cNvPr>
          <p:cNvSpPr txBox="1"/>
          <p:nvPr/>
        </p:nvSpPr>
        <p:spPr>
          <a:xfrm>
            <a:off x="8505339" y="1686783"/>
            <a:ext cx="336892" cy="271869"/>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智能</a:t>
            </a:r>
            <a:endParaRPr lang="en-US" altLang="zh-CN"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助手</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6" name="文本框 76">
            <a:extLst>
              <a:ext uri="{FF2B5EF4-FFF2-40B4-BE49-F238E27FC236}">
                <a16:creationId xmlns:a16="http://schemas.microsoft.com/office/drawing/2014/main" id="{EF83E9C1-021E-841B-E068-A45C7F07A43E}"/>
              </a:ext>
            </a:extLst>
          </p:cNvPr>
          <p:cNvSpPr txBox="1"/>
          <p:nvPr/>
        </p:nvSpPr>
        <p:spPr>
          <a:xfrm>
            <a:off x="9132417" y="1704664"/>
            <a:ext cx="336892" cy="271869"/>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垂类</a:t>
            </a:r>
            <a:endParaRPr lang="en-US" altLang="zh-CN"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a:p>
            <a:pPr marL="12700" marR="0" lvl="0" indent="0" algn="ctr" defTabSz="914400" rtl="0" eaLnBrk="1" fontAlgn="auto" latinLnBrk="0" hangingPunct="1">
              <a:lnSpc>
                <a:spcPct val="100000"/>
              </a:lnSpc>
              <a:spcBef>
                <a:spcPts val="100"/>
              </a:spcBef>
              <a:spcAft>
                <a:spcPts val="0"/>
              </a:spcAft>
              <a:buClrTx/>
              <a:buSzTx/>
              <a:buFontTx/>
              <a:buNone/>
            </a:pPr>
            <a:r>
              <a:rPr lang="zh-CN" altLang="en-US" sz="800" kern="0" dirty="0">
                <a:solidFill>
                  <a:srgbClr val="242424"/>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应用</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7" name="文本框 76">
            <a:extLst>
              <a:ext uri="{FF2B5EF4-FFF2-40B4-BE49-F238E27FC236}">
                <a16:creationId xmlns:a16="http://schemas.microsoft.com/office/drawing/2014/main" id="{63BCDDC4-2A62-6899-1BDA-A4BB9864AB1D}"/>
              </a:ext>
            </a:extLst>
          </p:cNvPr>
          <p:cNvSpPr txBox="1"/>
          <p:nvPr/>
        </p:nvSpPr>
        <p:spPr>
          <a:xfrm>
            <a:off x="9961942" y="1704664"/>
            <a:ext cx="336892" cy="271869"/>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图文</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生成</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8" name="文本框 76">
            <a:extLst>
              <a:ext uri="{FF2B5EF4-FFF2-40B4-BE49-F238E27FC236}">
                <a16:creationId xmlns:a16="http://schemas.microsoft.com/office/drawing/2014/main" id="{DEE0F9F8-0CE6-D3A3-A11E-9C024875A2CB}"/>
              </a:ext>
            </a:extLst>
          </p:cNvPr>
          <p:cNvSpPr txBox="1"/>
          <p:nvPr/>
        </p:nvSpPr>
        <p:spPr>
          <a:xfrm>
            <a:off x="10598535" y="1704664"/>
            <a:ext cx="336892" cy="271869"/>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视频</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a:p>
            <a:pPr marL="12700" marR="0" lvl="0" indent="0" algn="ctr" defTabSz="914400" rtl="0" eaLnBrk="1" fontAlgn="auto" latinLnBrk="0" hangingPunct="1">
              <a:lnSpc>
                <a:spcPct val="100000"/>
              </a:lnSpc>
              <a:spcBef>
                <a:spcPts val="100"/>
              </a:spcBef>
              <a:spcAft>
                <a:spcPts val="0"/>
              </a:spcAft>
              <a:buClrTx/>
              <a:buSzTx/>
              <a:buFontTx/>
              <a:buNone/>
            </a:pPr>
            <a:r>
              <a:rPr kumimoji="0" lang="zh-CN" altLang="en-US"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rPr>
              <a:t>生成</a:t>
            </a:r>
            <a:endParaRPr kumimoji="0" lang="en-US" altLang="zh-CN" sz="800" b="0" i="0" u="none" strike="noStrike" kern="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9" name="ïs1ïḑé">
            <a:extLst>
              <a:ext uri="{FF2B5EF4-FFF2-40B4-BE49-F238E27FC236}">
                <a16:creationId xmlns:a16="http://schemas.microsoft.com/office/drawing/2014/main" id="{361C906D-5401-1E60-F8F3-45C9D1ABACBC}"/>
              </a:ext>
            </a:extLst>
          </p:cNvPr>
          <p:cNvSpPr txBox="1">
            <a:spLocks noChangeAspect="1"/>
          </p:cNvSpPr>
          <p:nvPr/>
        </p:nvSpPr>
        <p:spPr>
          <a:xfrm>
            <a:off x="8233396" y="3887142"/>
            <a:ext cx="1188000" cy="220391"/>
          </a:xfrm>
          <a:prstGeom prst="rect">
            <a:avLst/>
          </a:prstGeom>
          <a:solidFill>
            <a:sysClr val="window" lastClr="FFFFFF"/>
          </a:solidFill>
          <a:ln w="12700">
            <a:solidFill>
              <a:srgbClr val="009A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lang="zh-CN" altLang="en-US" sz="1200" b="1" dirty="0">
                <a:solidFill>
                  <a:srgbClr val="242424"/>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推理能力</a:t>
            </a:r>
            <a:endParaRPr kumimoji="0" lang="en-US" altLang="zh-CN"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90" name="ïs1ïḑé">
            <a:extLst>
              <a:ext uri="{FF2B5EF4-FFF2-40B4-BE49-F238E27FC236}">
                <a16:creationId xmlns:a16="http://schemas.microsoft.com/office/drawing/2014/main" id="{0A98B518-0786-BBD5-D2CC-F8E663DE7D71}"/>
              </a:ext>
            </a:extLst>
          </p:cNvPr>
          <p:cNvSpPr txBox="1">
            <a:spLocks noChangeAspect="1"/>
          </p:cNvSpPr>
          <p:nvPr/>
        </p:nvSpPr>
        <p:spPr>
          <a:xfrm>
            <a:off x="9565940" y="3887142"/>
            <a:ext cx="1188000" cy="220391"/>
          </a:xfrm>
          <a:prstGeom prst="rect">
            <a:avLst/>
          </a:prstGeom>
          <a:solidFill>
            <a:sysClr val="window" lastClr="FFFFFF"/>
          </a:solidFill>
          <a:ln w="12700">
            <a:solidFill>
              <a:srgbClr val="009AFF"/>
            </a:solidFill>
          </a:ln>
          <a:effectLst/>
        </p:spPr>
        <p:txBody>
          <a:bodyPr wrap="square" lIns="91440" tIns="45720" rIns="91440" bIns="45720" rtlCol="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ts val="0"/>
              </a:spcBef>
              <a:spcAft>
                <a:spcPts val="600"/>
              </a:spcAft>
              <a:buClrTx/>
              <a:buSzTx/>
              <a:buFontTx/>
              <a:buNone/>
            </a:pPr>
            <a:r>
              <a:rPr lang="zh-CN" altLang="en-US" sz="1200" b="1" dirty="0">
                <a:solidFill>
                  <a:srgbClr val="242424"/>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自学习能力</a:t>
            </a:r>
            <a:endParaRPr kumimoji="0" lang="en-US" altLang="zh-CN" sz="1200" b="1" i="0" u="none" strike="noStrike" kern="1200" cap="none" spc="0" normalizeH="0" baseline="0" noProof="0" dirty="0">
              <a:ln>
                <a:noFill/>
              </a:ln>
              <a:solidFill>
                <a:srgbClr val="242424"/>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nvGrpSpPr>
          <p:cNvPr id="91" name="Group 12">
            <a:extLst>
              <a:ext uri="{FF2B5EF4-FFF2-40B4-BE49-F238E27FC236}">
                <a16:creationId xmlns:a16="http://schemas.microsoft.com/office/drawing/2014/main" id="{0A27EC56-6F1D-31D9-956B-4ACEE959A278}"/>
              </a:ext>
            </a:extLst>
          </p:cNvPr>
          <p:cNvGrpSpPr/>
          <p:nvPr/>
        </p:nvGrpSpPr>
        <p:grpSpPr bwMode="auto">
          <a:xfrm rot="10800000">
            <a:off x="1992630" y="5140960"/>
            <a:ext cx="158115" cy="1384935"/>
            <a:chOff x="0" y="19063"/>
            <a:chExt cx="158299" cy="617962"/>
          </a:xfrm>
          <a:effectLst/>
        </p:grpSpPr>
        <p:sp>
          <p:nvSpPr>
            <p:cNvPr id="92" name="直接连接符 18">
              <a:extLst>
                <a:ext uri="{FF2B5EF4-FFF2-40B4-BE49-F238E27FC236}">
                  <a16:creationId xmlns:a16="http://schemas.microsoft.com/office/drawing/2014/main" id="{A1D92C88-95A9-F07D-8D49-44500EA9B315}"/>
                </a:ext>
              </a:extLst>
            </p:cNvPr>
            <p:cNvSpPr>
              <a:spLocks noChangeShapeType="1"/>
            </p:cNvSpPr>
            <p:nvPr/>
          </p:nvSpPr>
          <p:spPr bwMode="auto">
            <a:xfrm>
              <a:off x="0" y="308981"/>
              <a:ext cx="158299" cy="0"/>
            </a:xfrm>
            <a:prstGeom prst="line">
              <a:avLst/>
            </a:prstGeom>
            <a:noFill/>
            <a:ln w="28575" cap="flat" cmpd="sng">
              <a:solidFill>
                <a:srgbClr val="ABC8E2"/>
              </a:solidFill>
              <a:miter lim="800000"/>
            </a:ln>
          </p:spPr>
          <p:txBody>
            <a:bodyPr/>
            <a:lstStyle/>
            <a:p>
              <a:pPr algn="l" rtl="0" fontAlgn="base">
                <a:spcBef>
                  <a:spcPct val="0"/>
                </a:spcBef>
                <a:spcAft>
                  <a:spcPct val="0"/>
                </a:spcAft>
                <a:buFont typeface="Arial" panose="020B0604020202020204" pitchFamily="34" charset="0"/>
                <a:buNone/>
              </a:pPr>
              <a:endParaRPr lang="zh-CN" altLang="en-US" kern="1200">
                <a:solidFill>
                  <a:prstClr val="black"/>
                </a:solidFill>
                <a:latin typeface="Arial" panose="020B0604020202020204" pitchFamily="34" charset="0"/>
                <a:ea typeface="微软雅黑" panose="020B0503020204020204" charset="-122"/>
                <a:cs typeface="+mn-cs"/>
                <a:sym typeface="Arial" panose="020B0604020202020204" pitchFamily="34" charset="0"/>
              </a:endParaRPr>
            </a:p>
          </p:txBody>
        </p:sp>
        <p:sp>
          <p:nvSpPr>
            <p:cNvPr id="93" name="直接连接符 19">
              <a:extLst>
                <a:ext uri="{FF2B5EF4-FFF2-40B4-BE49-F238E27FC236}">
                  <a16:creationId xmlns:a16="http://schemas.microsoft.com/office/drawing/2014/main" id="{73DEDFD2-DBFD-7EF8-1B6A-3DD95699E6B9}"/>
                </a:ext>
              </a:extLst>
            </p:cNvPr>
            <p:cNvSpPr>
              <a:spLocks noChangeShapeType="1"/>
            </p:cNvSpPr>
            <p:nvPr/>
          </p:nvSpPr>
          <p:spPr bwMode="auto">
            <a:xfrm>
              <a:off x="8192" y="19063"/>
              <a:ext cx="1" cy="617962"/>
            </a:xfrm>
            <a:prstGeom prst="line">
              <a:avLst/>
            </a:prstGeom>
            <a:noFill/>
            <a:ln w="28575" cap="flat" cmpd="sng">
              <a:solidFill>
                <a:srgbClr val="ABC8E2"/>
              </a:solidFill>
              <a:miter lim="800000"/>
            </a:ln>
          </p:spPr>
          <p:txBody>
            <a:bodyPr/>
            <a:lstStyle/>
            <a:p>
              <a:pPr algn="l" rtl="0" fontAlgn="base">
                <a:spcBef>
                  <a:spcPct val="0"/>
                </a:spcBef>
                <a:spcAft>
                  <a:spcPct val="0"/>
                </a:spcAft>
                <a:buFont typeface="Arial" panose="020B0604020202020204" pitchFamily="34" charset="0"/>
                <a:buNone/>
              </a:pPr>
              <a:endParaRPr lang="zh-CN" altLang="en-US" kern="1200">
                <a:solidFill>
                  <a:prstClr val="black"/>
                </a:solidFill>
                <a:latin typeface="Arial" panose="020B0604020202020204" pitchFamily="34" charset="0"/>
                <a:ea typeface="微软雅黑" panose="020B0503020204020204" charset="-122"/>
                <a:cs typeface="+mn-cs"/>
                <a:sym typeface="Arial" panose="020B0604020202020204" pitchFamily="34" charset="0"/>
              </a:endParaRPr>
            </a:p>
          </p:txBody>
        </p:sp>
      </p:grpSp>
      <p:sp>
        <p:nvSpPr>
          <p:cNvPr id="94" name="矩形 30">
            <a:extLst>
              <a:ext uri="{FF2B5EF4-FFF2-40B4-BE49-F238E27FC236}">
                <a16:creationId xmlns:a16="http://schemas.microsoft.com/office/drawing/2014/main" id="{AEBFF345-3F71-3E02-DF2E-2CBA76E0E2FB}"/>
              </a:ext>
            </a:extLst>
          </p:cNvPr>
          <p:cNvSpPr>
            <a:spLocks noChangeArrowheads="1"/>
          </p:cNvSpPr>
          <p:nvPr/>
        </p:nvSpPr>
        <p:spPr bwMode="auto">
          <a:xfrm>
            <a:off x="950595" y="5669280"/>
            <a:ext cx="848995" cy="579120"/>
          </a:xfrm>
          <a:prstGeom prst="rect">
            <a:avLst/>
          </a:prstGeom>
          <a:noFill/>
          <a:ln>
            <a:noFill/>
          </a:ln>
        </p:spPr>
        <p:txBody>
          <a:bodyPr wrap="square">
            <a:noAutofit/>
          </a:bodyPr>
          <a:lstStyle/>
          <a:p>
            <a:pPr algn="ctr" rtl="0"/>
            <a:r>
              <a:rPr lang="zh-CN" altLang="zh-CN" sz="2000" b="1" kern="1200" dirty="0">
                <a:solidFill>
                  <a:srgbClr val="009AFF"/>
                </a:solidFill>
                <a:latin typeface="Arial" panose="020B0604020202020204" pitchFamily="34" charset="0"/>
                <a:ea typeface="微软雅黑" panose="020B0503020204020204" charset="-122"/>
                <a:cs typeface="+mn-cs"/>
                <a:sym typeface="Arial" panose="020B0604020202020204" pitchFamily="34" charset="0"/>
              </a:rPr>
              <a:t>算力</a:t>
            </a:r>
          </a:p>
        </p:txBody>
      </p:sp>
      <p:grpSp>
        <p:nvGrpSpPr>
          <p:cNvPr id="95" name="Group 15">
            <a:extLst>
              <a:ext uri="{FF2B5EF4-FFF2-40B4-BE49-F238E27FC236}">
                <a16:creationId xmlns:a16="http://schemas.microsoft.com/office/drawing/2014/main" id="{C41D6ADB-165B-60FA-457E-21D86BBADEC0}"/>
              </a:ext>
            </a:extLst>
          </p:cNvPr>
          <p:cNvGrpSpPr/>
          <p:nvPr/>
        </p:nvGrpSpPr>
        <p:grpSpPr bwMode="auto">
          <a:xfrm rot="10800000">
            <a:off x="1998345" y="2940050"/>
            <a:ext cx="144145" cy="1972945"/>
            <a:chOff x="1" y="-199314"/>
            <a:chExt cx="144271" cy="1127725"/>
          </a:xfrm>
          <a:effectLst/>
        </p:grpSpPr>
        <p:sp>
          <p:nvSpPr>
            <p:cNvPr id="96" name="直接连接符 21">
              <a:extLst>
                <a:ext uri="{FF2B5EF4-FFF2-40B4-BE49-F238E27FC236}">
                  <a16:creationId xmlns:a16="http://schemas.microsoft.com/office/drawing/2014/main" id="{5166267D-1A69-A75E-6CD5-32D309BBB9CD}"/>
                </a:ext>
              </a:extLst>
            </p:cNvPr>
            <p:cNvSpPr>
              <a:spLocks noChangeShapeType="1"/>
            </p:cNvSpPr>
            <p:nvPr/>
          </p:nvSpPr>
          <p:spPr bwMode="auto">
            <a:xfrm>
              <a:off x="1" y="311049"/>
              <a:ext cx="144271" cy="0"/>
            </a:xfrm>
            <a:prstGeom prst="line">
              <a:avLst/>
            </a:prstGeom>
            <a:noFill/>
            <a:ln w="28575" cap="flat" cmpd="sng">
              <a:solidFill>
                <a:srgbClr val="8EB4E3"/>
              </a:solidFill>
              <a:miter lim="800000"/>
            </a:ln>
          </p:spPr>
          <p:txBody>
            <a:bodyPr/>
            <a:lstStyle/>
            <a:p>
              <a:pPr algn="l" rtl="0" fontAlgn="base">
                <a:spcBef>
                  <a:spcPct val="0"/>
                </a:spcBef>
                <a:spcAft>
                  <a:spcPct val="0"/>
                </a:spcAft>
                <a:buFont typeface="Arial" panose="020B0604020202020204" pitchFamily="34" charset="0"/>
                <a:buNone/>
              </a:pPr>
              <a:endParaRPr lang="zh-CN" altLang="en-US" kern="1200" dirty="0">
                <a:solidFill>
                  <a:srgbClr val="000000"/>
                </a:solidFill>
                <a:latin typeface="Arial" panose="020B0604020202020204" pitchFamily="34" charset="0"/>
                <a:ea typeface="微软雅黑" panose="020B0503020204020204" charset="-122"/>
                <a:cs typeface="+mn-cs"/>
                <a:sym typeface="Arial" panose="020B0604020202020204" pitchFamily="34" charset="0"/>
              </a:endParaRPr>
            </a:p>
          </p:txBody>
        </p:sp>
        <p:sp>
          <p:nvSpPr>
            <p:cNvPr id="97" name="直接连接符 22">
              <a:extLst>
                <a:ext uri="{FF2B5EF4-FFF2-40B4-BE49-F238E27FC236}">
                  <a16:creationId xmlns:a16="http://schemas.microsoft.com/office/drawing/2014/main" id="{3455DAC0-9046-91F0-12B4-BB927A152BD3}"/>
                </a:ext>
              </a:extLst>
            </p:cNvPr>
            <p:cNvSpPr>
              <a:spLocks noChangeShapeType="1"/>
            </p:cNvSpPr>
            <p:nvPr/>
          </p:nvSpPr>
          <p:spPr bwMode="auto">
            <a:xfrm>
              <a:off x="9145" y="-199314"/>
              <a:ext cx="1" cy="1127725"/>
            </a:xfrm>
            <a:prstGeom prst="line">
              <a:avLst/>
            </a:prstGeom>
            <a:noFill/>
            <a:ln w="28575" cap="flat" cmpd="sng">
              <a:solidFill>
                <a:srgbClr val="8EB4E3"/>
              </a:solidFill>
              <a:miter lim="800000"/>
            </a:ln>
          </p:spPr>
          <p:txBody>
            <a:bodyPr/>
            <a:lstStyle/>
            <a:p>
              <a:pPr algn="l" rtl="0" fontAlgn="base">
                <a:spcBef>
                  <a:spcPct val="0"/>
                </a:spcBef>
                <a:spcAft>
                  <a:spcPct val="0"/>
                </a:spcAft>
                <a:buFont typeface="Arial" panose="020B0604020202020204" pitchFamily="34" charset="0"/>
                <a:buNone/>
              </a:pPr>
              <a:endParaRPr lang="zh-CN" altLang="en-US" kern="1200">
                <a:solidFill>
                  <a:srgbClr val="000000"/>
                </a:solidFill>
                <a:latin typeface="Arial" panose="020B0604020202020204" pitchFamily="34" charset="0"/>
                <a:ea typeface="微软雅黑" panose="020B0503020204020204" charset="-122"/>
                <a:cs typeface="+mn-cs"/>
                <a:sym typeface="Arial" panose="020B0604020202020204" pitchFamily="34" charset="0"/>
              </a:endParaRPr>
            </a:p>
          </p:txBody>
        </p:sp>
      </p:grpSp>
      <p:sp>
        <p:nvSpPr>
          <p:cNvPr id="98" name="矩形 31">
            <a:extLst>
              <a:ext uri="{FF2B5EF4-FFF2-40B4-BE49-F238E27FC236}">
                <a16:creationId xmlns:a16="http://schemas.microsoft.com/office/drawing/2014/main" id="{12FDD979-7154-EF43-2B11-EA9FD13172AC}"/>
              </a:ext>
            </a:extLst>
          </p:cNvPr>
          <p:cNvSpPr>
            <a:spLocks noChangeArrowheads="1"/>
          </p:cNvSpPr>
          <p:nvPr/>
        </p:nvSpPr>
        <p:spPr bwMode="auto">
          <a:xfrm>
            <a:off x="851535" y="3505200"/>
            <a:ext cx="834390" cy="1015663"/>
          </a:xfrm>
          <a:prstGeom prst="rect">
            <a:avLst/>
          </a:prstGeom>
          <a:noFill/>
          <a:ln>
            <a:noFill/>
          </a:ln>
        </p:spPr>
        <p:txBody>
          <a:bodyPr wrap="square" lIns="36000" rIns="36000">
            <a:spAutoFit/>
          </a:bodyPr>
          <a:lstStyle/>
          <a:p>
            <a:pPr marL="0" marR="0" algn="ctr" rtl="0" eaLnBrk="1" fontAlgn="auto" latinLnBrk="0" hangingPunct="1">
              <a:buClrTx/>
              <a:buSzTx/>
              <a:buFontTx/>
              <a:buNone/>
            </a:pPr>
            <a:r>
              <a:rPr lang="en-US" altLang="zh-CN" sz="2000" b="1" kern="1200" dirty="0" err="1">
                <a:solidFill>
                  <a:srgbClr val="009A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MaaS</a:t>
            </a:r>
            <a:r>
              <a:rPr lang="zh-CN" altLang="en-US" sz="2000" b="1" kern="1200" dirty="0">
                <a:solidFill>
                  <a:srgbClr val="009A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模型即产品</a:t>
            </a:r>
          </a:p>
        </p:txBody>
      </p:sp>
      <p:grpSp>
        <p:nvGrpSpPr>
          <p:cNvPr id="99" name="Group 9">
            <a:extLst>
              <a:ext uri="{FF2B5EF4-FFF2-40B4-BE49-F238E27FC236}">
                <a16:creationId xmlns:a16="http://schemas.microsoft.com/office/drawing/2014/main" id="{CB8D0BC9-CC9F-3BD9-3CF4-9A4C56D98761}"/>
              </a:ext>
            </a:extLst>
          </p:cNvPr>
          <p:cNvGrpSpPr/>
          <p:nvPr/>
        </p:nvGrpSpPr>
        <p:grpSpPr bwMode="auto">
          <a:xfrm rot="16200000">
            <a:off x="1268730" y="1787525"/>
            <a:ext cx="1600835" cy="146685"/>
            <a:chOff x="-2892083" y="287173"/>
            <a:chExt cx="8467918" cy="63192"/>
          </a:xfrm>
          <a:effectLst/>
        </p:grpSpPr>
        <p:sp>
          <p:nvSpPr>
            <p:cNvPr id="100" name="直接连接符 15">
              <a:extLst>
                <a:ext uri="{FF2B5EF4-FFF2-40B4-BE49-F238E27FC236}">
                  <a16:creationId xmlns:a16="http://schemas.microsoft.com/office/drawing/2014/main" id="{B0E895F8-0659-FDA0-7EF0-87DA125DA893}"/>
                </a:ext>
              </a:extLst>
            </p:cNvPr>
            <p:cNvSpPr>
              <a:spLocks noChangeShapeType="1"/>
            </p:cNvSpPr>
            <p:nvPr/>
          </p:nvSpPr>
          <p:spPr bwMode="auto">
            <a:xfrm flipV="1">
              <a:off x="1295303" y="287173"/>
              <a:ext cx="0" cy="61976"/>
            </a:xfrm>
            <a:prstGeom prst="line">
              <a:avLst/>
            </a:prstGeom>
            <a:noFill/>
            <a:ln w="28575" cap="flat" cmpd="sng">
              <a:solidFill>
                <a:srgbClr val="00B050"/>
              </a:solidFill>
              <a:miter lim="800000"/>
            </a:ln>
          </p:spPr>
          <p:txBody>
            <a:bodyPr/>
            <a:lstStyle/>
            <a:p>
              <a:pPr algn="l" rtl="0" fontAlgn="base">
                <a:spcBef>
                  <a:spcPct val="0"/>
                </a:spcBef>
                <a:spcAft>
                  <a:spcPct val="0"/>
                </a:spcAft>
                <a:buFont typeface="Arial" panose="020B0604020202020204" pitchFamily="34" charset="0"/>
                <a:buNone/>
              </a:pPr>
              <a:endParaRPr lang="zh-CN" altLang="en-US" sz="2000" kern="1200">
                <a:solidFill>
                  <a:prstClr val="black"/>
                </a:solidFill>
                <a:latin typeface="Arial" panose="020B0604020202020204" pitchFamily="34" charset="0"/>
                <a:ea typeface="微软雅黑" panose="020B0503020204020204" charset="-122"/>
                <a:cs typeface="+mn-cs"/>
                <a:sym typeface="Arial" panose="020B0604020202020204" pitchFamily="34" charset="0"/>
              </a:endParaRPr>
            </a:p>
          </p:txBody>
        </p:sp>
        <p:sp>
          <p:nvSpPr>
            <p:cNvPr id="101" name="直接连接符 16">
              <a:extLst>
                <a:ext uri="{FF2B5EF4-FFF2-40B4-BE49-F238E27FC236}">
                  <a16:creationId xmlns:a16="http://schemas.microsoft.com/office/drawing/2014/main" id="{E3375E16-59AB-8644-5C57-753F045A9698}"/>
                </a:ext>
              </a:extLst>
            </p:cNvPr>
            <p:cNvSpPr>
              <a:spLocks noChangeShapeType="1"/>
            </p:cNvSpPr>
            <p:nvPr/>
          </p:nvSpPr>
          <p:spPr bwMode="auto">
            <a:xfrm>
              <a:off x="-2892083" y="350365"/>
              <a:ext cx="8467918" cy="0"/>
            </a:xfrm>
            <a:prstGeom prst="line">
              <a:avLst/>
            </a:prstGeom>
            <a:noFill/>
            <a:ln w="28575" cap="flat" cmpd="sng">
              <a:solidFill>
                <a:srgbClr val="00B050"/>
              </a:solidFill>
              <a:miter lim="800000"/>
            </a:ln>
          </p:spPr>
          <p:txBody>
            <a:bodyPr/>
            <a:lstStyle/>
            <a:p>
              <a:pPr algn="l" rtl="0" fontAlgn="base">
                <a:spcBef>
                  <a:spcPct val="0"/>
                </a:spcBef>
                <a:spcAft>
                  <a:spcPct val="0"/>
                </a:spcAft>
                <a:buFont typeface="Arial" panose="020B0604020202020204" pitchFamily="34" charset="0"/>
                <a:buNone/>
              </a:pPr>
              <a:endParaRPr lang="zh-CN" altLang="en-US" sz="2000" kern="1200">
                <a:solidFill>
                  <a:prstClr val="black"/>
                </a:solidFill>
                <a:latin typeface="Arial" panose="020B0604020202020204" pitchFamily="34" charset="0"/>
                <a:ea typeface="微软雅黑" panose="020B0503020204020204" charset="-122"/>
                <a:cs typeface="+mn-cs"/>
                <a:sym typeface="Arial" panose="020B0604020202020204" pitchFamily="34" charset="0"/>
              </a:endParaRPr>
            </a:p>
          </p:txBody>
        </p:sp>
      </p:grpSp>
      <p:sp>
        <p:nvSpPr>
          <p:cNvPr id="102" name="矩形 29">
            <a:extLst>
              <a:ext uri="{FF2B5EF4-FFF2-40B4-BE49-F238E27FC236}">
                <a16:creationId xmlns:a16="http://schemas.microsoft.com/office/drawing/2014/main" id="{A7546738-B3C8-F71E-2532-AA2EAECBB42C}"/>
              </a:ext>
            </a:extLst>
          </p:cNvPr>
          <p:cNvSpPr>
            <a:spLocks noChangeArrowheads="1"/>
          </p:cNvSpPr>
          <p:nvPr/>
        </p:nvSpPr>
        <p:spPr bwMode="auto">
          <a:xfrm>
            <a:off x="914400" y="1635125"/>
            <a:ext cx="834390" cy="398780"/>
          </a:xfrm>
          <a:prstGeom prst="rect">
            <a:avLst/>
          </a:prstGeom>
          <a:noFill/>
          <a:ln>
            <a:noFill/>
          </a:ln>
        </p:spPr>
        <p:txBody>
          <a:bodyPr wrap="square">
            <a:spAutoFit/>
          </a:bodyPr>
          <a:lstStyle/>
          <a:p>
            <a:pPr algn="ctr" rtl="0"/>
            <a:r>
              <a:rPr lang="zh-CN" altLang="en-US" sz="2000" b="1" kern="1200" dirty="0">
                <a:solidFill>
                  <a:srgbClr val="009AFF"/>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应用</a:t>
            </a:r>
          </a:p>
        </p:txBody>
      </p:sp>
      <p:sp>
        <p:nvSpPr>
          <p:cNvPr id="103" name="iconfont-11092-5226666">
            <a:extLst>
              <a:ext uri="{FF2B5EF4-FFF2-40B4-BE49-F238E27FC236}">
                <a16:creationId xmlns:a16="http://schemas.microsoft.com/office/drawing/2014/main" id="{1907C1C6-4133-F8B0-4895-01C5E85F60DD}"/>
              </a:ext>
            </a:extLst>
          </p:cNvPr>
          <p:cNvSpPr/>
          <p:nvPr/>
        </p:nvSpPr>
        <p:spPr>
          <a:xfrm>
            <a:off x="10668601" y="1429193"/>
            <a:ext cx="229981" cy="160033"/>
          </a:xfrm>
          <a:custGeom>
            <a:avLst/>
            <a:gdLst>
              <a:gd name="T0" fmla="*/ 0 w 10666"/>
              <a:gd name="T1" fmla="*/ 6400 h 8534"/>
              <a:gd name="T2" fmla="*/ 0 w 10666"/>
              <a:gd name="T3" fmla="*/ 2134 h 8534"/>
              <a:gd name="T4" fmla="*/ 2133 w 10666"/>
              <a:gd name="T5" fmla="*/ 0 h 8534"/>
              <a:gd name="T6" fmla="*/ 8533 w 10666"/>
              <a:gd name="T7" fmla="*/ 0 h 8534"/>
              <a:gd name="T8" fmla="*/ 10666 w 10666"/>
              <a:gd name="T9" fmla="*/ 2134 h 8534"/>
              <a:gd name="T10" fmla="*/ 10666 w 10666"/>
              <a:gd name="T11" fmla="*/ 6400 h 8534"/>
              <a:gd name="T12" fmla="*/ 8533 w 10666"/>
              <a:gd name="T13" fmla="*/ 8534 h 8534"/>
              <a:gd name="T14" fmla="*/ 2133 w 10666"/>
              <a:gd name="T15" fmla="*/ 8534 h 8534"/>
              <a:gd name="T16" fmla="*/ 0 w 10666"/>
              <a:gd name="T17" fmla="*/ 6400 h 8534"/>
              <a:gd name="T18" fmla="*/ 1066 w 10666"/>
              <a:gd name="T19" fmla="*/ 6400 h 8534"/>
              <a:gd name="T20" fmla="*/ 2133 w 10666"/>
              <a:gd name="T21" fmla="*/ 7467 h 8534"/>
              <a:gd name="T22" fmla="*/ 8533 w 10666"/>
              <a:gd name="T23" fmla="*/ 7467 h 8534"/>
              <a:gd name="T24" fmla="*/ 9600 w 10666"/>
              <a:gd name="T25" fmla="*/ 6400 h 8534"/>
              <a:gd name="T26" fmla="*/ 9600 w 10666"/>
              <a:gd name="T27" fmla="*/ 2134 h 8534"/>
              <a:gd name="T28" fmla="*/ 8533 w 10666"/>
              <a:gd name="T29" fmla="*/ 1067 h 8534"/>
              <a:gd name="T30" fmla="*/ 2133 w 10666"/>
              <a:gd name="T31" fmla="*/ 1067 h 8534"/>
              <a:gd name="T32" fmla="*/ 1066 w 10666"/>
              <a:gd name="T33" fmla="*/ 2134 h 8534"/>
              <a:gd name="T34" fmla="*/ 1066 w 10666"/>
              <a:gd name="T35" fmla="*/ 6400 h 8534"/>
              <a:gd name="T36" fmla="*/ 3992 w 10666"/>
              <a:gd name="T37" fmla="*/ 3124 h 8534"/>
              <a:gd name="T38" fmla="*/ 3792 w 10666"/>
              <a:gd name="T39" fmla="*/ 2383 h 8534"/>
              <a:gd name="T40" fmla="*/ 4540 w 10666"/>
              <a:gd name="T41" fmla="*/ 2210 h 8534"/>
              <a:gd name="T42" fmla="*/ 7207 w 10666"/>
              <a:gd name="T43" fmla="*/ 3810 h 8534"/>
              <a:gd name="T44" fmla="*/ 7207 w 10666"/>
              <a:gd name="T45" fmla="*/ 4724 h 8534"/>
              <a:gd name="T46" fmla="*/ 4540 w 10666"/>
              <a:gd name="T47" fmla="*/ 6324 h 8534"/>
              <a:gd name="T48" fmla="*/ 3733 w 10666"/>
              <a:gd name="T49" fmla="*/ 5867 h 8534"/>
              <a:gd name="T50" fmla="*/ 3733 w 10666"/>
              <a:gd name="T51" fmla="*/ 4267 h 8534"/>
              <a:gd name="T52" fmla="*/ 4266 w 10666"/>
              <a:gd name="T53" fmla="*/ 3734 h 8534"/>
              <a:gd name="T54" fmla="*/ 4800 w 10666"/>
              <a:gd name="T55" fmla="*/ 4267 h 8534"/>
              <a:gd name="T56" fmla="*/ 4800 w 10666"/>
              <a:gd name="T57" fmla="*/ 4925 h 8534"/>
              <a:gd name="T58" fmla="*/ 5896 w 10666"/>
              <a:gd name="T59" fmla="*/ 4267 h 8534"/>
              <a:gd name="T60" fmla="*/ 3992 w 10666"/>
              <a:gd name="T61" fmla="*/ 3124 h 8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66" h="8534">
                <a:moveTo>
                  <a:pt x="0" y="6400"/>
                </a:moveTo>
                <a:lnTo>
                  <a:pt x="0" y="2134"/>
                </a:lnTo>
                <a:cubicBezTo>
                  <a:pt x="0" y="955"/>
                  <a:pt x="955" y="0"/>
                  <a:pt x="2133" y="0"/>
                </a:cubicBezTo>
                <a:lnTo>
                  <a:pt x="8533" y="0"/>
                </a:lnTo>
                <a:cubicBezTo>
                  <a:pt x="9711" y="0"/>
                  <a:pt x="10666" y="955"/>
                  <a:pt x="10666" y="2134"/>
                </a:cubicBezTo>
                <a:lnTo>
                  <a:pt x="10666" y="6400"/>
                </a:lnTo>
                <a:cubicBezTo>
                  <a:pt x="10666" y="7579"/>
                  <a:pt x="9711" y="8534"/>
                  <a:pt x="8533" y="8534"/>
                </a:cubicBezTo>
                <a:lnTo>
                  <a:pt x="2133" y="8534"/>
                </a:lnTo>
                <a:cubicBezTo>
                  <a:pt x="955" y="8534"/>
                  <a:pt x="0" y="7579"/>
                  <a:pt x="0" y="6400"/>
                </a:cubicBezTo>
                <a:close/>
                <a:moveTo>
                  <a:pt x="1066" y="6400"/>
                </a:moveTo>
                <a:cubicBezTo>
                  <a:pt x="1066" y="6989"/>
                  <a:pt x="1544" y="7467"/>
                  <a:pt x="2133" y="7467"/>
                </a:cubicBezTo>
                <a:lnTo>
                  <a:pt x="8533" y="7467"/>
                </a:lnTo>
                <a:cubicBezTo>
                  <a:pt x="9122" y="7467"/>
                  <a:pt x="9600" y="6989"/>
                  <a:pt x="9600" y="6400"/>
                </a:cubicBezTo>
                <a:lnTo>
                  <a:pt x="9600" y="2134"/>
                </a:lnTo>
                <a:cubicBezTo>
                  <a:pt x="9600" y="1545"/>
                  <a:pt x="9122" y="1067"/>
                  <a:pt x="8533" y="1067"/>
                </a:cubicBezTo>
                <a:lnTo>
                  <a:pt x="2133" y="1067"/>
                </a:lnTo>
                <a:cubicBezTo>
                  <a:pt x="1544" y="1067"/>
                  <a:pt x="1066" y="1545"/>
                  <a:pt x="1066" y="2134"/>
                </a:cubicBezTo>
                <a:lnTo>
                  <a:pt x="1066" y="6400"/>
                </a:lnTo>
                <a:close/>
                <a:moveTo>
                  <a:pt x="3992" y="3124"/>
                </a:moveTo>
                <a:cubicBezTo>
                  <a:pt x="3727" y="2978"/>
                  <a:pt x="3637" y="2642"/>
                  <a:pt x="3792" y="2383"/>
                </a:cubicBezTo>
                <a:cubicBezTo>
                  <a:pt x="3948" y="2123"/>
                  <a:pt x="4287" y="2045"/>
                  <a:pt x="4540" y="2210"/>
                </a:cubicBezTo>
                <a:lnTo>
                  <a:pt x="7207" y="3810"/>
                </a:lnTo>
                <a:cubicBezTo>
                  <a:pt x="7552" y="4017"/>
                  <a:pt x="7552" y="4517"/>
                  <a:pt x="7207" y="4724"/>
                </a:cubicBezTo>
                <a:lnTo>
                  <a:pt x="4540" y="6324"/>
                </a:lnTo>
                <a:cubicBezTo>
                  <a:pt x="4185" y="6537"/>
                  <a:pt x="3733" y="6281"/>
                  <a:pt x="3733" y="5867"/>
                </a:cubicBezTo>
                <a:lnTo>
                  <a:pt x="3733" y="4267"/>
                </a:lnTo>
                <a:cubicBezTo>
                  <a:pt x="3733" y="3972"/>
                  <a:pt x="3972" y="3734"/>
                  <a:pt x="4266" y="3734"/>
                </a:cubicBezTo>
                <a:cubicBezTo>
                  <a:pt x="4561" y="3734"/>
                  <a:pt x="4800" y="3972"/>
                  <a:pt x="4800" y="4267"/>
                </a:cubicBezTo>
                <a:lnTo>
                  <a:pt x="4800" y="4925"/>
                </a:lnTo>
                <a:lnTo>
                  <a:pt x="5896" y="4267"/>
                </a:lnTo>
                <a:lnTo>
                  <a:pt x="3992" y="31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charset="-122"/>
              <a:sym typeface="Arial" panose="020B0604020202020204" pitchFamily="34" charset="0"/>
            </a:endParaRPr>
          </a:p>
        </p:txBody>
      </p:sp>
    </p:spTree>
    <p:extLst>
      <p:ext uri="{BB962C8B-B14F-4D97-AF65-F5344CB8AC3E}">
        <p14:creationId xmlns:p14="http://schemas.microsoft.com/office/powerpoint/2010/main" val="3706783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标题 1">
            <a:extLst>
              <a:ext uri="{FF2B5EF4-FFF2-40B4-BE49-F238E27FC236}">
                <a16:creationId xmlns:a16="http://schemas.microsoft.com/office/drawing/2014/main" id="{A49F5CAA-D058-9626-0B78-6E012E6B0014}"/>
              </a:ext>
            </a:extLst>
          </p:cNvPr>
          <p:cNvSpPr>
            <a:spLocks noGrp="1"/>
          </p:cNvSpPr>
          <p:nvPr>
            <p:ph type="title"/>
            <p:custDataLst>
              <p:tags r:id="rId1"/>
            </p:custDataLst>
          </p:nvPr>
        </p:nvSpPr>
        <p:spPr>
          <a:xfrm>
            <a:off x="334108" y="219393"/>
            <a:ext cx="11523785" cy="792162"/>
          </a:xfrm>
        </p:spPr>
        <p:txBody>
          <a:bodyPr/>
          <a:lstStyle/>
          <a:p>
            <a:r>
              <a:rPr lang="en-US" altLang="zh-CN" sz="3600" b="1" kern="0" dirty="0">
                <a:latin typeface="Arial" panose="020B0604020202020204" pitchFamily="34" charset="0"/>
                <a:ea typeface="微软雅黑" panose="020B0503020204020204" pitchFamily="34" charset="-122"/>
                <a:sym typeface="Arial" panose="020B0604020202020204" pitchFamily="34" charset="0"/>
              </a:rPr>
              <a:t>2024-AGI</a:t>
            </a:r>
            <a:r>
              <a:rPr lang="zh-CN" altLang="en-US" sz="3600" b="1" kern="0" dirty="0">
                <a:latin typeface="Arial" panose="020B0604020202020204" pitchFamily="34" charset="0"/>
                <a:ea typeface="微软雅黑" panose="020B0503020204020204" pitchFamily="34" charset="-122"/>
                <a:sym typeface="Arial" panose="020B0604020202020204" pitchFamily="34" charset="0"/>
              </a:rPr>
              <a:t>元年？</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D9F8EA50-1985-38EC-1C4D-3207CB869C70}"/>
              </a:ext>
            </a:extLst>
          </p:cNvPr>
          <p:cNvSpPr/>
          <p:nvPr/>
        </p:nvSpPr>
        <p:spPr>
          <a:xfrm>
            <a:off x="2445658" y="1270000"/>
            <a:ext cx="7424056" cy="1582936"/>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6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7C08F912-7063-EF83-9FDE-F040886848AE}"/>
              </a:ext>
            </a:extLst>
          </p:cNvPr>
          <p:cNvSpPr txBox="1"/>
          <p:nvPr/>
        </p:nvSpPr>
        <p:spPr>
          <a:xfrm>
            <a:off x="2739621" y="1861758"/>
            <a:ext cx="6836131" cy="430887"/>
          </a:xfrm>
          <a:prstGeom prst="rect">
            <a:avLst/>
          </a:prstGeom>
          <a:noFill/>
        </p:spPr>
        <p:txBody>
          <a:bodyPr wrap="square">
            <a:spAutoFit/>
          </a:bodyPr>
          <a:lstStyle/>
          <a:p>
            <a:pPr algn="ctr"/>
            <a:r>
              <a:rPr lang="zh-CN" altLang="en-CN"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用</a:t>
            </a: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计算模型可描述的认知问题，</a:t>
            </a:r>
            <a:r>
              <a:rPr lang="en-US" altLang="zh-CN"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AI</a:t>
            </a: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很快超过人类水平</a:t>
            </a:r>
          </a:p>
        </p:txBody>
      </p:sp>
      <p:sp>
        <p:nvSpPr>
          <p:cNvPr id="16" name="文本框 15">
            <a:extLst>
              <a:ext uri="{FF2B5EF4-FFF2-40B4-BE49-F238E27FC236}">
                <a16:creationId xmlns:a16="http://schemas.microsoft.com/office/drawing/2014/main" id="{2C469DE7-3E1F-B917-4DDD-0D97629AB912}"/>
              </a:ext>
            </a:extLst>
          </p:cNvPr>
          <p:cNvSpPr txBox="1"/>
          <p:nvPr/>
        </p:nvSpPr>
        <p:spPr>
          <a:xfrm>
            <a:off x="3327400" y="2209056"/>
            <a:ext cx="5660572" cy="581762"/>
          </a:xfrm>
          <a:prstGeom prst="rect">
            <a:avLst/>
          </a:prstGeom>
          <a:noFill/>
        </p:spPr>
        <p:txBody>
          <a:bodyPr wrap="square">
            <a:spAutoFit/>
          </a:bodyPr>
          <a:lstStyle/>
          <a:p>
            <a:pPr algn="ctr">
              <a:lnSpc>
                <a:spcPct val="125000"/>
              </a:lnSpc>
            </a:pPr>
            <a:r>
              <a:rPr lang="zh-CN" altLang="en-US"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很快</a:t>
            </a:r>
            <a:r>
              <a:rPr lang="en-US" altLang="zh-CN"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=5-20</a:t>
            </a:r>
            <a:r>
              <a:rPr lang="zh-CN" altLang="en-US"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年（</a:t>
            </a:r>
            <a:r>
              <a:rPr lang="en-US" altLang="zh-CN"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2019</a:t>
            </a:r>
            <a:r>
              <a:rPr lang="zh-CN" altLang="en-US"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年）</a:t>
            </a:r>
            <a:endParaRPr lang="en-US" altLang="zh-CN" sz="28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a:extLst>
              <a:ext uri="{FF2B5EF4-FFF2-40B4-BE49-F238E27FC236}">
                <a16:creationId xmlns:a16="http://schemas.microsoft.com/office/drawing/2014/main" id="{97782D97-26AD-6D37-7885-F8DB7CD5AE1D}"/>
              </a:ext>
            </a:extLst>
          </p:cNvPr>
          <p:cNvSpPr/>
          <p:nvPr/>
        </p:nvSpPr>
        <p:spPr>
          <a:xfrm>
            <a:off x="1309915" y="3789040"/>
            <a:ext cx="9695542" cy="2327108"/>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6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a:extLst>
              <a:ext uri="{FF2B5EF4-FFF2-40B4-BE49-F238E27FC236}">
                <a16:creationId xmlns:a16="http://schemas.microsoft.com/office/drawing/2014/main" id="{AFD5E2C2-FCBF-18DE-25EF-6DEB074A891A}"/>
              </a:ext>
            </a:extLst>
          </p:cNvPr>
          <p:cNvSpPr txBox="1"/>
          <p:nvPr/>
        </p:nvSpPr>
        <p:spPr>
          <a:xfrm>
            <a:off x="1348505" y="4503358"/>
            <a:ext cx="9618362" cy="769441"/>
          </a:xfrm>
          <a:prstGeom prst="rect">
            <a:avLst/>
          </a:prstGeom>
          <a:noFill/>
        </p:spPr>
        <p:txBody>
          <a:bodyPr wrap="square">
            <a:spAutoFit/>
          </a:bodyPr>
          <a:lstStyle/>
          <a:p>
            <a:pPr algn="ct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通用问题上，</a:t>
            </a:r>
            <a:r>
              <a:rPr lang="en-US" altLang="zh-CN"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AI</a:t>
            </a: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通过自我学习，实现</a:t>
            </a:r>
            <a:r>
              <a:rPr lang="en-US" altLang="zh-CN"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GPT</a:t>
            </a: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到</a:t>
            </a:r>
            <a:r>
              <a:rPr lang="en-US" altLang="zh-CN"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GPT-zero</a:t>
            </a: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的升级，能力全面超越人类，实现超级智能；</a:t>
            </a:r>
            <a:r>
              <a:rPr lang="zh-CN" altLang="en-US" sz="2200" b="1" dirty="0">
                <a:solidFill>
                  <a:srgbClr val="C00000"/>
                </a:solidFill>
                <a:latin typeface="Arial" panose="020B0604020202020204" pitchFamily="34" charset="0"/>
                <a:ea typeface="微软雅黑" panose="020B0503020204020204" pitchFamily="34" charset="-122"/>
                <a:sym typeface="Arial" panose="020B0604020202020204" pitchFamily="34" charset="0"/>
              </a:rPr>
              <a:t>探究科学规律、世界起源等终极问题</a:t>
            </a:r>
            <a:r>
              <a:rPr lang="zh-CN" altLang="en-US" sz="2200" dirty="0">
                <a:solidFill>
                  <a:schemeClr val="tx1">
                    <a:lumMod val="95000"/>
                    <a:lumOff val="5000"/>
                  </a:schemeClr>
                </a:solidFill>
                <a:latin typeface="Arial" panose="020B0604020202020204" pitchFamily="34" charset="0"/>
                <a:ea typeface="微软雅黑" panose="020B0503020204020204" pitchFamily="34" charset="-122"/>
                <a:sym typeface="Arial" panose="020B0604020202020204" pitchFamily="34" charset="0"/>
              </a:rPr>
              <a:t>？</a:t>
            </a:r>
          </a:p>
        </p:txBody>
      </p:sp>
      <p:sp>
        <p:nvSpPr>
          <p:cNvPr id="21" name="文本框 20">
            <a:extLst>
              <a:ext uri="{FF2B5EF4-FFF2-40B4-BE49-F238E27FC236}">
                <a16:creationId xmlns:a16="http://schemas.microsoft.com/office/drawing/2014/main" id="{180D32FD-B314-85D8-6CC0-63DF9B1CB297}"/>
              </a:ext>
            </a:extLst>
          </p:cNvPr>
          <p:cNvSpPr txBox="1"/>
          <p:nvPr/>
        </p:nvSpPr>
        <p:spPr>
          <a:xfrm>
            <a:off x="3327400" y="5268774"/>
            <a:ext cx="5660572" cy="581762"/>
          </a:xfrm>
          <a:prstGeom prst="rect">
            <a:avLst/>
          </a:prstGeom>
          <a:noFill/>
        </p:spPr>
        <p:txBody>
          <a:bodyPr wrap="square">
            <a:spAutoFit/>
          </a:bodyPr>
          <a:lstStyle/>
          <a:p>
            <a:pPr algn="ctr">
              <a:lnSpc>
                <a:spcPct val="125000"/>
              </a:lnSpc>
            </a:pPr>
            <a:r>
              <a:rPr lang="zh-CN" altLang="en-US"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很快</a:t>
            </a:r>
            <a:r>
              <a:rPr lang="en-US" altLang="zh-CN"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=5-20</a:t>
            </a:r>
            <a:r>
              <a:rPr lang="zh-CN" altLang="en-US"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年（</a:t>
            </a:r>
            <a:r>
              <a:rPr lang="en-US" altLang="zh-CN"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2023</a:t>
            </a:r>
            <a:r>
              <a:rPr lang="zh-CN" altLang="en-US" sz="2800" b="1" dirty="0">
                <a:solidFill>
                  <a:srgbClr val="C00000"/>
                </a:solidFill>
                <a:latin typeface="Arial" panose="020B0604020202020204" pitchFamily="34" charset="0"/>
                <a:ea typeface="微软雅黑" panose="020B0503020204020204" pitchFamily="34" charset="-122"/>
                <a:sym typeface="Arial" panose="020B0604020202020204" pitchFamily="34" charset="0"/>
              </a:rPr>
              <a:t>年）</a:t>
            </a:r>
          </a:p>
        </p:txBody>
      </p:sp>
      <p:sp>
        <p:nvSpPr>
          <p:cNvPr id="22" name="任意多边形: 形状 21">
            <a:extLst>
              <a:ext uri="{FF2B5EF4-FFF2-40B4-BE49-F238E27FC236}">
                <a16:creationId xmlns:a16="http://schemas.microsoft.com/office/drawing/2014/main" id="{E881204C-2256-0774-2618-7165CD268F09}"/>
              </a:ext>
            </a:extLst>
          </p:cNvPr>
          <p:cNvSpPr/>
          <p:nvPr/>
        </p:nvSpPr>
        <p:spPr>
          <a:xfrm rot="5400000" flipV="1">
            <a:off x="5789579" y="1213916"/>
            <a:ext cx="612842" cy="4267200"/>
          </a:xfrm>
          <a:custGeom>
            <a:avLst/>
            <a:gdLst>
              <a:gd name="connsiteX0" fmla="*/ 5 w 1000852"/>
              <a:gd name="connsiteY0" fmla="*/ 1000962 h 1000962"/>
              <a:gd name="connsiteX1" fmla="*/ 698274 w 1000852"/>
              <a:gd name="connsiteY1" fmla="*/ 606321 h 1000962"/>
              <a:gd name="connsiteX2" fmla="*/ 724934 w 1000852"/>
              <a:gd name="connsiteY2" fmla="*/ 605530 h 1000962"/>
              <a:gd name="connsiteX3" fmla="*/ 667477 w 1000852"/>
              <a:gd name="connsiteY3" fmla="*/ 779881 h 1000962"/>
              <a:gd name="connsiteX4" fmla="*/ 1000852 w 1000852"/>
              <a:gd name="connsiteY4" fmla="*/ 500481 h 1000962"/>
              <a:gd name="connsiteX5" fmla="*/ 667477 w 1000852"/>
              <a:gd name="connsiteY5" fmla="*/ 221081 h 1000962"/>
              <a:gd name="connsiteX6" fmla="*/ 724934 w 1000852"/>
              <a:gd name="connsiteY6" fmla="*/ 395432 h 1000962"/>
              <a:gd name="connsiteX7" fmla="*/ 698274 w 1000852"/>
              <a:gd name="connsiteY7" fmla="*/ 394641 h 1000962"/>
              <a:gd name="connsiteX8" fmla="*/ 5 w 1000852"/>
              <a:gd name="connsiteY8" fmla="*/ 0 h 1000962"/>
              <a:gd name="connsiteX9" fmla="*/ 5 w 1000852"/>
              <a:gd name="connsiteY9" fmla="*/ 462610 h 1000962"/>
              <a:gd name="connsiteX10" fmla="*/ 5 w 1000852"/>
              <a:gd name="connsiteY10" fmla="*/ 538352 h 10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852" h="1000962">
                <a:moveTo>
                  <a:pt x="5" y="1000962"/>
                </a:moveTo>
                <a:cubicBezTo>
                  <a:pt x="5" y="1000962"/>
                  <a:pt x="-8154" y="650170"/>
                  <a:pt x="698274" y="606321"/>
                </a:cubicBezTo>
                <a:lnTo>
                  <a:pt x="724934" y="605530"/>
                </a:lnTo>
                <a:lnTo>
                  <a:pt x="667477" y="779881"/>
                </a:lnTo>
                <a:lnTo>
                  <a:pt x="1000852" y="500481"/>
                </a:lnTo>
                <a:lnTo>
                  <a:pt x="667477" y="221081"/>
                </a:lnTo>
                <a:lnTo>
                  <a:pt x="724934" y="395432"/>
                </a:lnTo>
                <a:lnTo>
                  <a:pt x="698274" y="394641"/>
                </a:lnTo>
                <a:cubicBezTo>
                  <a:pt x="-8154" y="350792"/>
                  <a:pt x="5" y="0"/>
                  <a:pt x="5" y="0"/>
                </a:cubicBezTo>
                <a:lnTo>
                  <a:pt x="5" y="462610"/>
                </a:lnTo>
                <a:lnTo>
                  <a:pt x="5" y="538352"/>
                </a:lnTo>
                <a:close/>
              </a:path>
            </a:pathLst>
          </a:custGeom>
          <a:gradFill flip="none" rotWithShape="1">
            <a:gsLst>
              <a:gs pos="0">
                <a:srgbClr val="0073DC">
                  <a:alpha val="0"/>
                </a:srgbClr>
              </a:gs>
              <a:gs pos="100000">
                <a:srgbClr val="0073D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梯形 23">
            <a:extLst>
              <a:ext uri="{FF2B5EF4-FFF2-40B4-BE49-F238E27FC236}">
                <a16:creationId xmlns:a16="http://schemas.microsoft.com/office/drawing/2014/main" id="{6B9C6DB9-F737-5990-711A-8A3134162867}"/>
              </a:ext>
            </a:extLst>
          </p:cNvPr>
          <p:cNvSpPr/>
          <p:nvPr/>
        </p:nvSpPr>
        <p:spPr>
          <a:xfrm flipV="1">
            <a:off x="4985658" y="1270000"/>
            <a:ext cx="2344056" cy="540000"/>
          </a:xfrm>
          <a:prstGeom prst="trapezoid">
            <a:avLst>
              <a:gd name="adj" fmla="val 37500"/>
            </a:avLst>
          </a:prstGeom>
          <a:gradFill flip="none" rotWithShape="1">
            <a:gsLst>
              <a:gs pos="0">
                <a:srgbClr val="0073DC"/>
              </a:gs>
              <a:gs pos="100000">
                <a:srgbClr val="0342A8"/>
              </a:gs>
            </a:gsLst>
            <a:lin ang="16200000" scaled="1"/>
            <a:tileRect/>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01124FBF-74A1-5318-B666-8CB334CA69DD}"/>
              </a:ext>
            </a:extLst>
          </p:cNvPr>
          <p:cNvSpPr txBox="1"/>
          <p:nvPr/>
        </p:nvSpPr>
        <p:spPr>
          <a:xfrm>
            <a:off x="5272316" y="1291168"/>
            <a:ext cx="1770740" cy="523220"/>
          </a:xfrm>
          <a:prstGeom prst="rect">
            <a:avLst/>
          </a:prstGeom>
          <a:noFill/>
        </p:spPr>
        <p:txBody>
          <a:bodyPr wrap="square">
            <a:spAutoFit/>
          </a:bodyPr>
          <a:lstStyle/>
          <a:p>
            <a:pPr marL="0" indent="0" algn="ctr" eaLnBrk="1" fontAlgn="auto" hangingPunct="1">
              <a:spcBef>
                <a:spcPts val="0"/>
              </a:spcBef>
              <a:spcAft>
                <a:spcPts val="0"/>
              </a:spcAft>
              <a:buNone/>
            </a:pPr>
            <a:r>
              <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趋  势</a:t>
            </a:r>
            <a:endPar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梯形 25">
            <a:extLst>
              <a:ext uri="{FF2B5EF4-FFF2-40B4-BE49-F238E27FC236}">
                <a16:creationId xmlns:a16="http://schemas.microsoft.com/office/drawing/2014/main" id="{DCD4BCCE-E8F1-FC6B-E303-EDC801AE17EF}"/>
              </a:ext>
            </a:extLst>
          </p:cNvPr>
          <p:cNvSpPr/>
          <p:nvPr/>
        </p:nvSpPr>
        <p:spPr>
          <a:xfrm flipV="1">
            <a:off x="4985658" y="3789040"/>
            <a:ext cx="2344056" cy="540000"/>
          </a:xfrm>
          <a:prstGeom prst="trapezoid">
            <a:avLst>
              <a:gd name="adj" fmla="val 37500"/>
            </a:avLst>
          </a:prstGeom>
          <a:gradFill flip="none" rotWithShape="1">
            <a:gsLst>
              <a:gs pos="0">
                <a:srgbClr val="0073DC"/>
              </a:gs>
              <a:gs pos="100000">
                <a:srgbClr val="0342A8"/>
              </a:gs>
            </a:gsLst>
            <a:lin ang="16200000" scaled="1"/>
            <a:tileRect/>
          </a:gradFill>
          <a:ln w="9525" cap="flat">
            <a:noFill/>
            <a:prstDash val="solid"/>
            <a:miter/>
          </a:ln>
        </p:spPr>
        <p:txBody>
          <a:bodyPr wrap="square" rtlCol="0" anchor="ctr">
            <a:noAutofit/>
          </a:bodyPr>
          <a:lstStyle/>
          <a:p>
            <a:pPr eaLnBrk="1" fontAlgn="auto" hangingPunct="1">
              <a:spcBef>
                <a:spcPts val="0"/>
              </a:spcBef>
              <a:spcAft>
                <a:spcPts val="0"/>
              </a:spcAft>
            </a:pPr>
            <a:endParaRPr lang="zh-CN" altLang="en-US">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文本框 26">
            <a:extLst>
              <a:ext uri="{FF2B5EF4-FFF2-40B4-BE49-F238E27FC236}">
                <a16:creationId xmlns:a16="http://schemas.microsoft.com/office/drawing/2014/main" id="{96739AC8-7C15-C90B-85A4-D48B0557EB7E}"/>
              </a:ext>
            </a:extLst>
          </p:cNvPr>
          <p:cNvSpPr txBox="1"/>
          <p:nvPr/>
        </p:nvSpPr>
        <p:spPr>
          <a:xfrm>
            <a:off x="5272316" y="3789040"/>
            <a:ext cx="1770740" cy="523220"/>
          </a:xfrm>
          <a:prstGeom prst="rect">
            <a:avLst/>
          </a:prstGeom>
          <a:noFill/>
        </p:spPr>
        <p:txBody>
          <a:bodyPr wrap="square">
            <a:spAutoFit/>
          </a:bodyPr>
          <a:lstStyle/>
          <a:p>
            <a:pPr marL="0" indent="0" algn="ctr" eaLnBrk="1" fontAlgn="auto" hangingPunct="1">
              <a:spcBef>
                <a:spcPts val="0"/>
              </a:spcBef>
              <a:spcAft>
                <a:spcPts val="0"/>
              </a:spcAft>
              <a:buNone/>
            </a:pPr>
            <a:r>
              <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rPr>
              <a:t>趋  势</a:t>
            </a:r>
            <a:endPar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5" name="直接连接符 4">
            <a:extLst>
              <a:ext uri="{FF2B5EF4-FFF2-40B4-BE49-F238E27FC236}">
                <a16:creationId xmlns:a16="http://schemas.microsoft.com/office/drawing/2014/main" id="{61437B64-61A6-B327-0414-972C4AC566AB}"/>
              </a:ext>
            </a:extLst>
          </p:cNvPr>
          <p:cNvCxnSpPr/>
          <p:nvPr/>
        </p:nvCxnSpPr>
        <p:spPr>
          <a:xfrm>
            <a:off x="2567608" y="2292645"/>
            <a:ext cx="7122492" cy="0"/>
          </a:xfrm>
          <a:prstGeom prst="line">
            <a:avLst/>
          </a:prstGeom>
          <a:ln>
            <a:gradFill flip="none" rotWithShape="1">
              <a:gsLst>
                <a:gs pos="0">
                  <a:srgbClr val="034AB0">
                    <a:alpha val="0"/>
                  </a:srgbClr>
                </a:gs>
                <a:gs pos="100000">
                  <a:srgbClr val="034AB0">
                    <a:alpha val="0"/>
                  </a:srgbClr>
                </a:gs>
                <a:gs pos="50000">
                  <a:srgbClr val="034AB0"/>
                </a:gs>
              </a:gsLst>
              <a:lin ang="0" scaled="1"/>
              <a:tileRect/>
            </a:gra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342923E4-F3CC-E2B5-A0AD-97BB9CEB63F7}"/>
              </a:ext>
            </a:extLst>
          </p:cNvPr>
          <p:cNvCxnSpPr>
            <a:cxnSpLocks/>
          </p:cNvCxnSpPr>
          <p:nvPr/>
        </p:nvCxnSpPr>
        <p:spPr>
          <a:xfrm>
            <a:off x="1479550" y="5315245"/>
            <a:ext cx="9232900" cy="0"/>
          </a:xfrm>
          <a:prstGeom prst="line">
            <a:avLst/>
          </a:prstGeom>
          <a:ln>
            <a:gradFill flip="none" rotWithShape="1">
              <a:gsLst>
                <a:gs pos="0">
                  <a:srgbClr val="034AB0">
                    <a:alpha val="0"/>
                  </a:srgbClr>
                </a:gs>
                <a:gs pos="100000">
                  <a:srgbClr val="034AB0">
                    <a:alpha val="0"/>
                  </a:srgbClr>
                </a:gs>
                <a:gs pos="50000">
                  <a:srgbClr val="034AB0"/>
                </a:gs>
              </a:gsLst>
              <a:lin ang="0" scaled="1"/>
              <a:tileRect/>
            </a:gra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107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D674-8515-9429-CB9F-0DCEED61A636}"/>
              </a:ext>
            </a:extLst>
          </p:cNvPr>
          <p:cNvSpPr>
            <a:spLocks noGrp="1"/>
          </p:cNvSpPr>
          <p:nvPr>
            <p:ph type="title"/>
          </p:nvPr>
        </p:nvSpPr>
        <p:spPr/>
        <p:txBody>
          <a:bodyPr/>
          <a:lstStyle/>
          <a:p>
            <a:r>
              <a:rPr lang="en-US" b="1" dirty="0" err="1">
                <a:latin typeface="Microsoft YaHei" panose="020B0503020204020204" pitchFamily="34" charset="-122"/>
                <a:ea typeface="Microsoft YaHei" panose="020B0503020204020204" pitchFamily="34" charset="-122"/>
              </a:rPr>
              <a:t>相关</a:t>
            </a:r>
            <a:r>
              <a:rPr lang="en-CN" b="1" dirty="0">
                <a:latin typeface="Microsoft YaHei" panose="020B0503020204020204" pitchFamily="34" charset="-122"/>
                <a:ea typeface="Microsoft YaHei" panose="020B0503020204020204" pitchFamily="34" charset="-122"/>
              </a:rPr>
              <a:t>文献</a:t>
            </a:r>
          </a:p>
        </p:txBody>
      </p:sp>
      <p:sp>
        <p:nvSpPr>
          <p:cNvPr id="3" name="Content Placeholder 2">
            <a:extLst>
              <a:ext uri="{FF2B5EF4-FFF2-40B4-BE49-F238E27FC236}">
                <a16:creationId xmlns:a16="http://schemas.microsoft.com/office/drawing/2014/main" id="{D54046FA-F482-05FF-52EA-48283334D0E1}"/>
              </a:ext>
            </a:extLst>
          </p:cNvPr>
          <p:cNvSpPr>
            <a:spLocks noGrp="1"/>
          </p:cNvSpPr>
          <p:nvPr>
            <p:ph idx="1"/>
          </p:nvPr>
        </p:nvSpPr>
        <p:spPr>
          <a:xfrm>
            <a:off x="191344" y="936451"/>
            <a:ext cx="11809311" cy="5876925"/>
          </a:xfrm>
        </p:spPr>
        <p:txBody>
          <a:bodyPr/>
          <a:lstStyle/>
          <a:p>
            <a:pPr>
              <a:spcBef>
                <a:spcPts val="300"/>
              </a:spcBef>
            </a:pPr>
            <a:r>
              <a:rPr lang="en-US" sz="1400" dirty="0" err="1"/>
              <a:t>Qinkai</a:t>
            </a:r>
            <a:r>
              <a:rPr lang="en-US" sz="1400" dirty="0"/>
              <a:t> Zheng, Xiao Xia, Xu Zou, </a:t>
            </a:r>
            <a:r>
              <a:rPr lang="en-US" sz="1400" dirty="0" err="1"/>
              <a:t>Yuxiao</a:t>
            </a:r>
            <a:r>
              <a:rPr lang="en-US" sz="1400" dirty="0"/>
              <a:t> Dong, Shan Wang, </a:t>
            </a:r>
            <a:r>
              <a:rPr lang="en-US" sz="1400" dirty="0" err="1"/>
              <a:t>Yufei</a:t>
            </a:r>
            <a:r>
              <a:rPr lang="en-US" sz="1400" dirty="0"/>
              <a:t> </a:t>
            </a:r>
            <a:r>
              <a:rPr lang="en-US" sz="1400" dirty="0" err="1"/>
              <a:t>Xue</a:t>
            </a:r>
            <a:r>
              <a:rPr lang="en-US" sz="1400" dirty="0"/>
              <a:t>, Lei Shen, </a:t>
            </a:r>
            <a:r>
              <a:rPr lang="en-US" sz="1400" dirty="0" err="1"/>
              <a:t>Zihan</a:t>
            </a:r>
            <a:r>
              <a:rPr lang="en-US" sz="1400" dirty="0"/>
              <a:t> Wang, Andi Wang, Yang Li, Teng </a:t>
            </a:r>
            <a:r>
              <a:rPr lang="en-US" sz="1400" dirty="0" err="1"/>
              <a:t>Su</a:t>
            </a:r>
            <a:r>
              <a:rPr lang="en-US" sz="1400" dirty="0"/>
              <a:t>, Zhilin Yang, and </a:t>
            </a:r>
            <a:r>
              <a:rPr lang="en-US" sz="1400" dirty="0" err="1"/>
              <a:t>Jie</a:t>
            </a:r>
            <a:r>
              <a:rPr lang="en-US" sz="1400" dirty="0"/>
              <a:t> Tang. </a:t>
            </a:r>
            <a:r>
              <a:rPr lang="en-US" sz="1400" b="1" dirty="0" err="1">
                <a:solidFill>
                  <a:srgbClr val="C00000"/>
                </a:solidFill>
              </a:rPr>
              <a:t>CodeGeeX</a:t>
            </a:r>
            <a:r>
              <a:rPr lang="en-US" sz="1400" dirty="0"/>
              <a:t>: A Pre-Trained Model for Code Generation with Multilingual Benchmarking on </a:t>
            </a:r>
            <a:r>
              <a:rPr lang="en-US" sz="1400" dirty="0" err="1"/>
              <a:t>HumanEval</a:t>
            </a:r>
            <a:r>
              <a:rPr lang="en-US" sz="1400" dirty="0"/>
              <a:t>-X. KDD’23.</a:t>
            </a:r>
          </a:p>
          <a:p>
            <a:pPr>
              <a:spcBef>
                <a:spcPts val="300"/>
              </a:spcBef>
            </a:pPr>
            <a:r>
              <a:rPr lang="en-US" sz="1400" dirty="0"/>
              <a:t>Xiao Liu, </a:t>
            </a:r>
            <a:r>
              <a:rPr lang="en-US" sz="1400" dirty="0" err="1"/>
              <a:t>Hanyu</a:t>
            </a:r>
            <a:r>
              <a:rPr lang="en-US" sz="1400" dirty="0"/>
              <a:t> Lai, Yu Hao, </a:t>
            </a:r>
            <a:r>
              <a:rPr lang="en-US" sz="1400" dirty="0" err="1"/>
              <a:t>Yifan</a:t>
            </a:r>
            <a:r>
              <a:rPr lang="en-US" sz="1400" dirty="0"/>
              <a:t> Xu, </a:t>
            </a:r>
            <a:r>
              <a:rPr lang="en-US" sz="1400" dirty="0" err="1"/>
              <a:t>Aohan</a:t>
            </a:r>
            <a:r>
              <a:rPr lang="en-US" sz="1400" dirty="0"/>
              <a:t> Zeng, </a:t>
            </a:r>
            <a:r>
              <a:rPr lang="en-US" sz="1400" dirty="0" err="1"/>
              <a:t>Zhengxiao</a:t>
            </a:r>
            <a:r>
              <a:rPr lang="en-US" sz="1400" dirty="0"/>
              <a:t> Du, Peng Zhang, </a:t>
            </a:r>
            <a:r>
              <a:rPr lang="en-US" sz="1400" dirty="0" err="1"/>
              <a:t>Yuxiao</a:t>
            </a:r>
            <a:r>
              <a:rPr lang="en-US" sz="1400" dirty="0"/>
              <a:t> Dong, and </a:t>
            </a:r>
            <a:r>
              <a:rPr lang="en-US" sz="1400" dirty="0" err="1"/>
              <a:t>Jie</a:t>
            </a:r>
            <a:r>
              <a:rPr lang="en-US" sz="1400" dirty="0"/>
              <a:t> Tang. </a:t>
            </a:r>
            <a:r>
              <a:rPr lang="en-US" sz="1400" b="1" dirty="0" err="1">
                <a:solidFill>
                  <a:srgbClr val="C00000"/>
                </a:solidFill>
              </a:rPr>
              <a:t>WebGLM</a:t>
            </a:r>
            <a:r>
              <a:rPr lang="en-US" sz="1400" dirty="0"/>
              <a:t>: Towards An Efficient Web-enhanced Question Answering System with Human Preference. KDD’23.</a:t>
            </a:r>
          </a:p>
          <a:p>
            <a:pPr>
              <a:spcBef>
                <a:spcPts val="300"/>
              </a:spcBef>
            </a:pPr>
            <a:r>
              <a:rPr lang="en-US" sz="1400" dirty="0"/>
              <a:t>Jing Zhang, </a:t>
            </a:r>
            <a:r>
              <a:rPr lang="en-US" sz="1400" dirty="0" err="1"/>
              <a:t>Xiaokang</a:t>
            </a:r>
            <a:r>
              <a:rPr lang="en-US" sz="1400" dirty="0"/>
              <a:t> Zhang, Daniel Zhang-Li, </a:t>
            </a:r>
            <a:r>
              <a:rPr lang="en-US" sz="1400" dirty="0" err="1"/>
              <a:t>Jifan</a:t>
            </a:r>
            <a:r>
              <a:rPr lang="en-US" sz="1400" dirty="0"/>
              <a:t> Yu, </a:t>
            </a:r>
            <a:r>
              <a:rPr lang="en-US" sz="1400" dirty="0" err="1"/>
              <a:t>Zijun</a:t>
            </a:r>
            <a:r>
              <a:rPr lang="en-US" sz="1400" dirty="0"/>
              <a:t> Yao, </a:t>
            </a:r>
            <a:r>
              <a:rPr lang="en-US" sz="1400" dirty="0" err="1"/>
              <a:t>Zeyao</a:t>
            </a:r>
            <a:r>
              <a:rPr lang="en-US" sz="1400" dirty="0"/>
              <a:t> Ma, </a:t>
            </a:r>
            <a:r>
              <a:rPr lang="en-US" sz="1400" dirty="0" err="1"/>
              <a:t>Yiqi</a:t>
            </a:r>
            <a:r>
              <a:rPr lang="en-US" sz="1400" dirty="0"/>
              <a:t> Xu, </a:t>
            </a:r>
            <a:r>
              <a:rPr lang="en-US" sz="1400" dirty="0" err="1"/>
              <a:t>Haohua</a:t>
            </a:r>
            <a:r>
              <a:rPr lang="en-US" sz="1400" dirty="0"/>
              <a:t> Wang, </a:t>
            </a:r>
            <a:r>
              <a:rPr lang="en-US" sz="1400" dirty="0" err="1"/>
              <a:t>Xiaohan</a:t>
            </a:r>
            <a:r>
              <a:rPr lang="en-US" sz="1400" dirty="0"/>
              <a:t> Zhang, </a:t>
            </a:r>
            <a:r>
              <a:rPr lang="en-US" sz="1400" dirty="0" err="1"/>
              <a:t>Nianyi</a:t>
            </a:r>
            <a:r>
              <a:rPr lang="en-US" sz="1400" dirty="0"/>
              <a:t> Lin, </a:t>
            </a:r>
            <a:r>
              <a:rPr lang="en-US" sz="1400" dirty="0" err="1"/>
              <a:t>Sunrui</a:t>
            </a:r>
            <a:r>
              <a:rPr lang="en-US" sz="1400" dirty="0"/>
              <a:t> Lu, </a:t>
            </a:r>
            <a:r>
              <a:rPr lang="en-US" sz="1400" dirty="0" err="1"/>
              <a:t>Jie</a:t>
            </a:r>
            <a:r>
              <a:rPr lang="en-US" sz="1400" dirty="0"/>
              <a:t> Tang, and </a:t>
            </a:r>
            <a:r>
              <a:rPr lang="en-US" sz="1400" dirty="0" err="1"/>
              <a:t>Juanzi</a:t>
            </a:r>
            <a:r>
              <a:rPr lang="en-US" sz="1400" dirty="0"/>
              <a:t> Li. </a:t>
            </a:r>
            <a:r>
              <a:rPr lang="en-US" sz="1400" b="1" dirty="0">
                <a:solidFill>
                  <a:srgbClr val="C00000"/>
                </a:solidFill>
              </a:rPr>
              <a:t>GLM-Dialog</a:t>
            </a:r>
            <a:r>
              <a:rPr lang="en-US" sz="1400" dirty="0"/>
              <a:t>: Noise-tolerant Pre-Training for Knowledge-grounded Dialogue Generation. KDD’23.</a:t>
            </a:r>
          </a:p>
          <a:p>
            <a:pPr>
              <a:spcBef>
                <a:spcPts val="300"/>
              </a:spcBef>
            </a:pPr>
            <a:r>
              <a:rPr lang="en-US" sz="1400" dirty="0" err="1"/>
              <a:t>Aohan</a:t>
            </a:r>
            <a:r>
              <a:rPr lang="en-US" sz="1400" dirty="0"/>
              <a:t> Zeng, Xiao Liu, </a:t>
            </a:r>
            <a:r>
              <a:rPr lang="en-US" sz="1400" dirty="0" err="1"/>
              <a:t>Zhengxiao</a:t>
            </a:r>
            <a:r>
              <a:rPr lang="en-US" sz="1400" dirty="0"/>
              <a:t> Du, </a:t>
            </a:r>
            <a:r>
              <a:rPr lang="en-US" sz="1400" dirty="0" err="1"/>
              <a:t>Zihan</a:t>
            </a:r>
            <a:r>
              <a:rPr lang="en-US" sz="1400" dirty="0"/>
              <a:t> Wang, </a:t>
            </a:r>
            <a:r>
              <a:rPr lang="en-US" sz="1400" dirty="0" err="1"/>
              <a:t>Hanyu</a:t>
            </a:r>
            <a:r>
              <a:rPr lang="en-US" sz="1400" dirty="0"/>
              <a:t> Lai, Ming Ding, </a:t>
            </a:r>
            <a:r>
              <a:rPr lang="en-US" sz="1400" dirty="0" err="1"/>
              <a:t>Zhuoyi</a:t>
            </a:r>
            <a:r>
              <a:rPr lang="en-US" sz="1400" dirty="0"/>
              <a:t> Yang, </a:t>
            </a:r>
            <a:r>
              <a:rPr lang="en-US" sz="1400" dirty="0" err="1"/>
              <a:t>Yifan</a:t>
            </a:r>
            <a:r>
              <a:rPr lang="en-US" sz="1400" dirty="0"/>
              <a:t> Xu, Wendi Zheng, Xiao Xia, Weng Lam Tam, </a:t>
            </a:r>
            <a:r>
              <a:rPr lang="en-US" sz="1400" dirty="0" err="1"/>
              <a:t>Zixuan</a:t>
            </a:r>
            <a:r>
              <a:rPr lang="en-US" sz="1400" dirty="0"/>
              <a:t> Ma, </a:t>
            </a:r>
            <a:r>
              <a:rPr lang="en-US" sz="1400" dirty="0" err="1"/>
              <a:t>Yufei</a:t>
            </a:r>
            <a:r>
              <a:rPr lang="en-US" sz="1400" dirty="0"/>
              <a:t> </a:t>
            </a:r>
            <a:r>
              <a:rPr lang="en-US" sz="1400" dirty="0" err="1"/>
              <a:t>Xue</a:t>
            </a:r>
            <a:r>
              <a:rPr lang="en-US" sz="1400" dirty="0"/>
              <a:t>, </a:t>
            </a:r>
            <a:r>
              <a:rPr lang="en-US" sz="1400" dirty="0" err="1"/>
              <a:t>Jidong</a:t>
            </a:r>
            <a:r>
              <a:rPr lang="en-US" sz="1400" dirty="0"/>
              <a:t> </a:t>
            </a:r>
            <a:r>
              <a:rPr lang="en-US" sz="1400" dirty="0" err="1"/>
              <a:t>Zhai</a:t>
            </a:r>
            <a:r>
              <a:rPr lang="en-US" sz="1400" dirty="0"/>
              <a:t>, </a:t>
            </a:r>
            <a:r>
              <a:rPr lang="en-US" sz="1400" dirty="0" err="1"/>
              <a:t>Wenguang</a:t>
            </a:r>
            <a:r>
              <a:rPr lang="en-US" sz="1400" dirty="0"/>
              <a:t> Chen, </a:t>
            </a:r>
            <a:r>
              <a:rPr lang="en-US" sz="1400" dirty="0" err="1"/>
              <a:t>Zhiyuan</a:t>
            </a:r>
            <a:r>
              <a:rPr lang="en-US" sz="1400" dirty="0"/>
              <a:t> Liu, Peng Zhang, </a:t>
            </a:r>
            <a:r>
              <a:rPr lang="en-US" sz="1400" dirty="0" err="1"/>
              <a:t>Yuxiao</a:t>
            </a:r>
            <a:r>
              <a:rPr lang="en-US" sz="1400" dirty="0"/>
              <a:t> Dong, and </a:t>
            </a:r>
            <a:r>
              <a:rPr lang="en-US" sz="1400" dirty="0" err="1"/>
              <a:t>Jie</a:t>
            </a:r>
            <a:r>
              <a:rPr lang="en-US" sz="1400" dirty="0"/>
              <a:t> Tang. </a:t>
            </a:r>
            <a:r>
              <a:rPr lang="en-US" sz="1400" b="1" dirty="0">
                <a:solidFill>
                  <a:srgbClr val="C00000"/>
                </a:solidFill>
              </a:rPr>
              <a:t>GLM-130B</a:t>
            </a:r>
            <a:r>
              <a:rPr lang="en-US" sz="1400" dirty="0"/>
              <a:t>: An Open Bilingual Pre-trained Model. ICLR’23.</a:t>
            </a:r>
          </a:p>
          <a:p>
            <a:pPr>
              <a:spcBef>
                <a:spcPts val="300"/>
              </a:spcBef>
            </a:pPr>
            <a:r>
              <a:rPr lang="en-US" sz="1400" dirty="0" err="1"/>
              <a:t>Wenyi</a:t>
            </a:r>
            <a:r>
              <a:rPr lang="en-US" sz="1400" dirty="0"/>
              <a:t> Hong, Ming Ding, Wendi Zheng, </a:t>
            </a:r>
            <a:r>
              <a:rPr lang="en-US" sz="1400" dirty="0" err="1"/>
              <a:t>Xinghan</a:t>
            </a:r>
            <a:r>
              <a:rPr lang="en-US" sz="1400" dirty="0"/>
              <a:t> Liu, and </a:t>
            </a:r>
            <a:r>
              <a:rPr lang="en-US" sz="1400" dirty="0" err="1"/>
              <a:t>Jie</a:t>
            </a:r>
            <a:r>
              <a:rPr lang="en-US" sz="1400" dirty="0"/>
              <a:t> Tang. </a:t>
            </a:r>
            <a:r>
              <a:rPr lang="en-US" sz="1400" b="1" dirty="0" err="1">
                <a:solidFill>
                  <a:srgbClr val="C00000"/>
                </a:solidFill>
              </a:rPr>
              <a:t>CogVideo</a:t>
            </a:r>
            <a:r>
              <a:rPr lang="en-US" sz="1400" dirty="0"/>
              <a:t>: Large-scale Pretraining for Text-to-Video Generation via Transformers. ICLR’23.</a:t>
            </a:r>
          </a:p>
          <a:p>
            <a:pPr>
              <a:spcBef>
                <a:spcPts val="300"/>
              </a:spcBef>
            </a:pPr>
            <a:r>
              <a:rPr lang="en-US" sz="1400" dirty="0"/>
              <a:t>Ming Ding, Wendi Zheng, </a:t>
            </a:r>
            <a:r>
              <a:rPr lang="en-US" sz="1400" dirty="0" err="1"/>
              <a:t>Wenyi</a:t>
            </a:r>
            <a:r>
              <a:rPr lang="en-US" sz="1400" dirty="0"/>
              <a:t> Hong, and </a:t>
            </a:r>
            <a:r>
              <a:rPr lang="en-US" sz="1400" dirty="0" err="1"/>
              <a:t>Jie</a:t>
            </a:r>
            <a:r>
              <a:rPr lang="en-US" sz="1400" dirty="0"/>
              <a:t> Tang. </a:t>
            </a:r>
            <a:r>
              <a:rPr lang="en-US" sz="1400" b="1" dirty="0">
                <a:solidFill>
                  <a:srgbClr val="C00000"/>
                </a:solidFill>
              </a:rPr>
              <a:t>CogView2</a:t>
            </a:r>
            <a:r>
              <a:rPr lang="en-US" sz="1400" dirty="0"/>
              <a:t>: Faster and Better Text-to-Image Generation via Hierarchical Transformers. NeurIPS’22.</a:t>
            </a:r>
          </a:p>
          <a:p>
            <a:pPr>
              <a:spcBef>
                <a:spcPts val="300"/>
              </a:spcBef>
            </a:pPr>
            <a:r>
              <a:rPr lang="en-US" sz="1400" dirty="0" err="1"/>
              <a:t>Jifan</a:t>
            </a:r>
            <a:r>
              <a:rPr lang="en-US" sz="1400" dirty="0"/>
              <a:t> Yu, </a:t>
            </a:r>
            <a:r>
              <a:rPr lang="en-US" sz="1400" dirty="0" err="1"/>
              <a:t>Xiaohan</a:t>
            </a:r>
            <a:r>
              <a:rPr lang="en-US" sz="1400" dirty="0"/>
              <a:t> Zhang, </a:t>
            </a:r>
            <a:r>
              <a:rPr lang="en-US" sz="1400" dirty="0" err="1"/>
              <a:t>Yifan</a:t>
            </a:r>
            <a:r>
              <a:rPr lang="en-US" sz="1400" dirty="0"/>
              <a:t> Xu, </a:t>
            </a:r>
            <a:r>
              <a:rPr lang="en-US" sz="1400" dirty="0" err="1"/>
              <a:t>Xuanyu</a:t>
            </a:r>
            <a:r>
              <a:rPr lang="en-US" sz="1400" dirty="0"/>
              <a:t> Lei, </a:t>
            </a:r>
            <a:r>
              <a:rPr lang="en-US" sz="1400" dirty="0" err="1"/>
              <a:t>Xinyu</a:t>
            </a:r>
            <a:r>
              <a:rPr lang="en-US" sz="1400" dirty="0"/>
              <a:t> Guan, Jing Zhang, Lei Hou, </a:t>
            </a:r>
            <a:r>
              <a:rPr lang="en-US" sz="1400" dirty="0" err="1"/>
              <a:t>Juanzi</a:t>
            </a:r>
            <a:r>
              <a:rPr lang="en-US" sz="1400" dirty="0"/>
              <a:t> Li, and </a:t>
            </a:r>
            <a:r>
              <a:rPr lang="en-US" sz="1400" dirty="0" err="1"/>
              <a:t>Jie</a:t>
            </a:r>
            <a:r>
              <a:rPr lang="en-US" sz="1400" dirty="0"/>
              <a:t> Tang. </a:t>
            </a:r>
            <a:r>
              <a:rPr lang="en-US" sz="1400" b="1" dirty="0">
                <a:solidFill>
                  <a:srgbClr val="C00000"/>
                </a:solidFill>
              </a:rPr>
              <a:t>XDAI</a:t>
            </a:r>
            <a:r>
              <a:rPr lang="en-US" sz="1400" dirty="0"/>
              <a:t>: A Tuning-free Framework for Exploiting Pre-trained Language Models in Knowledge Grounded Dialogue Generation. KDD’22.</a:t>
            </a:r>
          </a:p>
          <a:p>
            <a:pPr>
              <a:spcBef>
                <a:spcPts val="300"/>
              </a:spcBef>
            </a:pPr>
            <a:r>
              <a:rPr lang="en-US" sz="1400" dirty="0" err="1"/>
              <a:t>Zhengxiao</a:t>
            </a:r>
            <a:r>
              <a:rPr lang="en-US" sz="1400" dirty="0"/>
              <a:t> Du, </a:t>
            </a:r>
            <a:r>
              <a:rPr lang="en-US" sz="1400" dirty="0" err="1"/>
              <a:t>Yujie</a:t>
            </a:r>
            <a:r>
              <a:rPr lang="en-US" sz="1400" dirty="0"/>
              <a:t> Qian, Xiao Liu, Ming Ding, </a:t>
            </a:r>
            <a:r>
              <a:rPr lang="en-US" sz="1400" dirty="0" err="1"/>
              <a:t>Jiezhong</a:t>
            </a:r>
            <a:r>
              <a:rPr lang="en-US" sz="1400" dirty="0"/>
              <a:t> </a:t>
            </a:r>
            <a:r>
              <a:rPr lang="en-US" sz="1400" dirty="0" err="1"/>
              <a:t>Qiu</a:t>
            </a:r>
            <a:r>
              <a:rPr lang="en-US" sz="1400" dirty="0"/>
              <a:t>, Zhilin Yang, and </a:t>
            </a:r>
            <a:r>
              <a:rPr lang="en-US" sz="1400" dirty="0" err="1"/>
              <a:t>Jie</a:t>
            </a:r>
            <a:r>
              <a:rPr lang="en-US" sz="1400" dirty="0"/>
              <a:t> Tang. </a:t>
            </a:r>
            <a:r>
              <a:rPr lang="en-US" sz="1400" b="1" dirty="0">
                <a:solidFill>
                  <a:srgbClr val="C00000"/>
                </a:solidFill>
              </a:rPr>
              <a:t>GLM</a:t>
            </a:r>
            <a:r>
              <a:rPr lang="en-US" sz="1400" dirty="0"/>
              <a:t>: General Language Model Pretraining with Autoregressive Blank Infilling. ACL’21.</a:t>
            </a:r>
          </a:p>
          <a:p>
            <a:pPr>
              <a:spcBef>
                <a:spcPts val="300"/>
              </a:spcBef>
            </a:pPr>
            <a:r>
              <a:rPr lang="en-US" sz="1400" dirty="0" err="1"/>
              <a:t>Zixuan</a:t>
            </a:r>
            <a:r>
              <a:rPr lang="en-US" sz="1400" dirty="0"/>
              <a:t> Ma, </a:t>
            </a:r>
            <a:r>
              <a:rPr lang="en-US" sz="1400" dirty="0" err="1"/>
              <a:t>Jiaao</a:t>
            </a:r>
            <a:r>
              <a:rPr lang="en-US" sz="1400" dirty="0"/>
              <a:t> He, </a:t>
            </a:r>
            <a:r>
              <a:rPr lang="en-US" sz="1400" dirty="0" err="1"/>
              <a:t>Jiezhong</a:t>
            </a:r>
            <a:r>
              <a:rPr lang="en-US" sz="1400" dirty="0"/>
              <a:t> </a:t>
            </a:r>
            <a:r>
              <a:rPr lang="en-US" sz="1400" dirty="0" err="1"/>
              <a:t>Qiu</a:t>
            </a:r>
            <a:r>
              <a:rPr lang="en-US" sz="1400" dirty="0"/>
              <a:t>, </a:t>
            </a:r>
            <a:r>
              <a:rPr lang="en-US" sz="1400" dirty="0" err="1"/>
              <a:t>Huanqi</a:t>
            </a:r>
            <a:r>
              <a:rPr lang="en-US" sz="1400" dirty="0"/>
              <a:t> Cao, </a:t>
            </a:r>
            <a:r>
              <a:rPr lang="en-US" sz="1400" dirty="0" err="1"/>
              <a:t>Yuanwei</a:t>
            </a:r>
            <a:r>
              <a:rPr lang="en-US" sz="1400" dirty="0"/>
              <a:t> Wang, </a:t>
            </a:r>
            <a:r>
              <a:rPr lang="en-US" sz="1400" dirty="0" err="1"/>
              <a:t>Zhenbo</a:t>
            </a:r>
            <a:r>
              <a:rPr lang="en-US" sz="1400" dirty="0"/>
              <a:t> Sun, </a:t>
            </a:r>
            <a:r>
              <a:rPr lang="en-US" sz="1400" dirty="0" err="1"/>
              <a:t>Liyan</a:t>
            </a:r>
            <a:r>
              <a:rPr lang="en-US" sz="1400" dirty="0"/>
              <a:t> Zheng, </a:t>
            </a:r>
            <a:r>
              <a:rPr lang="en-US" sz="1400" dirty="0" err="1"/>
              <a:t>Haojie</a:t>
            </a:r>
            <a:r>
              <a:rPr lang="en-US" sz="1400" dirty="0"/>
              <a:t> Wang, </a:t>
            </a:r>
            <a:r>
              <a:rPr lang="en-US" sz="1400" dirty="0" err="1"/>
              <a:t>Shizhi</a:t>
            </a:r>
            <a:r>
              <a:rPr lang="en-US" sz="1400" dirty="0"/>
              <a:t> Tang, </a:t>
            </a:r>
            <a:r>
              <a:rPr lang="en-US" sz="1400" dirty="0" err="1"/>
              <a:t>Tianyu</a:t>
            </a:r>
            <a:r>
              <a:rPr lang="en-US" sz="1400" dirty="0"/>
              <a:t> Zheng, </a:t>
            </a:r>
            <a:r>
              <a:rPr lang="en-US" sz="1400" dirty="0" err="1"/>
              <a:t>Junyang</a:t>
            </a:r>
            <a:r>
              <a:rPr lang="en-US" sz="1400" dirty="0"/>
              <a:t> Lin, </a:t>
            </a:r>
            <a:r>
              <a:rPr lang="en-US" sz="1400" dirty="0" err="1"/>
              <a:t>Guanyu</a:t>
            </a:r>
            <a:r>
              <a:rPr lang="en-US" sz="1400" dirty="0"/>
              <a:t> Feng, </a:t>
            </a:r>
            <a:r>
              <a:rPr lang="en-US" sz="1400" dirty="0" err="1"/>
              <a:t>Zeqiang</a:t>
            </a:r>
            <a:r>
              <a:rPr lang="en-US" sz="1400" dirty="0"/>
              <a:t> Huang, </a:t>
            </a:r>
            <a:r>
              <a:rPr lang="en-US" sz="1400" dirty="0" err="1"/>
              <a:t>Jie</a:t>
            </a:r>
            <a:r>
              <a:rPr lang="en-US" sz="1400" dirty="0"/>
              <a:t> Gao, </a:t>
            </a:r>
            <a:r>
              <a:rPr lang="en-US" sz="1400" dirty="0" err="1"/>
              <a:t>Aohan</a:t>
            </a:r>
            <a:r>
              <a:rPr lang="en-US" sz="1400" dirty="0"/>
              <a:t> Zeng, </a:t>
            </a:r>
            <a:r>
              <a:rPr lang="en-US" sz="1400" dirty="0" err="1"/>
              <a:t>JianWei</a:t>
            </a:r>
            <a:r>
              <a:rPr lang="en-US" sz="1400" dirty="0"/>
              <a:t> Zhang, </a:t>
            </a:r>
            <a:r>
              <a:rPr lang="en-US" sz="1400" dirty="0" err="1"/>
              <a:t>Runxin</a:t>
            </a:r>
            <a:r>
              <a:rPr lang="en-US" sz="1400" dirty="0"/>
              <a:t> Zhong, </a:t>
            </a:r>
            <a:r>
              <a:rPr lang="en-US" sz="1400" dirty="0" err="1"/>
              <a:t>Tianhui</a:t>
            </a:r>
            <a:r>
              <a:rPr lang="en-US" sz="1400" dirty="0"/>
              <a:t> Shi, Sha Liu, </a:t>
            </a:r>
            <a:r>
              <a:rPr lang="en-US" sz="1400" dirty="0" err="1"/>
              <a:t>Weimin</a:t>
            </a:r>
            <a:r>
              <a:rPr lang="en-US" sz="1400" dirty="0"/>
              <a:t> Zheng, </a:t>
            </a:r>
            <a:r>
              <a:rPr lang="en-US" sz="1400" dirty="0" err="1"/>
              <a:t>Jie</a:t>
            </a:r>
            <a:r>
              <a:rPr lang="en-US" sz="1400" dirty="0"/>
              <a:t> Tang, </a:t>
            </a:r>
            <a:r>
              <a:rPr lang="en-US" sz="1400" dirty="0" err="1"/>
              <a:t>Hongxia</a:t>
            </a:r>
            <a:r>
              <a:rPr lang="en-US" sz="1400" dirty="0"/>
              <a:t> Yang, Xin Liu, </a:t>
            </a:r>
            <a:r>
              <a:rPr lang="en-US" sz="1400" dirty="0" err="1"/>
              <a:t>Jidong</a:t>
            </a:r>
            <a:r>
              <a:rPr lang="en-US" sz="1400" dirty="0"/>
              <a:t> </a:t>
            </a:r>
            <a:r>
              <a:rPr lang="en-US" sz="1400" dirty="0" err="1"/>
              <a:t>Zhai</a:t>
            </a:r>
            <a:r>
              <a:rPr lang="en-US" sz="1400" dirty="0"/>
              <a:t>, and </a:t>
            </a:r>
            <a:r>
              <a:rPr lang="en-US" sz="1400" dirty="0" err="1"/>
              <a:t>Wenguang</a:t>
            </a:r>
            <a:r>
              <a:rPr lang="en-US" sz="1400" dirty="0"/>
              <a:t> Chen. </a:t>
            </a:r>
            <a:r>
              <a:rPr lang="en-US" sz="1400" b="1" dirty="0">
                <a:solidFill>
                  <a:srgbClr val="C00000"/>
                </a:solidFill>
              </a:rPr>
              <a:t>BAGUALU</a:t>
            </a:r>
            <a:r>
              <a:rPr lang="en-US" sz="1400" dirty="0"/>
              <a:t>: Targeting Brain Scale Pretrained Models with over 37 Million Cores. PPOPP’22.</a:t>
            </a:r>
          </a:p>
          <a:p>
            <a:pPr>
              <a:spcBef>
                <a:spcPts val="300"/>
              </a:spcBef>
            </a:pPr>
            <a:r>
              <a:rPr lang="en-US" sz="1400" dirty="0"/>
              <a:t>Ming Ding, </a:t>
            </a:r>
            <a:r>
              <a:rPr lang="en-US" sz="1400" dirty="0" err="1"/>
              <a:t>Zhuoyi</a:t>
            </a:r>
            <a:r>
              <a:rPr lang="en-US" sz="1400" dirty="0"/>
              <a:t> Yang, </a:t>
            </a:r>
            <a:r>
              <a:rPr lang="en-US" sz="1400" dirty="0" err="1"/>
              <a:t>Wenyi</a:t>
            </a:r>
            <a:r>
              <a:rPr lang="en-US" sz="1400" dirty="0"/>
              <a:t> Hong, Wendi Zheng, Chang Zhou, Da Yin, </a:t>
            </a:r>
            <a:r>
              <a:rPr lang="en-US" sz="1400" dirty="0" err="1"/>
              <a:t>Junyang</a:t>
            </a:r>
            <a:r>
              <a:rPr lang="en-US" sz="1400" dirty="0"/>
              <a:t> Lin, Xu Zou, Zhou Shao, </a:t>
            </a:r>
            <a:r>
              <a:rPr lang="en-US" sz="1400" dirty="0" err="1"/>
              <a:t>Hongxia</a:t>
            </a:r>
            <a:r>
              <a:rPr lang="en-US" sz="1400" dirty="0"/>
              <a:t> Yang, and </a:t>
            </a:r>
            <a:r>
              <a:rPr lang="en-US" sz="1400" dirty="0" err="1"/>
              <a:t>Jie</a:t>
            </a:r>
            <a:r>
              <a:rPr lang="en-US" sz="1400" dirty="0"/>
              <a:t> Tang. </a:t>
            </a:r>
            <a:r>
              <a:rPr lang="en-US" sz="1400" b="1" dirty="0" err="1">
                <a:solidFill>
                  <a:srgbClr val="C00000"/>
                </a:solidFill>
              </a:rPr>
              <a:t>CogView</a:t>
            </a:r>
            <a:r>
              <a:rPr lang="en-US" sz="1400" dirty="0"/>
              <a:t>: Mastering Text-to-Image Generation via Transformers. NeurIPS’21.</a:t>
            </a:r>
          </a:p>
        </p:txBody>
      </p:sp>
    </p:spTree>
    <p:extLst>
      <p:ext uri="{BB962C8B-B14F-4D97-AF65-F5344CB8AC3E}">
        <p14:creationId xmlns:p14="http://schemas.microsoft.com/office/powerpoint/2010/main" val="3613856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8ECA7AD2-CC11-E596-08D9-E534AE677024}"/>
              </a:ext>
            </a:extLst>
          </p:cNvPr>
          <p:cNvSpPr/>
          <p:nvPr/>
        </p:nvSpPr>
        <p:spPr>
          <a:xfrm>
            <a:off x="6780701" y="1209978"/>
            <a:ext cx="4882661" cy="5243086"/>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6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17">
            <a:extLst>
              <a:ext uri="{FF2B5EF4-FFF2-40B4-BE49-F238E27FC236}">
                <a16:creationId xmlns:a16="http://schemas.microsoft.com/office/drawing/2014/main" id="{0B7194E7-3F25-577D-D53E-7C2CAC382982}"/>
              </a:ext>
            </a:extLst>
          </p:cNvPr>
          <p:cNvSpPr/>
          <p:nvPr/>
        </p:nvSpPr>
        <p:spPr>
          <a:xfrm>
            <a:off x="334109" y="1209978"/>
            <a:ext cx="4882661" cy="5243086"/>
          </a:xfrm>
          <a:prstGeom prst="rect">
            <a:avLst/>
          </a:prstGeom>
          <a:gradFill>
            <a:gsLst>
              <a:gs pos="63000">
                <a:schemeClr val="bg1"/>
              </a:gs>
              <a:gs pos="100000">
                <a:srgbClr val="E1EFFF"/>
              </a:gs>
            </a:gsLst>
            <a:lin ang="5400000" scaled="1"/>
          </a:gra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16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itle 1">
            <a:extLst>
              <a:ext uri="{FF2B5EF4-FFF2-40B4-BE49-F238E27FC236}">
                <a16:creationId xmlns:a16="http://schemas.microsoft.com/office/drawing/2014/main" id="{55C1D674-8515-9429-CB9F-0DCEED61A636}"/>
              </a:ext>
            </a:extLst>
          </p:cNvPr>
          <p:cNvSpPr>
            <a:spLocks noGrp="1"/>
          </p:cNvSpPr>
          <p:nvPr>
            <p:ph type="title"/>
          </p:nvPr>
        </p:nvSpPr>
        <p:spPr/>
        <p:txBody>
          <a:bodyPr/>
          <a:lstStyle/>
          <a:p>
            <a:r>
              <a:rPr lang="zh-CN" altLang="en-US" b="1" dirty="0">
                <a:latin typeface="Microsoft YaHei" panose="020B0503020204020204" pitchFamily="34" charset="-122"/>
                <a:ea typeface="Microsoft YaHei" panose="020B0503020204020204" pitchFamily="34" charset="-122"/>
              </a:rPr>
              <a:t>致谢</a:t>
            </a:r>
            <a:endParaRPr lang="en-CN" b="1" dirty="0">
              <a:latin typeface="Microsoft YaHei" panose="020B0503020204020204" pitchFamily="34" charset="-122"/>
              <a:ea typeface="Microsoft YaHei" panose="020B0503020204020204" pitchFamily="34" charset="-122"/>
            </a:endParaRPr>
          </a:p>
        </p:txBody>
      </p:sp>
      <p:sp>
        <p:nvSpPr>
          <p:cNvPr id="9" name="椭圆 8">
            <a:extLst>
              <a:ext uri="{FF2B5EF4-FFF2-40B4-BE49-F238E27FC236}">
                <a16:creationId xmlns:a16="http://schemas.microsoft.com/office/drawing/2014/main" id="{5D3FA11D-6DE0-BA53-D3C4-50C122E738B7}"/>
              </a:ext>
            </a:extLst>
          </p:cNvPr>
          <p:cNvSpPr/>
          <p:nvPr/>
        </p:nvSpPr>
        <p:spPr>
          <a:xfrm>
            <a:off x="334109" y="1268760"/>
            <a:ext cx="4811904" cy="1418302"/>
          </a:xfrm>
          <a:prstGeom prst="ellipse">
            <a:avLst/>
          </a:prstGeom>
          <a:gradFill>
            <a:gsLst>
              <a:gs pos="0">
                <a:srgbClr val="034AB0">
                  <a:alpha val="0"/>
                </a:srgbClr>
              </a:gs>
              <a:gs pos="100000">
                <a:srgbClr val="034AB0">
                  <a:alpha val="0"/>
                </a:srgbClr>
              </a:gs>
            </a:gsLst>
            <a:lin ang="5400000" scaled="1"/>
          </a:gradFill>
          <a:ln w="44450">
            <a:gradFill>
              <a:gsLst>
                <a:gs pos="0">
                  <a:srgbClr val="034AB0"/>
                </a:gs>
                <a:gs pos="83000">
                  <a:srgbClr val="034AB0">
                    <a:alpha val="0"/>
                  </a:srgb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a:extLst>
              <a:ext uri="{FF2B5EF4-FFF2-40B4-BE49-F238E27FC236}">
                <a16:creationId xmlns:a16="http://schemas.microsoft.com/office/drawing/2014/main" id="{8B8AB949-C736-1777-4F2A-3A58AA77A407}"/>
              </a:ext>
            </a:extLst>
          </p:cNvPr>
          <p:cNvSpPr/>
          <p:nvPr/>
        </p:nvSpPr>
        <p:spPr>
          <a:xfrm>
            <a:off x="6816080" y="1273976"/>
            <a:ext cx="4811904" cy="1418302"/>
          </a:xfrm>
          <a:prstGeom prst="ellipse">
            <a:avLst/>
          </a:prstGeom>
          <a:gradFill>
            <a:gsLst>
              <a:gs pos="0">
                <a:srgbClr val="034AB0">
                  <a:alpha val="0"/>
                </a:srgbClr>
              </a:gs>
              <a:gs pos="100000">
                <a:srgbClr val="034AB0">
                  <a:alpha val="0"/>
                </a:srgbClr>
              </a:gs>
            </a:gsLst>
            <a:lin ang="5400000" scaled="1"/>
          </a:gradFill>
          <a:ln w="44450">
            <a:gradFill>
              <a:gsLst>
                <a:gs pos="0">
                  <a:srgbClr val="034AB0"/>
                </a:gs>
                <a:gs pos="83000">
                  <a:srgbClr val="034AB0">
                    <a:alpha val="0"/>
                  </a:srgb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30E32DE6-DF50-72D1-F2CA-0CBE3E0A08B8}"/>
              </a:ext>
            </a:extLst>
          </p:cNvPr>
          <p:cNvSpPr txBox="1"/>
          <p:nvPr/>
        </p:nvSpPr>
        <p:spPr>
          <a:xfrm>
            <a:off x="1616136" y="1628800"/>
            <a:ext cx="2247850" cy="523220"/>
          </a:xfrm>
          <a:prstGeom prst="rect">
            <a:avLst/>
          </a:prstGeom>
          <a:noFill/>
        </p:spPr>
        <p:txBody>
          <a:bodyPr wrap="square">
            <a:spAutoFit/>
          </a:bodyPr>
          <a:lstStyle/>
          <a:p>
            <a:pPr algn="ctr"/>
            <a:r>
              <a:rPr kumimoji="0" lang="zh-CN" altLang="en-US" sz="2800" b="1" i="0" u="none" strike="noStrike" kern="1200" cap="none" spc="0" normalizeH="0" noProof="0" dirty="0">
                <a:ln>
                  <a:noFill/>
                </a:ln>
                <a:solidFill>
                  <a:srgbClr val="2D82E1"/>
                </a:solidFill>
                <a:effectLst/>
                <a:uLnTx/>
                <a:uFillTx/>
                <a:latin typeface="Arial" panose="020B0604020202020204" pitchFamily="34" charset="0"/>
                <a:ea typeface="微软雅黑" panose="020B0503020204020204" pitchFamily="34" charset="-122"/>
                <a:cs typeface="Times New Roman" panose="02020603050405020304" pitchFamily="18" charset="0"/>
              </a:rPr>
              <a:t>技术贡献</a:t>
            </a:r>
            <a:endParaRPr lang="zh-CN" altLang="en-US" sz="2800" dirty="0">
              <a:solidFill>
                <a:srgbClr val="2D82E1"/>
              </a:solidFill>
              <a:latin typeface="Arial" panose="020B0604020202020204" pitchFamily="34" charset="0"/>
              <a:ea typeface="微软雅黑" panose="020B0503020204020204" pitchFamily="34" charset="-122"/>
            </a:endParaRPr>
          </a:p>
        </p:txBody>
      </p:sp>
      <p:sp>
        <p:nvSpPr>
          <p:cNvPr id="13" name="文本框 12">
            <a:extLst>
              <a:ext uri="{FF2B5EF4-FFF2-40B4-BE49-F238E27FC236}">
                <a16:creationId xmlns:a16="http://schemas.microsoft.com/office/drawing/2014/main" id="{FA767577-4A6F-47FC-2080-3CEA136EFE3A}"/>
              </a:ext>
            </a:extLst>
          </p:cNvPr>
          <p:cNvSpPr txBox="1"/>
          <p:nvPr/>
        </p:nvSpPr>
        <p:spPr>
          <a:xfrm>
            <a:off x="8184232" y="1628800"/>
            <a:ext cx="2247850" cy="523220"/>
          </a:xfrm>
          <a:prstGeom prst="rect">
            <a:avLst/>
          </a:prstGeom>
          <a:noFill/>
        </p:spPr>
        <p:txBody>
          <a:bodyPr wrap="square">
            <a:spAutoFit/>
          </a:bodyPr>
          <a:lstStyle/>
          <a:p>
            <a:pPr algn="ctr"/>
            <a:r>
              <a:rPr lang="zh-CN" altLang="en-US" sz="2800" b="1" dirty="0">
                <a:solidFill>
                  <a:srgbClr val="2D82E1"/>
                </a:solidFill>
                <a:latin typeface="Arial" panose="020B0604020202020204" pitchFamily="34" charset="0"/>
                <a:ea typeface="微软雅黑" panose="020B0503020204020204" pitchFamily="34" charset="-122"/>
                <a:cs typeface="Times New Roman" panose="02020603050405020304" pitchFamily="18" charset="0"/>
              </a:rPr>
              <a:t>算力赞助</a:t>
            </a:r>
            <a:endParaRPr lang="zh-CN" altLang="en-US" sz="2800" dirty="0">
              <a:solidFill>
                <a:srgbClr val="2D82E1"/>
              </a:solidFill>
              <a:latin typeface="Arial" panose="020B0604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0F49459C-9B4D-E3D9-908D-17B7C608273F}"/>
              </a:ext>
            </a:extLst>
          </p:cNvPr>
          <p:cNvSpPr txBox="1"/>
          <p:nvPr/>
        </p:nvSpPr>
        <p:spPr>
          <a:xfrm>
            <a:off x="562181" y="2713117"/>
            <a:ext cx="4583832" cy="2934906"/>
          </a:xfrm>
          <a:prstGeom prst="rect">
            <a:avLst/>
          </a:prstGeom>
          <a:noFill/>
        </p:spPr>
        <p:txBody>
          <a:bodyPr wrap="square">
            <a:spAutoFit/>
          </a:bodyPr>
          <a:lstStyle/>
          <a:p>
            <a:pPr marL="0" marR="0" lvl="2" defTabSz="914400" rtl="0" eaLnBrk="1" fontAlgn="auto" latinLnBrk="0" hangingPunct="1">
              <a:lnSpc>
                <a:spcPct val="200000"/>
              </a:lnSpc>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清华大学知识工程实验室（</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KEG</a:t>
            </a: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a:t>
            </a:r>
            <a:endPar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endParaRPr>
          </a:p>
          <a:p>
            <a:pPr marL="0" marR="0" lvl="2" defTabSz="914400" rtl="0" eaLnBrk="1" fontAlgn="auto" latinLnBrk="0" hangingPunct="1">
              <a:lnSpc>
                <a:spcPct val="200000"/>
              </a:lnSpc>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智谱</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AI</a:t>
            </a:r>
          </a:p>
          <a:p>
            <a:pPr marL="0" marR="0" lvl="2" defTabSz="914400" rtl="0" eaLnBrk="1" fontAlgn="auto" latinLnBrk="0" hangingPunct="1">
              <a:lnSpc>
                <a:spcPct val="200000"/>
              </a:lnSpc>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清华大学</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PACMAN</a:t>
            </a: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实验室</a:t>
            </a:r>
            <a:endPar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endParaRPr>
          </a:p>
          <a:p>
            <a:pPr marL="0" marR="0" lvl="2" defTabSz="914400" rtl="0" eaLnBrk="1" fontAlgn="auto" latinLnBrk="0" hangingPunct="1">
              <a:lnSpc>
                <a:spcPct val="200000"/>
              </a:lnSpc>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清华大学自然语言处理实验室</a:t>
            </a:r>
            <a:endPar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8144C3FA-FD17-DD69-F78E-8A685F4B11D3}"/>
              </a:ext>
            </a:extLst>
          </p:cNvPr>
          <p:cNvSpPr txBox="1"/>
          <p:nvPr/>
        </p:nvSpPr>
        <p:spPr>
          <a:xfrm>
            <a:off x="6780701" y="2649118"/>
            <a:ext cx="4882662" cy="2934906"/>
          </a:xfrm>
          <a:prstGeom prst="rect">
            <a:avLst/>
          </a:prstGeom>
          <a:noFill/>
        </p:spPr>
        <p:txBody>
          <a:bodyPr wrap="square">
            <a:spAutoFit/>
          </a:bodyPr>
          <a:lstStyle/>
          <a:p>
            <a:pPr marL="0" marR="0" lvl="2" defTabSz="914400" rtl="0" eaLnBrk="1" fontAlgn="auto" latinLnBrk="0" hangingPunct="1">
              <a:lnSpc>
                <a:spcPct val="200000"/>
              </a:lnSpc>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前期调试：中科曙光、鹏城实验室、</a:t>
            </a:r>
            <a:endPar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endParaRPr>
          </a:p>
          <a:p>
            <a:pPr marL="0" marR="0" lvl="2" defTabSz="914400" rtl="0" eaLnBrk="1" fontAlgn="auto" latinLnBrk="0" hangingPunct="1">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                   神威</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a:t>
            </a: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海洋之光</a:t>
            </a:r>
          </a:p>
          <a:p>
            <a:pPr marL="0" marR="0" lvl="2" defTabSz="914400" rtl="0" eaLnBrk="1" fontAlgn="auto" latinLnBrk="0" hangingPunct="1">
              <a:lnSpc>
                <a:spcPct val="200000"/>
              </a:lnSpc>
              <a:spcBef>
                <a:spcPts val="0"/>
              </a:spcBef>
              <a:spcAft>
                <a:spcPts val="0"/>
              </a:spcAft>
              <a:buClrTx/>
              <a:buSzPct val="80000"/>
              <a:tabLst/>
              <a:defRPr/>
            </a:pP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千亿训练：济南超算中心</a:t>
            </a:r>
            <a:endParaRPr lang="en-US" altLang="zh-CN" sz="2400" dirty="0">
              <a:solidFill>
                <a:prstClr val="black"/>
              </a:solidFill>
              <a:latin typeface="Arial" panose="020B0604020202020204" pitchFamily="34" charset="0"/>
              <a:ea typeface="微软雅黑" panose="020B0503020204020204" pitchFamily="34" charset="-122"/>
              <a:cs typeface="Times New Roman" panose="02020603050405020304" pitchFamily="18" charset="0"/>
            </a:endParaRPr>
          </a:p>
          <a:p>
            <a:pPr marL="0" marR="0" lvl="2" defTabSz="914400" rtl="0" eaLnBrk="1" fontAlgn="auto" latinLnBrk="0" hangingPunct="1">
              <a:spcBef>
                <a:spcPts val="0"/>
              </a:spcBef>
              <a:spcAft>
                <a:spcPts val="0"/>
              </a:spcAft>
              <a:buClrTx/>
              <a:buSzPct val="80000"/>
              <a:tabLst/>
              <a:defRPr/>
            </a:pP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                 </a:t>
            </a: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GLM-130B</a:t>
            </a: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a:t>
            </a:r>
            <a:endPar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endParaRPr>
          </a:p>
          <a:p>
            <a:pPr marL="0" marR="0" lvl="2" defTabSz="914400" rtl="0" eaLnBrk="1" fontAlgn="auto" latinLnBrk="0" hangingPunct="1">
              <a:lnSpc>
                <a:spcPct val="200000"/>
              </a:lnSpc>
              <a:spcBef>
                <a:spcPts val="0"/>
              </a:spcBef>
              <a:spcAft>
                <a:spcPts val="0"/>
              </a:spcAft>
              <a:buClrTx/>
              <a:buSzPct val="80000"/>
              <a:tabLst/>
              <a:defRPr/>
            </a:pPr>
            <a:r>
              <a:rPr kumimoji="0" lang="en-US" altLang="zh-CN" sz="2400" b="0" i="0" u="none" strike="noStrike" kern="1200" cap="none" spc="0" normalizeH="0" noProof="0" dirty="0" err="1">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ChatGLM</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 </a:t>
            </a:r>
            <a:r>
              <a:rPr kumimoji="0" lang="zh-CN" altLang="en-US"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训练：智谱</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微软雅黑" panose="020B0503020204020204" pitchFamily="34" charset="-122"/>
                <a:cs typeface="Times New Roman" panose="02020603050405020304" pitchFamily="18" charset="0"/>
              </a:rPr>
              <a:t>AI</a:t>
            </a:r>
          </a:p>
        </p:txBody>
      </p:sp>
    </p:spTree>
    <p:extLst>
      <p:ext uri="{BB962C8B-B14F-4D97-AF65-F5344CB8AC3E}">
        <p14:creationId xmlns:p14="http://schemas.microsoft.com/office/powerpoint/2010/main" val="240536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702A86B-14AF-8456-80D1-7E5FA617B8C3}"/>
              </a:ext>
            </a:extLst>
          </p:cNvPr>
          <p:cNvSpPr txBox="1"/>
          <p:nvPr/>
        </p:nvSpPr>
        <p:spPr>
          <a:xfrm>
            <a:off x="2135195" y="6943723"/>
            <a:ext cx="646331"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读书</a:t>
            </a:r>
            <a:endParaRPr lang="en-US" dirty="0">
              <a:latin typeface="Microsoft YaHei UI" panose="020B0503020204020204" pitchFamily="34" charset="-122"/>
              <a:ea typeface="Microsoft YaHei UI" panose="020B0503020204020204" pitchFamily="34" charset="-122"/>
            </a:endParaRPr>
          </a:p>
        </p:txBody>
      </p:sp>
      <p:sp>
        <p:nvSpPr>
          <p:cNvPr id="36" name="TextBox 35">
            <a:extLst>
              <a:ext uri="{FF2B5EF4-FFF2-40B4-BE49-F238E27FC236}">
                <a16:creationId xmlns:a16="http://schemas.microsoft.com/office/drawing/2014/main" id="{6B23F674-4CC9-20FF-677D-217B397715A8}"/>
              </a:ext>
            </a:extLst>
          </p:cNvPr>
          <p:cNvSpPr txBox="1"/>
          <p:nvPr/>
        </p:nvSpPr>
        <p:spPr>
          <a:xfrm>
            <a:off x="5954215" y="6949208"/>
            <a:ext cx="877163"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受教育</a:t>
            </a:r>
            <a:endParaRPr lang="en-US" dirty="0">
              <a:latin typeface="Microsoft YaHei UI" panose="020B0503020204020204" pitchFamily="34" charset="-122"/>
              <a:ea typeface="Microsoft YaHei UI" panose="020B0503020204020204" pitchFamily="34" charset="-122"/>
            </a:endParaRPr>
          </a:p>
        </p:txBody>
      </p:sp>
      <p:sp>
        <p:nvSpPr>
          <p:cNvPr id="37" name="TextBox 36">
            <a:extLst>
              <a:ext uri="{FF2B5EF4-FFF2-40B4-BE49-F238E27FC236}">
                <a16:creationId xmlns:a16="http://schemas.microsoft.com/office/drawing/2014/main" id="{E02C8395-355B-AC6F-61A3-7D5AFD04BA17}"/>
              </a:ext>
            </a:extLst>
          </p:cNvPr>
          <p:cNvSpPr txBox="1"/>
          <p:nvPr/>
        </p:nvSpPr>
        <p:spPr>
          <a:xfrm>
            <a:off x="8487123" y="6943723"/>
            <a:ext cx="1107996" cy="369332"/>
          </a:xfrm>
          <a:prstGeom prst="rect">
            <a:avLst/>
          </a:prstGeom>
          <a:noFill/>
        </p:spPr>
        <p:txBody>
          <a:bodyPr wrap="none" rtlCol="0">
            <a:spAutoFit/>
          </a:bodyPr>
          <a:lstStyle/>
          <a:p>
            <a:r>
              <a:rPr lang="en-US" dirty="0" err="1">
                <a:latin typeface="Microsoft YaHei UI" panose="020B0503020204020204" pitchFamily="34" charset="-122"/>
                <a:ea typeface="Microsoft YaHei UI" panose="020B0503020204020204" pitchFamily="34" charset="-122"/>
              </a:rPr>
              <a:t>社会接轨</a:t>
            </a:r>
            <a:endParaRPr lang="en-US" dirty="0">
              <a:latin typeface="Microsoft YaHei UI" panose="020B0503020204020204" pitchFamily="34" charset="-122"/>
              <a:ea typeface="Microsoft YaHei UI" panose="020B0503020204020204" pitchFamily="34" charset="-122"/>
            </a:endParaRPr>
          </a:p>
        </p:txBody>
      </p:sp>
      <p:sp>
        <p:nvSpPr>
          <p:cNvPr id="126" name="Rounded Rectangle 125">
            <a:extLst>
              <a:ext uri="{FF2B5EF4-FFF2-40B4-BE49-F238E27FC236}">
                <a16:creationId xmlns:a16="http://schemas.microsoft.com/office/drawing/2014/main" id="{A65B74B7-6779-0EDB-26D0-2DCE3B64DC75}"/>
              </a:ext>
            </a:extLst>
          </p:cNvPr>
          <p:cNvSpPr/>
          <p:nvPr/>
        </p:nvSpPr>
        <p:spPr>
          <a:xfrm>
            <a:off x="1002823" y="1789770"/>
            <a:ext cx="1535632"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P-Tuning</a:t>
            </a:r>
          </a:p>
        </p:txBody>
      </p:sp>
      <p:sp>
        <p:nvSpPr>
          <p:cNvPr id="127" name="Rounded Rectangle 126">
            <a:extLst>
              <a:ext uri="{FF2B5EF4-FFF2-40B4-BE49-F238E27FC236}">
                <a16:creationId xmlns:a16="http://schemas.microsoft.com/office/drawing/2014/main" id="{99667E51-8E65-16EE-7167-CD6AD6019A29}"/>
              </a:ext>
            </a:extLst>
          </p:cNvPr>
          <p:cNvSpPr/>
          <p:nvPr/>
        </p:nvSpPr>
        <p:spPr>
          <a:xfrm>
            <a:off x="1002823" y="3156629"/>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a:t>
            </a:r>
            <a:endPar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31" name="Google Shape;678;p74">
            <a:extLst>
              <a:ext uri="{FF2B5EF4-FFF2-40B4-BE49-F238E27FC236}">
                <a16:creationId xmlns:a16="http://schemas.microsoft.com/office/drawing/2014/main" id="{55B3814B-1958-3495-2BE0-84A55C9F9870}"/>
              </a:ext>
            </a:extLst>
          </p:cNvPr>
          <p:cNvCxnSpPr>
            <a:cxnSpLocks/>
          </p:cNvCxnSpPr>
          <p:nvPr/>
        </p:nvCxnSpPr>
        <p:spPr>
          <a:xfrm>
            <a:off x="-76200" y="4437402"/>
            <a:ext cx="12268200" cy="0"/>
          </a:xfrm>
          <a:prstGeom prst="straightConnector1">
            <a:avLst/>
          </a:prstGeom>
          <a:noFill/>
          <a:ln w="38100" cap="flat" cmpd="sng">
            <a:solidFill>
              <a:srgbClr val="010061"/>
            </a:solidFill>
            <a:prstDash val="solid"/>
            <a:round/>
            <a:headEnd type="none" w="med" len="med"/>
            <a:tailEnd type="triangle" w="med" len="med"/>
          </a:ln>
        </p:spPr>
      </p:cxnSp>
      <p:sp>
        <p:nvSpPr>
          <p:cNvPr id="145" name="Rounded Rectangle 144">
            <a:extLst>
              <a:ext uri="{FF2B5EF4-FFF2-40B4-BE49-F238E27FC236}">
                <a16:creationId xmlns:a16="http://schemas.microsoft.com/office/drawing/2014/main" id="{FDC11B0D-EE48-25C0-626F-84E1F582083E}"/>
              </a:ext>
            </a:extLst>
          </p:cNvPr>
          <p:cNvSpPr/>
          <p:nvPr/>
        </p:nvSpPr>
        <p:spPr>
          <a:xfrm>
            <a:off x="281683" y="42096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2020</a:t>
            </a:r>
          </a:p>
        </p:txBody>
      </p:sp>
      <p:sp>
        <p:nvSpPr>
          <p:cNvPr id="160" name="Rounded Rectangle 159">
            <a:extLst>
              <a:ext uri="{FF2B5EF4-FFF2-40B4-BE49-F238E27FC236}">
                <a16:creationId xmlns:a16="http://schemas.microsoft.com/office/drawing/2014/main" id="{7C590A14-43F6-FBE5-8C99-8A07E0E8B9CC}"/>
              </a:ext>
            </a:extLst>
          </p:cNvPr>
          <p:cNvSpPr/>
          <p:nvPr/>
        </p:nvSpPr>
        <p:spPr>
          <a:xfrm>
            <a:off x="170729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87" name="Rounded Rectangle 186">
            <a:extLst>
              <a:ext uri="{FF2B5EF4-FFF2-40B4-BE49-F238E27FC236}">
                <a16:creationId xmlns:a16="http://schemas.microsoft.com/office/drawing/2014/main" id="{453F5D62-9CB5-BE63-8355-D1B32FBC4349}"/>
              </a:ext>
            </a:extLst>
          </p:cNvPr>
          <p:cNvSpPr/>
          <p:nvPr/>
        </p:nvSpPr>
        <p:spPr>
          <a:xfrm>
            <a:off x="2613289" y="1193522"/>
            <a:ext cx="1392486"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GLM-10B</a:t>
            </a:r>
          </a:p>
        </p:txBody>
      </p:sp>
      <p:sp>
        <p:nvSpPr>
          <p:cNvPr id="188" name="Rounded Rectangle 187">
            <a:extLst>
              <a:ext uri="{FF2B5EF4-FFF2-40B4-BE49-F238E27FC236}">
                <a16:creationId xmlns:a16="http://schemas.microsoft.com/office/drawing/2014/main" id="{012C41DE-CB5A-E137-0987-B73C4BA0844B}"/>
              </a:ext>
            </a:extLst>
          </p:cNvPr>
          <p:cNvSpPr/>
          <p:nvPr/>
        </p:nvSpPr>
        <p:spPr>
          <a:xfrm>
            <a:off x="4324457" y="1194073"/>
            <a:ext cx="1573733"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GLM-130B</a:t>
            </a:r>
          </a:p>
        </p:txBody>
      </p:sp>
      <p:sp>
        <p:nvSpPr>
          <p:cNvPr id="189" name="Rounded Rectangle 188">
            <a:extLst>
              <a:ext uri="{FF2B5EF4-FFF2-40B4-BE49-F238E27FC236}">
                <a16:creationId xmlns:a16="http://schemas.microsoft.com/office/drawing/2014/main" id="{8B69CEBF-7D85-192A-7F8C-EB364F598C48}"/>
              </a:ext>
            </a:extLst>
          </p:cNvPr>
          <p:cNvSpPr/>
          <p:nvPr/>
        </p:nvSpPr>
        <p:spPr>
          <a:xfrm>
            <a:off x="6164324" y="1184524"/>
            <a:ext cx="1392486"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ChatGLM</a:t>
            </a:r>
            <a:endPar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0" name="Rounded Rectangle 189">
            <a:extLst>
              <a:ext uri="{FF2B5EF4-FFF2-40B4-BE49-F238E27FC236}">
                <a16:creationId xmlns:a16="http://schemas.microsoft.com/office/drawing/2014/main" id="{A20CB339-2D11-B95A-A632-927D97DC154C}"/>
              </a:ext>
            </a:extLst>
          </p:cNvPr>
          <p:cNvSpPr/>
          <p:nvPr/>
        </p:nvSpPr>
        <p:spPr>
          <a:xfrm>
            <a:off x="7907612" y="1190360"/>
            <a:ext cx="1816450"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ChatGLM-2/3</a:t>
            </a:r>
          </a:p>
        </p:txBody>
      </p:sp>
      <p:sp>
        <p:nvSpPr>
          <p:cNvPr id="191" name="Rounded Rectangle 190">
            <a:extLst>
              <a:ext uri="{FF2B5EF4-FFF2-40B4-BE49-F238E27FC236}">
                <a16:creationId xmlns:a16="http://schemas.microsoft.com/office/drawing/2014/main" id="{08027A21-14DD-E681-138D-EAAACEB8E42B}"/>
              </a:ext>
            </a:extLst>
          </p:cNvPr>
          <p:cNvSpPr/>
          <p:nvPr/>
        </p:nvSpPr>
        <p:spPr>
          <a:xfrm>
            <a:off x="9934624" y="1063885"/>
            <a:ext cx="1571586" cy="6993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GLM-4</a:t>
            </a:r>
          </a:p>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All</a:t>
            </a:r>
            <a:r>
              <a:rPr lang="zh-CN" altLang="en-US"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Tools</a:t>
            </a:r>
          </a:p>
        </p:txBody>
      </p:sp>
      <p:sp>
        <p:nvSpPr>
          <p:cNvPr id="192" name="Rounded Rectangle 191">
            <a:extLst>
              <a:ext uri="{FF2B5EF4-FFF2-40B4-BE49-F238E27FC236}">
                <a16:creationId xmlns:a16="http://schemas.microsoft.com/office/drawing/2014/main" id="{06308934-9DF4-38E3-C213-6C1424EE821F}"/>
              </a:ext>
            </a:extLst>
          </p:cNvPr>
          <p:cNvSpPr/>
          <p:nvPr/>
        </p:nvSpPr>
        <p:spPr>
          <a:xfrm>
            <a:off x="5194690" y="4226504"/>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Aug</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2022</a:t>
            </a:r>
          </a:p>
        </p:txBody>
      </p:sp>
      <p:sp>
        <p:nvSpPr>
          <p:cNvPr id="193" name="Rounded Rectangle 192">
            <a:extLst>
              <a:ext uri="{FF2B5EF4-FFF2-40B4-BE49-F238E27FC236}">
                <a16:creationId xmlns:a16="http://schemas.microsoft.com/office/drawing/2014/main" id="{C88ABA69-966E-CF22-E2D7-66B6F8E8131E}"/>
              </a:ext>
            </a:extLst>
          </p:cNvPr>
          <p:cNvSpPr/>
          <p:nvPr/>
        </p:nvSpPr>
        <p:spPr>
          <a:xfrm>
            <a:off x="4452636" y="4226503"/>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Dec</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2021</a:t>
            </a:r>
          </a:p>
        </p:txBody>
      </p:sp>
      <p:sp>
        <p:nvSpPr>
          <p:cNvPr id="194" name="Rounded Rectangle 193">
            <a:extLst>
              <a:ext uri="{FF2B5EF4-FFF2-40B4-BE49-F238E27FC236}">
                <a16:creationId xmlns:a16="http://schemas.microsoft.com/office/drawing/2014/main" id="{4CA3807E-7C7C-BA8B-0290-E370324023E8}"/>
              </a:ext>
            </a:extLst>
          </p:cNvPr>
          <p:cNvSpPr/>
          <p:nvPr/>
        </p:nvSpPr>
        <p:spPr>
          <a:xfrm>
            <a:off x="6581058" y="4206571"/>
            <a:ext cx="65868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Mar</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2023</a:t>
            </a:r>
          </a:p>
        </p:txBody>
      </p:sp>
      <p:sp>
        <p:nvSpPr>
          <p:cNvPr id="195" name="Rounded Rectangle 194">
            <a:extLst>
              <a:ext uri="{FF2B5EF4-FFF2-40B4-BE49-F238E27FC236}">
                <a16:creationId xmlns:a16="http://schemas.microsoft.com/office/drawing/2014/main" id="{A5C34C1D-DD47-4711-8E4B-9B814576DD8A}"/>
              </a:ext>
            </a:extLst>
          </p:cNvPr>
          <p:cNvSpPr/>
          <p:nvPr/>
        </p:nvSpPr>
        <p:spPr>
          <a:xfrm>
            <a:off x="8531340" y="4206570"/>
            <a:ext cx="107656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Jun</a:t>
            </a:r>
            <a:r>
              <a:rPr lang="zh-CN" altLang="en-US"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a:t>
            </a:r>
            <a:r>
              <a:rPr lang="zh-CN" altLang="en-US"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Oct</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2023</a:t>
            </a:r>
          </a:p>
        </p:txBody>
      </p:sp>
      <p:sp>
        <p:nvSpPr>
          <p:cNvPr id="196" name="Rounded Rectangle 195">
            <a:extLst>
              <a:ext uri="{FF2B5EF4-FFF2-40B4-BE49-F238E27FC236}">
                <a16:creationId xmlns:a16="http://schemas.microsoft.com/office/drawing/2014/main" id="{70DA13DA-A987-AE74-DC50-71A7A36501D4}"/>
              </a:ext>
            </a:extLst>
          </p:cNvPr>
          <p:cNvSpPr/>
          <p:nvPr/>
        </p:nvSpPr>
        <p:spPr>
          <a:xfrm>
            <a:off x="10200111" y="4203409"/>
            <a:ext cx="1076567" cy="46166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Jan</a:t>
            </a:r>
          </a:p>
          <a:p>
            <a:pPr algn="ctr"/>
            <a:r>
              <a:rPr lang="en-US" altLang="zh-CN" sz="1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2024</a:t>
            </a:r>
          </a:p>
        </p:txBody>
      </p:sp>
      <p:sp>
        <p:nvSpPr>
          <p:cNvPr id="198" name="Rounded Rectangle 197">
            <a:extLst>
              <a:ext uri="{FF2B5EF4-FFF2-40B4-BE49-F238E27FC236}">
                <a16:creationId xmlns:a16="http://schemas.microsoft.com/office/drawing/2014/main" id="{17F7E267-3C4D-98DA-95A7-2862191AE590}"/>
              </a:ext>
            </a:extLst>
          </p:cNvPr>
          <p:cNvSpPr/>
          <p:nvPr/>
        </p:nvSpPr>
        <p:spPr>
          <a:xfrm>
            <a:off x="4324457" y="1789521"/>
            <a:ext cx="1581043"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CodeGeeX</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0" name="Rounded Rectangle 199">
            <a:extLst>
              <a:ext uri="{FF2B5EF4-FFF2-40B4-BE49-F238E27FC236}">
                <a16:creationId xmlns:a16="http://schemas.microsoft.com/office/drawing/2014/main" id="{75FCFE1F-E402-3996-2676-7DF0818AEEEF}"/>
              </a:ext>
            </a:extLst>
          </p:cNvPr>
          <p:cNvSpPr/>
          <p:nvPr/>
        </p:nvSpPr>
        <p:spPr>
          <a:xfrm>
            <a:off x="6164322" y="1784036"/>
            <a:ext cx="1392487" cy="457597"/>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WebGLM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2" name="Rounded Rectangle 201">
            <a:extLst>
              <a:ext uri="{FF2B5EF4-FFF2-40B4-BE49-F238E27FC236}">
                <a16:creationId xmlns:a16="http://schemas.microsoft.com/office/drawing/2014/main" id="{C3FA3A36-C2B1-4A1D-7EF2-E4A74B47BBFC}"/>
              </a:ext>
            </a:extLst>
          </p:cNvPr>
          <p:cNvSpPr/>
          <p:nvPr/>
        </p:nvSpPr>
        <p:spPr>
          <a:xfrm>
            <a:off x="9934624" y="1935866"/>
            <a:ext cx="1571586" cy="5489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GLMs</a:t>
            </a:r>
          </a:p>
        </p:txBody>
      </p:sp>
      <p:sp>
        <p:nvSpPr>
          <p:cNvPr id="203" name="Rounded Rectangle 202">
            <a:extLst>
              <a:ext uri="{FF2B5EF4-FFF2-40B4-BE49-F238E27FC236}">
                <a16:creationId xmlns:a16="http://schemas.microsoft.com/office/drawing/2014/main" id="{0F58535D-8675-F268-CA46-DF3474C12CBF}"/>
              </a:ext>
            </a:extLst>
          </p:cNvPr>
          <p:cNvSpPr/>
          <p:nvPr/>
        </p:nvSpPr>
        <p:spPr>
          <a:xfrm>
            <a:off x="4185396" y="2802258"/>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CogView2</a:t>
            </a:r>
          </a:p>
        </p:txBody>
      </p:sp>
      <p:sp>
        <p:nvSpPr>
          <p:cNvPr id="204" name="Rounded Rectangle 203">
            <a:extLst>
              <a:ext uri="{FF2B5EF4-FFF2-40B4-BE49-F238E27FC236}">
                <a16:creationId xmlns:a16="http://schemas.microsoft.com/office/drawing/2014/main" id="{921B5C2C-FA9E-77E3-6504-251FF787FB5A}"/>
              </a:ext>
            </a:extLst>
          </p:cNvPr>
          <p:cNvSpPr/>
          <p:nvPr/>
        </p:nvSpPr>
        <p:spPr>
          <a:xfrm>
            <a:off x="4195713" y="3380350"/>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CogVideo</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5" name="Rounded Rectangle 204">
            <a:extLst>
              <a:ext uri="{FF2B5EF4-FFF2-40B4-BE49-F238E27FC236}">
                <a16:creationId xmlns:a16="http://schemas.microsoft.com/office/drawing/2014/main" id="{BFE0A414-767A-7BED-AFE8-AE47BFBF2EA3}"/>
              </a:ext>
            </a:extLst>
          </p:cNvPr>
          <p:cNvSpPr/>
          <p:nvPr/>
        </p:nvSpPr>
        <p:spPr>
          <a:xfrm>
            <a:off x="9970578" y="2781096"/>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CogView3</a:t>
            </a:r>
          </a:p>
        </p:txBody>
      </p:sp>
      <p:sp>
        <p:nvSpPr>
          <p:cNvPr id="206" name="Rounded Rectangle 205">
            <a:extLst>
              <a:ext uri="{FF2B5EF4-FFF2-40B4-BE49-F238E27FC236}">
                <a16:creationId xmlns:a16="http://schemas.microsoft.com/office/drawing/2014/main" id="{9719FF19-ACA6-DB4A-F4E9-16BCF0CFB3D4}"/>
              </a:ext>
            </a:extLst>
          </p:cNvPr>
          <p:cNvSpPr/>
          <p:nvPr/>
        </p:nvSpPr>
        <p:spPr>
          <a:xfrm>
            <a:off x="7588608" y="2802266"/>
            <a:ext cx="1535632" cy="461661"/>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VisualGLM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208" name="Rounded Rectangle 207">
            <a:extLst>
              <a:ext uri="{FF2B5EF4-FFF2-40B4-BE49-F238E27FC236}">
                <a16:creationId xmlns:a16="http://schemas.microsoft.com/office/drawing/2014/main" id="{55EEC128-EFAE-180B-25EC-5D87D10DB700}"/>
              </a:ext>
            </a:extLst>
          </p:cNvPr>
          <p:cNvSpPr/>
          <p:nvPr/>
        </p:nvSpPr>
        <p:spPr>
          <a:xfrm>
            <a:off x="9970578" y="3383844"/>
            <a:ext cx="1535632" cy="4616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GLM-4V</a:t>
            </a:r>
          </a:p>
        </p:txBody>
      </p:sp>
      <p:sp>
        <p:nvSpPr>
          <p:cNvPr id="31" name="Rounded Rectangle 30">
            <a:extLst>
              <a:ext uri="{FF2B5EF4-FFF2-40B4-BE49-F238E27FC236}">
                <a16:creationId xmlns:a16="http://schemas.microsoft.com/office/drawing/2014/main" id="{6D369B20-11D6-553C-3EB3-A48CCEB004E3}"/>
              </a:ext>
            </a:extLst>
          </p:cNvPr>
          <p:cNvSpPr>
            <a:spLocks/>
          </p:cNvSpPr>
          <p:nvPr/>
        </p:nvSpPr>
        <p:spPr>
          <a:xfrm>
            <a:off x="72522" y="5292405"/>
            <a:ext cx="1077008"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GPT-3</a:t>
            </a:r>
          </a:p>
        </p:txBody>
      </p:sp>
      <p:sp>
        <p:nvSpPr>
          <p:cNvPr id="32" name="Rounded Rectangle 31">
            <a:extLst>
              <a:ext uri="{FF2B5EF4-FFF2-40B4-BE49-F238E27FC236}">
                <a16:creationId xmlns:a16="http://schemas.microsoft.com/office/drawing/2014/main" id="{76C141B4-395B-AF1F-76EB-D1E02729BF97}"/>
              </a:ext>
            </a:extLst>
          </p:cNvPr>
          <p:cNvSpPr>
            <a:spLocks/>
          </p:cNvSpPr>
          <p:nvPr/>
        </p:nvSpPr>
        <p:spPr>
          <a:xfrm>
            <a:off x="2893575" y="5307062"/>
            <a:ext cx="1077009"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ea typeface="Microsoft YaHei UI" panose="020B0503020204020204" pitchFamily="34" charset="-122"/>
                <a:cs typeface="Arial" panose="020B0604020202020204" pitchFamily="34" charset="0"/>
              </a:rPr>
              <a:t>Codex</a:t>
            </a:r>
          </a:p>
        </p:txBody>
      </p:sp>
      <p:sp>
        <p:nvSpPr>
          <p:cNvPr id="33" name="Rounded Rectangle 32">
            <a:extLst>
              <a:ext uri="{FF2B5EF4-FFF2-40B4-BE49-F238E27FC236}">
                <a16:creationId xmlns:a16="http://schemas.microsoft.com/office/drawing/2014/main" id="{40333DC6-DBCE-5DE3-ACCA-4E66E8A2A07A}"/>
              </a:ext>
            </a:extLst>
          </p:cNvPr>
          <p:cNvSpPr>
            <a:spLocks/>
          </p:cNvSpPr>
          <p:nvPr/>
        </p:nvSpPr>
        <p:spPr>
          <a:xfrm>
            <a:off x="4034789" y="5316864"/>
            <a:ext cx="1159901"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InstructGPT</a:t>
            </a:r>
            <a:endParaRPr lang="en-US" altLang="zh-CN" b="1"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4" name="Rounded Rectangle 33">
            <a:extLst>
              <a:ext uri="{FF2B5EF4-FFF2-40B4-BE49-F238E27FC236}">
                <a16:creationId xmlns:a16="http://schemas.microsoft.com/office/drawing/2014/main" id="{BF919ED3-CF82-B371-DE78-EA29C545AAC1}"/>
              </a:ext>
            </a:extLst>
          </p:cNvPr>
          <p:cNvSpPr>
            <a:spLocks/>
          </p:cNvSpPr>
          <p:nvPr/>
        </p:nvSpPr>
        <p:spPr>
          <a:xfrm>
            <a:off x="5528936" y="5316864"/>
            <a:ext cx="1249856"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solidFill>
                <a:latin typeface="Arial" panose="020B0604020202020204" pitchFamily="34" charset="0"/>
                <a:ea typeface="Microsoft YaHei UI" panose="020B0503020204020204" pitchFamily="34" charset="-122"/>
                <a:cs typeface="Arial" panose="020B0604020202020204" pitchFamily="34" charset="0"/>
              </a:rPr>
              <a:t>ChatGPT</a:t>
            </a:r>
            <a:endParaRPr lang="en-US" altLang="zh-CN" sz="1600"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8" name="Rounded Rectangle 37">
            <a:extLst>
              <a:ext uri="{FF2B5EF4-FFF2-40B4-BE49-F238E27FC236}">
                <a16:creationId xmlns:a16="http://schemas.microsoft.com/office/drawing/2014/main" id="{41C188F6-E048-118E-0527-8BD31183A755}"/>
              </a:ext>
            </a:extLst>
          </p:cNvPr>
          <p:cNvSpPr>
            <a:spLocks/>
          </p:cNvSpPr>
          <p:nvPr/>
        </p:nvSpPr>
        <p:spPr>
          <a:xfrm>
            <a:off x="6831378" y="5002264"/>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a:t>
            </a:r>
          </a:p>
        </p:txBody>
      </p:sp>
      <p:sp>
        <p:nvSpPr>
          <p:cNvPr id="39" name="Rounded Rectangle 38">
            <a:extLst>
              <a:ext uri="{FF2B5EF4-FFF2-40B4-BE49-F238E27FC236}">
                <a16:creationId xmlns:a16="http://schemas.microsoft.com/office/drawing/2014/main" id="{A7837757-7CBF-E115-E7ED-4CE1D7756C56}"/>
              </a:ext>
            </a:extLst>
          </p:cNvPr>
          <p:cNvSpPr>
            <a:spLocks/>
          </p:cNvSpPr>
          <p:nvPr/>
        </p:nvSpPr>
        <p:spPr>
          <a:xfrm>
            <a:off x="9404782" y="5305301"/>
            <a:ext cx="1590658"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a:t>
            </a:r>
            <a:r>
              <a:rPr lang="zh-CN" altLang="en-US"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Turbo</a:t>
            </a:r>
          </a:p>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GPTs</a:t>
            </a:r>
          </a:p>
        </p:txBody>
      </p:sp>
      <p:sp>
        <p:nvSpPr>
          <p:cNvPr id="40" name="Rounded Rectangle 39">
            <a:extLst>
              <a:ext uri="{FF2B5EF4-FFF2-40B4-BE49-F238E27FC236}">
                <a16:creationId xmlns:a16="http://schemas.microsoft.com/office/drawing/2014/main" id="{42B3EAC3-E28E-F6FB-8B68-049A7CFFD407}"/>
              </a:ext>
            </a:extLst>
          </p:cNvPr>
          <p:cNvSpPr>
            <a:spLocks/>
          </p:cNvSpPr>
          <p:nvPr/>
        </p:nvSpPr>
        <p:spPr>
          <a:xfrm>
            <a:off x="11276678" y="5307062"/>
            <a:ext cx="894767" cy="548640"/>
          </a:xfrm>
          <a:prstGeom prst="roundRect">
            <a:avLst/>
          </a:prstGeom>
          <a:solidFill>
            <a:schemeClr val="accent2">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Sora</a:t>
            </a:r>
          </a:p>
        </p:txBody>
      </p:sp>
      <p:sp>
        <p:nvSpPr>
          <p:cNvPr id="41" name="Rounded Rectangle 40">
            <a:extLst>
              <a:ext uri="{FF2B5EF4-FFF2-40B4-BE49-F238E27FC236}">
                <a16:creationId xmlns:a16="http://schemas.microsoft.com/office/drawing/2014/main" id="{F4210D89-480D-43FE-1262-6E31A33B8D45}"/>
              </a:ext>
            </a:extLst>
          </p:cNvPr>
          <p:cNvSpPr>
            <a:spLocks/>
          </p:cNvSpPr>
          <p:nvPr/>
        </p:nvSpPr>
        <p:spPr>
          <a:xfrm>
            <a:off x="6831378" y="5690601"/>
            <a:ext cx="894767" cy="54864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1600" b="1" dirty="0">
                <a:solidFill>
                  <a:schemeClr val="tx1"/>
                </a:solidFill>
                <a:latin typeface="Arial" panose="020B0604020202020204" pitchFamily="34" charset="0"/>
                <a:ea typeface="Microsoft YaHei UI" panose="020B0503020204020204" pitchFamily="34" charset="-122"/>
                <a:cs typeface="Arial" panose="020B0604020202020204" pitchFamily="34" charset="0"/>
              </a:rPr>
              <a:t>GPT-4V</a:t>
            </a:r>
          </a:p>
        </p:txBody>
      </p:sp>
      <p:sp>
        <p:nvSpPr>
          <p:cNvPr id="42" name="矩形 91">
            <a:extLst>
              <a:ext uri="{FF2B5EF4-FFF2-40B4-BE49-F238E27FC236}">
                <a16:creationId xmlns:a16="http://schemas.microsoft.com/office/drawing/2014/main" id="{7516207D-C72F-65CE-20F6-D19D3D5AB295}"/>
              </a:ext>
            </a:extLst>
          </p:cNvPr>
          <p:cNvSpPr/>
          <p:nvPr/>
        </p:nvSpPr>
        <p:spPr>
          <a:xfrm>
            <a:off x="3644055" y="6276048"/>
            <a:ext cx="5171782" cy="632353"/>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GPT</a:t>
            </a:r>
            <a:r>
              <a:rPr kumimoji="0" lang="zh-CN" altLang="en-US" sz="32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系列模型</a:t>
            </a:r>
          </a:p>
        </p:txBody>
      </p:sp>
      <p:sp>
        <p:nvSpPr>
          <p:cNvPr id="43" name="矩形 92">
            <a:extLst>
              <a:ext uri="{FF2B5EF4-FFF2-40B4-BE49-F238E27FC236}">
                <a16:creationId xmlns:a16="http://schemas.microsoft.com/office/drawing/2014/main" id="{2D0E485A-D662-4E14-AB82-F42F626FC24B}"/>
              </a:ext>
            </a:extLst>
          </p:cNvPr>
          <p:cNvSpPr/>
          <p:nvPr/>
        </p:nvSpPr>
        <p:spPr>
          <a:xfrm>
            <a:off x="3127494" y="37596"/>
            <a:ext cx="5582998" cy="69602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rgbClr val="0D0D0D"/>
                </a:solidFill>
                <a:latin typeface="Arial" panose="020B0604020202020204" pitchFamily="34" charset="0"/>
                <a:ea typeface="Microsoft YaHei UI" panose="020B0503020204020204" pitchFamily="34" charset="-122"/>
                <a:cs typeface="Arial" panose="020B0604020202020204" pitchFamily="34" charset="0"/>
                <a:sym typeface="+mn-lt"/>
              </a:rPr>
              <a:t>GLM</a:t>
            </a:r>
            <a:r>
              <a:rPr lang="zh-CN" altLang="en-US" sz="3600" b="1" dirty="0">
                <a:solidFill>
                  <a:srgbClr val="0D0D0D"/>
                </a:solidFill>
                <a:latin typeface="Arial" panose="020B0604020202020204" pitchFamily="34" charset="0"/>
                <a:ea typeface="Microsoft YaHei UI" panose="020B0503020204020204" pitchFamily="34" charset="-122"/>
                <a:cs typeface="Arial" panose="020B0604020202020204" pitchFamily="34" charset="0"/>
                <a:sym typeface="+mn-lt"/>
              </a:rPr>
              <a:t>系列模型</a:t>
            </a:r>
            <a:endParaRPr kumimoji="0" lang="zh-CN" altLang="en-US" sz="3600" b="1" i="0" u="none" strike="noStrike" kern="1200" cap="none" spc="0" normalizeH="0" baseline="0" noProof="0" dirty="0">
              <a:ln>
                <a:noFill/>
              </a:ln>
              <a:solidFill>
                <a:srgbClr val="C00000"/>
              </a:solidFill>
              <a:effectLst/>
              <a:uLnTx/>
              <a:uFillTx/>
              <a:latin typeface="Arial" panose="020B0604020202020204" pitchFamily="34" charset="0"/>
              <a:ea typeface="Microsoft YaHei UI" panose="020B0503020204020204" pitchFamily="34" charset="-122"/>
              <a:cs typeface="Arial" panose="020B0604020202020204" pitchFamily="34" charset="0"/>
              <a:sym typeface="+mn-lt"/>
            </a:endParaRPr>
          </a:p>
        </p:txBody>
      </p:sp>
      <p:sp>
        <p:nvSpPr>
          <p:cNvPr id="44" name="箭头: 左右 9">
            <a:extLst>
              <a:ext uri="{FF2B5EF4-FFF2-40B4-BE49-F238E27FC236}">
                <a16:creationId xmlns:a16="http://schemas.microsoft.com/office/drawing/2014/main" id="{987E20C1-C778-ECEB-FD75-0C6135A4461A}"/>
              </a:ext>
            </a:extLst>
          </p:cNvPr>
          <p:cNvSpPr/>
          <p:nvPr/>
        </p:nvSpPr>
        <p:spPr>
          <a:xfrm rot="18613144">
            <a:off x="235327" y="3403828"/>
            <a:ext cx="4820367" cy="18000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5" name="箭头: 左右 9">
            <a:extLst>
              <a:ext uri="{FF2B5EF4-FFF2-40B4-BE49-F238E27FC236}">
                <a16:creationId xmlns:a16="http://schemas.microsoft.com/office/drawing/2014/main" id="{3C128E58-A5A4-FFF0-64ED-7872D2AB99D0}"/>
              </a:ext>
            </a:extLst>
          </p:cNvPr>
          <p:cNvSpPr/>
          <p:nvPr/>
        </p:nvSpPr>
        <p:spPr>
          <a:xfrm rot="6108604">
            <a:off x="4513363" y="3346157"/>
            <a:ext cx="3707953" cy="179796"/>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6" name="箭头: 左右 9">
            <a:extLst>
              <a:ext uri="{FF2B5EF4-FFF2-40B4-BE49-F238E27FC236}">
                <a16:creationId xmlns:a16="http://schemas.microsoft.com/office/drawing/2014/main" id="{800D8BCF-E6D2-9FAE-852F-054BCAB9F618}"/>
              </a:ext>
            </a:extLst>
          </p:cNvPr>
          <p:cNvSpPr/>
          <p:nvPr/>
        </p:nvSpPr>
        <p:spPr>
          <a:xfrm rot="7071022">
            <a:off x="2468000" y="3666536"/>
            <a:ext cx="3427034" cy="18442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8" name="箭头: 左右 9">
            <a:extLst>
              <a:ext uri="{FF2B5EF4-FFF2-40B4-BE49-F238E27FC236}">
                <a16:creationId xmlns:a16="http://schemas.microsoft.com/office/drawing/2014/main" id="{D9EEC137-7C8A-2F4F-08A9-2775DD45F2A5}"/>
              </a:ext>
            </a:extLst>
          </p:cNvPr>
          <p:cNvSpPr/>
          <p:nvPr/>
        </p:nvSpPr>
        <p:spPr>
          <a:xfrm rot="17123097" flipV="1">
            <a:off x="9005647" y="3784788"/>
            <a:ext cx="2940806" cy="180770"/>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Rounded Rectangle 1">
            <a:extLst>
              <a:ext uri="{FF2B5EF4-FFF2-40B4-BE49-F238E27FC236}">
                <a16:creationId xmlns:a16="http://schemas.microsoft.com/office/drawing/2014/main" id="{23A8D301-5573-E758-F2B4-9208846C7F75}"/>
              </a:ext>
            </a:extLst>
          </p:cNvPr>
          <p:cNvSpPr/>
          <p:nvPr/>
        </p:nvSpPr>
        <p:spPr>
          <a:xfrm>
            <a:off x="7907613" y="3381675"/>
            <a:ext cx="1475042" cy="607396"/>
          </a:xfrm>
          <a:prstGeom prst="roundRect">
            <a:avLst/>
          </a:prstGeom>
          <a:solidFill>
            <a:srgbClr val="EEF8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CogVLM</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a:p>
            <a:pPr algn="ctr"/>
            <a:r>
              <a:rPr lang="en-US" altLang="zh-CN" sz="2000" dirty="0" err="1">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CogAgent</a:t>
            </a:r>
            <a:endParaRPr lang="en-US" altLang="zh-CN" sz="20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7" name="箭头: 左右 9">
            <a:extLst>
              <a:ext uri="{FF2B5EF4-FFF2-40B4-BE49-F238E27FC236}">
                <a16:creationId xmlns:a16="http://schemas.microsoft.com/office/drawing/2014/main" id="{F2157CEF-BCC0-431F-EE65-CB74FD1E195E}"/>
              </a:ext>
            </a:extLst>
          </p:cNvPr>
          <p:cNvSpPr/>
          <p:nvPr/>
        </p:nvSpPr>
        <p:spPr>
          <a:xfrm rot="18276191" flipV="1">
            <a:off x="6814106" y="3268414"/>
            <a:ext cx="4101693" cy="176403"/>
          </a:xfrm>
          <a:prstGeom prst="leftRightArrow">
            <a:avLst>
              <a:gd name="adj1" fmla="val 35515"/>
              <a:gd name="adj2" fmla="val 81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 name="Rounded Rectangle 2">
            <a:extLst>
              <a:ext uri="{FF2B5EF4-FFF2-40B4-BE49-F238E27FC236}">
                <a16:creationId xmlns:a16="http://schemas.microsoft.com/office/drawing/2014/main" id="{D0B5C5A9-06E3-0C11-7443-E06A5FAF8ADE}"/>
              </a:ext>
            </a:extLst>
          </p:cNvPr>
          <p:cNvSpPr/>
          <p:nvPr/>
        </p:nvSpPr>
        <p:spPr>
          <a:xfrm>
            <a:off x="1174517" y="847238"/>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ACL’22</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 name="Rounded Rectangle 3">
            <a:extLst>
              <a:ext uri="{FF2B5EF4-FFF2-40B4-BE49-F238E27FC236}">
                <a16:creationId xmlns:a16="http://schemas.microsoft.com/office/drawing/2014/main" id="{65A8C458-4845-FD6F-3577-00BFE144FFDF}"/>
              </a:ext>
            </a:extLst>
          </p:cNvPr>
          <p:cNvSpPr/>
          <p:nvPr/>
        </p:nvSpPr>
        <p:spPr>
          <a:xfrm>
            <a:off x="1149530" y="2272186"/>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ACL’22</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5" name="Rounded Rectangle 4">
            <a:extLst>
              <a:ext uri="{FF2B5EF4-FFF2-40B4-BE49-F238E27FC236}">
                <a16:creationId xmlns:a16="http://schemas.microsoft.com/office/drawing/2014/main" id="{2AE37E9C-A46B-3378-6426-8A4C3A11298B}"/>
              </a:ext>
            </a:extLst>
          </p:cNvPr>
          <p:cNvSpPr/>
          <p:nvPr/>
        </p:nvSpPr>
        <p:spPr>
          <a:xfrm>
            <a:off x="1100334" y="2802259"/>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NeurIPS’21</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6" name="Rounded Rectangle 5">
            <a:extLst>
              <a:ext uri="{FF2B5EF4-FFF2-40B4-BE49-F238E27FC236}">
                <a16:creationId xmlns:a16="http://schemas.microsoft.com/office/drawing/2014/main" id="{F4C978FE-75DA-EDD6-B0DD-D41880B443CD}"/>
              </a:ext>
            </a:extLst>
          </p:cNvPr>
          <p:cNvSpPr/>
          <p:nvPr/>
        </p:nvSpPr>
        <p:spPr>
          <a:xfrm>
            <a:off x="4313183" y="3849327"/>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 name="Rounded Rectangle 6">
            <a:extLst>
              <a:ext uri="{FF2B5EF4-FFF2-40B4-BE49-F238E27FC236}">
                <a16:creationId xmlns:a16="http://schemas.microsoft.com/office/drawing/2014/main" id="{6266D3F6-B39F-EBE2-178A-F703CFB612DC}"/>
              </a:ext>
            </a:extLst>
          </p:cNvPr>
          <p:cNvSpPr/>
          <p:nvPr/>
        </p:nvSpPr>
        <p:spPr>
          <a:xfrm>
            <a:off x="4792828" y="2477859"/>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NeurIPS’22</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 name="Rounded Rectangle 7">
            <a:extLst>
              <a:ext uri="{FF2B5EF4-FFF2-40B4-BE49-F238E27FC236}">
                <a16:creationId xmlns:a16="http://schemas.microsoft.com/office/drawing/2014/main" id="{8ADF94FA-F712-A3A3-8D2D-90769239D825}"/>
              </a:ext>
            </a:extLst>
          </p:cNvPr>
          <p:cNvSpPr/>
          <p:nvPr/>
        </p:nvSpPr>
        <p:spPr>
          <a:xfrm>
            <a:off x="5070104" y="2205332"/>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KDD’23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0" name="Rounded Rectangle 9">
            <a:extLst>
              <a:ext uri="{FF2B5EF4-FFF2-40B4-BE49-F238E27FC236}">
                <a16:creationId xmlns:a16="http://schemas.microsoft.com/office/drawing/2014/main" id="{9C6F1181-AEAD-B829-7D59-3A2CF2298716}"/>
              </a:ext>
            </a:extLst>
          </p:cNvPr>
          <p:cNvSpPr/>
          <p:nvPr/>
        </p:nvSpPr>
        <p:spPr>
          <a:xfrm>
            <a:off x="4411954" y="842364"/>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2" name="Rounded Rectangle 11">
            <a:extLst>
              <a:ext uri="{FF2B5EF4-FFF2-40B4-BE49-F238E27FC236}">
                <a16:creationId xmlns:a16="http://schemas.microsoft.com/office/drawing/2014/main" id="{9C7EE1BB-33F9-6189-5140-DD43A0CDACE1}"/>
              </a:ext>
            </a:extLst>
          </p:cNvPr>
          <p:cNvSpPr/>
          <p:nvPr/>
        </p:nvSpPr>
        <p:spPr>
          <a:xfrm>
            <a:off x="6590694" y="2205332"/>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KDD’23</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3" name="Rounded Rectangle 12">
            <a:extLst>
              <a:ext uri="{FF2B5EF4-FFF2-40B4-BE49-F238E27FC236}">
                <a16:creationId xmlns:a16="http://schemas.microsoft.com/office/drawing/2014/main" id="{D23F5F69-622F-E775-6DE0-1397D633F506}"/>
              </a:ext>
            </a:extLst>
          </p:cNvPr>
          <p:cNvSpPr/>
          <p:nvPr/>
        </p:nvSpPr>
        <p:spPr>
          <a:xfrm>
            <a:off x="6938620" y="3628363"/>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CVPR’24</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4" name="Rounded Rectangle 13">
            <a:extLst>
              <a:ext uri="{FF2B5EF4-FFF2-40B4-BE49-F238E27FC236}">
                <a16:creationId xmlns:a16="http://schemas.microsoft.com/office/drawing/2014/main" id="{38239002-6C66-0B7B-3867-11DFD985AD97}"/>
              </a:ext>
            </a:extLst>
          </p:cNvPr>
          <p:cNvSpPr/>
          <p:nvPr/>
        </p:nvSpPr>
        <p:spPr>
          <a:xfrm>
            <a:off x="10086808" y="685983"/>
            <a:ext cx="1303172" cy="377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ICLR’24</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5" name="Rounded Rectangle 14">
            <a:extLst>
              <a:ext uri="{FF2B5EF4-FFF2-40B4-BE49-F238E27FC236}">
                <a16:creationId xmlns:a16="http://schemas.microsoft.com/office/drawing/2014/main" id="{AF55C168-F43D-6A0D-A846-16B1980AB9EB}"/>
              </a:ext>
            </a:extLst>
          </p:cNvPr>
          <p:cNvSpPr/>
          <p:nvPr/>
        </p:nvSpPr>
        <p:spPr>
          <a:xfrm>
            <a:off x="9395906" y="3801279"/>
            <a:ext cx="1065561" cy="38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N" altLang="zh-CN" sz="1600" b="1" dirty="0">
                <a:solidFill>
                  <a:srgbClr val="C00000"/>
                </a:solidFill>
                <a:latin typeface="Arial" panose="020B0604020202020204" pitchFamily="34" charset="0"/>
                <a:ea typeface="Microsoft YaHei UI" panose="020B0503020204020204" pitchFamily="34" charset="-122"/>
                <a:cs typeface="Arial" panose="020B0604020202020204" pitchFamily="34" charset="0"/>
              </a:rPr>
              <a:t>ICLR’24</a:t>
            </a:r>
            <a:endParaRPr lang="en-US" altLang="zh-CN" sz="1400" b="1" dirty="0">
              <a:solidFill>
                <a:srgbClr val="C0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5" name="Rounded Rectangle 84">
            <a:extLst>
              <a:ext uri="{FF2B5EF4-FFF2-40B4-BE49-F238E27FC236}">
                <a16:creationId xmlns:a16="http://schemas.microsoft.com/office/drawing/2014/main" id="{F92995BE-A468-3479-3849-218D08630B28}"/>
              </a:ext>
            </a:extLst>
          </p:cNvPr>
          <p:cNvSpPr/>
          <p:nvPr/>
        </p:nvSpPr>
        <p:spPr>
          <a:xfrm>
            <a:off x="1002824" y="1182745"/>
            <a:ext cx="1535632" cy="461662"/>
          </a:xfrm>
          <a:prstGeom prst="roundRect">
            <a:avLst/>
          </a:prstGeom>
          <a:solidFill>
            <a:srgbClr val="92D050">
              <a:alpha val="16471"/>
            </a:srgb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zh-CN" sz="2400" b="1"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GLM</a:t>
            </a:r>
          </a:p>
        </p:txBody>
      </p:sp>
    </p:spTree>
    <p:extLst>
      <p:ext uri="{BB962C8B-B14F-4D97-AF65-F5344CB8AC3E}">
        <p14:creationId xmlns:p14="http://schemas.microsoft.com/office/powerpoint/2010/main" val="409354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500" fill="hold"/>
                                        <p:tgtEl>
                                          <p:spTgt spid="8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1.45833E-6 1.11111E-6 L -0.49154 0.01042 " pathEditMode="relative" rAng="0" ptsTypes="AA">
                                      <p:cBhvr>
                                        <p:cTn id="14" dur="2000" fill="hold"/>
                                        <p:tgtEl>
                                          <p:spTgt spid="40"/>
                                        </p:tgtEl>
                                        <p:attrNameLst>
                                          <p:attrName>ppt_x</p:attrName>
                                          <p:attrName>ppt_y</p:attrName>
                                        </p:attrNameLst>
                                      </p:cBhvr>
                                      <p:rCtr x="-24583" y="509"/>
                                    </p:animMotion>
                                  </p:childTnLst>
                                </p:cTn>
                              </p:par>
                              <p:par>
                                <p:cTn id="15" presetID="6" presetClass="emph" presetSubtype="0" fill="hold" grpId="0" nodeType="withEffect">
                                  <p:stCondLst>
                                    <p:cond delay="0"/>
                                  </p:stCondLst>
                                  <p:childTnLst>
                                    <p:animScale>
                                      <p:cBhvr>
                                        <p:cTn id="16" dur="500" fill="hold"/>
                                        <p:tgtEl>
                                          <p:spTgt spid="4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2"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BAB1CD4-E8D4-CF52-75DB-290D492432CD}"/>
              </a:ext>
            </a:extLst>
          </p:cNvPr>
          <p:cNvPicPr>
            <a:picLocks noChangeAspect="1"/>
          </p:cNvPicPr>
          <p:nvPr/>
        </p:nvPicPr>
        <p:blipFill>
          <a:blip r:embed="rId3"/>
          <a:stretch>
            <a:fillRect/>
          </a:stretch>
        </p:blipFill>
        <p:spPr>
          <a:xfrm>
            <a:off x="86831" y="1059025"/>
            <a:ext cx="11942137" cy="3611272"/>
          </a:xfrm>
          <a:prstGeom prst="rect">
            <a:avLst/>
          </a:prstGeom>
        </p:spPr>
      </p:pic>
      <p:sp>
        <p:nvSpPr>
          <p:cNvPr id="5" name="Title 1">
            <a:extLst>
              <a:ext uri="{FF2B5EF4-FFF2-40B4-BE49-F238E27FC236}">
                <a16:creationId xmlns:a16="http://schemas.microsoft.com/office/drawing/2014/main" id="{CC214B79-E1CD-DE2D-8761-C06E8A78715F}"/>
              </a:ext>
            </a:extLst>
          </p:cNvPr>
          <p:cNvSpPr txBox="1">
            <a:spLocks/>
          </p:cNvSpPr>
          <p:nvPr/>
        </p:nvSpPr>
        <p:spPr bwMode="auto">
          <a:xfrm>
            <a:off x="266700" y="5759"/>
            <a:ext cx="11523785" cy="9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31">
                <a:solidFill>
                  <a:schemeClr val="tx2"/>
                </a:solidFill>
                <a:latin typeface="+mj-lt"/>
                <a:ea typeface="+mj-ea"/>
                <a:cs typeface="宋体" charset="0"/>
              </a:defRPr>
            </a:lvl1pPr>
            <a:lvl2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5pPr>
            <a:lvl6pPr marL="562722" algn="ctr" rtl="0" fontAlgn="base">
              <a:spcBef>
                <a:spcPct val="0"/>
              </a:spcBef>
              <a:spcAft>
                <a:spcPct val="0"/>
              </a:spcAft>
              <a:defRPr sz="4923">
                <a:solidFill>
                  <a:schemeClr val="tx2"/>
                </a:solidFill>
                <a:latin typeface="Arial" charset="0"/>
                <a:ea typeface="宋体" pitchFamily="2" charset="-122"/>
              </a:defRPr>
            </a:lvl6pPr>
            <a:lvl7pPr marL="1125444" algn="ctr" rtl="0" fontAlgn="base">
              <a:spcBef>
                <a:spcPct val="0"/>
              </a:spcBef>
              <a:spcAft>
                <a:spcPct val="0"/>
              </a:spcAft>
              <a:defRPr sz="4923">
                <a:solidFill>
                  <a:schemeClr val="tx2"/>
                </a:solidFill>
                <a:latin typeface="Arial" charset="0"/>
                <a:ea typeface="宋体" pitchFamily="2" charset="-122"/>
              </a:defRPr>
            </a:lvl7pPr>
            <a:lvl8pPr marL="1688165" algn="ctr" rtl="0" fontAlgn="base">
              <a:spcBef>
                <a:spcPct val="0"/>
              </a:spcBef>
              <a:spcAft>
                <a:spcPct val="0"/>
              </a:spcAft>
              <a:defRPr sz="4923">
                <a:solidFill>
                  <a:schemeClr val="tx2"/>
                </a:solidFill>
                <a:latin typeface="Arial" charset="0"/>
                <a:ea typeface="宋体" pitchFamily="2" charset="-122"/>
              </a:defRPr>
            </a:lvl8pPr>
            <a:lvl9pPr marL="2250887" algn="ctr" rtl="0" fontAlgn="base">
              <a:spcBef>
                <a:spcPct val="0"/>
              </a:spcBef>
              <a:spcAft>
                <a:spcPct val="0"/>
              </a:spcAft>
              <a:defRPr sz="4923">
                <a:solidFill>
                  <a:schemeClr val="tx2"/>
                </a:solidFill>
                <a:latin typeface="Arial" charset="0"/>
                <a:ea typeface="宋体" pitchFamily="2" charset="-122"/>
              </a:defRPr>
            </a:lvl9pPr>
          </a:lstStyle>
          <a:p>
            <a:r>
              <a:rPr lang="zh-CN" altLang="en-US" sz="3600" b="1" kern="0" dirty="0">
                <a:solidFill>
                  <a:schemeClr val="tx1"/>
                </a:solidFill>
                <a:latin typeface="Arial" panose="020B0604020202020204" pitchFamily="34" charset="0"/>
                <a:ea typeface="微软雅黑" panose="020B0503020204020204" pitchFamily="34" charset="-122"/>
                <a:cs typeface="Arial" charset="0"/>
              </a:rPr>
              <a:t>通用语言模型</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 (</a:t>
            </a:r>
            <a:r>
              <a:rPr lang="en-US" altLang="zh-CN" sz="3600" b="1" kern="0" dirty="0">
                <a:solidFill>
                  <a:srgbClr val="2D82E1"/>
                </a:solidFill>
                <a:latin typeface="Arial" panose="020B0604020202020204" pitchFamily="34" charset="0"/>
                <a:ea typeface="微软雅黑" panose="020B0503020204020204" pitchFamily="34" charset="-122"/>
                <a:cs typeface="Arial" charset="0"/>
              </a:rPr>
              <a:t>GLM</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a:t>
            </a:r>
            <a:endParaRPr lang="en-US" sz="3600" b="1" kern="0" dirty="0">
              <a:solidFill>
                <a:schemeClr val="tx1"/>
              </a:solidFill>
              <a:latin typeface="Arial" panose="020B0604020202020204" pitchFamily="34" charset="0"/>
              <a:ea typeface="微软雅黑" panose="020B0503020204020204" pitchFamily="34" charset="-122"/>
            </a:endParaRPr>
          </a:p>
        </p:txBody>
      </p:sp>
      <p:pic>
        <p:nvPicPr>
          <p:cNvPr id="7" name="Picture 6">
            <a:extLst>
              <a:ext uri="{FF2B5EF4-FFF2-40B4-BE49-F238E27FC236}">
                <a16:creationId xmlns:a16="http://schemas.microsoft.com/office/drawing/2014/main" id="{9854C859-A2BF-93BD-4975-7F09FF0A4E95}"/>
              </a:ext>
            </a:extLst>
          </p:cNvPr>
          <p:cNvPicPr>
            <a:picLocks noChangeAspect="1"/>
          </p:cNvPicPr>
          <p:nvPr/>
        </p:nvPicPr>
        <p:blipFill>
          <a:blip r:embed="rId4"/>
          <a:stretch>
            <a:fillRect/>
          </a:stretch>
        </p:blipFill>
        <p:spPr>
          <a:xfrm>
            <a:off x="1739900" y="4948209"/>
            <a:ext cx="8712200" cy="1384300"/>
          </a:xfrm>
          <a:prstGeom prst="rect">
            <a:avLst/>
          </a:prstGeom>
        </p:spPr>
      </p:pic>
    </p:spTree>
    <p:extLst>
      <p:ext uri="{BB962C8B-B14F-4D97-AF65-F5344CB8AC3E}">
        <p14:creationId xmlns:p14="http://schemas.microsoft.com/office/powerpoint/2010/main" val="19339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7">
            <a:extLst>
              <a:ext uri="{FF2B5EF4-FFF2-40B4-BE49-F238E27FC236}">
                <a16:creationId xmlns:a16="http://schemas.microsoft.com/office/drawing/2014/main" id="{707E5DA1-F417-2E32-C4DA-3F607EA743D8}"/>
              </a:ext>
            </a:extLst>
          </p:cNvPr>
          <p:cNvGraphicFramePr>
            <a:graphicFrameLocks noGrp="1"/>
          </p:cNvGraphicFramePr>
          <p:nvPr/>
        </p:nvGraphicFramePr>
        <p:xfrm>
          <a:off x="447570" y="1844824"/>
          <a:ext cx="11342915" cy="3433899"/>
        </p:xfrm>
        <a:graphic>
          <a:graphicData uri="http://schemas.openxmlformats.org/drawingml/2006/table">
            <a:tbl>
              <a:tblPr firstRow="1" bandRow="1"/>
              <a:tblGrid>
                <a:gridCol w="4942114">
                  <a:extLst>
                    <a:ext uri="{9D8B030D-6E8A-4147-A177-3AD203B41FA5}">
                      <a16:colId xmlns:a16="http://schemas.microsoft.com/office/drawing/2014/main" val="802046300"/>
                    </a:ext>
                  </a:extLst>
                </a:gridCol>
                <a:gridCol w="1224643">
                  <a:extLst>
                    <a:ext uri="{9D8B030D-6E8A-4147-A177-3AD203B41FA5}">
                      <a16:colId xmlns:a16="http://schemas.microsoft.com/office/drawing/2014/main" val="3117741760"/>
                    </a:ext>
                  </a:extLst>
                </a:gridCol>
                <a:gridCol w="2340429">
                  <a:extLst>
                    <a:ext uri="{9D8B030D-6E8A-4147-A177-3AD203B41FA5}">
                      <a16:colId xmlns:a16="http://schemas.microsoft.com/office/drawing/2014/main" val="3231509110"/>
                    </a:ext>
                  </a:extLst>
                </a:gridCol>
                <a:gridCol w="2835729">
                  <a:extLst>
                    <a:ext uri="{9D8B030D-6E8A-4147-A177-3AD203B41FA5}">
                      <a16:colId xmlns:a16="http://schemas.microsoft.com/office/drawing/2014/main" val="1664517666"/>
                    </a:ext>
                  </a:extLst>
                </a:gridCol>
              </a:tblGrid>
              <a:tr h="662666">
                <a:tc>
                  <a:txBody>
                    <a:bodyPr/>
                    <a:lstStyle>
                      <a:lvl1pPr marL="0">
                        <a:defRPr b="1">
                          <a:solidFill>
                            <a:schemeClr val="lt1"/>
                          </a:solidFill>
                          <a:latin typeface="Arial"/>
                          <a:ea typeface="宋体"/>
                        </a:defRPr>
                      </a:lvl1pPr>
                      <a:lvl2pPr marL="457200">
                        <a:defRPr b="1">
                          <a:solidFill>
                            <a:schemeClr val="lt1"/>
                          </a:solidFill>
                          <a:latin typeface="Arial"/>
                          <a:ea typeface="宋体"/>
                        </a:defRPr>
                      </a:lvl2pPr>
                      <a:lvl3pPr marL="914400">
                        <a:defRPr b="1">
                          <a:solidFill>
                            <a:schemeClr val="lt1"/>
                          </a:solidFill>
                          <a:latin typeface="Arial"/>
                          <a:ea typeface="宋体"/>
                        </a:defRPr>
                      </a:lvl3pPr>
                      <a:lvl4pPr marL="1371600">
                        <a:defRPr b="1">
                          <a:solidFill>
                            <a:schemeClr val="lt1"/>
                          </a:solidFill>
                          <a:latin typeface="Arial"/>
                          <a:ea typeface="宋体"/>
                        </a:defRPr>
                      </a:lvl4pPr>
                      <a:lvl5pPr marL="1828800">
                        <a:defRPr b="1">
                          <a:solidFill>
                            <a:schemeClr val="lt1"/>
                          </a:solidFill>
                          <a:latin typeface="Arial"/>
                          <a:ea typeface="宋体"/>
                        </a:defRPr>
                      </a:lvl5pPr>
                      <a:lvl6pPr marL="2286000">
                        <a:defRPr b="1">
                          <a:solidFill>
                            <a:schemeClr val="lt1"/>
                          </a:solidFill>
                          <a:latin typeface="Arial"/>
                          <a:ea typeface="宋体"/>
                        </a:defRPr>
                      </a:lvl6pPr>
                      <a:lvl7pPr marL="2743200">
                        <a:defRPr b="1">
                          <a:solidFill>
                            <a:schemeClr val="lt1"/>
                          </a:solidFill>
                          <a:latin typeface="Arial"/>
                          <a:ea typeface="宋体"/>
                        </a:defRPr>
                      </a:lvl7pPr>
                      <a:lvl8pPr marL="3200400">
                        <a:defRPr b="1">
                          <a:solidFill>
                            <a:schemeClr val="lt1"/>
                          </a:solidFill>
                          <a:latin typeface="Arial"/>
                          <a:ea typeface="宋体"/>
                        </a:defRPr>
                      </a:lvl8pPr>
                      <a:lvl9pPr marL="3657600">
                        <a:defRPr b="1">
                          <a:solidFill>
                            <a:schemeClr val="lt1"/>
                          </a:solidFill>
                          <a:latin typeface="Arial"/>
                          <a:ea typeface="宋体"/>
                        </a:defRPr>
                      </a:lvl9pPr>
                    </a:lstStyle>
                    <a:p>
                      <a:pPr algn="ctr"/>
                      <a:r>
                        <a:rPr lang="zh-CN" altLang="en-US" sz="2400" b="1" baseline="0" dirty="0">
                          <a:solidFill>
                            <a:schemeClr val="bg1"/>
                          </a:solidFill>
                          <a:latin typeface="Arial" panose="020B0604020202020204" pitchFamily="34" charset="0"/>
                          <a:ea typeface="微软雅黑" panose="020B0503020204020204" pitchFamily="34" charset="-122"/>
                        </a:rPr>
                        <a:t>模型架构</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D82E1"/>
                    </a:solidFill>
                  </a:tcPr>
                </a:tc>
                <a:tc>
                  <a:txBody>
                    <a:bodyPr/>
                    <a:lstStyle>
                      <a:lvl1pPr marL="0">
                        <a:defRPr b="1">
                          <a:solidFill>
                            <a:schemeClr val="lt1"/>
                          </a:solidFill>
                          <a:latin typeface="Arial"/>
                          <a:ea typeface="宋体"/>
                        </a:defRPr>
                      </a:lvl1pPr>
                      <a:lvl2pPr marL="457200">
                        <a:defRPr b="1">
                          <a:solidFill>
                            <a:schemeClr val="lt1"/>
                          </a:solidFill>
                          <a:latin typeface="Arial"/>
                          <a:ea typeface="宋体"/>
                        </a:defRPr>
                      </a:lvl2pPr>
                      <a:lvl3pPr marL="914400">
                        <a:defRPr b="1">
                          <a:solidFill>
                            <a:schemeClr val="lt1"/>
                          </a:solidFill>
                          <a:latin typeface="Arial"/>
                          <a:ea typeface="宋体"/>
                        </a:defRPr>
                      </a:lvl3pPr>
                      <a:lvl4pPr marL="1371600">
                        <a:defRPr b="1">
                          <a:solidFill>
                            <a:schemeClr val="lt1"/>
                          </a:solidFill>
                          <a:latin typeface="Arial"/>
                          <a:ea typeface="宋体"/>
                        </a:defRPr>
                      </a:lvl4pPr>
                      <a:lvl5pPr marL="1828800">
                        <a:defRPr b="1">
                          <a:solidFill>
                            <a:schemeClr val="lt1"/>
                          </a:solidFill>
                          <a:latin typeface="Arial"/>
                          <a:ea typeface="宋体"/>
                        </a:defRPr>
                      </a:lvl5pPr>
                      <a:lvl6pPr marL="2286000">
                        <a:defRPr b="1">
                          <a:solidFill>
                            <a:schemeClr val="lt1"/>
                          </a:solidFill>
                          <a:latin typeface="Arial"/>
                          <a:ea typeface="宋体"/>
                        </a:defRPr>
                      </a:lvl6pPr>
                      <a:lvl7pPr marL="2743200">
                        <a:defRPr b="1">
                          <a:solidFill>
                            <a:schemeClr val="lt1"/>
                          </a:solidFill>
                          <a:latin typeface="Arial"/>
                          <a:ea typeface="宋体"/>
                        </a:defRPr>
                      </a:lvl7pPr>
                      <a:lvl8pPr marL="3200400">
                        <a:defRPr b="1">
                          <a:solidFill>
                            <a:schemeClr val="lt1"/>
                          </a:solidFill>
                          <a:latin typeface="Arial"/>
                          <a:ea typeface="宋体"/>
                        </a:defRPr>
                      </a:lvl8pPr>
                      <a:lvl9pPr marL="3657600">
                        <a:defRPr b="1">
                          <a:solidFill>
                            <a:schemeClr val="lt1"/>
                          </a:solidFill>
                          <a:latin typeface="Arial"/>
                          <a:ea typeface="宋体"/>
                        </a:defRPr>
                      </a:lvl9pPr>
                    </a:lstStyle>
                    <a:p>
                      <a:pPr algn="ctr"/>
                      <a:r>
                        <a:rPr lang="zh-CN" altLang="en-US" sz="2400" b="1" baseline="0" dirty="0">
                          <a:solidFill>
                            <a:schemeClr val="bg1"/>
                          </a:solidFill>
                          <a:latin typeface="Arial" panose="020B0604020202020204" pitchFamily="34" charset="0"/>
                          <a:ea typeface="微软雅黑" panose="020B0503020204020204" pitchFamily="34" charset="-122"/>
                        </a:rPr>
                        <a:t>语言理解</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D82E1"/>
                    </a:solidFill>
                  </a:tcPr>
                </a:tc>
                <a:tc>
                  <a:txBody>
                    <a:bodyPr/>
                    <a:lstStyle>
                      <a:lvl1pPr marL="0">
                        <a:defRPr b="1">
                          <a:solidFill>
                            <a:schemeClr val="lt1"/>
                          </a:solidFill>
                          <a:latin typeface="Arial"/>
                          <a:ea typeface="宋体"/>
                        </a:defRPr>
                      </a:lvl1pPr>
                      <a:lvl2pPr marL="457200">
                        <a:defRPr b="1">
                          <a:solidFill>
                            <a:schemeClr val="lt1"/>
                          </a:solidFill>
                          <a:latin typeface="Arial"/>
                          <a:ea typeface="宋体"/>
                        </a:defRPr>
                      </a:lvl2pPr>
                      <a:lvl3pPr marL="914400">
                        <a:defRPr b="1">
                          <a:solidFill>
                            <a:schemeClr val="lt1"/>
                          </a:solidFill>
                          <a:latin typeface="Arial"/>
                          <a:ea typeface="宋体"/>
                        </a:defRPr>
                      </a:lvl3pPr>
                      <a:lvl4pPr marL="1371600">
                        <a:defRPr b="1">
                          <a:solidFill>
                            <a:schemeClr val="lt1"/>
                          </a:solidFill>
                          <a:latin typeface="Arial"/>
                          <a:ea typeface="宋体"/>
                        </a:defRPr>
                      </a:lvl4pPr>
                      <a:lvl5pPr marL="1828800">
                        <a:defRPr b="1">
                          <a:solidFill>
                            <a:schemeClr val="lt1"/>
                          </a:solidFill>
                          <a:latin typeface="Arial"/>
                          <a:ea typeface="宋体"/>
                        </a:defRPr>
                      </a:lvl5pPr>
                      <a:lvl6pPr marL="2286000">
                        <a:defRPr b="1">
                          <a:solidFill>
                            <a:schemeClr val="lt1"/>
                          </a:solidFill>
                          <a:latin typeface="Arial"/>
                          <a:ea typeface="宋体"/>
                        </a:defRPr>
                      </a:lvl6pPr>
                      <a:lvl7pPr marL="2743200">
                        <a:defRPr b="1">
                          <a:solidFill>
                            <a:schemeClr val="lt1"/>
                          </a:solidFill>
                          <a:latin typeface="Arial"/>
                          <a:ea typeface="宋体"/>
                        </a:defRPr>
                      </a:lvl7pPr>
                      <a:lvl8pPr marL="3200400">
                        <a:defRPr b="1">
                          <a:solidFill>
                            <a:schemeClr val="lt1"/>
                          </a:solidFill>
                          <a:latin typeface="Arial"/>
                          <a:ea typeface="宋体"/>
                        </a:defRPr>
                      </a:lvl8pPr>
                      <a:lvl9pPr marL="3657600">
                        <a:defRPr b="1">
                          <a:solidFill>
                            <a:schemeClr val="lt1"/>
                          </a:solidFill>
                          <a:latin typeface="Arial"/>
                          <a:ea typeface="宋体"/>
                        </a:defRPr>
                      </a:lvl9pPr>
                    </a:lstStyle>
                    <a:p>
                      <a:pPr algn="ctr"/>
                      <a:r>
                        <a:rPr lang="zh-CN" altLang="en-US" sz="2400" b="1" baseline="0" dirty="0">
                          <a:solidFill>
                            <a:schemeClr val="bg1"/>
                          </a:solidFill>
                          <a:latin typeface="Arial" panose="020B0604020202020204" pitchFamily="34" charset="0"/>
                          <a:ea typeface="微软雅黑" panose="020B0503020204020204" pitchFamily="34" charset="-122"/>
                        </a:rPr>
                        <a:t>有条件生成</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D82E1"/>
                    </a:solidFill>
                  </a:tcPr>
                </a:tc>
                <a:tc>
                  <a:txBody>
                    <a:bodyPr/>
                    <a:lstStyle>
                      <a:lvl1pPr marL="0">
                        <a:defRPr b="1">
                          <a:solidFill>
                            <a:schemeClr val="lt1"/>
                          </a:solidFill>
                          <a:latin typeface="Arial"/>
                          <a:ea typeface="宋体"/>
                        </a:defRPr>
                      </a:lvl1pPr>
                      <a:lvl2pPr marL="457200">
                        <a:defRPr b="1">
                          <a:solidFill>
                            <a:schemeClr val="lt1"/>
                          </a:solidFill>
                          <a:latin typeface="Arial"/>
                          <a:ea typeface="宋体"/>
                        </a:defRPr>
                      </a:lvl2pPr>
                      <a:lvl3pPr marL="914400">
                        <a:defRPr b="1">
                          <a:solidFill>
                            <a:schemeClr val="lt1"/>
                          </a:solidFill>
                          <a:latin typeface="Arial"/>
                          <a:ea typeface="宋体"/>
                        </a:defRPr>
                      </a:lvl3pPr>
                      <a:lvl4pPr marL="1371600">
                        <a:defRPr b="1">
                          <a:solidFill>
                            <a:schemeClr val="lt1"/>
                          </a:solidFill>
                          <a:latin typeface="Arial"/>
                          <a:ea typeface="宋体"/>
                        </a:defRPr>
                      </a:lvl4pPr>
                      <a:lvl5pPr marL="1828800">
                        <a:defRPr b="1">
                          <a:solidFill>
                            <a:schemeClr val="lt1"/>
                          </a:solidFill>
                          <a:latin typeface="Arial"/>
                          <a:ea typeface="宋体"/>
                        </a:defRPr>
                      </a:lvl5pPr>
                      <a:lvl6pPr marL="2286000">
                        <a:defRPr b="1">
                          <a:solidFill>
                            <a:schemeClr val="lt1"/>
                          </a:solidFill>
                          <a:latin typeface="Arial"/>
                          <a:ea typeface="宋体"/>
                        </a:defRPr>
                      </a:lvl6pPr>
                      <a:lvl7pPr marL="2743200">
                        <a:defRPr b="1">
                          <a:solidFill>
                            <a:schemeClr val="lt1"/>
                          </a:solidFill>
                          <a:latin typeface="Arial"/>
                          <a:ea typeface="宋体"/>
                        </a:defRPr>
                      </a:lvl7pPr>
                      <a:lvl8pPr marL="3200400">
                        <a:defRPr b="1">
                          <a:solidFill>
                            <a:schemeClr val="lt1"/>
                          </a:solidFill>
                          <a:latin typeface="Arial"/>
                          <a:ea typeface="宋体"/>
                        </a:defRPr>
                      </a:lvl8pPr>
                      <a:lvl9pPr marL="3657600">
                        <a:defRPr b="1">
                          <a:solidFill>
                            <a:schemeClr val="lt1"/>
                          </a:solidFill>
                          <a:latin typeface="Arial"/>
                          <a:ea typeface="宋体"/>
                        </a:defRPr>
                      </a:lvl9pPr>
                    </a:lstStyle>
                    <a:p>
                      <a:pPr algn="ctr"/>
                      <a:r>
                        <a:rPr lang="zh-CN" altLang="en-US" sz="2400" b="1" baseline="0" dirty="0">
                          <a:solidFill>
                            <a:schemeClr val="bg1"/>
                          </a:solidFill>
                          <a:latin typeface="Arial" panose="020B0604020202020204" pitchFamily="34" charset="0"/>
                          <a:ea typeface="微软雅黑" panose="020B0503020204020204" pitchFamily="34" charset="-122"/>
                        </a:rPr>
                        <a:t>无条件生成</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2D82E1"/>
                    </a:solidFill>
                  </a:tcPr>
                </a:tc>
                <a:extLst>
                  <a:ext uri="{0D108BD9-81ED-4DB2-BD59-A6C34878D82A}">
                    <a16:rowId xmlns:a16="http://schemas.microsoft.com/office/drawing/2014/main" val="3596351893"/>
                  </a:ext>
                </a:extLst>
              </a:tr>
              <a:tr h="662666">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zh-CN" altLang="en-US" sz="2400" b="0" baseline="0" dirty="0">
                          <a:solidFill>
                            <a:schemeClr val="tx1"/>
                          </a:solidFill>
                          <a:latin typeface="Arial" panose="020B0604020202020204" pitchFamily="34" charset="0"/>
                          <a:ea typeface="微软雅黑" panose="020B0503020204020204" pitchFamily="34" charset="-122"/>
                        </a:rPr>
                        <a:t>自回归</a:t>
                      </a:r>
                      <a:r>
                        <a:rPr lang="en-US" altLang="zh-CN" sz="2400" b="0" baseline="0" dirty="0">
                          <a:solidFill>
                            <a:schemeClr val="tx1"/>
                          </a:solidFill>
                          <a:latin typeface="Arial" panose="020B0604020202020204" pitchFamily="34" charset="0"/>
                          <a:ea typeface="微软雅黑" panose="020B0503020204020204" pitchFamily="34" charset="-122"/>
                        </a:rPr>
                        <a:t> (GPT)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en-US" altLang="zh-CN" sz="2400" b="0" baseline="0" dirty="0">
                          <a:solidFill>
                            <a:schemeClr val="tx1"/>
                          </a:solidFill>
                          <a:latin typeface="Arial" panose="020B0604020202020204" pitchFamily="34" charset="0"/>
                          <a:ea typeface="微软雅黑" panose="020B0503020204020204" pitchFamily="34" charset="-122"/>
                        </a:rPr>
                        <a: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baseline="0" dirty="0">
                          <a:solidFill>
                            <a:schemeClr val="tx1"/>
                          </a:solidFill>
                          <a:latin typeface="Arial" panose="020B0604020202020204" pitchFamily="34" charset="0"/>
                          <a:ea typeface="微软雅黑" panose="020B0503020204020204" pitchFamily="34" charset="-122"/>
                        </a:rPr>
                        <a: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zh-CN" altLang="en-US" sz="2400" b="0" baseline="0" dirty="0">
                          <a:solidFill>
                            <a:schemeClr val="tx1"/>
                          </a:solidFill>
                          <a:latin typeface="Arial" panose="020B0604020202020204" pitchFamily="34" charset="0"/>
                          <a:ea typeface="微软雅黑" panose="020B0503020204020204" pitchFamily="34" charset="-122"/>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07626306"/>
                  </a:ext>
                </a:extLst>
              </a:tr>
              <a:tr h="662666">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zh-CN" altLang="en-US" sz="2400" b="0" baseline="0" dirty="0">
                          <a:solidFill>
                            <a:schemeClr val="tx1"/>
                          </a:solidFill>
                          <a:latin typeface="Arial" panose="020B0604020202020204" pitchFamily="34" charset="0"/>
                          <a:ea typeface="微软雅黑" panose="020B0503020204020204" pitchFamily="34" charset="-122"/>
                        </a:rPr>
                        <a:t>自编码</a:t>
                      </a:r>
                      <a:r>
                        <a:rPr lang="en-US" altLang="zh-CN" sz="2400" b="0" baseline="0" dirty="0">
                          <a:solidFill>
                            <a:schemeClr val="tx1"/>
                          </a:solidFill>
                          <a:latin typeface="Arial" panose="020B0604020202020204" pitchFamily="34" charset="0"/>
                          <a:ea typeface="微软雅黑" panose="020B0503020204020204" pitchFamily="34" charset="-122"/>
                        </a:rPr>
                        <a:t> (BERT)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baseline="0" dirty="0">
                          <a:solidFill>
                            <a:schemeClr val="tx1"/>
                          </a:solidFill>
                          <a:latin typeface="Arial" panose="020B0604020202020204" pitchFamily="34" charset="0"/>
                          <a:ea typeface="微软雅黑" panose="020B0503020204020204" pitchFamily="34" charset="-122"/>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en-US" altLang="zh-CN" sz="2400" b="0" baseline="0" dirty="0">
                          <a:solidFill>
                            <a:schemeClr val="tx1"/>
                          </a:solidFill>
                          <a:latin typeface="Arial" panose="020B0604020202020204" pitchFamily="34" charset="0"/>
                          <a:ea typeface="微软雅黑" panose="020B0503020204020204" pitchFamily="34" charset="-122"/>
                        </a:rPr>
                        <a: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baseline="0" dirty="0">
                          <a:solidFill>
                            <a:schemeClr val="tx1"/>
                          </a:solidFill>
                          <a:latin typeface="Arial" panose="020B0604020202020204" pitchFamily="34" charset="0"/>
                          <a:ea typeface="微软雅黑" panose="020B0503020204020204" pitchFamily="34" charset="-122"/>
                        </a:rPr>
                        <a: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0545366"/>
                  </a:ext>
                </a:extLst>
              </a:tr>
              <a:tr h="662666">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zh-CN" altLang="en-US" sz="2400" b="0" baseline="0" dirty="0">
                          <a:solidFill>
                            <a:schemeClr val="tx1"/>
                          </a:solidFill>
                          <a:latin typeface="Arial" panose="020B0604020202020204" pitchFamily="34" charset="0"/>
                          <a:ea typeface="微软雅黑" panose="020B0503020204020204" pitchFamily="34" charset="-122"/>
                        </a:rPr>
                        <a:t>编码器</a:t>
                      </a:r>
                      <a:r>
                        <a:rPr lang="en-US" altLang="zh-CN" sz="2400" b="0" baseline="0" dirty="0">
                          <a:solidFill>
                            <a:schemeClr val="tx1"/>
                          </a:solidFill>
                          <a:latin typeface="Arial" panose="020B0604020202020204" pitchFamily="34" charset="0"/>
                          <a:ea typeface="微软雅黑" panose="020B0503020204020204" pitchFamily="34" charset="-122"/>
                        </a:rPr>
                        <a:t>-</a:t>
                      </a:r>
                      <a:r>
                        <a:rPr lang="zh-CN" altLang="en-US" sz="2400" b="0" baseline="0" dirty="0">
                          <a:solidFill>
                            <a:schemeClr val="tx1"/>
                          </a:solidFill>
                          <a:latin typeface="Arial" panose="020B0604020202020204" pitchFamily="34" charset="0"/>
                          <a:ea typeface="微软雅黑" panose="020B0503020204020204" pitchFamily="34" charset="-122"/>
                        </a:rPr>
                        <a:t>解码器</a:t>
                      </a:r>
                      <a:r>
                        <a:rPr lang="en-US" altLang="zh-CN" sz="2400" b="0" baseline="0" dirty="0">
                          <a:solidFill>
                            <a:schemeClr val="tx1"/>
                          </a:solidFill>
                          <a:latin typeface="Arial" panose="020B0604020202020204" pitchFamily="34" charset="0"/>
                          <a:ea typeface="微软雅黑" panose="020B0503020204020204" pitchFamily="34" charset="-122"/>
                        </a:rPr>
                        <a:t> (T5)</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baseline="0" dirty="0">
                          <a:solidFill>
                            <a:schemeClr val="tx1"/>
                          </a:solidFill>
                          <a:latin typeface="Arial" panose="020B0604020202020204" pitchFamily="34" charset="0"/>
                          <a:ea typeface="微软雅黑" panose="020B0503020204020204" pitchFamily="34" charset="-122"/>
                        </a:rPr>
                        <a: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baseline="0" dirty="0">
                          <a:solidFill>
                            <a:schemeClr val="tx1"/>
                          </a:solidFill>
                          <a:latin typeface="Arial" panose="020B0604020202020204" pitchFamily="34" charset="0"/>
                          <a:ea typeface="微软雅黑" panose="020B0503020204020204" pitchFamily="34" charset="-122"/>
                        </a:rPr>
                        <a:t>—</a:t>
                      </a:r>
                      <a:endParaRPr lang="zh-CN" altLang="en-US" sz="2400" b="0"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9490084"/>
                  </a:ext>
                </a:extLst>
              </a:tr>
              <a:tr h="622941">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algn="ctr"/>
                      <a:r>
                        <a:rPr lang="zh-CN" altLang="en-CN" sz="2400" b="1" baseline="0" dirty="0">
                          <a:solidFill>
                            <a:schemeClr val="tx1"/>
                          </a:solidFill>
                          <a:latin typeface="Arial" panose="020B0604020202020204" pitchFamily="34" charset="0"/>
                          <a:ea typeface="微软雅黑" panose="020B0503020204020204" pitchFamily="34" charset="-122"/>
                        </a:rPr>
                        <a:t>自回归</a:t>
                      </a:r>
                      <a:r>
                        <a:rPr lang="zh-CN" altLang="en-US" sz="2400" b="1" baseline="0" dirty="0">
                          <a:solidFill>
                            <a:schemeClr val="tx1"/>
                          </a:solidFill>
                          <a:latin typeface="Arial" panose="020B0604020202020204" pitchFamily="34" charset="0"/>
                          <a:ea typeface="微软雅黑" panose="020B0503020204020204" pitchFamily="34" charset="-122"/>
                        </a:rPr>
                        <a:t>填空 </a:t>
                      </a:r>
                      <a:r>
                        <a:rPr lang="en-US" altLang="zh-CN" sz="2400" b="1" baseline="0" dirty="0">
                          <a:solidFill>
                            <a:schemeClr val="tx1"/>
                          </a:solidFill>
                          <a:latin typeface="Arial" panose="020B0604020202020204" pitchFamily="34" charset="0"/>
                          <a:ea typeface="微软雅黑" panose="020B0503020204020204" pitchFamily="34" charset="-122"/>
                        </a:rPr>
                        <a:t>(GLM)</a:t>
                      </a:r>
                      <a:endParaRPr lang="zh-CN" altLang="en-US" sz="2400" b="1" baseline="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9D7ED"/>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9D7ED"/>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9D7ED"/>
                    </a:solidFill>
                  </a:tcPr>
                </a:tc>
                <a:tc>
                  <a:txBody>
                    <a:bodyPr/>
                    <a:lstStyle>
                      <a:lvl1pPr marL="0">
                        <a:defRPr>
                          <a:solidFill>
                            <a:schemeClr val="dk1"/>
                          </a:solidFill>
                          <a:latin typeface="Arial"/>
                          <a:ea typeface="宋体"/>
                        </a:defRPr>
                      </a:lvl1pPr>
                      <a:lvl2pPr marL="457200">
                        <a:defRPr>
                          <a:solidFill>
                            <a:schemeClr val="dk1"/>
                          </a:solidFill>
                          <a:latin typeface="Arial"/>
                          <a:ea typeface="宋体"/>
                        </a:defRPr>
                      </a:lvl2pPr>
                      <a:lvl3pPr marL="914400">
                        <a:defRPr>
                          <a:solidFill>
                            <a:schemeClr val="dk1"/>
                          </a:solidFill>
                          <a:latin typeface="Arial"/>
                          <a:ea typeface="宋体"/>
                        </a:defRPr>
                      </a:lvl3pPr>
                      <a:lvl4pPr marL="1371600">
                        <a:defRPr>
                          <a:solidFill>
                            <a:schemeClr val="dk1"/>
                          </a:solidFill>
                          <a:latin typeface="Arial"/>
                          <a:ea typeface="宋体"/>
                        </a:defRPr>
                      </a:lvl4pPr>
                      <a:lvl5pPr marL="1828800">
                        <a:defRPr>
                          <a:solidFill>
                            <a:schemeClr val="dk1"/>
                          </a:solidFill>
                          <a:latin typeface="Arial"/>
                          <a:ea typeface="宋体"/>
                        </a:defRPr>
                      </a:lvl5pPr>
                      <a:lvl6pPr marL="2286000">
                        <a:defRPr>
                          <a:solidFill>
                            <a:schemeClr val="dk1"/>
                          </a:solidFill>
                          <a:latin typeface="Arial"/>
                          <a:ea typeface="宋体"/>
                        </a:defRPr>
                      </a:lvl6pPr>
                      <a:lvl7pPr marL="2743200">
                        <a:defRPr>
                          <a:solidFill>
                            <a:schemeClr val="dk1"/>
                          </a:solidFill>
                          <a:latin typeface="Arial"/>
                          <a:ea typeface="宋体"/>
                        </a:defRPr>
                      </a:lvl7pPr>
                      <a:lvl8pPr marL="3200400">
                        <a:defRPr>
                          <a:solidFill>
                            <a:schemeClr val="dk1"/>
                          </a:solidFill>
                          <a:latin typeface="Arial"/>
                          <a:ea typeface="宋体"/>
                        </a:defRPr>
                      </a:lvl8pPr>
                      <a:lvl9pPr marL="3657600">
                        <a:defRPr>
                          <a:solidFill>
                            <a:schemeClr val="dk1"/>
                          </a:solidFill>
                          <a:latin typeface="Arial"/>
                          <a:ea typeface="宋体"/>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rPr>
                        <a: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9D7ED"/>
                    </a:solidFill>
                  </a:tcPr>
                </a:tc>
                <a:extLst>
                  <a:ext uri="{0D108BD9-81ED-4DB2-BD59-A6C34878D82A}">
                    <a16:rowId xmlns:a16="http://schemas.microsoft.com/office/drawing/2014/main" val="3264818361"/>
                  </a:ext>
                </a:extLst>
              </a:tr>
            </a:tbl>
          </a:graphicData>
        </a:graphic>
      </p:graphicFrame>
      <p:sp>
        <p:nvSpPr>
          <p:cNvPr id="4" name="矩形 8">
            <a:extLst>
              <a:ext uri="{FF2B5EF4-FFF2-40B4-BE49-F238E27FC236}">
                <a16:creationId xmlns:a16="http://schemas.microsoft.com/office/drawing/2014/main" id="{ED8503A8-C3F6-E3F1-D022-C627B92BD580}"/>
              </a:ext>
            </a:extLst>
          </p:cNvPr>
          <p:cNvSpPr/>
          <p:nvPr/>
        </p:nvSpPr>
        <p:spPr>
          <a:xfrm>
            <a:off x="-29265" y="6575434"/>
            <a:ext cx="9915629" cy="276807"/>
          </a:xfrm>
          <a:prstGeom prst="rect">
            <a:avLst/>
          </a:prstGeom>
        </p:spPr>
        <p:txBody>
          <a:bodyPr wrap="square">
            <a:spAutoFit/>
          </a:bodyPr>
          <a:lstStyle/>
          <a:p>
            <a:pPr algn="l" rtl="0">
              <a:lnSpc>
                <a:spcPct val="120000"/>
              </a:lnSpc>
              <a:spcBef>
                <a:spcPts val="300"/>
              </a:spcBef>
              <a:buClr>
                <a:srgbClr val="009AFF"/>
              </a:buClr>
              <a:buSzPct val="80000"/>
              <a:defRPr/>
            </a:pPr>
            <a:r>
              <a:rPr lang="en-US" altLang="zh-CN" sz="1100" kern="1200" dirty="0">
                <a:solidFill>
                  <a:schemeClr val="tx1"/>
                </a:solidFill>
                <a:latin typeface="+mn-lt"/>
                <a:ea typeface="微软雅黑" panose="020B0503020204020204" charset="-122"/>
                <a:cs typeface="+mn-cs"/>
              </a:rPr>
              <a:t>Du and Qian et al. All NLP Tasks are Generation Tasks. ACL’22.</a:t>
            </a:r>
            <a:r>
              <a:rPr lang="zh-CN" altLang="en-US" sz="1100" kern="1200" dirty="0">
                <a:solidFill>
                  <a:schemeClr val="tx1"/>
                </a:solidFill>
                <a:latin typeface="+mn-lt"/>
                <a:ea typeface="微软雅黑" panose="020B0503020204020204" charset="-122"/>
                <a:cs typeface="+mn-cs"/>
              </a:rPr>
              <a:t> </a:t>
            </a:r>
            <a:r>
              <a:rPr lang="en-US" altLang="zh-CN" sz="1100" kern="1200" dirty="0" err="1">
                <a:solidFill>
                  <a:schemeClr val="tx1"/>
                </a:solidFill>
                <a:latin typeface="+mn-lt"/>
                <a:ea typeface="微软雅黑" panose="020B0503020204020204" charset="-122"/>
                <a:cs typeface="+mn-cs"/>
              </a:rPr>
              <a:t>arxiv</a:t>
            </a:r>
            <a:r>
              <a:rPr lang="en-US" altLang="zh-CN" sz="1100" kern="1200" dirty="0">
                <a:solidFill>
                  <a:schemeClr val="tx1"/>
                </a:solidFill>
                <a:latin typeface="+mn-lt"/>
                <a:ea typeface="微软雅黑" panose="020B0503020204020204" charset="-122"/>
                <a:cs typeface="+mn-cs"/>
              </a:rPr>
              <a:t>:</a:t>
            </a:r>
            <a:r>
              <a:rPr lang="zh-CN" altLang="en-US" sz="1100" kern="1200" dirty="0">
                <a:solidFill>
                  <a:schemeClr val="tx1"/>
                </a:solidFill>
                <a:latin typeface="+mn-lt"/>
                <a:ea typeface="微软雅黑" panose="020B0503020204020204" charset="-122"/>
                <a:cs typeface="+mn-cs"/>
              </a:rPr>
              <a:t> </a:t>
            </a:r>
            <a:r>
              <a:rPr lang="en-US" altLang="zh-CN" sz="1100" kern="1200" dirty="0">
                <a:solidFill>
                  <a:schemeClr val="tx1"/>
                </a:solidFill>
                <a:latin typeface="+mn-lt"/>
                <a:ea typeface="微软雅黑" panose="020B0503020204020204" charset="-122"/>
                <a:cs typeface="+mn-cs"/>
              </a:rPr>
              <a:t>2103.10360</a:t>
            </a:r>
          </a:p>
        </p:txBody>
      </p:sp>
      <p:sp>
        <p:nvSpPr>
          <p:cNvPr id="5" name="Title 1">
            <a:extLst>
              <a:ext uri="{FF2B5EF4-FFF2-40B4-BE49-F238E27FC236}">
                <a16:creationId xmlns:a16="http://schemas.microsoft.com/office/drawing/2014/main" id="{CC214B79-E1CD-DE2D-8761-C06E8A78715F}"/>
              </a:ext>
            </a:extLst>
          </p:cNvPr>
          <p:cNvSpPr txBox="1">
            <a:spLocks/>
          </p:cNvSpPr>
          <p:nvPr/>
        </p:nvSpPr>
        <p:spPr bwMode="auto">
          <a:xfrm>
            <a:off x="266700" y="5759"/>
            <a:ext cx="11523785" cy="9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31">
                <a:solidFill>
                  <a:schemeClr val="tx2"/>
                </a:solidFill>
                <a:latin typeface="+mj-lt"/>
                <a:ea typeface="+mj-ea"/>
                <a:cs typeface="宋体" charset="0"/>
              </a:defRPr>
            </a:lvl1pPr>
            <a:lvl2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4431">
                <a:solidFill>
                  <a:schemeClr val="tx2"/>
                </a:solidFill>
                <a:latin typeface="Arial" charset="0"/>
                <a:ea typeface="宋体" pitchFamily="2" charset="-122"/>
                <a:cs typeface="宋体" charset="0"/>
              </a:defRPr>
            </a:lvl5pPr>
            <a:lvl6pPr marL="562722" algn="ctr" rtl="0" fontAlgn="base">
              <a:spcBef>
                <a:spcPct val="0"/>
              </a:spcBef>
              <a:spcAft>
                <a:spcPct val="0"/>
              </a:spcAft>
              <a:defRPr sz="4923">
                <a:solidFill>
                  <a:schemeClr val="tx2"/>
                </a:solidFill>
                <a:latin typeface="Arial" charset="0"/>
                <a:ea typeface="宋体" pitchFamily="2" charset="-122"/>
              </a:defRPr>
            </a:lvl6pPr>
            <a:lvl7pPr marL="1125444" algn="ctr" rtl="0" fontAlgn="base">
              <a:spcBef>
                <a:spcPct val="0"/>
              </a:spcBef>
              <a:spcAft>
                <a:spcPct val="0"/>
              </a:spcAft>
              <a:defRPr sz="4923">
                <a:solidFill>
                  <a:schemeClr val="tx2"/>
                </a:solidFill>
                <a:latin typeface="Arial" charset="0"/>
                <a:ea typeface="宋体" pitchFamily="2" charset="-122"/>
              </a:defRPr>
            </a:lvl7pPr>
            <a:lvl8pPr marL="1688165" algn="ctr" rtl="0" fontAlgn="base">
              <a:spcBef>
                <a:spcPct val="0"/>
              </a:spcBef>
              <a:spcAft>
                <a:spcPct val="0"/>
              </a:spcAft>
              <a:defRPr sz="4923">
                <a:solidFill>
                  <a:schemeClr val="tx2"/>
                </a:solidFill>
                <a:latin typeface="Arial" charset="0"/>
                <a:ea typeface="宋体" pitchFamily="2" charset="-122"/>
              </a:defRPr>
            </a:lvl8pPr>
            <a:lvl9pPr marL="2250887" algn="ctr" rtl="0" fontAlgn="base">
              <a:spcBef>
                <a:spcPct val="0"/>
              </a:spcBef>
              <a:spcAft>
                <a:spcPct val="0"/>
              </a:spcAft>
              <a:defRPr sz="4923">
                <a:solidFill>
                  <a:schemeClr val="tx2"/>
                </a:solidFill>
                <a:latin typeface="Arial" charset="0"/>
                <a:ea typeface="宋体" pitchFamily="2" charset="-122"/>
              </a:defRPr>
            </a:lvl9pPr>
          </a:lstStyle>
          <a:p>
            <a:r>
              <a:rPr lang="zh-CN" altLang="en-US" sz="3600" b="1" kern="0" dirty="0">
                <a:solidFill>
                  <a:schemeClr val="tx1"/>
                </a:solidFill>
                <a:latin typeface="Arial" panose="020B0604020202020204" pitchFamily="34" charset="0"/>
                <a:ea typeface="微软雅黑" panose="020B0503020204020204" pitchFamily="34" charset="-122"/>
                <a:cs typeface="Arial" charset="0"/>
              </a:rPr>
              <a:t>通用语言模型</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General</a:t>
            </a:r>
            <a:r>
              <a:rPr lang="zh-CN" altLang="en-US" sz="3600" b="1" kern="0" dirty="0">
                <a:solidFill>
                  <a:schemeClr val="tx1"/>
                </a:solidFill>
                <a:latin typeface="Arial" panose="020B0604020202020204" pitchFamily="34" charset="0"/>
                <a:ea typeface="微软雅黑" panose="020B0503020204020204" pitchFamily="34" charset="-122"/>
                <a:cs typeface="Arial" charset="0"/>
              </a:rPr>
              <a:t> </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Language</a:t>
            </a:r>
            <a:r>
              <a:rPr lang="zh-CN" altLang="en-US" sz="3600" b="1" kern="0" dirty="0">
                <a:solidFill>
                  <a:schemeClr val="tx1"/>
                </a:solidFill>
                <a:latin typeface="Arial" panose="020B0604020202020204" pitchFamily="34" charset="0"/>
                <a:ea typeface="微软雅黑" panose="020B0503020204020204" pitchFamily="34" charset="-122"/>
                <a:cs typeface="Arial" charset="0"/>
              </a:rPr>
              <a:t> </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Model</a:t>
            </a:r>
            <a:r>
              <a:rPr lang="zh-CN" altLang="en-US" sz="3600" b="1" kern="0" dirty="0">
                <a:solidFill>
                  <a:schemeClr val="tx1"/>
                </a:solidFill>
                <a:latin typeface="Arial" panose="020B0604020202020204" pitchFamily="34" charset="0"/>
                <a:ea typeface="微软雅黑" panose="020B0503020204020204" pitchFamily="34" charset="-122"/>
                <a:cs typeface="Arial" charset="0"/>
              </a:rPr>
              <a:t> </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a:t>
            </a:r>
            <a:r>
              <a:rPr lang="en-US" altLang="zh-CN" sz="3600" b="1" kern="0" dirty="0">
                <a:solidFill>
                  <a:srgbClr val="2D82E1"/>
                </a:solidFill>
                <a:latin typeface="Arial" panose="020B0604020202020204" pitchFamily="34" charset="0"/>
                <a:ea typeface="微软雅黑" panose="020B0503020204020204" pitchFamily="34" charset="-122"/>
                <a:cs typeface="Arial" charset="0"/>
              </a:rPr>
              <a:t>GLM</a:t>
            </a:r>
            <a:r>
              <a:rPr lang="en-US" altLang="zh-CN" sz="3600" b="1" kern="0" dirty="0">
                <a:solidFill>
                  <a:schemeClr val="tx1"/>
                </a:solidFill>
                <a:latin typeface="Arial" panose="020B0604020202020204" pitchFamily="34" charset="0"/>
                <a:ea typeface="微软雅黑" panose="020B0503020204020204" pitchFamily="34" charset="-122"/>
                <a:cs typeface="Arial" charset="0"/>
              </a:rPr>
              <a:t>)</a:t>
            </a:r>
            <a:endParaRPr lang="en-US" sz="3600" b="1" kern="0" dirty="0">
              <a:solidFill>
                <a:schemeClr val="tx1"/>
              </a:solidFill>
              <a:latin typeface="Arial" panose="020B0604020202020204" pitchFamily="34" charset="0"/>
              <a:ea typeface="微软雅黑" panose="020B0503020204020204" pitchFamily="34" charset="-122"/>
            </a:endParaRPr>
          </a:p>
        </p:txBody>
      </p:sp>
      <p:sp>
        <p:nvSpPr>
          <p:cNvPr id="2" name="文本框 109">
            <a:extLst>
              <a:ext uri="{FF2B5EF4-FFF2-40B4-BE49-F238E27FC236}">
                <a16:creationId xmlns:a16="http://schemas.microsoft.com/office/drawing/2014/main" id="{462337C3-03D7-872F-3895-E52AA5F5104E}"/>
              </a:ext>
            </a:extLst>
          </p:cNvPr>
          <p:cNvSpPr txBox="1">
            <a:spLocks noChangeAspect="1"/>
          </p:cNvSpPr>
          <p:nvPr/>
        </p:nvSpPr>
        <p:spPr>
          <a:xfrm>
            <a:off x="378782" y="5513781"/>
            <a:ext cx="5717218" cy="328936"/>
          </a:xfrm>
          <a:prstGeom prst="rect">
            <a:avLst/>
          </a:prstGeom>
          <a:noFill/>
        </p:spPr>
        <p:txBody>
          <a:bodyPr wrap="square">
            <a:spAutoFit/>
          </a:bodyPr>
          <a:lstStyle/>
          <a:p>
            <a:pPr defTabSz="571500">
              <a:lnSpc>
                <a:spcPct val="120000"/>
              </a:lnSpc>
              <a:defRPr/>
            </a:pP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 表示擅长，“</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表示可以做， “</a:t>
            </a:r>
            <a:r>
              <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表示无法直接应用</a:t>
            </a:r>
            <a:endParaRPr kumimoji="1"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4D06B30D-0A07-BEEA-26EE-3ACAAD7E6EDA}"/>
              </a:ext>
            </a:extLst>
          </p:cNvPr>
          <p:cNvSpPr txBox="1"/>
          <p:nvPr/>
        </p:nvSpPr>
        <p:spPr>
          <a:xfrm>
            <a:off x="447569" y="6067519"/>
            <a:ext cx="11342915" cy="415948"/>
          </a:xfrm>
          <a:prstGeom prst="rect">
            <a:avLst/>
          </a:prstGeom>
          <a:noFill/>
        </p:spPr>
        <p:txBody>
          <a:bodyPr wrap="square">
            <a:spAutoFit/>
          </a:bodyPr>
          <a:lstStyle/>
          <a:p>
            <a:pPr defTabSz="571500">
              <a:lnSpc>
                <a:spcPct val="114000"/>
              </a:lnSpc>
              <a:defRPr/>
            </a:pPr>
            <a:r>
              <a:rPr kumimoji="1" lang="zh-CN" altLang="en-US" sz="2000" b="1" dirty="0">
                <a:solidFill>
                  <a:schemeClr val="tx1">
                    <a:lumMod val="85000"/>
                    <a:lumOff val="15000"/>
                  </a:schemeClr>
                </a:solidFill>
                <a:latin typeface="Arial" panose="020F0502020204030204"/>
                <a:ea typeface="微软雅黑"/>
                <a:cs typeface="+mn-ea"/>
                <a:sym typeface="+mn-lt"/>
              </a:rPr>
              <a:t>之前，没有一个通用预训练框架可以同时在</a:t>
            </a:r>
            <a:r>
              <a:rPr kumimoji="1" lang="zh-CN" altLang="en-US" sz="2000" b="1" dirty="0">
                <a:solidFill>
                  <a:srgbClr val="C00000"/>
                </a:solidFill>
                <a:latin typeface="Arial" panose="020F0502020204030204"/>
                <a:ea typeface="微软雅黑"/>
                <a:cs typeface="+mn-ea"/>
                <a:sym typeface="+mn-lt"/>
              </a:rPr>
              <a:t>理解任务、有条件生成任务、无条件生成任务</a:t>
            </a:r>
            <a:r>
              <a:rPr kumimoji="1" lang="zh-CN" altLang="en-US" sz="2000" b="1" dirty="0">
                <a:solidFill>
                  <a:schemeClr val="tx1">
                    <a:lumMod val="85000"/>
                    <a:lumOff val="15000"/>
                  </a:schemeClr>
                </a:solidFill>
                <a:latin typeface="Arial" panose="020F0502020204030204"/>
                <a:ea typeface="微软雅黑"/>
                <a:cs typeface="+mn-ea"/>
                <a:sym typeface="+mn-lt"/>
              </a:rPr>
              <a:t>取得最优</a:t>
            </a:r>
          </a:p>
        </p:txBody>
      </p:sp>
      <p:sp>
        <p:nvSpPr>
          <p:cNvPr id="7" name="矩形 69">
            <a:extLst>
              <a:ext uri="{FF2B5EF4-FFF2-40B4-BE49-F238E27FC236}">
                <a16:creationId xmlns:a16="http://schemas.microsoft.com/office/drawing/2014/main" id="{101518A8-058C-C983-5E5F-F85E0F74894D}"/>
              </a:ext>
            </a:extLst>
          </p:cNvPr>
          <p:cNvSpPr/>
          <p:nvPr/>
        </p:nvSpPr>
        <p:spPr>
          <a:xfrm>
            <a:off x="447568" y="1052736"/>
            <a:ext cx="11342915" cy="523220"/>
          </a:xfrm>
          <a:prstGeom prst="rect">
            <a:avLst/>
          </a:prstGeom>
        </p:spPr>
        <p:txBody>
          <a:bodyPr wrap="square">
            <a:spAutoFit/>
          </a:bodyPr>
          <a:lstStyle/>
          <a:p>
            <a:pPr algn="just"/>
            <a:r>
              <a:rPr lang="zh-CN" altLang="en-US" sz="2800" b="1" dirty="0">
                <a:effectLst>
                  <a:outerShdw blurRad="12700" dist="127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lt"/>
              </a:rPr>
              <a:t>提出全自研预训练框架</a:t>
            </a:r>
            <a:r>
              <a:rPr lang="en-US" altLang="zh-CN" sz="2800" b="1" dirty="0">
                <a:effectLst>
                  <a:outerShdw blurRad="12700" dist="127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lt"/>
              </a:rPr>
              <a:t>GLM</a:t>
            </a:r>
            <a:r>
              <a:rPr lang="zh-CN" altLang="en-US" sz="2800" b="1" dirty="0">
                <a:effectLst>
                  <a:outerShdw blurRad="12700" dist="127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sym typeface="+mn-lt"/>
              </a:rPr>
              <a:t>，</a:t>
            </a:r>
            <a:r>
              <a:rPr lang="zh-CN" altLang="en-US" sz="28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统一了自然语言理解与生成任务</a:t>
            </a:r>
            <a:endParaRPr lang="zh-CN" altLang="en-US" sz="280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207560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EAEE-7625-5E02-94F9-7371613CB3AE}"/>
              </a:ext>
            </a:extLst>
          </p:cNvPr>
          <p:cNvSpPr>
            <a:spLocks noGrp="1"/>
          </p:cNvSpPr>
          <p:nvPr>
            <p:ph type="title"/>
          </p:nvPr>
        </p:nvSpPr>
        <p:spPr>
          <a:xfrm>
            <a:off x="343768" y="44624"/>
            <a:ext cx="11514126" cy="792162"/>
          </a:xfrm>
        </p:spPr>
        <p:txBody>
          <a:bodyPr/>
          <a:lstStyle/>
          <a:p>
            <a:r>
              <a:rPr lang="en-US" sz="3600" b="1" dirty="0">
                <a:solidFill>
                  <a:schemeClr val="tx1"/>
                </a:solidFill>
                <a:latin typeface="Microsoft YaHei" panose="020B0503020204020204" pitchFamily="34" charset="-122"/>
                <a:ea typeface="Microsoft YaHei" panose="020B0503020204020204" pitchFamily="34" charset="-122"/>
              </a:rPr>
              <a:t>GLM-130B</a:t>
            </a:r>
            <a:endParaRPr lang="en-CN" sz="3600" b="1" dirty="0">
              <a:solidFill>
                <a:schemeClr val="tx1"/>
              </a:solidFill>
              <a:latin typeface="Microsoft YaHei" panose="020B0503020204020204" pitchFamily="34" charset="-122"/>
              <a:ea typeface="Microsoft YaHei" panose="020B0503020204020204" pitchFamily="34" charset="-122"/>
            </a:endParaRPr>
          </a:p>
        </p:txBody>
      </p:sp>
      <p:sp>
        <p:nvSpPr>
          <p:cNvPr id="7" name="矩形 410">
            <a:extLst>
              <a:ext uri="{FF2B5EF4-FFF2-40B4-BE49-F238E27FC236}">
                <a16:creationId xmlns:a16="http://schemas.microsoft.com/office/drawing/2014/main" id="{392DDD15-E216-AC15-9058-6AD23E1B580E}"/>
              </a:ext>
            </a:extLst>
          </p:cNvPr>
          <p:cNvSpPr/>
          <p:nvPr/>
        </p:nvSpPr>
        <p:spPr>
          <a:xfrm>
            <a:off x="8836750" y="2078756"/>
            <a:ext cx="2804388" cy="4383855"/>
          </a:xfrm>
          <a:prstGeom prst="rect">
            <a:avLst/>
          </a:prstGeom>
          <a:solidFill>
            <a:schemeClr val="bg1"/>
          </a:solidFill>
          <a:ln w="6350" cap="flat" cmpd="sng" algn="ctr">
            <a:solidFill>
              <a:srgbClr val="0073DC">
                <a:alpha val="6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F0502020204030204"/>
              <a:ea typeface="微软雅黑"/>
              <a:cs typeface="+mn-ea"/>
            </a:endParaRPr>
          </a:p>
        </p:txBody>
      </p:sp>
      <p:sp>
        <p:nvSpPr>
          <p:cNvPr id="8" name="矩形 37">
            <a:extLst>
              <a:ext uri="{FF2B5EF4-FFF2-40B4-BE49-F238E27FC236}">
                <a16:creationId xmlns:a16="http://schemas.microsoft.com/office/drawing/2014/main" id="{96511C7D-D001-8CDD-187A-A1619922CD17}"/>
              </a:ext>
            </a:extLst>
          </p:cNvPr>
          <p:cNvSpPr/>
          <p:nvPr/>
        </p:nvSpPr>
        <p:spPr>
          <a:xfrm>
            <a:off x="4505110" y="2072882"/>
            <a:ext cx="3827607" cy="2121968"/>
          </a:xfrm>
          <a:prstGeom prst="rect">
            <a:avLst/>
          </a:prstGeom>
          <a:gradFill>
            <a:gsLst>
              <a:gs pos="0">
                <a:schemeClr val="bg1"/>
              </a:gs>
              <a:gs pos="100000">
                <a:srgbClr val="E1EFFF"/>
              </a:gs>
            </a:gsLst>
            <a:lin ang="5400000" scaled="1"/>
          </a:gradFill>
          <a:ln w="6350" cap="flat" cmpd="sng" algn="ctr">
            <a:solidFill>
              <a:srgbClr val="0073DC">
                <a:alpha val="6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F0502020204030204"/>
              <a:ea typeface="微软雅黑"/>
              <a:cs typeface="+mn-ea"/>
            </a:endParaRPr>
          </a:p>
        </p:txBody>
      </p:sp>
      <p:sp>
        <p:nvSpPr>
          <p:cNvPr id="9" name="矩形 33">
            <a:extLst>
              <a:ext uri="{FF2B5EF4-FFF2-40B4-BE49-F238E27FC236}">
                <a16:creationId xmlns:a16="http://schemas.microsoft.com/office/drawing/2014/main" id="{8538F7C4-202A-F32A-A515-C85F885D9080}"/>
              </a:ext>
            </a:extLst>
          </p:cNvPr>
          <p:cNvSpPr/>
          <p:nvPr/>
        </p:nvSpPr>
        <p:spPr>
          <a:xfrm>
            <a:off x="566593" y="2072882"/>
            <a:ext cx="3827607" cy="2121968"/>
          </a:xfrm>
          <a:prstGeom prst="rect">
            <a:avLst/>
          </a:prstGeom>
          <a:gradFill>
            <a:gsLst>
              <a:gs pos="0">
                <a:schemeClr val="bg1"/>
              </a:gs>
              <a:gs pos="100000">
                <a:srgbClr val="E1EFFF"/>
              </a:gs>
            </a:gsLst>
            <a:lin ang="5400000" scaled="1"/>
          </a:gradFill>
          <a:ln w="6350" cap="flat" cmpd="sng" algn="ctr">
            <a:solidFill>
              <a:srgbClr val="0073DC">
                <a:alpha val="6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F0502020204030204"/>
              <a:ea typeface="微软雅黑"/>
              <a:cs typeface="+mn-ea"/>
            </a:endParaRPr>
          </a:p>
        </p:txBody>
      </p:sp>
      <p:sp>
        <p:nvSpPr>
          <p:cNvPr id="10" name="矩形 36">
            <a:extLst>
              <a:ext uri="{FF2B5EF4-FFF2-40B4-BE49-F238E27FC236}">
                <a16:creationId xmlns:a16="http://schemas.microsoft.com/office/drawing/2014/main" id="{8544A15B-2E18-B8D6-6226-9EC3B40B9275}"/>
              </a:ext>
            </a:extLst>
          </p:cNvPr>
          <p:cNvSpPr/>
          <p:nvPr/>
        </p:nvSpPr>
        <p:spPr>
          <a:xfrm>
            <a:off x="566593" y="4302231"/>
            <a:ext cx="3827607" cy="2121968"/>
          </a:xfrm>
          <a:prstGeom prst="rect">
            <a:avLst/>
          </a:prstGeom>
          <a:gradFill>
            <a:gsLst>
              <a:gs pos="0">
                <a:schemeClr val="bg1"/>
              </a:gs>
              <a:gs pos="100000">
                <a:srgbClr val="E1EFFF"/>
              </a:gs>
            </a:gsLst>
            <a:lin ang="5400000" scaled="1"/>
          </a:gradFill>
          <a:ln w="6350" cap="flat" cmpd="sng" algn="ctr">
            <a:solidFill>
              <a:srgbClr val="0073DC">
                <a:alpha val="6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F0502020204030204"/>
              <a:ea typeface="微软雅黑"/>
              <a:cs typeface="+mn-ea"/>
            </a:endParaRPr>
          </a:p>
        </p:txBody>
      </p:sp>
      <p:sp>
        <p:nvSpPr>
          <p:cNvPr id="11" name="矩形 38">
            <a:extLst>
              <a:ext uri="{FF2B5EF4-FFF2-40B4-BE49-F238E27FC236}">
                <a16:creationId xmlns:a16="http://schemas.microsoft.com/office/drawing/2014/main" id="{305962AD-BD2B-1BEF-4B3A-3649F9C34A0D}"/>
              </a:ext>
            </a:extLst>
          </p:cNvPr>
          <p:cNvSpPr/>
          <p:nvPr/>
        </p:nvSpPr>
        <p:spPr>
          <a:xfrm>
            <a:off x="4505110" y="4302231"/>
            <a:ext cx="3827607" cy="2121968"/>
          </a:xfrm>
          <a:prstGeom prst="rect">
            <a:avLst/>
          </a:prstGeom>
          <a:gradFill>
            <a:gsLst>
              <a:gs pos="0">
                <a:schemeClr val="bg1"/>
              </a:gs>
              <a:gs pos="100000">
                <a:srgbClr val="E1EFFF"/>
              </a:gs>
            </a:gsLst>
            <a:lin ang="5400000" scaled="1"/>
          </a:gradFill>
          <a:ln w="6350" cap="flat" cmpd="sng" algn="ctr">
            <a:solidFill>
              <a:srgbClr val="0073DC">
                <a:alpha val="6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F0502020204030204"/>
              <a:ea typeface="微软雅黑"/>
              <a:cs typeface="+mn-ea"/>
            </a:endParaRPr>
          </a:p>
        </p:txBody>
      </p:sp>
      <p:sp>
        <p:nvSpPr>
          <p:cNvPr id="12" name="矩形 1">
            <a:extLst>
              <a:ext uri="{FF2B5EF4-FFF2-40B4-BE49-F238E27FC236}">
                <a16:creationId xmlns:a16="http://schemas.microsoft.com/office/drawing/2014/main" id="{C0E23A48-9B52-AEEB-5BA7-40D4AB4D1033}"/>
              </a:ext>
            </a:extLst>
          </p:cNvPr>
          <p:cNvSpPr/>
          <p:nvPr/>
        </p:nvSpPr>
        <p:spPr>
          <a:xfrm>
            <a:off x="463122" y="1011679"/>
            <a:ext cx="11331088" cy="104727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zh-CN" altLang="en-US" sz="2700" b="1" dirty="0">
                <a:latin typeface="微软雅黑" panose="020B0503020204020204" pitchFamily="34" charset="-122"/>
                <a:ea typeface="微软雅黑" panose="020B0503020204020204" pitchFamily="34" charset="-122"/>
                <a:cs typeface="+mn-ea"/>
                <a:sym typeface="+mn-lt"/>
              </a:rPr>
              <a:t>斯坦福大学大模型中心</a:t>
            </a:r>
            <a:r>
              <a:rPr kumimoji="0" lang="zh-CN" altLang="en-US" sz="27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报告的世界主流大模型评测：亚洲唯一入选模型，准确性、恶意性与</a:t>
            </a:r>
            <a:r>
              <a:rPr kumimoji="0" lang="en-US" altLang="zh-CN" sz="27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GPT-3</a:t>
            </a:r>
            <a:r>
              <a:rPr kumimoji="0" lang="zh-CN" altLang="en-US" sz="27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持平</a:t>
            </a:r>
            <a:r>
              <a:rPr kumimoji="0" lang="zh-CN" altLang="en-US" sz="27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sym typeface="+mn-lt"/>
              </a:rPr>
              <a:t>，</a:t>
            </a:r>
            <a:r>
              <a:rPr kumimoji="0" lang="zh-CN" altLang="en-US" sz="27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ea"/>
                <a:sym typeface="+mn-lt"/>
              </a:rPr>
              <a:t>鲁棒性和校准误差在</a:t>
            </a:r>
            <a:r>
              <a:rPr kumimoji="0" lang="zh-CN" altLang="en-US" sz="27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所有模型中表现最佳</a:t>
            </a:r>
          </a:p>
        </p:txBody>
      </p:sp>
      <p:grpSp>
        <p:nvGrpSpPr>
          <p:cNvPr id="13" name="组合 414">
            <a:extLst>
              <a:ext uri="{FF2B5EF4-FFF2-40B4-BE49-F238E27FC236}">
                <a16:creationId xmlns:a16="http://schemas.microsoft.com/office/drawing/2014/main" id="{EE228172-7A82-BB6C-A6FB-4570B7E68225}"/>
              </a:ext>
            </a:extLst>
          </p:cNvPr>
          <p:cNvGrpSpPr/>
          <p:nvPr/>
        </p:nvGrpSpPr>
        <p:grpSpPr>
          <a:xfrm>
            <a:off x="328364" y="2595149"/>
            <a:ext cx="4006782" cy="1510673"/>
            <a:chOff x="328364" y="2600055"/>
            <a:chExt cx="4006782" cy="1510673"/>
          </a:xfrm>
        </p:grpSpPr>
        <p:grpSp>
          <p:nvGrpSpPr>
            <p:cNvPr id="14" name="组合 368">
              <a:extLst>
                <a:ext uri="{FF2B5EF4-FFF2-40B4-BE49-F238E27FC236}">
                  <a16:creationId xmlns:a16="http://schemas.microsoft.com/office/drawing/2014/main" id="{9DB6EF69-7C5F-ACA8-F070-736A1D284F45}"/>
                </a:ext>
              </a:extLst>
            </p:cNvPr>
            <p:cNvGrpSpPr/>
            <p:nvPr/>
          </p:nvGrpSpPr>
          <p:grpSpPr>
            <a:xfrm>
              <a:off x="328364" y="2600055"/>
              <a:ext cx="1402012" cy="1284565"/>
              <a:chOff x="315347" y="2590530"/>
              <a:chExt cx="1402012" cy="1284565"/>
            </a:xfrm>
          </p:grpSpPr>
          <p:sp>
            <p:nvSpPr>
              <p:cNvPr id="37" name="文本框 78">
                <a:extLst>
                  <a:ext uri="{FF2B5EF4-FFF2-40B4-BE49-F238E27FC236}">
                    <a16:creationId xmlns:a16="http://schemas.microsoft.com/office/drawing/2014/main" id="{3D3552B9-03C1-1529-2FE0-00D14ED8231D}"/>
                  </a:ext>
                </a:extLst>
              </p:cNvPr>
              <p:cNvSpPr txBox="1"/>
              <p:nvPr/>
            </p:nvSpPr>
            <p:spPr>
              <a:xfrm>
                <a:off x="688687" y="2590530"/>
                <a:ext cx="1028672" cy="176142"/>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InstructGPT</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v2(175B*)</a:t>
                </a:r>
              </a:p>
            </p:txBody>
          </p:sp>
          <p:sp>
            <p:nvSpPr>
              <p:cNvPr id="38" name="文本框 79">
                <a:extLst>
                  <a:ext uri="{FF2B5EF4-FFF2-40B4-BE49-F238E27FC236}">
                    <a16:creationId xmlns:a16="http://schemas.microsoft.com/office/drawing/2014/main" id="{5345686F-0BAF-BF6D-A5EB-4DF2145F311D}"/>
                  </a:ext>
                </a:extLst>
              </p:cNvPr>
              <p:cNvSpPr txBox="1"/>
              <p:nvPr/>
            </p:nvSpPr>
            <p:spPr>
              <a:xfrm>
                <a:off x="315347" y="3027161"/>
                <a:ext cx="1402011" cy="9301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GPT-3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v1(175B)</a:t>
                </a:r>
              </a:p>
            </p:txBody>
          </p:sp>
          <p:sp>
            <p:nvSpPr>
              <p:cNvPr id="39" name="文本框 80">
                <a:extLst>
                  <a:ext uri="{FF2B5EF4-FFF2-40B4-BE49-F238E27FC236}">
                    <a16:creationId xmlns:a16="http://schemas.microsoft.com/office/drawing/2014/main" id="{B3498271-13AB-8B9E-98D4-93944C6EE365}"/>
                  </a:ext>
                </a:extLst>
              </p:cNvPr>
              <p:cNvSpPr txBox="1"/>
              <p:nvPr/>
            </p:nvSpPr>
            <p:spPr>
              <a:xfrm>
                <a:off x="315347" y="3215774"/>
                <a:ext cx="1402011" cy="9301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GLM(130B)</a:t>
                </a:r>
              </a:p>
            </p:txBody>
          </p:sp>
          <p:sp>
            <p:nvSpPr>
              <p:cNvPr id="40" name="文本框 81">
                <a:extLst>
                  <a:ext uri="{FF2B5EF4-FFF2-40B4-BE49-F238E27FC236}">
                    <a16:creationId xmlns:a16="http://schemas.microsoft.com/office/drawing/2014/main" id="{5E9EF616-7BF7-9D69-DD01-DB50FC72F70D}"/>
                  </a:ext>
                </a:extLst>
              </p:cNvPr>
              <p:cNvSpPr txBox="1"/>
              <p:nvPr/>
            </p:nvSpPr>
            <p:spPr>
              <a:xfrm>
                <a:off x="315347" y="3400495"/>
                <a:ext cx="1402011" cy="9301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BLOOM(176B)</a:t>
                </a:r>
              </a:p>
            </p:txBody>
          </p:sp>
          <p:sp>
            <p:nvSpPr>
              <p:cNvPr id="41" name="文本框 82">
                <a:extLst>
                  <a:ext uri="{FF2B5EF4-FFF2-40B4-BE49-F238E27FC236}">
                    <a16:creationId xmlns:a16="http://schemas.microsoft.com/office/drawing/2014/main" id="{61593D0B-FAF9-FBEC-CF20-3025D80DBBE7}"/>
                  </a:ext>
                </a:extLst>
              </p:cNvPr>
              <p:cNvSpPr txBox="1"/>
              <p:nvPr/>
            </p:nvSpPr>
            <p:spPr>
              <a:xfrm>
                <a:off x="315347" y="3596079"/>
                <a:ext cx="1402011" cy="9301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UL2(20B)</a:t>
                </a:r>
              </a:p>
            </p:txBody>
          </p:sp>
          <p:sp>
            <p:nvSpPr>
              <p:cNvPr id="42" name="文本框 83">
                <a:extLst>
                  <a:ext uri="{FF2B5EF4-FFF2-40B4-BE49-F238E27FC236}">
                    <a16:creationId xmlns:a16="http://schemas.microsoft.com/office/drawing/2014/main" id="{64C66E77-6446-98DE-D39D-928180B9CCCA}"/>
                  </a:ext>
                </a:extLst>
              </p:cNvPr>
              <p:cNvSpPr txBox="1"/>
              <p:nvPr/>
            </p:nvSpPr>
            <p:spPr>
              <a:xfrm>
                <a:off x="315347" y="3782076"/>
                <a:ext cx="1402011" cy="9301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YaLM</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(100B)</a:t>
                </a:r>
                <a:endParaRPr kumimoji="0" lang="zh-CN" altLang="en-US"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endParaRPr>
              </a:p>
            </p:txBody>
          </p:sp>
          <p:sp>
            <p:nvSpPr>
              <p:cNvPr id="43" name="文本框 84">
                <a:extLst>
                  <a:ext uri="{FF2B5EF4-FFF2-40B4-BE49-F238E27FC236}">
                    <a16:creationId xmlns:a16="http://schemas.microsoft.com/office/drawing/2014/main" id="{48E942E3-B03B-8D52-636E-75990B1312C3}"/>
                  </a:ext>
                </a:extLst>
              </p:cNvPr>
              <p:cNvSpPr txBox="1"/>
              <p:nvPr/>
            </p:nvSpPr>
            <p:spPr>
              <a:xfrm>
                <a:off x="315347" y="2836508"/>
                <a:ext cx="1402011" cy="93019"/>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OPT(175B)</a:t>
                </a:r>
              </a:p>
            </p:txBody>
          </p:sp>
        </p:grpSp>
        <p:grpSp>
          <p:nvGrpSpPr>
            <p:cNvPr id="15" name="组合 367">
              <a:extLst>
                <a:ext uri="{FF2B5EF4-FFF2-40B4-BE49-F238E27FC236}">
                  <a16:creationId xmlns:a16="http://schemas.microsoft.com/office/drawing/2014/main" id="{105AD88D-EC00-997D-1CD2-9D660A0562EF}"/>
                </a:ext>
              </a:extLst>
            </p:cNvPr>
            <p:cNvGrpSpPr/>
            <p:nvPr/>
          </p:nvGrpSpPr>
          <p:grpSpPr>
            <a:xfrm>
              <a:off x="1787186" y="2602912"/>
              <a:ext cx="2547960" cy="1507816"/>
              <a:chOff x="1828123" y="2593387"/>
              <a:chExt cx="2547960" cy="1507816"/>
            </a:xfrm>
          </p:grpSpPr>
          <p:cxnSp>
            <p:nvCxnSpPr>
              <p:cNvPr id="16" name="直接连接符 49">
                <a:extLst>
                  <a:ext uri="{FF2B5EF4-FFF2-40B4-BE49-F238E27FC236}">
                    <a16:creationId xmlns:a16="http://schemas.microsoft.com/office/drawing/2014/main" id="{C8076224-07C5-FD7E-7096-3296C66EDEFE}"/>
                  </a:ext>
                </a:extLst>
              </p:cNvPr>
              <p:cNvCxnSpPr>
                <a:cxnSpLocks/>
                <a:stCxn id="18" idx="0"/>
                <a:endCxn id="18" idx="2"/>
              </p:cNvCxnSpPr>
              <p:nvPr/>
            </p:nvCxnSpPr>
            <p:spPr>
              <a:xfrm>
                <a:off x="3199527" y="2593387"/>
                <a:ext cx="0" cy="1368720"/>
              </a:xfrm>
              <a:prstGeom prst="line">
                <a:avLst/>
              </a:prstGeom>
              <a:noFill/>
              <a:ln w="9525" cap="flat" cmpd="sng" algn="ctr">
                <a:solidFill>
                  <a:sysClr val="window" lastClr="FFFFFF">
                    <a:lumMod val="75000"/>
                  </a:sysClr>
                </a:solidFill>
                <a:prstDash val="dash"/>
                <a:miter lim="800000"/>
              </a:ln>
              <a:effectLst/>
            </p:spPr>
          </p:cxnSp>
          <p:grpSp>
            <p:nvGrpSpPr>
              <p:cNvPr id="17" name="组合 77">
                <a:extLst>
                  <a:ext uri="{FF2B5EF4-FFF2-40B4-BE49-F238E27FC236}">
                    <a16:creationId xmlns:a16="http://schemas.microsoft.com/office/drawing/2014/main" id="{6AFA199B-CA36-AD8F-AC0B-2D113A604BEA}"/>
                  </a:ext>
                </a:extLst>
              </p:cNvPr>
              <p:cNvGrpSpPr/>
              <p:nvPr/>
            </p:nvGrpSpPr>
            <p:grpSpPr>
              <a:xfrm>
                <a:off x="2124726" y="2638028"/>
                <a:ext cx="2015999" cy="1252542"/>
                <a:chOff x="1810708" y="962917"/>
                <a:chExt cx="883898" cy="615967"/>
              </a:xfrm>
            </p:grpSpPr>
            <p:sp>
              <p:nvSpPr>
                <p:cNvPr id="30" name="矩形: 圆角 62">
                  <a:extLst>
                    <a:ext uri="{FF2B5EF4-FFF2-40B4-BE49-F238E27FC236}">
                      <a16:creationId xmlns:a16="http://schemas.microsoft.com/office/drawing/2014/main" id="{CFB18EF3-B856-509D-3464-64375DC089ED}"/>
                    </a:ext>
                  </a:extLst>
                </p:cNvPr>
                <p:cNvSpPr/>
                <p:nvPr/>
              </p:nvSpPr>
              <p:spPr>
                <a:xfrm>
                  <a:off x="1810708" y="1058435"/>
                  <a:ext cx="726059" cy="56848"/>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31" name="矩形: 圆角 63">
                  <a:extLst>
                    <a:ext uri="{FF2B5EF4-FFF2-40B4-BE49-F238E27FC236}">
                      <a16:creationId xmlns:a16="http://schemas.microsoft.com/office/drawing/2014/main" id="{9A660238-7179-73FF-EFF4-8C1C499AE2A1}"/>
                    </a:ext>
                  </a:extLst>
                </p:cNvPr>
                <p:cNvSpPr/>
                <p:nvPr/>
              </p:nvSpPr>
              <p:spPr>
                <a:xfrm>
                  <a:off x="1810708" y="962917"/>
                  <a:ext cx="883898" cy="56848"/>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i="0" u="none" strike="noStrike" kern="0" cap="none" spc="0" normalizeH="0" baseline="0" noProof="0" dirty="0">
                      <a:ln>
                        <a:noFill/>
                      </a:ln>
                      <a:solidFill>
                        <a:prstClr val="white"/>
                      </a:solidFill>
                      <a:effectLst/>
                      <a:uLnTx/>
                      <a:uFillTx/>
                      <a:latin typeface="Arial"/>
                      <a:ea typeface="微软雅黑"/>
                      <a:cs typeface="+mn-cs"/>
                    </a:rPr>
                    <a:t>指令提示微调</a:t>
                  </a:r>
                </a:p>
              </p:txBody>
            </p:sp>
            <p:sp>
              <p:nvSpPr>
                <p:cNvPr id="32" name="矩形: 圆角 64">
                  <a:extLst>
                    <a:ext uri="{FF2B5EF4-FFF2-40B4-BE49-F238E27FC236}">
                      <a16:creationId xmlns:a16="http://schemas.microsoft.com/office/drawing/2014/main" id="{CDD34AA2-40F9-C38A-DF55-D5361C27E4C0}"/>
                    </a:ext>
                  </a:extLst>
                </p:cNvPr>
                <p:cNvSpPr/>
                <p:nvPr/>
              </p:nvSpPr>
              <p:spPr>
                <a:xfrm>
                  <a:off x="1810709" y="1152443"/>
                  <a:ext cx="641367" cy="56848"/>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33" name="矩形: 圆角 65">
                  <a:extLst>
                    <a:ext uri="{FF2B5EF4-FFF2-40B4-BE49-F238E27FC236}">
                      <a16:creationId xmlns:a16="http://schemas.microsoft.com/office/drawing/2014/main" id="{4AD37BD0-C7F6-EB6C-04EC-05FCCD319F1F}"/>
                    </a:ext>
                  </a:extLst>
                </p:cNvPr>
                <p:cNvSpPr/>
                <p:nvPr/>
              </p:nvSpPr>
              <p:spPr>
                <a:xfrm>
                  <a:off x="1810709" y="1246010"/>
                  <a:ext cx="612214" cy="56848"/>
                </a:xfrm>
                <a:prstGeom prst="rect">
                  <a:avLst/>
                </a:prstGeom>
                <a:solidFill>
                  <a:srgbClr val="DA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34" name="矩形: 圆角 66">
                  <a:extLst>
                    <a:ext uri="{FF2B5EF4-FFF2-40B4-BE49-F238E27FC236}">
                      <a16:creationId xmlns:a16="http://schemas.microsoft.com/office/drawing/2014/main" id="{336A6B5F-6618-3604-40DC-A0BF5184B980}"/>
                    </a:ext>
                  </a:extLst>
                </p:cNvPr>
                <p:cNvSpPr/>
                <p:nvPr/>
              </p:nvSpPr>
              <p:spPr>
                <a:xfrm>
                  <a:off x="1810709" y="1339577"/>
                  <a:ext cx="606384" cy="56848"/>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73DC"/>
                    </a:solidFill>
                    <a:effectLst/>
                    <a:uLnTx/>
                    <a:uFillTx/>
                    <a:latin typeface="Arial"/>
                    <a:ea typeface="微软雅黑"/>
                    <a:cs typeface="+mn-cs"/>
                  </a:endParaRPr>
                </a:p>
              </p:txBody>
            </p:sp>
            <p:sp>
              <p:nvSpPr>
                <p:cNvPr id="35" name="矩形: 圆角 67">
                  <a:extLst>
                    <a:ext uri="{FF2B5EF4-FFF2-40B4-BE49-F238E27FC236}">
                      <a16:creationId xmlns:a16="http://schemas.microsoft.com/office/drawing/2014/main" id="{39746936-E2DA-573B-3772-A2ADB1BFC325}"/>
                    </a:ext>
                  </a:extLst>
                </p:cNvPr>
                <p:cNvSpPr/>
                <p:nvPr/>
              </p:nvSpPr>
              <p:spPr>
                <a:xfrm>
                  <a:off x="1810709" y="1522036"/>
                  <a:ext cx="186580" cy="56848"/>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73DC"/>
                    </a:solidFill>
                    <a:effectLst/>
                    <a:uLnTx/>
                    <a:uFillTx/>
                    <a:latin typeface="Arial"/>
                    <a:ea typeface="微软雅黑"/>
                    <a:cs typeface="+mn-cs"/>
                  </a:endParaRPr>
                </a:p>
              </p:txBody>
            </p:sp>
            <p:sp>
              <p:nvSpPr>
                <p:cNvPr id="36" name="矩形: 圆角 68">
                  <a:extLst>
                    <a:ext uri="{FF2B5EF4-FFF2-40B4-BE49-F238E27FC236}">
                      <a16:creationId xmlns:a16="http://schemas.microsoft.com/office/drawing/2014/main" id="{00707E49-43F6-D8D1-AE35-7CC624A1A07D}"/>
                    </a:ext>
                  </a:extLst>
                </p:cNvPr>
                <p:cNvSpPr/>
                <p:nvPr/>
              </p:nvSpPr>
              <p:spPr>
                <a:xfrm>
                  <a:off x="1810709" y="1430753"/>
                  <a:ext cx="262378" cy="56848"/>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grpSp>
          <p:sp>
            <p:nvSpPr>
              <p:cNvPr id="18" name="矩形 85">
                <a:extLst>
                  <a:ext uri="{FF2B5EF4-FFF2-40B4-BE49-F238E27FC236}">
                    <a16:creationId xmlns:a16="http://schemas.microsoft.com/office/drawing/2014/main" id="{05A02874-D324-0E2D-9006-929B1A7EF6CB}"/>
                  </a:ext>
                </a:extLst>
              </p:cNvPr>
              <p:cNvSpPr/>
              <p:nvPr/>
            </p:nvSpPr>
            <p:spPr>
              <a:xfrm>
                <a:off x="2073010" y="2593387"/>
                <a:ext cx="2253034" cy="1368720"/>
              </a:xfrm>
              <a:prstGeom prst="rect">
                <a:avLst/>
              </a:prstGeom>
              <a:noFill/>
              <a:ln w="9525" cap="flat" cmpd="sng" algn="ctr">
                <a:solidFill>
                  <a:sysClr val="window" lastClr="FFFFFF">
                    <a:lumMod val="7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19" name="文本框 86">
                <a:extLst>
                  <a:ext uri="{FF2B5EF4-FFF2-40B4-BE49-F238E27FC236}">
                    <a16:creationId xmlns:a16="http://schemas.microsoft.com/office/drawing/2014/main" id="{8236DD20-14C6-1B24-8B81-C9BDF0437D16}"/>
                  </a:ext>
                </a:extLst>
              </p:cNvPr>
              <p:cNvSpPr txBox="1"/>
              <p:nvPr/>
            </p:nvSpPr>
            <p:spPr>
              <a:xfrm>
                <a:off x="1952120" y="3996309"/>
                <a:ext cx="254641" cy="10489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0.0</a:t>
                </a:r>
              </a:p>
            </p:txBody>
          </p:sp>
          <p:sp>
            <p:nvSpPr>
              <p:cNvPr id="20" name="文本框 87">
                <a:extLst>
                  <a:ext uri="{FF2B5EF4-FFF2-40B4-BE49-F238E27FC236}">
                    <a16:creationId xmlns:a16="http://schemas.microsoft.com/office/drawing/2014/main" id="{322FD7D9-D48E-F79B-F9ED-42959B6971F5}"/>
                  </a:ext>
                </a:extLst>
              </p:cNvPr>
              <p:cNvSpPr txBox="1"/>
              <p:nvPr/>
            </p:nvSpPr>
            <p:spPr>
              <a:xfrm>
                <a:off x="4139906" y="3993203"/>
                <a:ext cx="236177" cy="10489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1.0</a:t>
                </a:r>
              </a:p>
            </p:txBody>
          </p:sp>
          <p:sp>
            <p:nvSpPr>
              <p:cNvPr id="21" name="文本框 88">
                <a:extLst>
                  <a:ext uri="{FF2B5EF4-FFF2-40B4-BE49-F238E27FC236}">
                    <a16:creationId xmlns:a16="http://schemas.microsoft.com/office/drawing/2014/main" id="{7926CC0F-40DE-7209-6FED-F747B7F42CE8}"/>
                  </a:ext>
                </a:extLst>
              </p:cNvPr>
              <p:cNvSpPr txBox="1"/>
              <p:nvPr/>
            </p:nvSpPr>
            <p:spPr>
              <a:xfrm>
                <a:off x="3019675" y="3990095"/>
                <a:ext cx="243456" cy="106810"/>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0.5</a:t>
                </a:r>
              </a:p>
            </p:txBody>
          </p:sp>
          <p:grpSp>
            <p:nvGrpSpPr>
              <p:cNvPr id="22" name="组合 366">
                <a:extLst>
                  <a:ext uri="{FF2B5EF4-FFF2-40B4-BE49-F238E27FC236}">
                    <a16:creationId xmlns:a16="http://schemas.microsoft.com/office/drawing/2014/main" id="{EBDAD9AE-8972-8662-6FB5-1EA5F5FA16AD}"/>
                  </a:ext>
                </a:extLst>
              </p:cNvPr>
              <p:cNvGrpSpPr/>
              <p:nvPr/>
            </p:nvGrpSpPr>
            <p:grpSpPr>
              <a:xfrm>
                <a:off x="1828123" y="2639663"/>
                <a:ext cx="211222" cy="1244536"/>
                <a:chOff x="1765097" y="2639663"/>
                <a:chExt cx="274248" cy="1244536"/>
              </a:xfrm>
            </p:grpSpPr>
            <p:pic>
              <p:nvPicPr>
                <p:cNvPr id="23" name="Picture 2" descr="俄罗斯国旗 的图像结果">
                  <a:extLst>
                    <a:ext uri="{FF2B5EF4-FFF2-40B4-BE49-F238E27FC236}">
                      <a16:creationId xmlns:a16="http://schemas.microsoft.com/office/drawing/2014/main" id="{21D48A82-8844-DC09-5E66-2FC1103AD0D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5097" y="3733733"/>
                  <a:ext cx="267783" cy="1504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美国国旗 的图像结果">
                  <a:extLst>
                    <a:ext uri="{FF2B5EF4-FFF2-40B4-BE49-F238E27FC236}">
                      <a16:creationId xmlns:a16="http://schemas.microsoft.com/office/drawing/2014/main" id="{06535A76-64B7-102A-B7FD-D520B743BB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6273" y="3378430"/>
                  <a:ext cx="262647" cy="1344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美国国旗 的图像结果">
                  <a:extLst>
                    <a:ext uri="{FF2B5EF4-FFF2-40B4-BE49-F238E27FC236}">
                      <a16:creationId xmlns:a16="http://schemas.microsoft.com/office/drawing/2014/main" id="{46528A2F-DF44-1447-4226-9E3CE363BC4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1627" y="3578731"/>
                  <a:ext cx="262647" cy="1344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美国国旗 的图像结果">
                  <a:extLst>
                    <a:ext uri="{FF2B5EF4-FFF2-40B4-BE49-F238E27FC236}">
                      <a16:creationId xmlns:a16="http://schemas.microsoft.com/office/drawing/2014/main" id="{65F34968-732A-2E11-EBC7-915CB1A6D30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5339" y="3018699"/>
                  <a:ext cx="262647" cy="1344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美国国旗 的图像结果">
                  <a:extLst>
                    <a:ext uri="{FF2B5EF4-FFF2-40B4-BE49-F238E27FC236}">
                      <a16:creationId xmlns:a16="http://schemas.microsoft.com/office/drawing/2014/main" id="{4E0C9A69-5A88-F193-9A79-D47318E790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6114" y="2828622"/>
                  <a:ext cx="262647" cy="1344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美国国旗 的图像结果">
                  <a:extLst>
                    <a:ext uri="{FF2B5EF4-FFF2-40B4-BE49-F238E27FC236}">
                      <a16:creationId xmlns:a16="http://schemas.microsoft.com/office/drawing/2014/main" id="{D1842D5A-6321-1383-8343-72A9B71924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6698" y="2639663"/>
                  <a:ext cx="262647" cy="1344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中国国国旗 的图像结果">
                  <a:extLst>
                    <a:ext uri="{FF2B5EF4-FFF2-40B4-BE49-F238E27FC236}">
                      <a16:creationId xmlns:a16="http://schemas.microsoft.com/office/drawing/2014/main" id="{3BBE94DD-00C9-3E1E-6FB4-5297911997D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75530" y="3187983"/>
                  <a:ext cx="257926" cy="14130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44" name="组合 365">
            <a:extLst>
              <a:ext uri="{FF2B5EF4-FFF2-40B4-BE49-F238E27FC236}">
                <a16:creationId xmlns:a16="http://schemas.microsoft.com/office/drawing/2014/main" id="{EC3B4392-29DA-482D-62FB-90A70C9E8580}"/>
              </a:ext>
            </a:extLst>
          </p:cNvPr>
          <p:cNvGrpSpPr/>
          <p:nvPr/>
        </p:nvGrpSpPr>
        <p:grpSpPr>
          <a:xfrm>
            <a:off x="566593" y="2069231"/>
            <a:ext cx="3827607" cy="384721"/>
            <a:chOff x="7101876" y="1750177"/>
            <a:chExt cx="4470364" cy="384721"/>
          </a:xfrm>
        </p:grpSpPr>
        <p:sp>
          <p:nvSpPr>
            <p:cNvPr id="45" name="矩形 363">
              <a:extLst>
                <a:ext uri="{FF2B5EF4-FFF2-40B4-BE49-F238E27FC236}">
                  <a16:creationId xmlns:a16="http://schemas.microsoft.com/office/drawing/2014/main" id="{33B7DF6D-2264-671B-D89F-7D0D011C1718}"/>
                </a:ext>
              </a:extLst>
            </p:cNvPr>
            <p:cNvSpPr/>
            <p:nvPr/>
          </p:nvSpPr>
          <p:spPr>
            <a:xfrm>
              <a:off x="7101876" y="1750177"/>
              <a:ext cx="4470364" cy="384721"/>
            </a:xfrm>
            <a:prstGeom prst="rect">
              <a:avLst/>
            </a:prstGeom>
            <a:solidFill>
              <a:srgbClr val="E0EEFB"/>
            </a:soli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endParaRPr>
            </a:p>
          </p:txBody>
        </p:sp>
        <p:sp>
          <p:nvSpPr>
            <p:cNvPr id="46" name="矩形 364">
              <a:extLst>
                <a:ext uri="{FF2B5EF4-FFF2-40B4-BE49-F238E27FC236}">
                  <a16:creationId xmlns:a16="http://schemas.microsoft.com/office/drawing/2014/main" id="{4857AE6F-85A4-AD59-F387-580BE9694DE4}"/>
                </a:ext>
              </a:extLst>
            </p:cNvPr>
            <p:cNvSpPr/>
            <p:nvPr/>
          </p:nvSpPr>
          <p:spPr>
            <a:xfrm>
              <a:off x="7471229" y="1759702"/>
              <a:ext cx="373165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准确性 </a:t>
              </a:r>
              <a:r>
                <a:rPr kumimoji="0" lang="en-US" altLang="zh-CN"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Accuracy</a:t>
              </a:r>
            </a:p>
          </p:txBody>
        </p:sp>
      </p:grpSp>
      <p:grpSp>
        <p:nvGrpSpPr>
          <p:cNvPr id="47" name="组合 413">
            <a:extLst>
              <a:ext uri="{FF2B5EF4-FFF2-40B4-BE49-F238E27FC236}">
                <a16:creationId xmlns:a16="http://schemas.microsoft.com/office/drawing/2014/main" id="{1665986C-FCD2-3BB1-ECA8-2BEBC8F71969}"/>
              </a:ext>
            </a:extLst>
          </p:cNvPr>
          <p:cNvGrpSpPr/>
          <p:nvPr/>
        </p:nvGrpSpPr>
        <p:grpSpPr>
          <a:xfrm>
            <a:off x="4379622" y="2598594"/>
            <a:ext cx="3939599" cy="1517650"/>
            <a:chOff x="4379622" y="2603500"/>
            <a:chExt cx="3939599" cy="1517650"/>
          </a:xfrm>
        </p:grpSpPr>
        <p:grpSp>
          <p:nvGrpSpPr>
            <p:cNvPr id="48" name="组合 409">
              <a:extLst>
                <a:ext uri="{FF2B5EF4-FFF2-40B4-BE49-F238E27FC236}">
                  <a16:creationId xmlns:a16="http://schemas.microsoft.com/office/drawing/2014/main" id="{C995B063-09E9-2744-4D31-90F67BC826BF}"/>
                </a:ext>
              </a:extLst>
            </p:cNvPr>
            <p:cNvGrpSpPr/>
            <p:nvPr/>
          </p:nvGrpSpPr>
          <p:grpSpPr>
            <a:xfrm>
              <a:off x="4379622" y="2609849"/>
              <a:ext cx="1324597" cy="1270609"/>
              <a:chOff x="4379622" y="2609849"/>
              <a:chExt cx="1324597" cy="1270609"/>
            </a:xfrm>
          </p:grpSpPr>
          <p:sp>
            <p:nvSpPr>
              <p:cNvPr id="71" name="文本框 106">
                <a:extLst>
                  <a:ext uri="{FF2B5EF4-FFF2-40B4-BE49-F238E27FC236}">
                    <a16:creationId xmlns:a16="http://schemas.microsoft.com/office/drawing/2014/main" id="{21F7A582-25D3-FDDB-B95A-B9C40B663161}"/>
                  </a:ext>
                </a:extLst>
              </p:cNvPr>
              <p:cNvSpPr txBox="1"/>
              <p:nvPr/>
            </p:nvSpPr>
            <p:spPr>
              <a:xfrm>
                <a:off x="4582231" y="2609849"/>
                <a:ext cx="1121988" cy="175490"/>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InstructGPT</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v2(175B*)</a:t>
                </a:r>
              </a:p>
            </p:txBody>
          </p:sp>
          <p:sp>
            <p:nvSpPr>
              <p:cNvPr id="72" name="文本框 107">
                <a:extLst>
                  <a:ext uri="{FF2B5EF4-FFF2-40B4-BE49-F238E27FC236}">
                    <a16:creationId xmlns:a16="http://schemas.microsoft.com/office/drawing/2014/main" id="{ABFD033C-7943-B525-56E3-897C2A53E8D7}"/>
                  </a:ext>
                </a:extLst>
              </p:cNvPr>
              <p:cNvSpPr txBox="1"/>
              <p:nvPr/>
            </p:nvSpPr>
            <p:spPr>
              <a:xfrm>
                <a:off x="4379622" y="3417529"/>
                <a:ext cx="1324596" cy="9267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GPT-3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v1(175B)</a:t>
                </a:r>
              </a:p>
            </p:txBody>
          </p:sp>
          <p:sp>
            <p:nvSpPr>
              <p:cNvPr id="73" name="文本框 108">
                <a:extLst>
                  <a:ext uri="{FF2B5EF4-FFF2-40B4-BE49-F238E27FC236}">
                    <a16:creationId xmlns:a16="http://schemas.microsoft.com/office/drawing/2014/main" id="{C3EC91D1-A0DC-DD19-A09C-58214B7BAC76}"/>
                  </a:ext>
                </a:extLst>
              </p:cNvPr>
              <p:cNvSpPr txBox="1"/>
              <p:nvPr/>
            </p:nvSpPr>
            <p:spPr>
              <a:xfrm>
                <a:off x="4379622" y="2850396"/>
                <a:ext cx="1324596" cy="9267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GLM(130B)</a:t>
                </a:r>
              </a:p>
            </p:txBody>
          </p:sp>
          <p:sp>
            <p:nvSpPr>
              <p:cNvPr id="74" name="文本框 109">
                <a:extLst>
                  <a:ext uri="{FF2B5EF4-FFF2-40B4-BE49-F238E27FC236}">
                    <a16:creationId xmlns:a16="http://schemas.microsoft.com/office/drawing/2014/main" id="{165AF28C-1CF8-09EF-9877-F2B274495D67}"/>
                  </a:ext>
                </a:extLst>
              </p:cNvPr>
              <p:cNvSpPr txBox="1"/>
              <p:nvPr/>
            </p:nvSpPr>
            <p:spPr>
              <a:xfrm>
                <a:off x="4379622" y="3038774"/>
                <a:ext cx="1324596" cy="9267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BLOOM(176B)</a:t>
                </a:r>
              </a:p>
            </p:txBody>
          </p:sp>
          <p:sp>
            <p:nvSpPr>
              <p:cNvPr id="75" name="文本框 110">
                <a:extLst>
                  <a:ext uri="{FF2B5EF4-FFF2-40B4-BE49-F238E27FC236}">
                    <a16:creationId xmlns:a16="http://schemas.microsoft.com/office/drawing/2014/main" id="{337B7420-3BDE-52F5-4C70-7415E2B2ECE3}"/>
                  </a:ext>
                </a:extLst>
              </p:cNvPr>
              <p:cNvSpPr txBox="1"/>
              <p:nvPr/>
            </p:nvSpPr>
            <p:spPr>
              <a:xfrm>
                <a:off x="4379622" y="3602476"/>
                <a:ext cx="1324596" cy="9267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UL2(20B)</a:t>
                </a:r>
              </a:p>
            </p:txBody>
          </p:sp>
          <p:sp>
            <p:nvSpPr>
              <p:cNvPr id="76" name="文本框 111">
                <a:extLst>
                  <a:ext uri="{FF2B5EF4-FFF2-40B4-BE49-F238E27FC236}">
                    <a16:creationId xmlns:a16="http://schemas.microsoft.com/office/drawing/2014/main" id="{1C084A51-5A83-47AC-6493-E6D2C9F193F7}"/>
                  </a:ext>
                </a:extLst>
              </p:cNvPr>
              <p:cNvSpPr txBox="1"/>
              <p:nvPr/>
            </p:nvSpPr>
            <p:spPr>
              <a:xfrm>
                <a:off x="4379622" y="3787784"/>
                <a:ext cx="1324596" cy="9267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YaLM</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(100B)</a:t>
                </a:r>
                <a:endParaRPr kumimoji="0" lang="zh-CN" altLang="en-US"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endParaRPr>
              </a:p>
            </p:txBody>
          </p:sp>
          <p:sp>
            <p:nvSpPr>
              <p:cNvPr id="77" name="文本框 112">
                <a:extLst>
                  <a:ext uri="{FF2B5EF4-FFF2-40B4-BE49-F238E27FC236}">
                    <a16:creationId xmlns:a16="http://schemas.microsoft.com/office/drawing/2014/main" id="{E4D8FF43-51DB-8C1F-FE2F-C73A360A2074}"/>
                  </a:ext>
                </a:extLst>
              </p:cNvPr>
              <p:cNvSpPr txBox="1"/>
              <p:nvPr/>
            </p:nvSpPr>
            <p:spPr>
              <a:xfrm>
                <a:off x="4379622" y="3227586"/>
                <a:ext cx="1324596" cy="92674"/>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OPT(175B)</a:t>
                </a:r>
              </a:p>
            </p:txBody>
          </p:sp>
        </p:grpSp>
        <p:grpSp>
          <p:nvGrpSpPr>
            <p:cNvPr id="49" name="组合 408">
              <a:extLst>
                <a:ext uri="{FF2B5EF4-FFF2-40B4-BE49-F238E27FC236}">
                  <a16:creationId xmlns:a16="http://schemas.microsoft.com/office/drawing/2014/main" id="{7274A86F-C79F-BBA3-CB2B-94E93EEC12DA}"/>
                </a:ext>
              </a:extLst>
            </p:cNvPr>
            <p:cNvGrpSpPr/>
            <p:nvPr/>
          </p:nvGrpSpPr>
          <p:grpSpPr>
            <a:xfrm>
              <a:off x="5754197" y="2603500"/>
              <a:ext cx="2565024" cy="1517650"/>
              <a:chOff x="5819654" y="2603500"/>
              <a:chExt cx="2465796" cy="1517650"/>
            </a:xfrm>
          </p:grpSpPr>
          <p:sp>
            <p:nvSpPr>
              <p:cNvPr id="50" name="文本框 113">
                <a:extLst>
                  <a:ext uri="{FF2B5EF4-FFF2-40B4-BE49-F238E27FC236}">
                    <a16:creationId xmlns:a16="http://schemas.microsoft.com/office/drawing/2014/main" id="{AB8BF776-5485-CBE2-A0FC-AEE9BF17F1D0}"/>
                  </a:ext>
                </a:extLst>
              </p:cNvPr>
              <p:cNvSpPr txBox="1"/>
              <p:nvPr/>
            </p:nvSpPr>
            <p:spPr>
              <a:xfrm>
                <a:off x="5987914" y="3994894"/>
                <a:ext cx="216172" cy="104505"/>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0.0</a:t>
                </a:r>
              </a:p>
            </p:txBody>
          </p:sp>
          <p:sp>
            <p:nvSpPr>
              <p:cNvPr id="51" name="文本框 114">
                <a:extLst>
                  <a:ext uri="{FF2B5EF4-FFF2-40B4-BE49-F238E27FC236}">
                    <a16:creationId xmlns:a16="http://schemas.microsoft.com/office/drawing/2014/main" id="{12EE4566-8C09-C630-73DD-5BFB33F05B86}"/>
                  </a:ext>
                </a:extLst>
              </p:cNvPr>
              <p:cNvSpPr txBox="1"/>
              <p:nvPr/>
            </p:nvSpPr>
            <p:spPr>
              <a:xfrm>
                <a:off x="7985433" y="4014016"/>
                <a:ext cx="300017" cy="104505"/>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1.0</a:t>
                </a:r>
              </a:p>
            </p:txBody>
          </p:sp>
          <p:sp>
            <p:nvSpPr>
              <p:cNvPr id="52" name="文本框 1024">
                <a:extLst>
                  <a:ext uri="{FF2B5EF4-FFF2-40B4-BE49-F238E27FC236}">
                    <a16:creationId xmlns:a16="http://schemas.microsoft.com/office/drawing/2014/main" id="{3DD50E3A-157E-1133-45CB-C363B77B8772}"/>
                  </a:ext>
                </a:extLst>
              </p:cNvPr>
              <p:cNvSpPr txBox="1"/>
              <p:nvPr/>
            </p:nvSpPr>
            <p:spPr>
              <a:xfrm>
                <a:off x="7023789" y="4016645"/>
                <a:ext cx="211398" cy="104505"/>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0.5</a:t>
                </a:r>
              </a:p>
            </p:txBody>
          </p:sp>
          <p:grpSp>
            <p:nvGrpSpPr>
              <p:cNvPr id="53" name="组合 1029">
                <a:extLst>
                  <a:ext uri="{FF2B5EF4-FFF2-40B4-BE49-F238E27FC236}">
                    <a16:creationId xmlns:a16="http://schemas.microsoft.com/office/drawing/2014/main" id="{0326DDC6-B99C-B480-69D5-8E22530E3458}"/>
                  </a:ext>
                </a:extLst>
              </p:cNvPr>
              <p:cNvGrpSpPr/>
              <p:nvPr/>
            </p:nvGrpSpPr>
            <p:grpSpPr>
              <a:xfrm>
                <a:off x="6070900" y="2603500"/>
                <a:ext cx="2136652" cy="1363649"/>
                <a:chOff x="7270192" y="1265074"/>
                <a:chExt cx="1636741" cy="1773766"/>
              </a:xfrm>
            </p:grpSpPr>
            <p:cxnSp>
              <p:nvCxnSpPr>
                <p:cNvPr id="62" name="直接连接符 39">
                  <a:extLst>
                    <a:ext uri="{FF2B5EF4-FFF2-40B4-BE49-F238E27FC236}">
                      <a16:creationId xmlns:a16="http://schemas.microsoft.com/office/drawing/2014/main" id="{B1BD1328-7154-FD17-C47B-928952A7B0EF}"/>
                    </a:ext>
                  </a:extLst>
                </p:cNvPr>
                <p:cNvCxnSpPr>
                  <a:cxnSpLocks/>
                  <a:stCxn id="63" idx="0"/>
                  <a:endCxn id="63" idx="2"/>
                </p:cNvCxnSpPr>
                <p:nvPr/>
              </p:nvCxnSpPr>
              <p:spPr>
                <a:xfrm>
                  <a:off x="8088563" y="1265074"/>
                  <a:ext cx="0" cy="1773766"/>
                </a:xfrm>
                <a:prstGeom prst="line">
                  <a:avLst/>
                </a:prstGeom>
                <a:noFill/>
                <a:ln w="9525" cap="flat" cmpd="sng" algn="ctr">
                  <a:solidFill>
                    <a:sysClr val="window" lastClr="FFFFFF">
                      <a:lumMod val="75000"/>
                    </a:sysClr>
                  </a:solidFill>
                  <a:prstDash val="dash"/>
                  <a:miter lim="800000"/>
                </a:ln>
                <a:effectLst/>
              </p:spPr>
            </p:cxnSp>
            <p:sp>
              <p:nvSpPr>
                <p:cNvPr id="63" name="矩形 1034">
                  <a:extLst>
                    <a:ext uri="{FF2B5EF4-FFF2-40B4-BE49-F238E27FC236}">
                      <a16:creationId xmlns:a16="http://schemas.microsoft.com/office/drawing/2014/main" id="{949AFA31-AA3C-D70A-1B90-0A57E92A3D9B}"/>
                    </a:ext>
                  </a:extLst>
                </p:cNvPr>
                <p:cNvSpPr/>
                <p:nvPr/>
              </p:nvSpPr>
              <p:spPr>
                <a:xfrm>
                  <a:off x="7270192" y="1265074"/>
                  <a:ext cx="1636741" cy="1773766"/>
                </a:xfrm>
                <a:prstGeom prst="rect">
                  <a:avLst/>
                </a:prstGeom>
                <a:noFill/>
                <a:ln w="9525" cap="flat" cmpd="sng" algn="ctr">
                  <a:solidFill>
                    <a:sysClr val="window" lastClr="FFFFFF">
                      <a:lumMod val="7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64" name="矩形: 圆角 41">
                  <a:extLst>
                    <a:ext uri="{FF2B5EF4-FFF2-40B4-BE49-F238E27FC236}">
                      <a16:creationId xmlns:a16="http://schemas.microsoft.com/office/drawing/2014/main" id="{F551AC62-C8C5-6AD2-2B47-4C9E2C5573FC}"/>
                    </a:ext>
                  </a:extLst>
                </p:cNvPr>
                <p:cNvSpPr/>
                <p:nvPr/>
              </p:nvSpPr>
              <p:spPr>
                <a:xfrm>
                  <a:off x="7304972" y="1326441"/>
                  <a:ext cx="1512000" cy="149807"/>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i="0" u="none" strike="noStrike" kern="0" cap="none" spc="0" normalizeH="0" baseline="0" noProof="0" dirty="0">
                      <a:ln>
                        <a:noFill/>
                      </a:ln>
                      <a:solidFill>
                        <a:prstClr val="white"/>
                      </a:solidFill>
                      <a:effectLst/>
                      <a:uLnTx/>
                      <a:uFillTx/>
                      <a:latin typeface="Arial"/>
                      <a:ea typeface="微软雅黑"/>
                      <a:cs typeface="+mn-cs"/>
                    </a:rPr>
                    <a:t>指令提示微调</a:t>
                  </a:r>
                </a:p>
              </p:txBody>
            </p:sp>
            <p:sp>
              <p:nvSpPr>
                <p:cNvPr id="65" name="矩形: 圆角 42">
                  <a:extLst>
                    <a:ext uri="{FF2B5EF4-FFF2-40B4-BE49-F238E27FC236}">
                      <a16:creationId xmlns:a16="http://schemas.microsoft.com/office/drawing/2014/main" id="{C937B756-DB74-F9BE-80BE-0DA31F2F5586}"/>
                    </a:ext>
                  </a:extLst>
                </p:cNvPr>
                <p:cNvSpPr/>
                <p:nvPr/>
              </p:nvSpPr>
              <p:spPr>
                <a:xfrm>
                  <a:off x="7304972" y="1582502"/>
                  <a:ext cx="1260000" cy="149807"/>
                </a:xfrm>
                <a:prstGeom prst="rect">
                  <a:avLst/>
                </a:prstGeom>
                <a:solidFill>
                  <a:srgbClr val="DA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66" name="矩形: 圆角 43">
                  <a:extLst>
                    <a:ext uri="{FF2B5EF4-FFF2-40B4-BE49-F238E27FC236}">
                      <a16:creationId xmlns:a16="http://schemas.microsoft.com/office/drawing/2014/main" id="{08E71581-2E34-85E1-39CB-AA6A158E6E4B}"/>
                    </a:ext>
                  </a:extLst>
                </p:cNvPr>
                <p:cNvSpPr/>
                <p:nvPr/>
              </p:nvSpPr>
              <p:spPr>
                <a:xfrm>
                  <a:off x="7304972" y="1827274"/>
                  <a:ext cx="1134000"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73DC"/>
                    </a:solidFill>
                    <a:effectLst/>
                    <a:uLnTx/>
                    <a:uFillTx/>
                    <a:latin typeface="Arial"/>
                    <a:ea typeface="微软雅黑"/>
                    <a:cs typeface="+mn-cs"/>
                  </a:endParaRPr>
                </a:p>
              </p:txBody>
            </p:sp>
            <p:sp>
              <p:nvSpPr>
                <p:cNvPr id="67" name="矩形: 圆角 44">
                  <a:extLst>
                    <a:ext uri="{FF2B5EF4-FFF2-40B4-BE49-F238E27FC236}">
                      <a16:creationId xmlns:a16="http://schemas.microsoft.com/office/drawing/2014/main" id="{499AD54D-638F-6732-82D9-E7C83FB6ECF4}"/>
                    </a:ext>
                  </a:extLst>
                </p:cNvPr>
                <p:cNvSpPr/>
                <p:nvPr/>
              </p:nvSpPr>
              <p:spPr>
                <a:xfrm>
                  <a:off x="7304972" y="2072047"/>
                  <a:ext cx="1080000"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68" name="矩形: 圆角 45">
                  <a:extLst>
                    <a:ext uri="{FF2B5EF4-FFF2-40B4-BE49-F238E27FC236}">
                      <a16:creationId xmlns:a16="http://schemas.microsoft.com/office/drawing/2014/main" id="{F505AC96-D225-8A77-E967-0708D688F9E6}"/>
                    </a:ext>
                  </a:extLst>
                </p:cNvPr>
                <p:cNvSpPr/>
                <p:nvPr/>
              </p:nvSpPr>
              <p:spPr>
                <a:xfrm>
                  <a:off x="7304972" y="2316820"/>
                  <a:ext cx="972000"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69" name="矩形: 圆角 46">
                  <a:extLst>
                    <a:ext uri="{FF2B5EF4-FFF2-40B4-BE49-F238E27FC236}">
                      <a16:creationId xmlns:a16="http://schemas.microsoft.com/office/drawing/2014/main" id="{CF1B4970-E089-48CA-D759-EB4235247107}"/>
                    </a:ext>
                  </a:extLst>
                </p:cNvPr>
                <p:cNvSpPr/>
                <p:nvPr/>
              </p:nvSpPr>
              <p:spPr>
                <a:xfrm>
                  <a:off x="7304972" y="2561593"/>
                  <a:ext cx="648000"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73DC"/>
                    </a:solidFill>
                    <a:effectLst/>
                    <a:uLnTx/>
                    <a:uFillTx/>
                    <a:latin typeface="Arial"/>
                    <a:ea typeface="微软雅黑"/>
                    <a:cs typeface="+mn-cs"/>
                  </a:endParaRPr>
                </a:p>
              </p:txBody>
            </p:sp>
            <p:sp>
              <p:nvSpPr>
                <p:cNvPr id="70" name="矩形: 圆角 47">
                  <a:extLst>
                    <a:ext uri="{FF2B5EF4-FFF2-40B4-BE49-F238E27FC236}">
                      <a16:creationId xmlns:a16="http://schemas.microsoft.com/office/drawing/2014/main" id="{C25E1258-1079-6067-B247-898122A16C6D}"/>
                    </a:ext>
                  </a:extLst>
                </p:cNvPr>
                <p:cNvSpPr/>
                <p:nvPr/>
              </p:nvSpPr>
              <p:spPr>
                <a:xfrm>
                  <a:off x="7304972" y="2806365"/>
                  <a:ext cx="360000"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grpSp>
          <p:grpSp>
            <p:nvGrpSpPr>
              <p:cNvPr id="54" name="组合 407">
                <a:extLst>
                  <a:ext uri="{FF2B5EF4-FFF2-40B4-BE49-F238E27FC236}">
                    <a16:creationId xmlns:a16="http://schemas.microsoft.com/office/drawing/2014/main" id="{767FF337-6F58-5075-BDD2-FB244792E837}"/>
                  </a:ext>
                </a:extLst>
              </p:cNvPr>
              <p:cNvGrpSpPr/>
              <p:nvPr/>
            </p:nvGrpSpPr>
            <p:grpSpPr>
              <a:xfrm>
                <a:off x="5819654" y="2644475"/>
                <a:ext cx="203393" cy="1280434"/>
                <a:chOff x="5757039" y="2644475"/>
                <a:chExt cx="264301" cy="1280434"/>
              </a:xfrm>
            </p:grpSpPr>
            <p:pic>
              <p:nvPicPr>
                <p:cNvPr id="55" name="Picture 2" descr="俄罗斯国旗 的图像结果">
                  <a:extLst>
                    <a:ext uri="{FF2B5EF4-FFF2-40B4-BE49-F238E27FC236}">
                      <a16:creationId xmlns:a16="http://schemas.microsoft.com/office/drawing/2014/main" id="{9BAED0D0-E1F4-D486-CB4B-A4D20EB604D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57039" y="3775000"/>
                  <a:ext cx="258070" cy="14990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美国国旗 的图像结果">
                  <a:extLst>
                    <a:ext uri="{FF2B5EF4-FFF2-40B4-BE49-F238E27FC236}">
                      <a16:creationId xmlns:a16="http://schemas.microsoft.com/office/drawing/2014/main" id="{D8148981-16BC-4A35-D294-E896F547AB0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58173" y="3380505"/>
                  <a:ext cx="253120" cy="13398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美国国旗 的图像结果">
                  <a:extLst>
                    <a:ext uri="{FF2B5EF4-FFF2-40B4-BE49-F238E27FC236}">
                      <a16:creationId xmlns:a16="http://schemas.microsoft.com/office/drawing/2014/main" id="{97E531A9-4991-E31B-F3BE-4096DF74D4E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63333" y="3580064"/>
                  <a:ext cx="253120" cy="13398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美国国旗 的图像结果">
                  <a:extLst>
                    <a:ext uri="{FF2B5EF4-FFF2-40B4-BE49-F238E27FC236}">
                      <a16:creationId xmlns:a16="http://schemas.microsoft.com/office/drawing/2014/main" id="{00B20D7B-EFB0-B1B8-A620-699E0717C87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66910" y="3009089"/>
                  <a:ext cx="253120" cy="13398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美国国旗 的图像结果">
                  <a:extLst>
                    <a:ext uri="{FF2B5EF4-FFF2-40B4-BE49-F238E27FC236}">
                      <a16:creationId xmlns:a16="http://schemas.microsoft.com/office/drawing/2014/main" id="{FEAEF8F2-9569-C5CB-7F50-4C359309DAD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68220" y="2644475"/>
                  <a:ext cx="253120" cy="13398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中国国国旗 的图像结果">
                  <a:extLst>
                    <a:ext uri="{FF2B5EF4-FFF2-40B4-BE49-F238E27FC236}">
                      <a16:creationId xmlns:a16="http://schemas.microsoft.com/office/drawing/2014/main" id="{381DCBC4-22C6-9D4C-CAC8-A83D6355C52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767094" y="2821920"/>
                  <a:ext cx="248570" cy="14077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美国国旗 的图像结果">
                  <a:extLst>
                    <a:ext uri="{FF2B5EF4-FFF2-40B4-BE49-F238E27FC236}">
                      <a16:creationId xmlns:a16="http://schemas.microsoft.com/office/drawing/2014/main" id="{2B2565C9-4F30-05B5-ED90-501B8BA0BAD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66910" y="3195878"/>
                  <a:ext cx="253120" cy="13398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78" name="组合 399">
            <a:extLst>
              <a:ext uri="{FF2B5EF4-FFF2-40B4-BE49-F238E27FC236}">
                <a16:creationId xmlns:a16="http://schemas.microsoft.com/office/drawing/2014/main" id="{37A18977-CFCC-50D2-6988-6DAEB36437C0}"/>
              </a:ext>
            </a:extLst>
          </p:cNvPr>
          <p:cNvGrpSpPr/>
          <p:nvPr/>
        </p:nvGrpSpPr>
        <p:grpSpPr>
          <a:xfrm>
            <a:off x="4505110" y="2069231"/>
            <a:ext cx="3827607" cy="384721"/>
            <a:chOff x="7101876" y="1750177"/>
            <a:chExt cx="4470364" cy="384721"/>
          </a:xfrm>
        </p:grpSpPr>
        <p:sp>
          <p:nvSpPr>
            <p:cNvPr id="79" name="矩形 400">
              <a:extLst>
                <a:ext uri="{FF2B5EF4-FFF2-40B4-BE49-F238E27FC236}">
                  <a16:creationId xmlns:a16="http://schemas.microsoft.com/office/drawing/2014/main" id="{5BDBCC19-85CA-D505-2C5C-CDB905ABBEE3}"/>
                </a:ext>
              </a:extLst>
            </p:cNvPr>
            <p:cNvSpPr/>
            <p:nvPr/>
          </p:nvSpPr>
          <p:spPr>
            <a:xfrm>
              <a:off x="7101876" y="1750177"/>
              <a:ext cx="4470364" cy="384721"/>
            </a:xfrm>
            <a:prstGeom prst="rect">
              <a:avLst/>
            </a:prstGeom>
            <a:solidFill>
              <a:srgbClr val="E0EEFB"/>
            </a:soli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endParaRPr>
            </a:p>
          </p:txBody>
        </p:sp>
        <p:sp>
          <p:nvSpPr>
            <p:cNvPr id="80" name="矩形 401">
              <a:extLst>
                <a:ext uri="{FF2B5EF4-FFF2-40B4-BE49-F238E27FC236}">
                  <a16:creationId xmlns:a16="http://schemas.microsoft.com/office/drawing/2014/main" id="{73E70D08-EB7B-9D85-BCB3-AA13C1972618}"/>
                </a:ext>
              </a:extLst>
            </p:cNvPr>
            <p:cNvSpPr/>
            <p:nvPr/>
          </p:nvSpPr>
          <p:spPr>
            <a:xfrm>
              <a:off x="7471229" y="1759702"/>
              <a:ext cx="373165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鲁棒性 </a:t>
              </a:r>
              <a:r>
                <a:rPr kumimoji="0" lang="en-US" altLang="zh-CN"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Robustness</a:t>
              </a:r>
            </a:p>
          </p:txBody>
        </p:sp>
      </p:grpSp>
      <p:grpSp>
        <p:nvGrpSpPr>
          <p:cNvPr id="81" name="组合 417">
            <a:extLst>
              <a:ext uri="{FF2B5EF4-FFF2-40B4-BE49-F238E27FC236}">
                <a16:creationId xmlns:a16="http://schemas.microsoft.com/office/drawing/2014/main" id="{11A45FB6-FEB6-7C26-366B-407B9CBD3707}"/>
              </a:ext>
            </a:extLst>
          </p:cNvPr>
          <p:cNvGrpSpPr/>
          <p:nvPr/>
        </p:nvGrpSpPr>
        <p:grpSpPr>
          <a:xfrm>
            <a:off x="8926283" y="2227346"/>
            <a:ext cx="2519667" cy="1277951"/>
            <a:chOff x="8926283" y="2298668"/>
            <a:chExt cx="2519667" cy="1277951"/>
          </a:xfrm>
        </p:grpSpPr>
        <p:sp>
          <p:nvSpPr>
            <p:cNvPr id="82" name="文本框 1087">
              <a:extLst>
                <a:ext uri="{FF2B5EF4-FFF2-40B4-BE49-F238E27FC236}">
                  <a16:creationId xmlns:a16="http://schemas.microsoft.com/office/drawing/2014/main" id="{101383BA-46CA-EA86-F8D1-761111058A67}"/>
                </a:ext>
              </a:extLst>
            </p:cNvPr>
            <p:cNvSpPr txBox="1"/>
            <p:nvPr/>
          </p:nvSpPr>
          <p:spPr>
            <a:xfrm>
              <a:off x="9610690" y="2640465"/>
              <a:ext cx="1705934" cy="936154"/>
            </a:xfrm>
            <a:prstGeom prst="rect">
              <a:avLst/>
            </a:prstGeom>
          </p:spPr>
          <p:txBody>
            <a:bodyPr vert="horz" wrap="square" lIns="0" tIns="12700" rIns="0" bIns="0" rtlCol="0" anchor="ctr">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 altLang="zh-CN" sz="1200" b="0" i="0" u="none" strike="noStrike" kern="0" cap="none" spc="0" normalizeH="0" baseline="0" noProof="0">
                  <a:ln>
                    <a:noFill/>
                  </a:ln>
                  <a:solidFill>
                    <a:srgbClr val="242424"/>
                  </a:solidFill>
                  <a:effectLst/>
                  <a:uLnTx/>
                  <a:uFillTx/>
                  <a:latin typeface="微软雅黑" panose="020B0503020204020204" pitchFamily="34" charset="-122"/>
                  <a:ea typeface="微软雅黑" panose="020B0503020204020204" pitchFamily="34" charset="-122"/>
                  <a:cs typeface="+mn-cs"/>
                </a:rPr>
                <a:t>Big-bench-lite</a:t>
              </a:r>
              <a:r>
                <a:rPr kumimoji="0" lang="en" altLang="zh-C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:+5.2%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 altLang="zh-C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   LAMBADA：+2.3%                          CLUE: +24.3%                         </a:t>
              </a:r>
              <a:r>
                <a:rPr kumimoji="0" lang="en" altLang="zh-CN" sz="1200" b="0" i="0" u="none" strike="noStrike" kern="0" cap="none" spc="0" normalizeH="0" baseline="0" noProof="0" dirty="0" err="1">
                  <a:ln>
                    <a:noFill/>
                  </a:ln>
                  <a:solidFill>
                    <a:srgbClr val="242424"/>
                  </a:solidFill>
                  <a:effectLst/>
                  <a:uLnTx/>
                  <a:uFillTx/>
                  <a:latin typeface="微软雅黑" panose="020B0503020204020204" pitchFamily="34" charset="-122"/>
                  <a:ea typeface="微软雅黑" panose="020B0503020204020204" pitchFamily="34" charset="-122"/>
                  <a:cs typeface="+mn-cs"/>
                </a:rPr>
                <a:t>FewCLUE</a:t>
              </a:r>
              <a:r>
                <a:rPr kumimoji="0" lang="en" altLang="zh-C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:+12.8%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30+</a:t>
              </a:r>
              <a:r>
                <a:rPr kumimoji="0" lang="zh-CN" altLang="e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评测</a:t>
              </a:r>
              <a:r>
                <a:rPr kumimoji="0" lang="en-US" altLang="zh-C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SOTA</a:t>
              </a:r>
              <a:r>
                <a:rPr kumimoji="0" lang="en" altLang="zh-CN" sz="1200" b="0" i="0" u="none" strike="noStrike" kern="0" cap="none" spc="0" normalizeH="0" baseline="0" noProof="0" dirty="0">
                  <a:ln>
                    <a:noFill/>
                  </a:ln>
                  <a:solidFill>
                    <a:srgbClr val="242424"/>
                  </a:solidFill>
                  <a:effectLst/>
                  <a:uLnTx/>
                  <a:uFillTx/>
                  <a:latin typeface="微软雅黑" panose="020B0503020204020204" pitchFamily="34" charset="-122"/>
                  <a:ea typeface="微软雅黑" panose="020B0503020204020204" pitchFamily="34" charset="-122"/>
                  <a:cs typeface="+mn-cs"/>
                </a:rPr>
                <a:t>              </a:t>
              </a:r>
            </a:p>
          </p:txBody>
        </p:sp>
        <p:sp>
          <p:nvSpPr>
            <p:cNvPr id="83" name="Freeform 14">
              <a:extLst>
                <a:ext uri="{FF2B5EF4-FFF2-40B4-BE49-F238E27FC236}">
                  <a16:creationId xmlns:a16="http://schemas.microsoft.com/office/drawing/2014/main" id="{4C78BF32-4ADA-B281-A830-60C41607201A}"/>
                </a:ext>
              </a:extLst>
            </p:cNvPr>
            <p:cNvSpPr>
              <a:spLocks noEditPoints="1"/>
            </p:cNvSpPr>
            <p:nvPr/>
          </p:nvSpPr>
          <p:spPr bwMode="auto">
            <a:xfrm>
              <a:off x="8926283" y="2852335"/>
              <a:ext cx="384392" cy="311575"/>
            </a:xfrm>
            <a:custGeom>
              <a:avLst/>
              <a:gdLst>
                <a:gd name="T0" fmla="*/ 73 w 313"/>
                <a:gd name="T1" fmla="*/ 256 h 256"/>
                <a:gd name="T2" fmla="*/ 240 w 313"/>
                <a:gd name="T3" fmla="*/ 256 h 256"/>
                <a:gd name="T4" fmla="*/ 232 w 313"/>
                <a:gd name="T5" fmla="*/ 227 h 256"/>
                <a:gd name="T6" fmla="*/ 207 w 313"/>
                <a:gd name="T7" fmla="*/ 227 h 256"/>
                <a:gd name="T8" fmla="*/ 176 w 313"/>
                <a:gd name="T9" fmla="*/ 182 h 256"/>
                <a:gd name="T10" fmla="*/ 189 w 313"/>
                <a:gd name="T11" fmla="*/ 162 h 256"/>
                <a:gd name="T12" fmla="*/ 183 w 313"/>
                <a:gd name="T13" fmla="*/ 147 h 256"/>
                <a:gd name="T14" fmla="*/ 205 w 313"/>
                <a:gd name="T15" fmla="*/ 134 h 256"/>
                <a:gd name="T16" fmla="*/ 205 w 313"/>
                <a:gd name="T17" fmla="*/ 149 h 256"/>
                <a:gd name="T18" fmla="*/ 219 w 313"/>
                <a:gd name="T19" fmla="*/ 169 h 256"/>
                <a:gd name="T20" fmla="*/ 253 w 313"/>
                <a:gd name="T21" fmla="*/ 138 h 256"/>
                <a:gd name="T22" fmla="*/ 241 w 313"/>
                <a:gd name="T23" fmla="*/ 139 h 256"/>
                <a:gd name="T24" fmla="*/ 239 w 313"/>
                <a:gd name="T25" fmla="*/ 147 h 256"/>
                <a:gd name="T26" fmla="*/ 236 w 313"/>
                <a:gd name="T27" fmla="*/ 149 h 256"/>
                <a:gd name="T28" fmla="*/ 227 w 313"/>
                <a:gd name="T29" fmla="*/ 143 h 256"/>
                <a:gd name="T30" fmla="*/ 231 w 313"/>
                <a:gd name="T31" fmla="*/ 135 h 256"/>
                <a:gd name="T32" fmla="*/ 240 w 313"/>
                <a:gd name="T33" fmla="*/ 131 h 256"/>
                <a:gd name="T34" fmla="*/ 277 w 313"/>
                <a:gd name="T35" fmla="*/ 109 h 256"/>
                <a:gd name="T36" fmla="*/ 304 w 313"/>
                <a:gd name="T37" fmla="*/ 63 h 256"/>
                <a:gd name="T38" fmla="*/ 313 w 313"/>
                <a:gd name="T39" fmla="*/ 10 h 256"/>
                <a:gd name="T40" fmla="*/ 248 w 313"/>
                <a:gd name="T41" fmla="*/ 10 h 256"/>
                <a:gd name="T42" fmla="*/ 246 w 313"/>
                <a:gd name="T43" fmla="*/ 0 h 256"/>
                <a:gd name="T44" fmla="*/ 67 w 313"/>
                <a:gd name="T45" fmla="*/ 0 h 256"/>
                <a:gd name="T46" fmla="*/ 65 w 313"/>
                <a:gd name="T47" fmla="*/ 10 h 256"/>
                <a:gd name="T48" fmla="*/ 0 w 313"/>
                <a:gd name="T49" fmla="*/ 10 h 256"/>
                <a:gd name="T50" fmla="*/ 9 w 313"/>
                <a:gd name="T51" fmla="*/ 63 h 256"/>
                <a:gd name="T52" fmla="*/ 36 w 313"/>
                <a:gd name="T53" fmla="*/ 109 h 256"/>
                <a:gd name="T54" fmla="*/ 73 w 313"/>
                <a:gd name="T55" fmla="*/ 131 h 256"/>
                <a:gd name="T56" fmla="*/ 82 w 313"/>
                <a:gd name="T57" fmla="*/ 135 h 256"/>
                <a:gd name="T58" fmla="*/ 86 w 313"/>
                <a:gd name="T59" fmla="*/ 143 h 256"/>
                <a:gd name="T60" fmla="*/ 77 w 313"/>
                <a:gd name="T61" fmla="*/ 149 h 256"/>
                <a:gd name="T62" fmla="*/ 74 w 313"/>
                <a:gd name="T63" fmla="*/ 147 h 256"/>
                <a:gd name="T64" fmla="*/ 72 w 313"/>
                <a:gd name="T65" fmla="*/ 139 h 256"/>
                <a:gd name="T66" fmla="*/ 60 w 313"/>
                <a:gd name="T67" fmla="*/ 138 h 256"/>
                <a:gd name="T68" fmla="*/ 94 w 313"/>
                <a:gd name="T69" fmla="*/ 169 h 256"/>
                <a:gd name="T70" fmla="*/ 108 w 313"/>
                <a:gd name="T71" fmla="*/ 149 h 256"/>
                <a:gd name="T72" fmla="*/ 108 w 313"/>
                <a:gd name="T73" fmla="*/ 134 h 256"/>
                <a:gd name="T74" fmla="*/ 130 w 313"/>
                <a:gd name="T75" fmla="*/ 147 h 256"/>
                <a:gd name="T76" fmla="*/ 124 w 313"/>
                <a:gd name="T77" fmla="*/ 162 h 256"/>
                <a:gd name="T78" fmla="*/ 137 w 313"/>
                <a:gd name="T79" fmla="*/ 182 h 256"/>
                <a:gd name="T80" fmla="*/ 106 w 313"/>
                <a:gd name="T81" fmla="*/ 227 h 256"/>
                <a:gd name="T82" fmla="*/ 81 w 313"/>
                <a:gd name="T83" fmla="*/ 227 h 256"/>
                <a:gd name="T84" fmla="*/ 73 w 313"/>
                <a:gd name="T85" fmla="*/ 256 h 256"/>
                <a:gd name="T86" fmla="*/ 250 w 313"/>
                <a:gd name="T87" fmla="*/ 36 h 256"/>
                <a:gd name="T88" fmla="*/ 287 w 313"/>
                <a:gd name="T89" fmla="*/ 36 h 256"/>
                <a:gd name="T90" fmla="*/ 283 w 313"/>
                <a:gd name="T91" fmla="*/ 53 h 256"/>
                <a:gd name="T92" fmla="*/ 261 w 313"/>
                <a:gd name="T93" fmla="*/ 89 h 256"/>
                <a:gd name="T94" fmla="*/ 230 w 313"/>
                <a:gd name="T95" fmla="*/ 107 h 256"/>
                <a:gd name="T96" fmla="*/ 250 w 313"/>
                <a:gd name="T97" fmla="*/ 36 h 256"/>
                <a:gd name="T98" fmla="*/ 63 w 313"/>
                <a:gd name="T99" fmla="*/ 36 h 256"/>
                <a:gd name="T100" fmla="*/ 83 w 313"/>
                <a:gd name="T101" fmla="*/ 107 h 256"/>
                <a:gd name="T102" fmla="*/ 52 w 313"/>
                <a:gd name="T103" fmla="*/ 89 h 256"/>
                <a:gd name="T104" fmla="*/ 30 w 313"/>
                <a:gd name="T105" fmla="*/ 53 h 256"/>
                <a:gd name="T106" fmla="*/ 26 w 313"/>
                <a:gd name="T107" fmla="*/ 36 h 256"/>
                <a:gd name="T108" fmla="*/ 63 w 313"/>
                <a:gd name="T109" fmla="*/ 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256">
                  <a:moveTo>
                    <a:pt x="73" y="256"/>
                  </a:moveTo>
                  <a:cubicBezTo>
                    <a:pt x="240" y="256"/>
                    <a:pt x="240" y="256"/>
                    <a:pt x="240" y="256"/>
                  </a:cubicBezTo>
                  <a:cubicBezTo>
                    <a:pt x="232" y="227"/>
                    <a:pt x="232" y="227"/>
                    <a:pt x="232" y="227"/>
                  </a:cubicBezTo>
                  <a:cubicBezTo>
                    <a:pt x="207" y="227"/>
                    <a:pt x="207" y="227"/>
                    <a:pt x="207" y="227"/>
                  </a:cubicBezTo>
                  <a:cubicBezTo>
                    <a:pt x="195" y="209"/>
                    <a:pt x="180" y="215"/>
                    <a:pt x="176" y="182"/>
                  </a:cubicBezTo>
                  <a:cubicBezTo>
                    <a:pt x="184" y="178"/>
                    <a:pt x="189" y="170"/>
                    <a:pt x="189" y="162"/>
                  </a:cubicBezTo>
                  <a:cubicBezTo>
                    <a:pt x="189" y="156"/>
                    <a:pt x="187" y="151"/>
                    <a:pt x="183" y="147"/>
                  </a:cubicBezTo>
                  <a:cubicBezTo>
                    <a:pt x="191" y="144"/>
                    <a:pt x="198" y="140"/>
                    <a:pt x="205" y="134"/>
                  </a:cubicBezTo>
                  <a:cubicBezTo>
                    <a:pt x="204" y="139"/>
                    <a:pt x="204" y="144"/>
                    <a:pt x="205" y="149"/>
                  </a:cubicBezTo>
                  <a:cubicBezTo>
                    <a:pt x="207" y="158"/>
                    <a:pt x="212" y="165"/>
                    <a:pt x="219" y="169"/>
                  </a:cubicBezTo>
                  <a:cubicBezTo>
                    <a:pt x="239" y="181"/>
                    <a:pt x="263" y="163"/>
                    <a:pt x="253" y="138"/>
                  </a:cubicBezTo>
                  <a:cubicBezTo>
                    <a:pt x="241" y="139"/>
                    <a:pt x="241" y="139"/>
                    <a:pt x="241" y="139"/>
                  </a:cubicBezTo>
                  <a:cubicBezTo>
                    <a:pt x="241" y="143"/>
                    <a:pt x="241" y="145"/>
                    <a:pt x="239" y="147"/>
                  </a:cubicBezTo>
                  <a:cubicBezTo>
                    <a:pt x="238" y="148"/>
                    <a:pt x="237" y="148"/>
                    <a:pt x="236" y="149"/>
                  </a:cubicBezTo>
                  <a:cubicBezTo>
                    <a:pt x="232" y="150"/>
                    <a:pt x="228" y="148"/>
                    <a:pt x="227" y="143"/>
                  </a:cubicBezTo>
                  <a:cubicBezTo>
                    <a:pt x="227" y="139"/>
                    <a:pt x="228" y="137"/>
                    <a:pt x="231" y="135"/>
                  </a:cubicBezTo>
                  <a:cubicBezTo>
                    <a:pt x="234" y="133"/>
                    <a:pt x="237" y="132"/>
                    <a:pt x="240" y="131"/>
                  </a:cubicBezTo>
                  <a:cubicBezTo>
                    <a:pt x="254" y="128"/>
                    <a:pt x="266" y="119"/>
                    <a:pt x="277" y="109"/>
                  </a:cubicBezTo>
                  <a:cubicBezTo>
                    <a:pt x="289" y="96"/>
                    <a:pt x="298" y="79"/>
                    <a:pt x="304" y="63"/>
                  </a:cubicBezTo>
                  <a:cubicBezTo>
                    <a:pt x="309" y="48"/>
                    <a:pt x="313" y="26"/>
                    <a:pt x="313" y="10"/>
                  </a:cubicBezTo>
                  <a:cubicBezTo>
                    <a:pt x="248" y="10"/>
                    <a:pt x="248" y="10"/>
                    <a:pt x="248" y="10"/>
                  </a:cubicBezTo>
                  <a:cubicBezTo>
                    <a:pt x="247" y="6"/>
                    <a:pt x="247" y="3"/>
                    <a:pt x="246" y="0"/>
                  </a:cubicBezTo>
                  <a:cubicBezTo>
                    <a:pt x="67" y="0"/>
                    <a:pt x="67" y="0"/>
                    <a:pt x="67" y="0"/>
                  </a:cubicBezTo>
                  <a:cubicBezTo>
                    <a:pt x="66" y="3"/>
                    <a:pt x="65" y="6"/>
                    <a:pt x="65" y="10"/>
                  </a:cubicBezTo>
                  <a:cubicBezTo>
                    <a:pt x="0" y="10"/>
                    <a:pt x="0" y="10"/>
                    <a:pt x="0" y="10"/>
                  </a:cubicBezTo>
                  <a:cubicBezTo>
                    <a:pt x="0" y="26"/>
                    <a:pt x="3" y="48"/>
                    <a:pt x="9" y="63"/>
                  </a:cubicBezTo>
                  <a:cubicBezTo>
                    <a:pt x="15" y="79"/>
                    <a:pt x="24" y="96"/>
                    <a:pt x="36" y="109"/>
                  </a:cubicBezTo>
                  <a:cubicBezTo>
                    <a:pt x="47" y="119"/>
                    <a:pt x="59" y="128"/>
                    <a:pt x="73" y="131"/>
                  </a:cubicBezTo>
                  <a:cubicBezTo>
                    <a:pt x="76" y="132"/>
                    <a:pt x="79" y="133"/>
                    <a:pt x="82" y="135"/>
                  </a:cubicBezTo>
                  <a:cubicBezTo>
                    <a:pt x="85" y="137"/>
                    <a:pt x="86" y="139"/>
                    <a:pt x="86" y="143"/>
                  </a:cubicBezTo>
                  <a:cubicBezTo>
                    <a:pt x="85" y="148"/>
                    <a:pt x="81" y="150"/>
                    <a:pt x="77" y="149"/>
                  </a:cubicBezTo>
                  <a:cubicBezTo>
                    <a:pt x="76" y="148"/>
                    <a:pt x="75" y="148"/>
                    <a:pt x="74" y="147"/>
                  </a:cubicBezTo>
                  <a:cubicBezTo>
                    <a:pt x="72" y="145"/>
                    <a:pt x="71" y="143"/>
                    <a:pt x="72" y="139"/>
                  </a:cubicBezTo>
                  <a:cubicBezTo>
                    <a:pt x="60" y="138"/>
                    <a:pt x="60" y="138"/>
                    <a:pt x="60" y="138"/>
                  </a:cubicBezTo>
                  <a:cubicBezTo>
                    <a:pt x="50" y="163"/>
                    <a:pt x="74" y="181"/>
                    <a:pt x="94" y="169"/>
                  </a:cubicBezTo>
                  <a:cubicBezTo>
                    <a:pt x="101" y="165"/>
                    <a:pt x="106" y="158"/>
                    <a:pt x="108" y="149"/>
                  </a:cubicBezTo>
                  <a:cubicBezTo>
                    <a:pt x="109" y="144"/>
                    <a:pt x="109" y="139"/>
                    <a:pt x="108" y="134"/>
                  </a:cubicBezTo>
                  <a:cubicBezTo>
                    <a:pt x="115" y="140"/>
                    <a:pt x="122" y="144"/>
                    <a:pt x="130" y="147"/>
                  </a:cubicBezTo>
                  <a:cubicBezTo>
                    <a:pt x="126" y="151"/>
                    <a:pt x="124" y="156"/>
                    <a:pt x="124" y="162"/>
                  </a:cubicBezTo>
                  <a:cubicBezTo>
                    <a:pt x="124" y="170"/>
                    <a:pt x="129" y="178"/>
                    <a:pt x="137" y="182"/>
                  </a:cubicBezTo>
                  <a:cubicBezTo>
                    <a:pt x="133" y="215"/>
                    <a:pt x="118" y="209"/>
                    <a:pt x="106" y="227"/>
                  </a:cubicBezTo>
                  <a:cubicBezTo>
                    <a:pt x="81" y="227"/>
                    <a:pt x="81" y="227"/>
                    <a:pt x="81" y="227"/>
                  </a:cubicBezTo>
                  <a:cubicBezTo>
                    <a:pt x="73" y="256"/>
                    <a:pt x="73" y="256"/>
                    <a:pt x="73" y="256"/>
                  </a:cubicBezTo>
                  <a:close/>
                  <a:moveTo>
                    <a:pt x="250" y="36"/>
                  </a:moveTo>
                  <a:cubicBezTo>
                    <a:pt x="287" y="36"/>
                    <a:pt x="287" y="36"/>
                    <a:pt x="287" y="36"/>
                  </a:cubicBezTo>
                  <a:cubicBezTo>
                    <a:pt x="286" y="42"/>
                    <a:pt x="285" y="48"/>
                    <a:pt x="283" y="53"/>
                  </a:cubicBezTo>
                  <a:cubicBezTo>
                    <a:pt x="278" y="66"/>
                    <a:pt x="271" y="79"/>
                    <a:pt x="261" y="89"/>
                  </a:cubicBezTo>
                  <a:cubicBezTo>
                    <a:pt x="250" y="101"/>
                    <a:pt x="244" y="103"/>
                    <a:pt x="230" y="107"/>
                  </a:cubicBezTo>
                  <a:cubicBezTo>
                    <a:pt x="242" y="88"/>
                    <a:pt x="250" y="63"/>
                    <a:pt x="250" y="36"/>
                  </a:cubicBezTo>
                  <a:close/>
                  <a:moveTo>
                    <a:pt x="63" y="36"/>
                  </a:moveTo>
                  <a:cubicBezTo>
                    <a:pt x="63" y="63"/>
                    <a:pt x="71" y="88"/>
                    <a:pt x="83" y="107"/>
                  </a:cubicBezTo>
                  <a:cubicBezTo>
                    <a:pt x="69" y="103"/>
                    <a:pt x="63" y="101"/>
                    <a:pt x="52" y="89"/>
                  </a:cubicBezTo>
                  <a:cubicBezTo>
                    <a:pt x="42" y="79"/>
                    <a:pt x="35" y="66"/>
                    <a:pt x="30" y="53"/>
                  </a:cubicBezTo>
                  <a:cubicBezTo>
                    <a:pt x="28" y="48"/>
                    <a:pt x="27" y="42"/>
                    <a:pt x="26" y="36"/>
                  </a:cubicBezTo>
                  <a:lnTo>
                    <a:pt x="63" y="36"/>
                  </a:lnTo>
                  <a:close/>
                </a:path>
              </a:pathLst>
            </a:custGeom>
            <a:solidFill>
              <a:srgbClr val="007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84" name="Group 322">
              <a:extLst>
                <a:ext uri="{FF2B5EF4-FFF2-40B4-BE49-F238E27FC236}">
                  <a16:creationId xmlns:a16="http://schemas.microsoft.com/office/drawing/2014/main" id="{E7329E2E-CAAE-4997-A6CD-F06AE6667D66}"/>
                </a:ext>
              </a:extLst>
            </p:cNvPr>
            <p:cNvGrpSpPr>
              <a:grpSpLocks noChangeAspect="1"/>
            </p:cNvGrpSpPr>
            <p:nvPr/>
          </p:nvGrpSpPr>
          <p:grpSpPr>
            <a:xfrm>
              <a:off x="11150129" y="2395177"/>
              <a:ext cx="295821" cy="1163941"/>
              <a:chOff x="1802162" y="4046314"/>
              <a:chExt cx="348667" cy="802411"/>
            </a:xfrm>
            <a:solidFill>
              <a:srgbClr val="0073DC"/>
            </a:solidFill>
          </p:grpSpPr>
          <p:sp>
            <p:nvSpPr>
              <p:cNvPr id="111" name="Freeform 5">
                <a:extLst>
                  <a:ext uri="{FF2B5EF4-FFF2-40B4-BE49-F238E27FC236}">
                    <a16:creationId xmlns:a16="http://schemas.microsoft.com/office/drawing/2014/main" id="{2D9F8AFE-A82C-8AED-FE56-115685D19450}"/>
                  </a:ext>
                </a:extLst>
              </p:cNvPr>
              <p:cNvSpPr>
                <a:spLocks/>
              </p:cNvSpPr>
              <p:nvPr/>
            </p:nvSpPr>
            <p:spPr bwMode="auto">
              <a:xfrm>
                <a:off x="1900871" y="4767529"/>
                <a:ext cx="89157" cy="52539"/>
              </a:xfrm>
              <a:custGeom>
                <a:avLst/>
                <a:gdLst>
                  <a:gd name="T0" fmla="*/ 53 w 53"/>
                  <a:gd name="T1" fmla="*/ 9 h 31"/>
                  <a:gd name="T2" fmla="*/ 30 w 53"/>
                  <a:gd name="T3" fmla="*/ 3 h 31"/>
                  <a:gd name="T4" fmla="*/ 1 w 53"/>
                  <a:gd name="T5" fmla="*/ 18 h 31"/>
                  <a:gd name="T6" fmla="*/ 10 w 53"/>
                  <a:gd name="T7" fmla="*/ 15 h 31"/>
                  <a:gd name="T8" fmla="*/ 17 w 53"/>
                  <a:gd name="T9" fmla="*/ 17 h 31"/>
                  <a:gd name="T10" fmla="*/ 6 w 53"/>
                  <a:gd name="T11" fmla="*/ 23 h 31"/>
                  <a:gd name="T12" fmla="*/ 0 w 53"/>
                  <a:gd name="T13" fmla="*/ 20 h 31"/>
                  <a:gd name="T14" fmla="*/ 21 w 53"/>
                  <a:gd name="T15" fmla="*/ 29 h 31"/>
                  <a:gd name="T16" fmla="*/ 53 w 53"/>
                  <a:gd name="T1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1">
                    <a:moveTo>
                      <a:pt x="53" y="9"/>
                    </a:moveTo>
                    <a:cubicBezTo>
                      <a:pt x="53" y="9"/>
                      <a:pt x="44" y="0"/>
                      <a:pt x="30" y="3"/>
                    </a:cubicBezTo>
                    <a:cubicBezTo>
                      <a:pt x="18" y="6"/>
                      <a:pt x="5" y="15"/>
                      <a:pt x="1" y="18"/>
                    </a:cubicBezTo>
                    <a:cubicBezTo>
                      <a:pt x="3" y="17"/>
                      <a:pt x="6" y="15"/>
                      <a:pt x="10" y="15"/>
                    </a:cubicBezTo>
                    <a:cubicBezTo>
                      <a:pt x="14" y="14"/>
                      <a:pt x="17" y="17"/>
                      <a:pt x="17" y="17"/>
                    </a:cubicBezTo>
                    <a:cubicBezTo>
                      <a:pt x="17" y="17"/>
                      <a:pt x="11" y="22"/>
                      <a:pt x="6" y="23"/>
                    </a:cubicBezTo>
                    <a:cubicBezTo>
                      <a:pt x="3" y="23"/>
                      <a:pt x="1" y="21"/>
                      <a:pt x="0" y="20"/>
                    </a:cubicBezTo>
                    <a:cubicBezTo>
                      <a:pt x="2" y="23"/>
                      <a:pt x="9" y="31"/>
                      <a:pt x="21" y="29"/>
                    </a:cubicBezTo>
                    <a:cubicBezTo>
                      <a:pt x="37" y="27"/>
                      <a:pt x="53" y="10"/>
                      <a:pt x="5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2" name="Freeform 6">
                <a:extLst>
                  <a:ext uri="{FF2B5EF4-FFF2-40B4-BE49-F238E27FC236}">
                    <a16:creationId xmlns:a16="http://schemas.microsoft.com/office/drawing/2014/main" id="{EBBB515C-FA68-96EE-3F33-1A7188BFF7EF}"/>
                  </a:ext>
                </a:extLst>
              </p:cNvPr>
              <p:cNvSpPr>
                <a:spLocks/>
              </p:cNvSpPr>
              <p:nvPr/>
            </p:nvSpPr>
            <p:spPr bwMode="auto">
              <a:xfrm>
                <a:off x="1958186" y="4702253"/>
                <a:ext cx="90749" cy="66868"/>
              </a:xfrm>
              <a:custGeom>
                <a:avLst/>
                <a:gdLst>
                  <a:gd name="T0" fmla="*/ 54 w 54"/>
                  <a:gd name="T1" fmla="*/ 9 h 40"/>
                  <a:gd name="T2" fmla="*/ 28 w 54"/>
                  <a:gd name="T3" fmla="*/ 6 h 40"/>
                  <a:gd name="T4" fmla="*/ 0 w 54"/>
                  <a:gd name="T5" fmla="*/ 28 h 40"/>
                  <a:gd name="T6" fmla="*/ 9 w 54"/>
                  <a:gd name="T7" fmla="*/ 22 h 40"/>
                  <a:gd name="T8" fmla="*/ 17 w 54"/>
                  <a:gd name="T9" fmla="*/ 24 h 40"/>
                  <a:gd name="T10" fmla="*/ 7 w 54"/>
                  <a:gd name="T11" fmla="*/ 32 h 40"/>
                  <a:gd name="T12" fmla="*/ 0 w 54"/>
                  <a:gd name="T13" fmla="*/ 30 h 40"/>
                  <a:gd name="T14" fmla="*/ 24 w 54"/>
                  <a:gd name="T15" fmla="*/ 36 h 40"/>
                  <a:gd name="T16" fmla="*/ 54 w 54"/>
                  <a:gd name="T1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0">
                    <a:moveTo>
                      <a:pt x="54" y="9"/>
                    </a:moveTo>
                    <a:cubicBezTo>
                      <a:pt x="54" y="9"/>
                      <a:pt x="42" y="0"/>
                      <a:pt x="28" y="6"/>
                    </a:cubicBezTo>
                    <a:cubicBezTo>
                      <a:pt x="16" y="11"/>
                      <a:pt x="4" y="24"/>
                      <a:pt x="0" y="28"/>
                    </a:cubicBezTo>
                    <a:cubicBezTo>
                      <a:pt x="2" y="26"/>
                      <a:pt x="5" y="23"/>
                      <a:pt x="9" y="22"/>
                    </a:cubicBezTo>
                    <a:cubicBezTo>
                      <a:pt x="13" y="21"/>
                      <a:pt x="17" y="24"/>
                      <a:pt x="17" y="24"/>
                    </a:cubicBezTo>
                    <a:cubicBezTo>
                      <a:pt x="17" y="24"/>
                      <a:pt x="12" y="30"/>
                      <a:pt x="7" y="32"/>
                    </a:cubicBezTo>
                    <a:cubicBezTo>
                      <a:pt x="3" y="33"/>
                      <a:pt x="1" y="31"/>
                      <a:pt x="0" y="30"/>
                    </a:cubicBezTo>
                    <a:cubicBezTo>
                      <a:pt x="2" y="33"/>
                      <a:pt x="11" y="40"/>
                      <a:pt x="24" y="36"/>
                    </a:cubicBezTo>
                    <a:cubicBezTo>
                      <a:pt x="40" y="31"/>
                      <a:pt x="54" y="9"/>
                      <a:pt x="5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3" name="Freeform 7">
                <a:extLst>
                  <a:ext uri="{FF2B5EF4-FFF2-40B4-BE49-F238E27FC236}">
                    <a16:creationId xmlns:a16="http://schemas.microsoft.com/office/drawing/2014/main" id="{25186457-13CB-12AE-CA1B-8E0BFE46E08B}"/>
                  </a:ext>
                </a:extLst>
              </p:cNvPr>
              <p:cNvSpPr>
                <a:spLocks/>
              </p:cNvSpPr>
              <p:nvPr/>
            </p:nvSpPr>
            <p:spPr bwMode="auto">
              <a:xfrm>
                <a:off x="2009133" y="4621057"/>
                <a:ext cx="89157" cy="82788"/>
              </a:xfrm>
              <a:custGeom>
                <a:avLst/>
                <a:gdLst>
                  <a:gd name="T0" fmla="*/ 53 w 53"/>
                  <a:gd name="T1" fmla="*/ 7 h 50"/>
                  <a:gd name="T2" fmla="*/ 24 w 53"/>
                  <a:gd name="T3" fmla="*/ 10 h 50"/>
                  <a:gd name="T4" fmla="*/ 0 w 53"/>
                  <a:gd name="T5" fmla="*/ 39 h 50"/>
                  <a:gd name="T6" fmla="*/ 8 w 53"/>
                  <a:gd name="T7" fmla="*/ 31 h 50"/>
                  <a:gd name="T8" fmla="*/ 17 w 53"/>
                  <a:gd name="T9" fmla="*/ 31 h 50"/>
                  <a:gd name="T10" fmla="*/ 8 w 53"/>
                  <a:gd name="T11" fmla="*/ 41 h 50"/>
                  <a:gd name="T12" fmla="*/ 0 w 53"/>
                  <a:gd name="T13" fmla="*/ 41 h 50"/>
                  <a:gd name="T14" fmla="*/ 27 w 53"/>
                  <a:gd name="T15" fmla="*/ 42 h 50"/>
                  <a:gd name="T16" fmla="*/ 53 w 53"/>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53" y="7"/>
                    </a:moveTo>
                    <a:cubicBezTo>
                      <a:pt x="53" y="7"/>
                      <a:pt x="39" y="0"/>
                      <a:pt x="24" y="10"/>
                    </a:cubicBezTo>
                    <a:cubicBezTo>
                      <a:pt x="13" y="18"/>
                      <a:pt x="3" y="33"/>
                      <a:pt x="0" y="39"/>
                    </a:cubicBezTo>
                    <a:cubicBezTo>
                      <a:pt x="1" y="36"/>
                      <a:pt x="4" y="33"/>
                      <a:pt x="8" y="31"/>
                    </a:cubicBezTo>
                    <a:cubicBezTo>
                      <a:pt x="12" y="28"/>
                      <a:pt x="17" y="31"/>
                      <a:pt x="17" y="31"/>
                    </a:cubicBezTo>
                    <a:cubicBezTo>
                      <a:pt x="17" y="31"/>
                      <a:pt x="13" y="39"/>
                      <a:pt x="8" y="41"/>
                    </a:cubicBezTo>
                    <a:cubicBezTo>
                      <a:pt x="4" y="43"/>
                      <a:pt x="1" y="42"/>
                      <a:pt x="0" y="41"/>
                    </a:cubicBezTo>
                    <a:cubicBezTo>
                      <a:pt x="3" y="43"/>
                      <a:pt x="14" y="50"/>
                      <a:pt x="27" y="42"/>
                    </a:cubicBezTo>
                    <a:cubicBezTo>
                      <a:pt x="43" y="34"/>
                      <a:pt x="53"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4" name="Freeform 8">
                <a:extLst>
                  <a:ext uri="{FF2B5EF4-FFF2-40B4-BE49-F238E27FC236}">
                    <a16:creationId xmlns:a16="http://schemas.microsoft.com/office/drawing/2014/main" id="{95C33559-4838-CA1A-8C37-B24144D66078}"/>
                  </a:ext>
                </a:extLst>
              </p:cNvPr>
              <p:cNvSpPr>
                <a:spLocks/>
              </p:cNvSpPr>
              <p:nvPr/>
            </p:nvSpPr>
            <p:spPr bwMode="auto">
              <a:xfrm>
                <a:off x="2047343" y="4527124"/>
                <a:ext cx="82789" cy="95525"/>
              </a:xfrm>
              <a:custGeom>
                <a:avLst/>
                <a:gdLst>
                  <a:gd name="T0" fmla="*/ 49 w 49"/>
                  <a:gd name="T1" fmla="*/ 4 h 57"/>
                  <a:gd name="T2" fmla="*/ 19 w 49"/>
                  <a:gd name="T3" fmla="*/ 13 h 57"/>
                  <a:gd name="T4" fmla="*/ 0 w 49"/>
                  <a:gd name="T5" fmla="*/ 49 h 57"/>
                  <a:gd name="T6" fmla="*/ 6 w 49"/>
                  <a:gd name="T7" fmla="*/ 39 h 57"/>
                  <a:gd name="T8" fmla="*/ 16 w 49"/>
                  <a:gd name="T9" fmla="*/ 38 h 57"/>
                  <a:gd name="T10" fmla="*/ 9 w 49"/>
                  <a:gd name="T11" fmla="*/ 50 h 57"/>
                  <a:gd name="T12" fmla="*/ 0 w 49"/>
                  <a:gd name="T13" fmla="*/ 52 h 57"/>
                  <a:gd name="T14" fmla="*/ 29 w 49"/>
                  <a:gd name="T15" fmla="*/ 47 h 57"/>
                  <a:gd name="T16" fmla="*/ 49 w 49"/>
                  <a:gd name="T17"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7">
                    <a:moveTo>
                      <a:pt x="49" y="4"/>
                    </a:moveTo>
                    <a:cubicBezTo>
                      <a:pt x="49" y="4"/>
                      <a:pt x="32" y="0"/>
                      <a:pt x="19" y="13"/>
                    </a:cubicBezTo>
                    <a:cubicBezTo>
                      <a:pt x="9" y="24"/>
                      <a:pt x="2" y="43"/>
                      <a:pt x="0" y="49"/>
                    </a:cubicBezTo>
                    <a:cubicBezTo>
                      <a:pt x="1" y="46"/>
                      <a:pt x="3" y="42"/>
                      <a:pt x="6" y="39"/>
                    </a:cubicBezTo>
                    <a:cubicBezTo>
                      <a:pt x="11" y="35"/>
                      <a:pt x="16" y="38"/>
                      <a:pt x="16" y="38"/>
                    </a:cubicBezTo>
                    <a:cubicBezTo>
                      <a:pt x="16" y="38"/>
                      <a:pt x="14" y="46"/>
                      <a:pt x="9" y="50"/>
                    </a:cubicBezTo>
                    <a:cubicBezTo>
                      <a:pt x="5" y="53"/>
                      <a:pt x="2" y="52"/>
                      <a:pt x="0" y="52"/>
                    </a:cubicBezTo>
                    <a:cubicBezTo>
                      <a:pt x="4" y="53"/>
                      <a:pt x="17" y="57"/>
                      <a:pt x="29" y="47"/>
                    </a:cubicBezTo>
                    <a:cubicBezTo>
                      <a:pt x="45" y="34"/>
                      <a:pt x="49" y="4"/>
                      <a:pt x="4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5" name="Freeform 9">
                <a:extLst>
                  <a:ext uri="{FF2B5EF4-FFF2-40B4-BE49-F238E27FC236}">
                    <a16:creationId xmlns:a16="http://schemas.microsoft.com/office/drawing/2014/main" id="{D58DF4EC-A2D2-6037-66B3-2B41A0C0A0F1}"/>
                  </a:ext>
                </a:extLst>
              </p:cNvPr>
              <p:cNvSpPr>
                <a:spLocks/>
              </p:cNvSpPr>
              <p:nvPr/>
            </p:nvSpPr>
            <p:spPr bwMode="auto">
              <a:xfrm>
                <a:off x="2069637" y="4418862"/>
                <a:ext cx="74829" cy="109854"/>
              </a:xfrm>
              <a:custGeom>
                <a:avLst/>
                <a:gdLst>
                  <a:gd name="T0" fmla="*/ 42 w 45"/>
                  <a:gd name="T1" fmla="*/ 1 h 65"/>
                  <a:gd name="T2" fmla="*/ 13 w 45"/>
                  <a:gd name="T3" fmla="*/ 18 h 65"/>
                  <a:gd name="T4" fmla="*/ 0 w 45"/>
                  <a:gd name="T5" fmla="*/ 60 h 65"/>
                  <a:gd name="T6" fmla="*/ 5 w 45"/>
                  <a:gd name="T7" fmla="*/ 48 h 65"/>
                  <a:gd name="T8" fmla="*/ 15 w 45"/>
                  <a:gd name="T9" fmla="*/ 44 h 65"/>
                  <a:gd name="T10" fmla="*/ 10 w 45"/>
                  <a:gd name="T11" fmla="*/ 59 h 65"/>
                  <a:gd name="T12" fmla="*/ 1 w 45"/>
                  <a:gd name="T13" fmla="*/ 63 h 65"/>
                  <a:gd name="T14" fmla="*/ 31 w 45"/>
                  <a:gd name="T15" fmla="*/ 51 h 65"/>
                  <a:gd name="T16" fmla="*/ 42 w 45"/>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5">
                    <a:moveTo>
                      <a:pt x="42" y="1"/>
                    </a:moveTo>
                    <a:cubicBezTo>
                      <a:pt x="42" y="1"/>
                      <a:pt x="23" y="0"/>
                      <a:pt x="13" y="18"/>
                    </a:cubicBezTo>
                    <a:cubicBezTo>
                      <a:pt x="4" y="32"/>
                      <a:pt x="2" y="53"/>
                      <a:pt x="0" y="60"/>
                    </a:cubicBezTo>
                    <a:cubicBezTo>
                      <a:pt x="1" y="57"/>
                      <a:pt x="2" y="52"/>
                      <a:pt x="5" y="48"/>
                    </a:cubicBezTo>
                    <a:cubicBezTo>
                      <a:pt x="9" y="43"/>
                      <a:pt x="15" y="44"/>
                      <a:pt x="15" y="44"/>
                    </a:cubicBezTo>
                    <a:cubicBezTo>
                      <a:pt x="15" y="44"/>
                      <a:pt x="15" y="54"/>
                      <a:pt x="10" y="59"/>
                    </a:cubicBezTo>
                    <a:cubicBezTo>
                      <a:pt x="7" y="62"/>
                      <a:pt x="4" y="63"/>
                      <a:pt x="1" y="63"/>
                    </a:cubicBezTo>
                    <a:cubicBezTo>
                      <a:pt x="6" y="63"/>
                      <a:pt x="21" y="65"/>
                      <a:pt x="31" y="51"/>
                    </a:cubicBezTo>
                    <a:cubicBezTo>
                      <a:pt x="45" y="34"/>
                      <a:pt x="42" y="0"/>
                      <a:pt x="4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6" name="Freeform 10">
                <a:extLst>
                  <a:ext uri="{FF2B5EF4-FFF2-40B4-BE49-F238E27FC236}">
                    <a16:creationId xmlns:a16="http://schemas.microsoft.com/office/drawing/2014/main" id="{1E99C680-9195-8EC1-3C52-A56D0B175EA7}"/>
                  </a:ext>
                </a:extLst>
              </p:cNvPr>
              <p:cNvSpPr>
                <a:spLocks/>
              </p:cNvSpPr>
              <p:nvPr/>
            </p:nvSpPr>
            <p:spPr bwMode="auto">
              <a:xfrm>
                <a:off x="2071225" y="4318561"/>
                <a:ext cx="60499" cy="106670"/>
              </a:xfrm>
              <a:custGeom>
                <a:avLst/>
                <a:gdLst>
                  <a:gd name="T0" fmla="*/ 28 w 36"/>
                  <a:gd name="T1" fmla="*/ 1 h 64"/>
                  <a:gd name="T2" fmla="*/ 5 w 36"/>
                  <a:gd name="T3" fmla="*/ 21 h 64"/>
                  <a:gd name="T4" fmla="*/ 2 w 36"/>
                  <a:gd name="T5" fmla="*/ 61 h 64"/>
                  <a:gd name="T6" fmla="*/ 4 w 36"/>
                  <a:gd name="T7" fmla="*/ 50 h 64"/>
                  <a:gd name="T8" fmla="*/ 12 w 36"/>
                  <a:gd name="T9" fmla="*/ 45 h 64"/>
                  <a:gd name="T10" fmla="*/ 10 w 36"/>
                  <a:gd name="T11" fmla="*/ 59 h 64"/>
                  <a:gd name="T12" fmla="*/ 3 w 36"/>
                  <a:gd name="T13" fmla="*/ 64 h 64"/>
                  <a:gd name="T14" fmla="*/ 28 w 36"/>
                  <a:gd name="T15" fmla="*/ 47 h 64"/>
                  <a:gd name="T16" fmla="*/ 28 w 36"/>
                  <a:gd name="T1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28" y="1"/>
                    </a:moveTo>
                    <a:cubicBezTo>
                      <a:pt x="28" y="0"/>
                      <a:pt x="11" y="4"/>
                      <a:pt x="5" y="21"/>
                    </a:cubicBezTo>
                    <a:cubicBezTo>
                      <a:pt x="0" y="35"/>
                      <a:pt x="1" y="55"/>
                      <a:pt x="2" y="61"/>
                    </a:cubicBezTo>
                    <a:cubicBezTo>
                      <a:pt x="2" y="59"/>
                      <a:pt x="2" y="54"/>
                      <a:pt x="4" y="50"/>
                    </a:cubicBezTo>
                    <a:cubicBezTo>
                      <a:pt x="6" y="45"/>
                      <a:pt x="12" y="45"/>
                      <a:pt x="12" y="45"/>
                    </a:cubicBezTo>
                    <a:cubicBezTo>
                      <a:pt x="12" y="45"/>
                      <a:pt x="13" y="53"/>
                      <a:pt x="10" y="59"/>
                    </a:cubicBezTo>
                    <a:cubicBezTo>
                      <a:pt x="8" y="62"/>
                      <a:pt x="5" y="63"/>
                      <a:pt x="3" y="64"/>
                    </a:cubicBezTo>
                    <a:cubicBezTo>
                      <a:pt x="7" y="63"/>
                      <a:pt x="21" y="62"/>
                      <a:pt x="28" y="47"/>
                    </a:cubicBezTo>
                    <a:cubicBezTo>
                      <a:pt x="36" y="30"/>
                      <a:pt x="28" y="0"/>
                      <a:pt x="2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7" name="Freeform 11">
                <a:extLst>
                  <a:ext uri="{FF2B5EF4-FFF2-40B4-BE49-F238E27FC236}">
                    <a16:creationId xmlns:a16="http://schemas.microsoft.com/office/drawing/2014/main" id="{9BB0091E-696A-401E-5E6F-88B95F7FB7DD}"/>
                  </a:ext>
                </a:extLst>
              </p:cNvPr>
              <p:cNvSpPr>
                <a:spLocks/>
              </p:cNvSpPr>
              <p:nvPr/>
            </p:nvSpPr>
            <p:spPr bwMode="auto">
              <a:xfrm>
                <a:off x="2047343" y="4232588"/>
                <a:ext cx="52539" cy="101893"/>
              </a:xfrm>
              <a:custGeom>
                <a:avLst/>
                <a:gdLst>
                  <a:gd name="T0" fmla="*/ 19 w 31"/>
                  <a:gd name="T1" fmla="*/ 0 h 61"/>
                  <a:gd name="T2" fmla="*/ 2 w 31"/>
                  <a:gd name="T3" fmla="*/ 23 h 61"/>
                  <a:gd name="T4" fmla="*/ 6 w 31"/>
                  <a:gd name="T5" fmla="*/ 59 h 61"/>
                  <a:gd name="T6" fmla="*/ 6 w 31"/>
                  <a:gd name="T7" fmla="*/ 49 h 61"/>
                  <a:gd name="T8" fmla="*/ 12 w 31"/>
                  <a:gd name="T9" fmla="*/ 42 h 61"/>
                  <a:gd name="T10" fmla="*/ 14 w 31"/>
                  <a:gd name="T11" fmla="*/ 55 h 61"/>
                  <a:gd name="T12" fmla="*/ 8 w 31"/>
                  <a:gd name="T13" fmla="*/ 61 h 61"/>
                  <a:gd name="T14" fmla="*/ 27 w 31"/>
                  <a:gd name="T15" fmla="*/ 42 h 61"/>
                  <a:gd name="T16" fmla="*/ 19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19" y="0"/>
                    </a:moveTo>
                    <a:cubicBezTo>
                      <a:pt x="19" y="0"/>
                      <a:pt x="4" y="6"/>
                      <a:pt x="2" y="23"/>
                    </a:cubicBezTo>
                    <a:cubicBezTo>
                      <a:pt x="0" y="36"/>
                      <a:pt x="5" y="54"/>
                      <a:pt x="6" y="59"/>
                    </a:cubicBezTo>
                    <a:cubicBezTo>
                      <a:pt x="6" y="57"/>
                      <a:pt x="5" y="52"/>
                      <a:pt x="6" y="49"/>
                    </a:cubicBezTo>
                    <a:cubicBezTo>
                      <a:pt x="7" y="44"/>
                      <a:pt x="12" y="42"/>
                      <a:pt x="12" y="42"/>
                    </a:cubicBezTo>
                    <a:cubicBezTo>
                      <a:pt x="12" y="42"/>
                      <a:pt x="15" y="50"/>
                      <a:pt x="14" y="55"/>
                    </a:cubicBezTo>
                    <a:cubicBezTo>
                      <a:pt x="13" y="59"/>
                      <a:pt x="10" y="60"/>
                      <a:pt x="8" y="61"/>
                    </a:cubicBezTo>
                    <a:cubicBezTo>
                      <a:pt x="12" y="60"/>
                      <a:pt x="24" y="56"/>
                      <a:pt x="27" y="42"/>
                    </a:cubicBezTo>
                    <a:cubicBezTo>
                      <a:pt x="31" y="25"/>
                      <a:pt x="1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8" name="Freeform 12">
                <a:extLst>
                  <a:ext uri="{FF2B5EF4-FFF2-40B4-BE49-F238E27FC236}">
                    <a16:creationId xmlns:a16="http://schemas.microsoft.com/office/drawing/2014/main" id="{52F649EA-2E5C-434F-A4D7-E4FF6658420C}"/>
                  </a:ext>
                </a:extLst>
              </p:cNvPr>
              <p:cNvSpPr>
                <a:spLocks/>
              </p:cNvSpPr>
              <p:nvPr/>
            </p:nvSpPr>
            <p:spPr bwMode="auto">
              <a:xfrm>
                <a:off x="2010725" y="4164128"/>
                <a:ext cx="44578" cy="92341"/>
              </a:xfrm>
              <a:custGeom>
                <a:avLst/>
                <a:gdLst>
                  <a:gd name="T0" fmla="*/ 12 w 27"/>
                  <a:gd name="T1" fmla="*/ 0 h 55"/>
                  <a:gd name="T2" fmla="*/ 1 w 27"/>
                  <a:gd name="T3" fmla="*/ 23 h 55"/>
                  <a:gd name="T4" fmla="*/ 11 w 27"/>
                  <a:gd name="T5" fmla="*/ 54 h 55"/>
                  <a:gd name="T6" fmla="*/ 8 w 27"/>
                  <a:gd name="T7" fmla="*/ 45 h 55"/>
                  <a:gd name="T8" fmla="*/ 13 w 27"/>
                  <a:gd name="T9" fmla="*/ 38 h 55"/>
                  <a:gd name="T10" fmla="*/ 16 w 27"/>
                  <a:gd name="T11" fmla="*/ 50 h 55"/>
                  <a:gd name="T12" fmla="*/ 13 w 27"/>
                  <a:gd name="T13" fmla="*/ 55 h 55"/>
                  <a:gd name="T14" fmla="*/ 26 w 27"/>
                  <a:gd name="T15" fmla="*/ 36 h 55"/>
                  <a:gd name="T16" fmla="*/ 12 w 2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5">
                    <a:moveTo>
                      <a:pt x="12" y="0"/>
                    </a:moveTo>
                    <a:cubicBezTo>
                      <a:pt x="12" y="0"/>
                      <a:pt x="0" y="8"/>
                      <a:pt x="1" y="23"/>
                    </a:cubicBezTo>
                    <a:cubicBezTo>
                      <a:pt x="1" y="35"/>
                      <a:pt x="8" y="50"/>
                      <a:pt x="11" y="54"/>
                    </a:cubicBezTo>
                    <a:cubicBezTo>
                      <a:pt x="10" y="52"/>
                      <a:pt x="8" y="48"/>
                      <a:pt x="8" y="45"/>
                    </a:cubicBezTo>
                    <a:cubicBezTo>
                      <a:pt x="9" y="40"/>
                      <a:pt x="13" y="38"/>
                      <a:pt x="13" y="38"/>
                    </a:cubicBezTo>
                    <a:cubicBezTo>
                      <a:pt x="13" y="38"/>
                      <a:pt x="17" y="45"/>
                      <a:pt x="16" y="50"/>
                    </a:cubicBezTo>
                    <a:cubicBezTo>
                      <a:pt x="16" y="53"/>
                      <a:pt x="14" y="55"/>
                      <a:pt x="13" y="55"/>
                    </a:cubicBezTo>
                    <a:cubicBezTo>
                      <a:pt x="16" y="54"/>
                      <a:pt x="25" y="49"/>
                      <a:pt x="26" y="36"/>
                    </a:cubicBezTo>
                    <a:cubicBezTo>
                      <a:pt x="27" y="20"/>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9" name="Freeform 13">
                <a:extLst>
                  <a:ext uri="{FF2B5EF4-FFF2-40B4-BE49-F238E27FC236}">
                    <a16:creationId xmlns:a16="http://schemas.microsoft.com/office/drawing/2014/main" id="{CD89E070-7FBB-BE28-79D5-FC37D0774706}"/>
                  </a:ext>
                </a:extLst>
              </p:cNvPr>
              <p:cNvSpPr>
                <a:spLocks/>
              </p:cNvSpPr>
              <p:nvPr/>
            </p:nvSpPr>
            <p:spPr bwMode="auto">
              <a:xfrm>
                <a:off x="1959778" y="4111589"/>
                <a:ext cx="49355" cy="81196"/>
              </a:xfrm>
              <a:custGeom>
                <a:avLst/>
                <a:gdLst>
                  <a:gd name="T0" fmla="*/ 10 w 29"/>
                  <a:gd name="T1" fmla="*/ 0 h 48"/>
                  <a:gd name="T2" fmla="*/ 3 w 29"/>
                  <a:gd name="T3" fmla="*/ 21 h 48"/>
                  <a:gd name="T4" fmla="*/ 17 w 29"/>
                  <a:gd name="T5" fmla="*/ 47 h 48"/>
                  <a:gd name="T6" fmla="*/ 14 w 29"/>
                  <a:gd name="T7" fmla="*/ 40 h 48"/>
                  <a:gd name="T8" fmla="*/ 17 w 29"/>
                  <a:gd name="T9" fmla="*/ 33 h 48"/>
                  <a:gd name="T10" fmla="*/ 21 w 29"/>
                  <a:gd name="T11" fmla="*/ 42 h 48"/>
                  <a:gd name="T12" fmla="*/ 19 w 29"/>
                  <a:gd name="T13" fmla="*/ 48 h 48"/>
                  <a:gd name="T14" fmla="*/ 27 w 29"/>
                  <a:gd name="T15" fmla="*/ 29 h 48"/>
                  <a:gd name="T16" fmla="*/ 10 w 2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8">
                    <a:moveTo>
                      <a:pt x="10" y="0"/>
                    </a:moveTo>
                    <a:cubicBezTo>
                      <a:pt x="10" y="0"/>
                      <a:pt x="0" y="8"/>
                      <a:pt x="3" y="21"/>
                    </a:cubicBezTo>
                    <a:cubicBezTo>
                      <a:pt x="6" y="32"/>
                      <a:pt x="14" y="44"/>
                      <a:pt x="17" y="47"/>
                    </a:cubicBezTo>
                    <a:cubicBezTo>
                      <a:pt x="16" y="46"/>
                      <a:pt x="14" y="43"/>
                      <a:pt x="14" y="40"/>
                    </a:cubicBezTo>
                    <a:cubicBezTo>
                      <a:pt x="13" y="35"/>
                      <a:pt x="17" y="33"/>
                      <a:pt x="17" y="33"/>
                    </a:cubicBezTo>
                    <a:cubicBezTo>
                      <a:pt x="17" y="33"/>
                      <a:pt x="21" y="38"/>
                      <a:pt x="21" y="42"/>
                    </a:cubicBezTo>
                    <a:cubicBezTo>
                      <a:pt x="22" y="45"/>
                      <a:pt x="20" y="47"/>
                      <a:pt x="19" y="48"/>
                    </a:cubicBezTo>
                    <a:cubicBezTo>
                      <a:pt x="21" y="46"/>
                      <a:pt x="29" y="40"/>
                      <a:pt x="27" y="29"/>
                    </a:cubicBezTo>
                    <a:cubicBezTo>
                      <a:pt x="26" y="15"/>
                      <a:pt x="1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0" name="Freeform 14">
                <a:extLst>
                  <a:ext uri="{FF2B5EF4-FFF2-40B4-BE49-F238E27FC236}">
                    <a16:creationId xmlns:a16="http://schemas.microsoft.com/office/drawing/2014/main" id="{861F43E6-0579-82AA-7CAD-C0530E61BFB3}"/>
                  </a:ext>
                </a:extLst>
              </p:cNvPr>
              <p:cNvSpPr>
                <a:spLocks/>
              </p:cNvSpPr>
              <p:nvPr/>
            </p:nvSpPr>
            <p:spPr bwMode="auto">
              <a:xfrm>
                <a:off x="1910424" y="4073379"/>
                <a:ext cx="49355" cy="68460"/>
              </a:xfrm>
              <a:custGeom>
                <a:avLst/>
                <a:gdLst>
                  <a:gd name="T0" fmla="*/ 7 w 30"/>
                  <a:gd name="T1" fmla="*/ 0 h 41"/>
                  <a:gd name="T2" fmla="*/ 4 w 30"/>
                  <a:gd name="T3" fmla="*/ 19 h 41"/>
                  <a:gd name="T4" fmla="*/ 20 w 30"/>
                  <a:gd name="T5" fmla="*/ 40 h 41"/>
                  <a:gd name="T6" fmla="*/ 16 w 30"/>
                  <a:gd name="T7" fmla="*/ 34 h 41"/>
                  <a:gd name="T8" fmla="*/ 18 w 30"/>
                  <a:gd name="T9" fmla="*/ 28 h 41"/>
                  <a:gd name="T10" fmla="*/ 23 w 30"/>
                  <a:gd name="T11" fmla="*/ 35 h 41"/>
                  <a:gd name="T12" fmla="*/ 22 w 30"/>
                  <a:gd name="T13" fmla="*/ 41 h 41"/>
                  <a:gd name="T14" fmla="*/ 27 w 30"/>
                  <a:gd name="T15" fmla="*/ 23 h 41"/>
                  <a:gd name="T16" fmla="*/ 7 w 3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1">
                    <a:moveTo>
                      <a:pt x="7" y="0"/>
                    </a:moveTo>
                    <a:cubicBezTo>
                      <a:pt x="7" y="0"/>
                      <a:pt x="0" y="8"/>
                      <a:pt x="4" y="19"/>
                    </a:cubicBezTo>
                    <a:cubicBezTo>
                      <a:pt x="8" y="28"/>
                      <a:pt x="17" y="37"/>
                      <a:pt x="20" y="40"/>
                    </a:cubicBezTo>
                    <a:cubicBezTo>
                      <a:pt x="19" y="39"/>
                      <a:pt x="17" y="36"/>
                      <a:pt x="16" y="34"/>
                    </a:cubicBezTo>
                    <a:cubicBezTo>
                      <a:pt x="15" y="30"/>
                      <a:pt x="18" y="28"/>
                      <a:pt x="18" y="28"/>
                    </a:cubicBezTo>
                    <a:cubicBezTo>
                      <a:pt x="18" y="28"/>
                      <a:pt x="22" y="32"/>
                      <a:pt x="23" y="35"/>
                    </a:cubicBezTo>
                    <a:cubicBezTo>
                      <a:pt x="24" y="38"/>
                      <a:pt x="23" y="40"/>
                      <a:pt x="22" y="41"/>
                    </a:cubicBezTo>
                    <a:cubicBezTo>
                      <a:pt x="24" y="39"/>
                      <a:pt x="30" y="32"/>
                      <a:pt x="27" y="23"/>
                    </a:cubicBezTo>
                    <a:cubicBezTo>
                      <a:pt x="23" y="11"/>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1" name="Freeform 15">
                <a:extLst>
                  <a:ext uri="{FF2B5EF4-FFF2-40B4-BE49-F238E27FC236}">
                    <a16:creationId xmlns:a16="http://schemas.microsoft.com/office/drawing/2014/main" id="{263AEE68-988B-50D7-DD39-C36F16E40E3F}"/>
                  </a:ext>
                </a:extLst>
              </p:cNvPr>
              <p:cNvSpPr>
                <a:spLocks/>
              </p:cNvSpPr>
              <p:nvPr/>
            </p:nvSpPr>
            <p:spPr bwMode="auto">
              <a:xfrm>
                <a:off x="1861069" y="4046314"/>
                <a:ext cx="47763" cy="55723"/>
              </a:xfrm>
              <a:custGeom>
                <a:avLst/>
                <a:gdLst>
                  <a:gd name="T0" fmla="*/ 5 w 28"/>
                  <a:gd name="T1" fmla="*/ 0 h 33"/>
                  <a:gd name="T2" fmla="*/ 5 w 28"/>
                  <a:gd name="T3" fmla="*/ 17 h 33"/>
                  <a:gd name="T4" fmla="*/ 22 w 28"/>
                  <a:gd name="T5" fmla="*/ 33 h 33"/>
                  <a:gd name="T6" fmla="*/ 17 w 28"/>
                  <a:gd name="T7" fmla="*/ 28 h 33"/>
                  <a:gd name="T8" fmla="*/ 18 w 28"/>
                  <a:gd name="T9" fmla="*/ 23 h 33"/>
                  <a:gd name="T10" fmla="*/ 23 w 28"/>
                  <a:gd name="T11" fmla="*/ 29 h 33"/>
                  <a:gd name="T12" fmla="*/ 23 w 28"/>
                  <a:gd name="T13" fmla="*/ 33 h 33"/>
                  <a:gd name="T14" fmla="*/ 25 w 28"/>
                  <a:gd name="T15" fmla="*/ 18 h 33"/>
                  <a:gd name="T16" fmla="*/ 5 w 2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5" y="0"/>
                    </a:moveTo>
                    <a:cubicBezTo>
                      <a:pt x="5" y="0"/>
                      <a:pt x="0" y="8"/>
                      <a:pt x="5" y="17"/>
                    </a:cubicBezTo>
                    <a:cubicBezTo>
                      <a:pt x="9" y="24"/>
                      <a:pt x="19" y="31"/>
                      <a:pt x="22" y="33"/>
                    </a:cubicBezTo>
                    <a:cubicBezTo>
                      <a:pt x="20" y="32"/>
                      <a:pt x="18" y="30"/>
                      <a:pt x="17" y="28"/>
                    </a:cubicBezTo>
                    <a:cubicBezTo>
                      <a:pt x="16" y="25"/>
                      <a:pt x="18" y="23"/>
                      <a:pt x="18" y="23"/>
                    </a:cubicBezTo>
                    <a:cubicBezTo>
                      <a:pt x="18" y="23"/>
                      <a:pt x="22" y="26"/>
                      <a:pt x="23" y="29"/>
                    </a:cubicBezTo>
                    <a:cubicBezTo>
                      <a:pt x="24" y="31"/>
                      <a:pt x="24" y="32"/>
                      <a:pt x="23" y="33"/>
                    </a:cubicBezTo>
                    <a:cubicBezTo>
                      <a:pt x="24" y="31"/>
                      <a:pt x="28" y="25"/>
                      <a:pt x="25" y="18"/>
                    </a:cubicBezTo>
                    <a:cubicBezTo>
                      <a:pt x="20" y="8"/>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2" name="Freeform 16">
                <a:extLst>
                  <a:ext uri="{FF2B5EF4-FFF2-40B4-BE49-F238E27FC236}">
                    <a16:creationId xmlns:a16="http://schemas.microsoft.com/office/drawing/2014/main" id="{1F89ABA0-2903-8829-1CF0-E0FC93E7131B}"/>
                  </a:ext>
                </a:extLst>
              </p:cNvPr>
              <p:cNvSpPr>
                <a:spLocks/>
              </p:cNvSpPr>
              <p:nvPr/>
            </p:nvSpPr>
            <p:spPr bwMode="auto">
              <a:xfrm>
                <a:off x="1878582" y="4710214"/>
                <a:ext cx="50947" cy="76420"/>
              </a:xfrm>
              <a:custGeom>
                <a:avLst/>
                <a:gdLst>
                  <a:gd name="T0" fmla="*/ 20 w 31"/>
                  <a:gd name="T1" fmla="*/ 0 h 46"/>
                  <a:gd name="T2" fmla="*/ 28 w 31"/>
                  <a:gd name="T3" fmla="*/ 22 h 46"/>
                  <a:gd name="T4" fmla="*/ 9 w 31"/>
                  <a:gd name="T5" fmla="*/ 46 h 46"/>
                  <a:gd name="T6" fmla="*/ 15 w 31"/>
                  <a:gd name="T7" fmla="*/ 39 h 46"/>
                  <a:gd name="T8" fmla="*/ 13 w 31"/>
                  <a:gd name="T9" fmla="*/ 32 h 46"/>
                  <a:gd name="T10" fmla="*/ 7 w 31"/>
                  <a:gd name="T11" fmla="*/ 40 h 46"/>
                  <a:gd name="T12" fmla="*/ 7 w 31"/>
                  <a:gd name="T13" fmla="*/ 46 h 46"/>
                  <a:gd name="T14" fmla="*/ 3 w 31"/>
                  <a:gd name="T15" fmla="*/ 25 h 46"/>
                  <a:gd name="T16" fmla="*/ 20 w 3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6">
                    <a:moveTo>
                      <a:pt x="20" y="0"/>
                    </a:moveTo>
                    <a:cubicBezTo>
                      <a:pt x="20" y="0"/>
                      <a:pt x="31" y="8"/>
                      <a:pt x="28" y="22"/>
                    </a:cubicBezTo>
                    <a:cubicBezTo>
                      <a:pt x="26" y="33"/>
                      <a:pt x="14" y="43"/>
                      <a:pt x="9" y="46"/>
                    </a:cubicBezTo>
                    <a:cubicBezTo>
                      <a:pt x="11" y="45"/>
                      <a:pt x="14" y="42"/>
                      <a:pt x="15" y="39"/>
                    </a:cubicBezTo>
                    <a:cubicBezTo>
                      <a:pt x="16" y="35"/>
                      <a:pt x="13" y="32"/>
                      <a:pt x="13" y="32"/>
                    </a:cubicBezTo>
                    <a:cubicBezTo>
                      <a:pt x="13" y="32"/>
                      <a:pt x="8" y="36"/>
                      <a:pt x="7" y="40"/>
                    </a:cubicBezTo>
                    <a:cubicBezTo>
                      <a:pt x="6" y="43"/>
                      <a:pt x="7" y="45"/>
                      <a:pt x="7" y="46"/>
                    </a:cubicBezTo>
                    <a:cubicBezTo>
                      <a:pt x="5" y="44"/>
                      <a:pt x="0" y="35"/>
                      <a:pt x="3" y="25"/>
                    </a:cubicBezTo>
                    <a:cubicBezTo>
                      <a:pt x="7" y="12"/>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3" name="Freeform 17">
                <a:extLst>
                  <a:ext uri="{FF2B5EF4-FFF2-40B4-BE49-F238E27FC236}">
                    <a16:creationId xmlns:a16="http://schemas.microsoft.com/office/drawing/2014/main" id="{05F32CB1-FA79-378D-3486-C8E37A2ED00C}"/>
                  </a:ext>
                </a:extLst>
              </p:cNvPr>
              <p:cNvSpPr>
                <a:spLocks/>
              </p:cNvSpPr>
              <p:nvPr/>
            </p:nvSpPr>
            <p:spPr bwMode="auto">
              <a:xfrm>
                <a:off x="1926345" y="4654491"/>
                <a:ext cx="46171" cy="85973"/>
              </a:xfrm>
              <a:custGeom>
                <a:avLst/>
                <a:gdLst>
                  <a:gd name="T0" fmla="*/ 14 w 27"/>
                  <a:gd name="T1" fmla="*/ 0 h 51"/>
                  <a:gd name="T2" fmla="*/ 27 w 27"/>
                  <a:gd name="T3" fmla="*/ 21 h 51"/>
                  <a:gd name="T4" fmla="*/ 12 w 27"/>
                  <a:gd name="T5" fmla="*/ 51 h 51"/>
                  <a:gd name="T6" fmla="*/ 17 w 27"/>
                  <a:gd name="T7" fmla="*/ 42 h 51"/>
                  <a:gd name="T8" fmla="*/ 14 w 27"/>
                  <a:gd name="T9" fmla="*/ 35 h 51"/>
                  <a:gd name="T10" fmla="*/ 8 w 27"/>
                  <a:gd name="T11" fmla="*/ 44 h 51"/>
                  <a:gd name="T12" fmla="*/ 10 w 27"/>
                  <a:gd name="T13" fmla="*/ 51 h 51"/>
                  <a:gd name="T14" fmla="*/ 1 w 27"/>
                  <a:gd name="T15" fmla="*/ 29 h 51"/>
                  <a:gd name="T16" fmla="*/ 14 w 2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14" y="0"/>
                    </a:moveTo>
                    <a:cubicBezTo>
                      <a:pt x="14" y="0"/>
                      <a:pt x="27" y="6"/>
                      <a:pt x="27" y="21"/>
                    </a:cubicBezTo>
                    <a:cubicBezTo>
                      <a:pt x="27" y="33"/>
                      <a:pt x="16" y="47"/>
                      <a:pt x="12" y="51"/>
                    </a:cubicBezTo>
                    <a:cubicBezTo>
                      <a:pt x="14" y="49"/>
                      <a:pt x="17" y="46"/>
                      <a:pt x="17" y="42"/>
                    </a:cubicBezTo>
                    <a:cubicBezTo>
                      <a:pt x="18" y="37"/>
                      <a:pt x="14" y="35"/>
                      <a:pt x="14" y="35"/>
                    </a:cubicBezTo>
                    <a:cubicBezTo>
                      <a:pt x="14" y="35"/>
                      <a:pt x="9" y="40"/>
                      <a:pt x="8" y="44"/>
                    </a:cubicBezTo>
                    <a:cubicBezTo>
                      <a:pt x="8" y="48"/>
                      <a:pt x="9" y="50"/>
                      <a:pt x="10" y="51"/>
                    </a:cubicBezTo>
                    <a:cubicBezTo>
                      <a:pt x="7" y="49"/>
                      <a:pt x="0" y="40"/>
                      <a:pt x="1" y="29"/>
                    </a:cubicBezTo>
                    <a:cubicBezTo>
                      <a:pt x="3" y="15"/>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4" name="Freeform 18">
                <a:extLst>
                  <a:ext uri="{FF2B5EF4-FFF2-40B4-BE49-F238E27FC236}">
                    <a16:creationId xmlns:a16="http://schemas.microsoft.com/office/drawing/2014/main" id="{32A5EDE8-307E-DFA8-798A-ED714447B36D}"/>
                  </a:ext>
                </a:extLst>
              </p:cNvPr>
              <p:cNvSpPr>
                <a:spLocks/>
              </p:cNvSpPr>
              <p:nvPr/>
            </p:nvSpPr>
            <p:spPr bwMode="auto">
              <a:xfrm>
                <a:off x="1964555" y="4584439"/>
                <a:ext cx="50947" cy="95525"/>
              </a:xfrm>
              <a:custGeom>
                <a:avLst/>
                <a:gdLst>
                  <a:gd name="T0" fmla="*/ 8 w 30"/>
                  <a:gd name="T1" fmla="*/ 0 h 56"/>
                  <a:gd name="T2" fmla="*/ 27 w 30"/>
                  <a:gd name="T3" fmla="*/ 20 h 56"/>
                  <a:gd name="T4" fmla="*/ 18 w 30"/>
                  <a:gd name="T5" fmla="*/ 55 h 56"/>
                  <a:gd name="T6" fmla="*/ 21 w 30"/>
                  <a:gd name="T7" fmla="*/ 45 h 56"/>
                  <a:gd name="T8" fmla="*/ 16 w 30"/>
                  <a:gd name="T9" fmla="*/ 37 h 56"/>
                  <a:gd name="T10" fmla="*/ 12 w 30"/>
                  <a:gd name="T11" fmla="*/ 49 h 56"/>
                  <a:gd name="T12" fmla="*/ 16 w 30"/>
                  <a:gd name="T13" fmla="*/ 56 h 56"/>
                  <a:gd name="T14" fmla="*/ 1 w 30"/>
                  <a:gd name="T15" fmla="*/ 33 h 56"/>
                  <a:gd name="T16" fmla="*/ 8 w 30"/>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6">
                    <a:moveTo>
                      <a:pt x="8" y="0"/>
                    </a:moveTo>
                    <a:cubicBezTo>
                      <a:pt x="8" y="0"/>
                      <a:pt x="24" y="5"/>
                      <a:pt x="27" y="20"/>
                    </a:cubicBezTo>
                    <a:cubicBezTo>
                      <a:pt x="30" y="34"/>
                      <a:pt x="21" y="50"/>
                      <a:pt x="18" y="55"/>
                    </a:cubicBezTo>
                    <a:cubicBezTo>
                      <a:pt x="19" y="53"/>
                      <a:pt x="21" y="48"/>
                      <a:pt x="21" y="45"/>
                    </a:cubicBezTo>
                    <a:cubicBezTo>
                      <a:pt x="21" y="39"/>
                      <a:pt x="16" y="37"/>
                      <a:pt x="16" y="37"/>
                    </a:cubicBezTo>
                    <a:cubicBezTo>
                      <a:pt x="16" y="37"/>
                      <a:pt x="12" y="44"/>
                      <a:pt x="12" y="49"/>
                    </a:cubicBezTo>
                    <a:cubicBezTo>
                      <a:pt x="12" y="52"/>
                      <a:pt x="15" y="55"/>
                      <a:pt x="16" y="56"/>
                    </a:cubicBezTo>
                    <a:cubicBezTo>
                      <a:pt x="12" y="54"/>
                      <a:pt x="3" y="46"/>
                      <a:pt x="1" y="33"/>
                    </a:cubicBezTo>
                    <a:cubicBezTo>
                      <a:pt x="0" y="18"/>
                      <a:pt x="8" y="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5" name="Freeform 19">
                <a:extLst>
                  <a:ext uri="{FF2B5EF4-FFF2-40B4-BE49-F238E27FC236}">
                    <a16:creationId xmlns:a16="http://schemas.microsoft.com/office/drawing/2014/main" id="{953FF55E-9C9E-2FD5-D930-E0771FCFC0D9}"/>
                  </a:ext>
                </a:extLst>
              </p:cNvPr>
              <p:cNvSpPr>
                <a:spLocks/>
              </p:cNvSpPr>
              <p:nvPr/>
            </p:nvSpPr>
            <p:spPr bwMode="auto">
              <a:xfrm>
                <a:off x="1985252" y="4511203"/>
                <a:ext cx="60499" cy="93933"/>
              </a:xfrm>
              <a:custGeom>
                <a:avLst/>
                <a:gdLst>
                  <a:gd name="T0" fmla="*/ 5 w 36"/>
                  <a:gd name="T1" fmla="*/ 0 h 56"/>
                  <a:gd name="T2" fmla="*/ 30 w 36"/>
                  <a:gd name="T3" fmla="*/ 16 h 56"/>
                  <a:gd name="T4" fmla="*/ 28 w 36"/>
                  <a:gd name="T5" fmla="*/ 55 h 56"/>
                  <a:gd name="T6" fmla="*/ 29 w 36"/>
                  <a:gd name="T7" fmla="*/ 43 h 56"/>
                  <a:gd name="T8" fmla="*/ 22 w 36"/>
                  <a:gd name="T9" fmla="*/ 37 h 56"/>
                  <a:gd name="T10" fmla="*/ 20 w 36"/>
                  <a:gd name="T11" fmla="*/ 50 h 56"/>
                  <a:gd name="T12" fmla="*/ 26 w 36"/>
                  <a:gd name="T13" fmla="*/ 56 h 56"/>
                  <a:gd name="T14" fmla="*/ 6 w 36"/>
                  <a:gd name="T15" fmla="*/ 36 h 56"/>
                  <a:gd name="T16" fmla="*/ 5 w 3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6">
                    <a:moveTo>
                      <a:pt x="5" y="0"/>
                    </a:moveTo>
                    <a:cubicBezTo>
                      <a:pt x="5" y="0"/>
                      <a:pt x="23" y="0"/>
                      <a:pt x="30" y="16"/>
                    </a:cubicBezTo>
                    <a:cubicBezTo>
                      <a:pt x="36" y="30"/>
                      <a:pt x="30" y="49"/>
                      <a:pt x="28" y="55"/>
                    </a:cubicBezTo>
                    <a:cubicBezTo>
                      <a:pt x="29" y="52"/>
                      <a:pt x="30" y="47"/>
                      <a:pt x="29" y="43"/>
                    </a:cubicBezTo>
                    <a:cubicBezTo>
                      <a:pt x="27" y="38"/>
                      <a:pt x="22" y="37"/>
                      <a:pt x="22" y="37"/>
                    </a:cubicBezTo>
                    <a:cubicBezTo>
                      <a:pt x="22" y="37"/>
                      <a:pt x="19" y="44"/>
                      <a:pt x="20" y="50"/>
                    </a:cubicBezTo>
                    <a:cubicBezTo>
                      <a:pt x="21" y="53"/>
                      <a:pt x="24" y="55"/>
                      <a:pt x="26" y="56"/>
                    </a:cubicBezTo>
                    <a:cubicBezTo>
                      <a:pt x="22" y="55"/>
                      <a:pt x="10" y="48"/>
                      <a:pt x="6" y="36"/>
                    </a:cubicBezTo>
                    <a:cubicBezTo>
                      <a:pt x="0" y="2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6" name="Freeform 20">
                <a:extLst>
                  <a:ext uri="{FF2B5EF4-FFF2-40B4-BE49-F238E27FC236}">
                    <a16:creationId xmlns:a16="http://schemas.microsoft.com/office/drawing/2014/main" id="{4A1875DF-A707-71E1-0A28-D208E858D1E9}"/>
                  </a:ext>
                </a:extLst>
              </p:cNvPr>
              <p:cNvSpPr>
                <a:spLocks/>
              </p:cNvSpPr>
              <p:nvPr/>
            </p:nvSpPr>
            <p:spPr bwMode="auto">
              <a:xfrm>
                <a:off x="1991620" y="4423638"/>
                <a:ext cx="66868" cy="97117"/>
              </a:xfrm>
              <a:custGeom>
                <a:avLst/>
                <a:gdLst>
                  <a:gd name="T0" fmla="*/ 1 w 40"/>
                  <a:gd name="T1" fmla="*/ 3 h 58"/>
                  <a:gd name="T2" fmla="*/ 31 w 40"/>
                  <a:gd name="T3" fmla="*/ 15 h 58"/>
                  <a:gd name="T4" fmla="*/ 37 w 40"/>
                  <a:gd name="T5" fmla="*/ 56 h 58"/>
                  <a:gd name="T6" fmla="*/ 36 w 40"/>
                  <a:gd name="T7" fmla="*/ 44 h 58"/>
                  <a:gd name="T8" fmla="*/ 27 w 40"/>
                  <a:gd name="T9" fmla="*/ 38 h 58"/>
                  <a:gd name="T10" fmla="*/ 28 w 40"/>
                  <a:gd name="T11" fmla="*/ 52 h 58"/>
                  <a:gd name="T12" fmla="*/ 35 w 40"/>
                  <a:gd name="T13" fmla="*/ 58 h 58"/>
                  <a:gd name="T14" fmla="*/ 9 w 40"/>
                  <a:gd name="T15" fmla="*/ 41 h 58"/>
                  <a:gd name="T16" fmla="*/ 1 w 40"/>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
                    <a:moveTo>
                      <a:pt x="1" y="3"/>
                    </a:moveTo>
                    <a:cubicBezTo>
                      <a:pt x="0" y="4"/>
                      <a:pt x="19" y="0"/>
                      <a:pt x="31" y="15"/>
                    </a:cubicBezTo>
                    <a:cubicBezTo>
                      <a:pt x="40" y="27"/>
                      <a:pt x="39" y="49"/>
                      <a:pt x="37" y="56"/>
                    </a:cubicBezTo>
                    <a:cubicBezTo>
                      <a:pt x="38" y="53"/>
                      <a:pt x="38" y="47"/>
                      <a:pt x="36" y="44"/>
                    </a:cubicBezTo>
                    <a:cubicBezTo>
                      <a:pt x="33" y="38"/>
                      <a:pt x="27" y="38"/>
                      <a:pt x="27" y="38"/>
                    </a:cubicBezTo>
                    <a:cubicBezTo>
                      <a:pt x="27" y="38"/>
                      <a:pt x="25" y="47"/>
                      <a:pt x="28" y="52"/>
                    </a:cubicBezTo>
                    <a:cubicBezTo>
                      <a:pt x="30" y="56"/>
                      <a:pt x="33" y="57"/>
                      <a:pt x="35" y="58"/>
                    </a:cubicBezTo>
                    <a:cubicBezTo>
                      <a:pt x="31" y="57"/>
                      <a:pt x="17" y="53"/>
                      <a:pt x="9" y="41"/>
                    </a:cubicBezTo>
                    <a:cubicBezTo>
                      <a:pt x="0" y="26"/>
                      <a:pt x="1" y="4"/>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7" name="Freeform 21">
                <a:extLst>
                  <a:ext uri="{FF2B5EF4-FFF2-40B4-BE49-F238E27FC236}">
                    <a16:creationId xmlns:a16="http://schemas.microsoft.com/office/drawing/2014/main" id="{1BB641D6-4E0C-A73B-0234-25AAE25971F0}"/>
                  </a:ext>
                </a:extLst>
              </p:cNvPr>
              <p:cNvSpPr>
                <a:spLocks/>
              </p:cNvSpPr>
              <p:nvPr/>
            </p:nvSpPr>
            <p:spPr bwMode="auto">
              <a:xfrm>
                <a:off x="1986844" y="4345626"/>
                <a:ext cx="71644" cy="81196"/>
              </a:xfrm>
              <a:custGeom>
                <a:avLst/>
                <a:gdLst>
                  <a:gd name="T0" fmla="*/ 0 w 43"/>
                  <a:gd name="T1" fmla="*/ 6 h 49"/>
                  <a:gd name="T2" fmla="*/ 29 w 43"/>
                  <a:gd name="T3" fmla="*/ 11 h 49"/>
                  <a:gd name="T4" fmla="*/ 43 w 43"/>
                  <a:gd name="T5" fmla="*/ 46 h 49"/>
                  <a:gd name="T6" fmla="*/ 39 w 43"/>
                  <a:gd name="T7" fmla="*/ 36 h 49"/>
                  <a:gd name="T8" fmla="*/ 30 w 43"/>
                  <a:gd name="T9" fmla="*/ 33 h 49"/>
                  <a:gd name="T10" fmla="*/ 34 w 43"/>
                  <a:gd name="T11" fmla="*/ 45 h 49"/>
                  <a:gd name="T12" fmla="*/ 41 w 43"/>
                  <a:gd name="T13" fmla="*/ 48 h 49"/>
                  <a:gd name="T14" fmla="*/ 15 w 43"/>
                  <a:gd name="T15" fmla="*/ 39 h 49"/>
                  <a:gd name="T16" fmla="*/ 0 w 43"/>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9">
                    <a:moveTo>
                      <a:pt x="0" y="6"/>
                    </a:moveTo>
                    <a:cubicBezTo>
                      <a:pt x="0" y="7"/>
                      <a:pt x="16" y="0"/>
                      <a:pt x="29" y="11"/>
                    </a:cubicBezTo>
                    <a:cubicBezTo>
                      <a:pt x="39" y="21"/>
                      <a:pt x="42" y="40"/>
                      <a:pt x="43" y="46"/>
                    </a:cubicBezTo>
                    <a:cubicBezTo>
                      <a:pt x="42" y="43"/>
                      <a:pt x="41" y="39"/>
                      <a:pt x="39" y="36"/>
                    </a:cubicBezTo>
                    <a:cubicBezTo>
                      <a:pt x="35" y="32"/>
                      <a:pt x="30" y="33"/>
                      <a:pt x="30" y="33"/>
                    </a:cubicBezTo>
                    <a:cubicBezTo>
                      <a:pt x="30" y="33"/>
                      <a:pt x="30" y="41"/>
                      <a:pt x="34" y="45"/>
                    </a:cubicBezTo>
                    <a:cubicBezTo>
                      <a:pt x="36" y="48"/>
                      <a:pt x="39" y="48"/>
                      <a:pt x="41" y="48"/>
                    </a:cubicBezTo>
                    <a:cubicBezTo>
                      <a:pt x="37" y="49"/>
                      <a:pt x="24" y="48"/>
                      <a:pt x="15" y="39"/>
                    </a:cubicBezTo>
                    <a:cubicBezTo>
                      <a:pt x="4" y="27"/>
                      <a:pt x="0" y="7"/>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8" name="Freeform 22">
                <a:extLst>
                  <a:ext uri="{FF2B5EF4-FFF2-40B4-BE49-F238E27FC236}">
                    <a16:creationId xmlns:a16="http://schemas.microsoft.com/office/drawing/2014/main" id="{DE5053AD-06D8-5731-5DBE-878314F131F8}"/>
                  </a:ext>
                </a:extLst>
              </p:cNvPr>
              <p:cNvSpPr>
                <a:spLocks/>
              </p:cNvSpPr>
              <p:nvPr/>
            </p:nvSpPr>
            <p:spPr bwMode="auto">
              <a:xfrm>
                <a:off x="1966147" y="4273982"/>
                <a:ext cx="78012" cy="71644"/>
              </a:xfrm>
              <a:custGeom>
                <a:avLst/>
                <a:gdLst>
                  <a:gd name="T0" fmla="*/ 0 w 46"/>
                  <a:gd name="T1" fmla="*/ 9 h 42"/>
                  <a:gd name="T2" fmla="*/ 27 w 46"/>
                  <a:gd name="T3" fmla="*/ 8 h 42"/>
                  <a:gd name="T4" fmla="*/ 46 w 46"/>
                  <a:gd name="T5" fmla="*/ 37 h 42"/>
                  <a:gd name="T6" fmla="*/ 40 w 46"/>
                  <a:gd name="T7" fmla="*/ 28 h 42"/>
                  <a:gd name="T8" fmla="*/ 32 w 46"/>
                  <a:gd name="T9" fmla="*/ 27 h 42"/>
                  <a:gd name="T10" fmla="*/ 38 w 46"/>
                  <a:gd name="T11" fmla="*/ 37 h 42"/>
                  <a:gd name="T12" fmla="*/ 45 w 46"/>
                  <a:gd name="T13" fmla="*/ 39 h 42"/>
                  <a:gd name="T14" fmla="*/ 20 w 46"/>
                  <a:gd name="T15" fmla="*/ 35 h 42"/>
                  <a:gd name="T16" fmla="*/ 0 w 46"/>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0" y="9"/>
                    </a:moveTo>
                    <a:cubicBezTo>
                      <a:pt x="0" y="9"/>
                      <a:pt x="14" y="0"/>
                      <a:pt x="27" y="8"/>
                    </a:cubicBezTo>
                    <a:cubicBezTo>
                      <a:pt x="38" y="15"/>
                      <a:pt x="44" y="31"/>
                      <a:pt x="46" y="37"/>
                    </a:cubicBezTo>
                    <a:cubicBezTo>
                      <a:pt x="45" y="34"/>
                      <a:pt x="43" y="30"/>
                      <a:pt x="40" y="28"/>
                    </a:cubicBezTo>
                    <a:cubicBezTo>
                      <a:pt x="36" y="25"/>
                      <a:pt x="32" y="27"/>
                      <a:pt x="32" y="27"/>
                    </a:cubicBezTo>
                    <a:cubicBezTo>
                      <a:pt x="32" y="27"/>
                      <a:pt x="34" y="34"/>
                      <a:pt x="38" y="37"/>
                    </a:cubicBezTo>
                    <a:cubicBezTo>
                      <a:pt x="40" y="39"/>
                      <a:pt x="43" y="39"/>
                      <a:pt x="45" y="39"/>
                    </a:cubicBezTo>
                    <a:cubicBezTo>
                      <a:pt x="41" y="40"/>
                      <a:pt x="30" y="42"/>
                      <a:pt x="20" y="35"/>
                    </a:cubicBezTo>
                    <a:cubicBezTo>
                      <a:pt x="8" y="27"/>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9" name="Freeform 23">
                <a:extLst>
                  <a:ext uri="{FF2B5EF4-FFF2-40B4-BE49-F238E27FC236}">
                    <a16:creationId xmlns:a16="http://schemas.microsoft.com/office/drawing/2014/main" id="{F200E82C-DBF9-0BF2-D821-00CF138AE1B5}"/>
                  </a:ext>
                </a:extLst>
              </p:cNvPr>
              <p:cNvSpPr>
                <a:spLocks/>
              </p:cNvSpPr>
              <p:nvPr/>
            </p:nvSpPr>
            <p:spPr bwMode="auto">
              <a:xfrm>
                <a:off x="1939081" y="4215075"/>
                <a:ext cx="76420" cy="58907"/>
              </a:xfrm>
              <a:custGeom>
                <a:avLst/>
                <a:gdLst>
                  <a:gd name="T0" fmla="*/ 0 w 46"/>
                  <a:gd name="T1" fmla="*/ 10 h 35"/>
                  <a:gd name="T2" fmla="*/ 24 w 46"/>
                  <a:gd name="T3" fmla="*/ 5 h 35"/>
                  <a:gd name="T4" fmla="*/ 46 w 46"/>
                  <a:gd name="T5" fmla="*/ 28 h 35"/>
                  <a:gd name="T6" fmla="*/ 39 w 46"/>
                  <a:gd name="T7" fmla="*/ 21 h 35"/>
                  <a:gd name="T8" fmla="*/ 32 w 46"/>
                  <a:gd name="T9" fmla="*/ 21 h 35"/>
                  <a:gd name="T10" fmla="*/ 38 w 46"/>
                  <a:gd name="T11" fmla="*/ 29 h 35"/>
                  <a:gd name="T12" fmla="*/ 45 w 46"/>
                  <a:gd name="T13" fmla="*/ 30 h 35"/>
                  <a:gd name="T14" fmla="*/ 22 w 46"/>
                  <a:gd name="T15" fmla="*/ 30 h 35"/>
                  <a:gd name="T16" fmla="*/ 0 w 46"/>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
                    <a:moveTo>
                      <a:pt x="0" y="10"/>
                    </a:moveTo>
                    <a:cubicBezTo>
                      <a:pt x="0" y="10"/>
                      <a:pt x="11" y="0"/>
                      <a:pt x="24" y="5"/>
                    </a:cubicBezTo>
                    <a:cubicBezTo>
                      <a:pt x="35" y="9"/>
                      <a:pt x="43" y="23"/>
                      <a:pt x="46" y="28"/>
                    </a:cubicBezTo>
                    <a:cubicBezTo>
                      <a:pt x="45" y="26"/>
                      <a:pt x="42" y="22"/>
                      <a:pt x="39" y="21"/>
                    </a:cubicBezTo>
                    <a:cubicBezTo>
                      <a:pt x="35" y="19"/>
                      <a:pt x="32" y="21"/>
                      <a:pt x="32" y="21"/>
                    </a:cubicBezTo>
                    <a:cubicBezTo>
                      <a:pt x="32" y="21"/>
                      <a:pt x="34" y="27"/>
                      <a:pt x="38" y="29"/>
                    </a:cubicBezTo>
                    <a:cubicBezTo>
                      <a:pt x="41" y="31"/>
                      <a:pt x="44" y="30"/>
                      <a:pt x="45" y="30"/>
                    </a:cubicBezTo>
                    <a:cubicBezTo>
                      <a:pt x="42" y="31"/>
                      <a:pt x="32" y="35"/>
                      <a:pt x="22" y="30"/>
                    </a:cubicBezTo>
                    <a:cubicBezTo>
                      <a:pt x="10" y="25"/>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0" name="Freeform 24">
                <a:extLst>
                  <a:ext uri="{FF2B5EF4-FFF2-40B4-BE49-F238E27FC236}">
                    <a16:creationId xmlns:a16="http://schemas.microsoft.com/office/drawing/2014/main" id="{39E630C1-3C3D-EA63-F842-34E7AFB32FFF}"/>
                  </a:ext>
                </a:extLst>
              </p:cNvPr>
              <p:cNvSpPr>
                <a:spLocks/>
              </p:cNvSpPr>
              <p:nvPr/>
            </p:nvSpPr>
            <p:spPr bwMode="auto">
              <a:xfrm>
                <a:off x="1904055" y="4167312"/>
                <a:ext cx="73236" cy="47763"/>
              </a:xfrm>
              <a:custGeom>
                <a:avLst/>
                <a:gdLst>
                  <a:gd name="T0" fmla="*/ 0 w 43"/>
                  <a:gd name="T1" fmla="*/ 10 h 29"/>
                  <a:gd name="T2" fmla="*/ 20 w 43"/>
                  <a:gd name="T3" fmla="*/ 3 h 29"/>
                  <a:gd name="T4" fmla="*/ 43 w 43"/>
                  <a:gd name="T5" fmla="*/ 20 h 29"/>
                  <a:gd name="T6" fmla="*/ 36 w 43"/>
                  <a:gd name="T7" fmla="*/ 15 h 29"/>
                  <a:gd name="T8" fmla="*/ 30 w 43"/>
                  <a:gd name="T9" fmla="*/ 17 h 29"/>
                  <a:gd name="T10" fmla="*/ 37 w 43"/>
                  <a:gd name="T11" fmla="*/ 23 h 29"/>
                  <a:gd name="T12" fmla="*/ 43 w 43"/>
                  <a:gd name="T13" fmla="*/ 22 h 29"/>
                  <a:gd name="T14" fmla="*/ 23 w 43"/>
                  <a:gd name="T15" fmla="*/ 26 h 29"/>
                  <a:gd name="T16" fmla="*/ 0 w 43"/>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0" y="10"/>
                    </a:moveTo>
                    <a:cubicBezTo>
                      <a:pt x="0" y="10"/>
                      <a:pt x="8" y="0"/>
                      <a:pt x="20" y="3"/>
                    </a:cubicBezTo>
                    <a:cubicBezTo>
                      <a:pt x="31" y="5"/>
                      <a:pt x="40" y="16"/>
                      <a:pt x="43" y="20"/>
                    </a:cubicBezTo>
                    <a:cubicBezTo>
                      <a:pt x="42" y="18"/>
                      <a:pt x="39" y="16"/>
                      <a:pt x="36" y="15"/>
                    </a:cubicBezTo>
                    <a:cubicBezTo>
                      <a:pt x="32" y="14"/>
                      <a:pt x="30" y="17"/>
                      <a:pt x="30" y="17"/>
                    </a:cubicBezTo>
                    <a:cubicBezTo>
                      <a:pt x="30" y="17"/>
                      <a:pt x="33" y="21"/>
                      <a:pt x="37" y="23"/>
                    </a:cubicBezTo>
                    <a:cubicBezTo>
                      <a:pt x="40" y="23"/>
                      <a:pt x="42" y="22"/>
                      <a:pt x="43" y="22"/>
                    </a:cubicBezTo>
                    <a:cubicBezTo>
                      <a:pt x="41" y="24"/>
                      <a:pt x="32" y="29"/>
                      <a:pt x="23" y="26"/>
                    </a:cubicBezTo>
                    <a:cubicBezTo>
                      <a:pt x="11" y="23"/>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1" name="Freeform 25">
                <a:extLst>
                  <a:ext uri="{FF2B5EF4-FFF2-40B4-BE49-F238E27FC236}">
                    <a16:creationId xmlns:a16="http://schemas.microsoft.com/office/drawing/2014/main" id="{653AC0A9-3F70-48D2-D33C-5EC830931F9C}"/>
                  </a:ext>
                </a:extLst>
              </p:cNvPr>
              <p:cNvSpPr>
                <a:spLocks/>
              </p:cNvSpPr>
              <p:nvPr/>
            </p:nvSpPr>
            <p:spPr bwMode="auto">
              <a:xfrm>
                <a:off x="1867437" y="4130695"/>
                <a:ext cx="65276" cy="36618"/>
              </a:xfrm>
              <a:custGeom>
                <a:avLst/>
                <a:gdLst>
                  <a:gd name="T0" fmla="*/ 0 w 39"/>
                  <a:gd name="T1" fmla="*/ 9 h 22"/>
                  <a:gd name="T2" fmla="*/ 17 w 39"/>
                  <a:gd name="T3" fmla="*/ 1 h 22"/>
                  <a:gd name="T4" fmla="*/ 39 w 39"/>
                  <a:gd name="T5" fmla="*/ 13 h 22"/>
                  <a:gd name="T6" fmla="*/ 33 w 39"/>
                  <a:gd name="T7" fmla="*/ 9 h 22"/>
                  <a:gd name="T8" fmla="*/ 27 w 39"/>
                  <a:gd name="T9" fmla="*/ 12 h 22"/>
                  <a:gd name="T10" fmla="*/ 34 w 39"/>
                  <a:gd name="T11" fmla="*/ 16 h 22"/>
                  <a:gd name="T12" fmla="*/ 39 w 39"/>
                  <a:gd name="T13" fmla="*/ 14 h 22"/>
                  <a:gd name="T14" fmla="*/ 22 w 39"/>
                  <a:gd name="T15" fmla="*/ 20 h 22"/>
                  <a:gd name="T16" fmla="*/ 0 w 39"/>
                  <a:gd name="T1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0" y="9"/>
                    </a:moveTo>
                    <a:cubicBezTo>
                      <a:pt x="0" y="9"/>
                      <a:pt x="5" y="0"/>
                      <a:pt x="17" y="1"/>
                    </a:cubicBezTo>
                    <a:cubicBezTo>
                      <a:pt x="26" y="2"/>
                      <a:pt x="36" y="10"/>
                      <a:pt x="39" y="13"/>
                    </a:cubicBezTo>
                    <a:cubicBezTo>
                      <a:pt x="38" y="12"/>
                      <a:pt x="35" y="10"/>
                      <a:pt x="33" y="9"/>
                    </a:cubicBezTo>
                    <a:cubicBezTo>
                      <a:pt x="29" y="9"/>
                      <a:pt x="27" y="12"/>
                      <a:pt x="27" y="12"/>
                    </a:cubicBezTo>
                    <a:cubicBezTo>
                      <a:pt x="27" y="12"/>
                      <a:pt x="31" y="15"/>
                      <a:pt x="34" y="16"/>
                    </a:cubicBezTo>
                    <a:cubicBezTo>
                      <a:pt x="37" y="16"/>
                      <a:pt x="39" y="15"/>
                      <a:pt x="39" y="14"/>
                    </a:cubicBezTo>
                    <a:cubicBezTo>
                      <a:pt x="38" y="16"/>
                      <a:pt x="31" y="22"/>
                      <a:pt x="22" y="20"/>
                    </a:cubicBezTo>
                    <a:cubicBezTo>
                      <a:pt x="12" y="1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2" name="Freeform 26">
                <a:extLst>
                  <a:ext uri="{FF2B5EF4-FFF2-40B4-BE49-F238E27FC236}">
                    <a16:creationId xmlns:a16="http://schemas.microsoft.com/office/drawing/2014/main" id="{0D82949B-2C49-964C-A936-8729377EA7B5}"/>
                  </a:ext>
                </a:extLst>
              </p:cNvPr>
              <p:cNvSpPr>
                <a:spLocks/>
              </p:cNvSpPr>
              <p:nvPr/>
            </p:nvSpPr>
            <p:spPr bwMode="auto">
              <a:xfrm>
                <a:off x="1830819" y="4100445"/>
                <a:ext cx="58907" cy="28658"/>
              </a:xfrm>
              <a:custGeom>
                <a:avLst/>
                <a:gdLst>
                  <a:gd name="T0" fmla="*/ 0 w 35"/>
                  <a:gd name="T1" fmla="*/ 9 h 17"/>
                  <a:gd name="T2" fmla="*/ 13 w 35"/>
                  <a:gd name="T3" fmla="*/ 1 h 17"/>
                  <a:gd name="T4" fmla="*/ 34 w 35"/>
                  <a:gd name="T5" fmla="*/ 9 h 17"/>
                  <a:gd name="T6" fmla="*/ 28 w 35"/>
                  <a:gd name="T7" fmla="*/ 6 h 17"/>
                  <a:gd name="T8" fmla="*/ 24 w 35"/>
                  <a:gd name="T9" fmla="*/ 9 h 17"/>
                  <a:gd name="T10" fmla="*/ 31 w 35"/>
                  <a:gd name="T11" fmla="*/ 12 h 17"/>
                  <a:gd name="T12" fmla="*/ 35 w 35"/>
                  <a:gd name="T13" fmla="*/ 10 h 17"/>
                  <a:gd name="T14" fmla="*/ 21 w 35"/>
                  <a:gd name="T15" fmla="*/ 17 h 17"/>
                  <a:gd name="T16" fmla="*/ 0 w 35"/>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0" y="9"/>
                    </a:moveTo>
                    <a:cubicBezTo>
                      <a:pt x="0" y="9"/>
                      <a:pt x="3" y="1"/>
                      <a:pt x="13" y="1"/>
                    </a:cubicBezTo>
                    <a:cubicBezTo>
                      <a:pt x="22" y="0"/>
                      <a:pt x="31" y="6"/>
                      <a:pt x="34" y="9"/>
                    </a:cubicBezTo>
                    <a:cubicBezTo>
                      <a:pt x="33" y="8"/>
                      <a:pt x="30" y="6"/>
                      <a:pt x="28" y="6"/>
                    </a:cubicBezTo>
                    <a:cubicBezTo>
                      <a:pt x="25" y="6"/>
                      <a:pt x="24" y="9"/>
                      <a:pt x="24" y="9"/>
                    </a:cubicBezTo>
                    <a:cubicBezTo>
                      <a:pt x="24" y="9"/>
                      <a:pt x="27" y="11"/>
                      <a:pt x="31" y="12"/>
                    </a:cubicBezTo>
                    <a:cubicBezTo>
                      <a:pt x="33" y="12"/>
                      <a:pt x="34" y="11"/>
                      <a:pt x="35" y="10"/>
                    </a:cubicBezTo>
                    <a:cubicBezTo>
                      <a:pt x="33" y="12"/>
                      <a:pt x="29" y="17"/>
                      <a:pt x="21" y="17"/>
                    </a:cubicBezTo>
                    <a:cubicBezTo>
                      <a:pt x="12" y="17"/>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3" name="Freeform 27">
                <a:extLst>
                  <a:ext uri="{FF2B5EF4-FFF2-40B4-BE49-F238E27FC236}">
                    <a16:creationId xmlns:a16="http://schemas.microsoft.com/office/drawing/2014/main" id="{B19206FF-DD36-2B31-186E-553805E64D5B}"/>
                  </a:ext>
                </a:extLst>
              </p:cNvPr>
              <p:cNvSpPr>
                <a:spLocks/>
              </p:cNvSpPr>
              <p:nvPr/>
            </p:nvSpPr>
            <p:spPr bwMode="auto">
              <a:xfrm>
                <a:off x="1803754" y="4055867"/>
                <a:ext cx="66868" cy="39802"/>
              </a:xfrm>
              <a:custGeom>
                <a:avLst/>
                <a:gdLst>
                  <a:gd name="T0" fmla="*/ 0 w 40"/>
                  <a:gd name="T1" fmla="*/ 2 h 23"/>
                  <a:gd name="T2" fmla="*/ 18 w 40"/>
                  <a:gd name="T3" fmla="*/ 18 h 23"/>
                  <a:gd name="T4" fmla="*/ 40 w 40"/>
                  <a:gd name="T5" fmla="*/ 23 h 23"/>
                  <a:gd name="T6" fmla="*/ 33 w 40"/>
                  <a:gd name="T7" fmla="*/ 21 h 23"/>
                  <a:gd name="T8" fmla="*/ 28 w 40"/>
                  <a:gd name="T9" fmla="*/ 16 h 23"/>
                  <a:gd name="T10" fmla="*/ 36 w 40"/>
                  <a:gd name="T11" fmla="*/ 17 h 23"/>
                  <a:gd name="T12" fmla="*/ 40 w 40"/>
                  <a:gd name="T13" fmla="*/ 22 h 23"/>
                  <a:gd name="T14" fmla="*/ 24 w 40"/>
                  <a:gd name="T15" fmla="*/ 6 h 23"/>
                  <a:gd name="T16" fmla="*/ 0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0" y="2"/>
                    </a:moveTo>
                    <a:cubicBezTo>
                      <a:pt x="0" y="2"/>
                      <a:pt x="7" y="12"/>
                      <a:pt x="18" y="18"/>
                    </a:cubicBezTo>
                    <a:cubicBezTo>
                      <a:pt x="27" y="23"/>
                      <a:pt x="36" y="23"/>
                      <a:pt x="40" y="23"/>
                    </a:cubicBezTo>
                    <a:cubicBezTo>
                      <a:pt x="38" y="23"/>
                      <a:pt x="36" y="23"/>
                      <a:pt x="33" y="21"/>
                    </a:cubicBezTo>
                    <a:cubicBezTo>
                      <a:pt x="30" y="19"/>
                      <a:pt x="28" y="16"/>
                      <a:pt x="28" y="16"/>
                    </a:cubicBezTo>
                    <a:cubicBezTo>
                      <a:pt x="28" y="16"/>
                      <a:pt x="32" y="15"/>
                      <a:pt x="36" y="17"/>
                    </a:cubicBezTo>
                    <a:cubicBezTo>
                      <a:pt x="38" y="19"/>
                      <a:pt x="39" y="21"/>
                      <a:pt x="40" y="22"/>
                    </a:cubicBezTo>
                    <a:cubicBezTo>
                      <a:pt x="39" y="19"/>
                      <a:pt x="34" y="11"/>
                      <a:pt x="24" y="6"/>
                    </a:cubicBezTo>
                    <a:cubicBezTo>
                      <a:pt x="13" y="0"/>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4" name="Freeform 28">
                <a:extLst>
                  <a:ext uri="{FF2B5EF4-FFF2-40B4-BE49-F238E27FC236}">
                    <a16:creationId xmlns:a16="http://schemas.microsoft.com/office/drawing/2014/main" id="{A4DEED8C-DA4B-97BB-FDAA-4C65C883A797}"/>
                  </a:ext>
                </a:extLst>
              </p:cNvPr>
              <p:cNvSpPr>
                <a:spLocks/>
              </p:cNvSpPr>
              <p:nvPr/>
            </p:nvSpPr>
            <p:spPr bwMode="auto">
              <a:xfrm>
                <a:off x="1802162" y="4086116"/>
                <a:ext cx="348667" cy="762609"/>
              </a:xfrm>
              <a:custGeom>
                <a:avLst/>
                <a:gdLst>
                  <a:gd name="T0" fmla="*/ 6 w 208"/>
                  <a:gd name="T1" fmla="*/ 445 h 454"/>
                  <a:gd name="T2" fmla="*/ 34 w 208"/>
                  <a:gd name="T3" fmla="*/ 0 h 454"/>
                  <a:gd name="T4" fmla="*/ 10 w 208"/>
                  <a:gd name="T5" fmla="*/ 453 h 454"/>
                  <a:gd name="T6" fmla="*/ 1 w 208"/>
                  <a:gd name="T7" fmla="*/ 452 h 454"/>
                  <a:gd name="T8" fmla="*/ 6 w 208"/>
                  <a:gd name="T9" fmla="*/ 445 h 454"/>
                  <a:gd name="T10" fmla="*/ 6 w 208"/>
                  <a:gd name="T11" fmla="*/ 445 h 454"/>
                </a:gdLst>
                <a:ahLst/>
                <a:cxnLst>
                  <a:cxn ang="0">
                    <a:pos x="T0" y="T1"/>
                  </a:cxn>
                  <a:cxn ang="0">
                    <a:pos x="T2" y="T3"/>
                  </a:cxn>
                  <a:cxn ang="0">
                    <a:pos x="T4" y="T5"/>
                  </a:cxn>
                  <a:cxn ang="0">
                    <a:pos x="T6" y="T7"/>
                  </a:cxn>
                  <a:cxn ang="0">
                    <a:pos x="T8" y="T9"/>
                  </a:cxn>
                  <a:cxn ang="0">
                    <a:pos x="T10" y="T11"/>
                  </a:cxn>
                </a:cxnLst>
                <a:rect l="0" t="0" r="r" b="b"/>
                <a:pathLst>
                  <a:path w="208" h="454">
                    <a:moveTo>
                      <a:pt x="6" y="445"/>
                    </a:moveTo>
                    <a:cubicBezTo>
                      <a:pt x="194" y="363"/>
                      <a:pt x="206" y="103"/>
                      <a:pt x="34" y="0"/>
                    </a:cubicBezTo>
                    <a:cubicBezTo>
                      <a:pt x="208" y="99"/>
                      <a:pt x="203" y="365"/>
                      <a:pt x="10" y="453"/>
                    </a:cubicBezTo>
                    <a:cubicBezTo>
                      <a:pt x="6" y="454"/>
                      <a:pt x="2" y="454"/>
                      <a:pt x="1" y="452"/>
                    </a:cubicBezTo>
                    <a:cubicBezTo>
                      <a:pt x="0" y="450"/>
                      <a:pt x="2" y="447"/>
                      <a:pt x="6" y="445"/>
                    </a:cubicBezTo>
                    <a:cubicBezTo>
                      <a:pt x="6" y="445"/>
                      <a:pt x="6" y="445"/>
                      <a:pt x="6" y="4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85" name="Group 347">
              <a:extLst>
                <a:ext uri="{FF2B5EF4-FFF2-40B4-BE49-F238E27FC236}">
                  <a16:creationId xmlns:a16="http://schemas.microsoft.com/office/drawing/2014/main" id="{A9111627-6B6F-92C9-5708-FF137E7F582D}"/>
                </a:ext>
              </a:extLst>
            </p:cNvPr>
            <p:cNvGrpSpPr>
              <a:grpSpLocks noChangeAspect="1"/>
            </p:cNvGrpSpPr>
            <p:nvPr/>
          </p:nvGrpSpPr>
          <p:grpSpPr>
            <a:xfrm>
              <a:off x="9416749" y="2395177"/>
              <a:ext cx="295821" cy="1163941"/>
              <a:chOff x="1160552" y="4046314"/>
              <a:chExt cx="348668" cy="802411"/>
            </a:xfrm>
            <a:solidFill>
              <a:srgbClr val="0073DC"/>
            </a:solidFill>
          </p:grpSpPr>
          <p:sp>
            <p:nvSpPr>
              <p:cNvPr id="87" name="Freeform 29">
                <a:extLst>
                  <a:ext uri="{FF2B5EF4-FFF2-40B4-BE49-F238E27FC236}">
                    <a16:creationId xmlns:a16="http://schemas.microsoft.com/office/drawing/2014/main" id="{2516DC36-B930-4F58-6C38-717D390398A4}"/>
                  </a:ext>
                </a:extLst>
              </p:cNvPr>
              <p:cNvSpPr>
                <a:spLocks/>
              </p:cNvSpPr>
              <p:nvPr/>
            </p:nvSpPr>
            <p:spPr bwMode="auto">
              <a:xfrm>
                <a:off x="1321351" y="4767529"/>
                <a:ext cx="89157" cy="52539"/>
              </a:xfrm>
              <a:custGeom>
                <a:avLst/>
                <a:gdLst>
                  <a:gd name="T0" fmla="*/ 0 w 53"/>
                  <a:gd name="T1" fmla="*/ 9 h 31"/>
                  <a:gd name="T2" fmla="*/ 23 w 53"/>
                  <a:gd name="T3" fmla="*/ 3 h 31"/>
                  <a:gd name="T4" fmla="*/ 52 w 53"/>
                  <a:gd name="T5" fmla="*/ 18 h 31"/>
                  <a:gd name="T6" fmla="*/ 43 w 53"/>
                  <a:gd name="T7" fmla="*/ 15 h 31"/>
                  <a:gd name="T8" fmla="*/ 36 w 53"/>
                  <a:gd name="T9" fmla="*/ 17 h 31"/>
                  <a:gd name="T10" fmla="*/ 47 w 53"/>
                  <a:gd name="T11" fmla="*/ 23 h 31"/>
                  <a:gd name="T12" fmla="*/ 53 w 53"/>
                  <a:gd name="T13" fmla="*/ 20 h 31"/>
                  <a:gd name="T14" fmla="*/ 32 w 53"/>
                  <a:gd name="T15" fmla="*/ 29 h 31"/>
                  <a:gd name="T16" fmla="*/ 0 w 53"/>
                  <a:gd name="T1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1">
                    <a:moveTo>
                      <a:pt x="0" y="9"/>
                    </a:moveTo>
                    <a:cubicBezTo>
                      <a:pt x="0" y="9"/>
                      <a:pt x="9" y="0"/>
                      <a:pt x="23" y="3"/>
                    </a:cubicBezTo>
                    <a:cubicBezTo>
                      <a:pt x="35" y="6"/>
                      <a:pt x="48" y="15"/>
                      <a:pt x="52" y="18"/>
                    </a:cubicBezTo>
                    <a:cubicBezTo>
                      <a:pt x="50" y="17"/>
                      <a:pt x="47" y="15"/>
                      <a:pt x="43" y="15"/>
                    </a:cubicBezTo>
                    <a:cubicBezTo>
                      <a:pt x="39" y="14"/>
                      <a:pt x="36" y="17"/>
                      <a:pt x="36" y="17"/>
                    </a:cubicBezTo>
                    <a:cubicBezTo>
                      <a:pt x="36" y="17"/>
                      <a:pt x="42" y="22"/>
                      <a:pt x="47" y="23"/>
                    </a:cubicBezTo>
                    <a:cubicBezTo>
                      <a:pt x="50" y="23"/>
                      <a:pt x="52" y="21"/>
                      <a:pt x="53" y="20"/>
                    </a:cubicBezTo>
                    <a:cubicBezTo>
                      <a:pt x="51" y="23"/>
                      <a:pt x="44" y="31"/>
                      <a:pt x="32" y="29"/>
                    </a:cubicBezTo>
                    <a:cubicBezTo>
                      <a:pt x="16" y="27"/>
                      <a:pt x="0"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8" name="Freeform 30">
                <a:extLst>
                  <a:ext uri="{FF2B5EF4-FFF2-40B4-BE49-F238E27FC236}">
                    <a16:creationId xmlns:a16="http://schemas.microsoft.com/office/drawing/2014/main" id="{990FD7D6-AE1B-409E-5B5F-D846B4807479}"/>
                  </a:ext>
                </a:extLst>
              </p:cNvPr>
              <p:cNvSpPr>
                <a:spLocks/>
              </p:cNvSpPr>
              <p:nvPr/>
            </p:nvSpPr>
            <p:spPr bwMode="auto">
              <a:xfrm>
                <a:off x="1262444" y="4702253"/>
                <a:ext cx="90749" cy="66868"/>
              </a:xfrm>
              <a:custGeom>
                <a:avLst/>
                <a:gdLst>
                  <a:gd name="T0" fmla="*/ 0 w 54"/>
                  <a:gd name="T1" fmla="*/ 9 h 40"/>
                  <a:gd name="T2" fmla="*/ 26 w 54"/>
                  <a:gd name="T3" fmla="*/ 6 h 40"/>
                  <a:gd name="T4" fmla="*/ 54 w 54"/>
                  <a:gd name="T5" fmla="*/ 28 h 40"/>
                  <a:gd name="T6" fmla="*/ 45 w 54"/>
                  <a:gd name="T7" fmla="*/ 22 h 40"/>
                  <a:gd name="T8" fmla="*/ 37 w 54"/>
                  <a:gd name="T9" fmla="*/ 24 h 40"/>
                  <a:gd name="T10" fmla="*/ 47 w 54"/>
                  <a:gd name="T11" fmla="*/ 32 h 40"/>
                  <a:gd name="T12" fmla="*/ 54 w 54"/>
                  <a:gd name="T13" fmla="*/ 30 h 40"/>
                  <a:gd name="T14" fmla="*/ 30 w 54"/>
                  <a:gd name="T15" fmla="*/ 36 h 40"/>
                  <a:gd name="T16" fmla="*/ 0 w 54"/>
                  <a:gd name="T1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0">
                    <a:moveTo>
                      <a:pt x="0" y="9"/>
                    </a:moveTo>
                    <a:cubicBezTo>
                      <a:pt x="0" y="9"/>
                      <a:pt x="12" y="0"/>
                      <a:pt x="26" y="6"/>
                    </a:cubicBezTo>
                    <a:cubicBezTo>
                      <a:pt x="38" y="11"/>
                      <a:pt x="50" y="24"/>
                      <a:pt x="54" y="28"/>
                    </a:cubicBezTo>
                    <a:cubicBezTo>
                      <a:pt x="52" y="26"/>
                      <a:pt x="49" y="23"/>
                      <a:pt x="45" y="22"/>
                    </a:cubicBezTo>
                    <a:cubicBezTo>
                      <a:pt x="41" y="21"/>
                      <a:pt x="37" y="24"/>
                      <a:pt x="37" y="24"/>
                    </a:cubicBezTo>
                    <a:cubicBezTo>
                      <a:pt x="37" y="24"/>
                      <a:pt x="42" y="30"/>
                      <a:pt x="47" y="32"/>
                    </a:cubicBezTo>
                    <a:cubicBezTo>
                      <a:pt x="51" y="33"/>
                      <a:pt x="53" y="31"/>
                      <a:pt x="54" y="30"/>
                    </a:cubicBezTo>
                    <a:cubicBezTo>
                      <a:pt x="52" y="33"/>
                      <a:pt x="43" y="40"/>
                      <a:pt x="30" y="36"/>
                    </a:cubicBezTo>
                    <a:cubicBezTo>
                      <a:pt x="14" y="31"/>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Freeform 31">
                <a:extLst>
                  <a:ext uri="{FF2B5EF4-FFF2-40B4-BE49-F238E27FC236}">
                    <a16:creationId xmlns:a16="http://schemas.microsoft.com/office/drawing/2014/main" id="{69DE1E5F-36C7-7546-5804-755A04E9EE13}"/>
                  </a:ext>
                </a:extLst>
              </p:cNvPr>
              <p:cNvSpPr>
                <a:spLocks/>
              </p:cNvSpPr>
              <p:nvPr/>
            </p:nvSpPr>
            <p:spPr bwMode="auto">
              <a:xfrm>
                <a:off x="1213089" y="4621057"/>
                <a:ext cx="89157" cy="82788"/>
              </a:xfrm>
              <a:custGeom>
                <a:avLst/>
                <a:gdLst>
                  <a:gd name="T0" fmla="*/ 0 w 53"/>
                  <a:gd name="T1" fmla="*/ 7 h 50"/>
                  <a:gd name="T2" fmla="*/ 29 w 53"/>
                  <a:gd name="T3" fmla="*/ 10 h 50"/>
                  <a:gd name="T4" fmla="*/ 53 w 53"/>
                  <a:gd name="T5" fmla="*/ 39 h 50"/>
                  <a:gd name="T6" fmla="*/ 45 w 53"/>
                  <a:gd name="T7" fmla="*/ 31 h 50"/>
                  <a:gd name="T8" fmla="*/ 36 w 53"/>
                  <a:gd name="T9" fmla="*/ 31 h 50"/>
                  <a:gd name="T10" fmla="*/ 45 w 53"/>
                  <a:gd name="T11" fmla="*/ 41 h 50"/>
                  <a:gd name="T12" fmla="*/ 53 w 53"/>
                  <a:gd name="T13" fmla="*/ 41 h 50"/>
                  <a:gd name="T14" fmla="*/ 26 w 53"/>
                  <a:gd name="T15" fmla="*/ 42 h 50"/>
                  <a:gd name="T16" fmla="*/ 0 w 53"/>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0" y="7"/>
                    </a:moveTo>
                    <a:cubicBezTo>
                      <a:pt x="0" y="7"/>
                      <a:pt x="14" y="0"/>
                      <a:pt x="29" y="10"/>
                    </a:cubicBezTo>
                    <a:cubicBezTo>
                      <a:pt x="40" y="18"/>
                      <a:pt x="50" y="33"/>
                      <a:pt x="53" y="39"/>
                    </a:cubicBezTo>
                    <a:cubicBezTo>
                      <a:pt x="52" y="36"/>
                      <a:pt x="49" y="33"/>
                      <a:pt x="45" y="31"/>
                    </a:cubicBezTo>
                    <a:cubicBezTo>
                      <a:pt x="41" y="28"/>
                      <a:pt x="36" y="31"/>
                      <a:pt x="36" y="31"/>
                    </a:cubicBezTo>
                    <a:cubicBezTo>
                      <a:pt x="36" y="31"/>
                      <a:pt x="40" y="39"/>
                      <a:pt x="45" y="41"/>
                    </a:cubicBezTo>
                    <a:cubicBezTo>
                      <a:pt x="49" y="43"/>
                      <a:pt x="52" y="42"/>
                      <a:pt x="53" y="41"/>
                    </a:cubicBezTo>
                    <a:cubicBezTo>
                      <a:pt x="50" y="43"/>
                      <a:pt x="39" y="50"/>
                      <a:pt x="26" y="42"/>
                    </a:cubicBezTo>
                    <a:cubicBezTo>
                      <a:pt x="10" y="34"/>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0" name="Freeform 32">
                <a:extLst>
                  <a:ext uri="{FF2B5EF4-FFF2-40B4-BE49-F238E27FC236}">
                    <a16:creationId xmlns:a16="http://schemas.microsoft.com/office/drawing/2014/main" id="{02ACF3B5-0E66-CDE9-FE12-693D35DE3FC9}"/>
                  </a:ext>
                </a:extLst>
              </p:cNvPr>
              <p:cNvSpPr>
                <a:spLocks/>
              </p:cNvSpPr>
              <p:nvPr/>
            </p:nvSpPr>
            <p:spPr bwMode="auto">
              <a:xfrm>
                <a:off x="1181247" y="4527124"/>
                <a:ext cx="82789" cy="95525"/>
              </a:xfrm>
              <a:custGeom>
                <a:avLst/>
                <a:gdLst>
                  <a:gd name="T0" fmla="*/ 0 w 49"/>
                  <a:gd name="T1" fmla="*/ 4 h 57"/>
                  <a:gd name="T2" fmla="*/ 30 w 49"/>
                  <a:gd name="T3" fmla="*/ 13 h 57"/>
                  <a:gd name="T4" fmla="*/ 49 w 49"/>
                  <a:gd name="T5" fmla="*/ 49 h 57"/>
                  <a:gd name="T6" fmla="*/ 43 w 49"/>
                  <a:gd name="T7" fmla="*/ 39 h 57"/>
                  <a:gd name="T8" fmla="*/ 33 w 49"/>
                  <a:gd name="T9" fmla="*/ 38 h 57"/>
                  <a:gd name="T10" fmla="*/ 40 w 49"/>
                  <a:gd name="T11" fmla="*/ 50 h 57"/>
                  <a:gd name="T12" fmla="*/ 49 w 49"/>
                  <a:gd name="T13" fmla="*/ 52 h 57"/>
                  <a:gd name="T14" fmla="*/ 20 w 49"/>
                  <a:gd name="T15" fmla="*/ 47 h 57"/>
                  <a:gd name="T16" fmla="*/ 0 w 49"/>
                  <a:gd name="T17"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7">
                    <a:moveTo>
                      <a:pt x="0" y="4"/>
                    </a:moveTo>
                    <a:cubicBezTo>
                      <a:pt x="0" y="4"/>
                      <a:pt x="17" y="0"/>
                      <a:pt x="30" y="13"/>
                    </a:cubicBezTo>
                    <a:cubicBezTo>
                      <a:pt x="40" y="24"/>
                      <a:pt x="47" y="43"/>
                      <a:pt x="49" y="49"/>
                    </a:cubicBezTo>
                    <a:cubicBezTo>
                      <a:pt x="48" y="46"/>
                      <a:pt x="46" y="42"/>
                      <a:pt x="43" y="39"/>
                    </a:cubicBezTo>
                    <a:cubicBezTo>
                      <a:pt x="38" y="35"/>
                      <a:pt x="33" y="38"/>
                      <a:pt x="33" y="38"/>
                    </a:cubicBezTo>
                    <a:cubicBezTo>
                      <a:pt x="33" y="38"/>
                      <a:pt x="35" y="46"/>
                      <a:pt x="40" y="50"/>
                    </a:cubicBezTo>
                    <a:cubicBezTo>
                      <a:pt x="44" y="53"/>
                      <a:pt x="47" y="52"/>
                      <a:pt x="49" y="52"/>
                    </a:cubicBezTo>
                    <a:cubicBezTo>
                      <a:pt x="45" y="53"/>
                      <a:pt x="32" y="57"/>
                      <a:pt x="20" y="47"/>
                    </a:cubicBezTo>
                    <a:cubicBezTo>
                      <a:pt x="4" y="3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Freeform 33">
                <a:extLst>
                  <a:ext uri="{FF2B5EF4-FFF2-40B4-BE49-F238E27FC236}">
                    <a16:creationId xmlns:a16="http://schemas.microsoft.com/office/drawing/2014/main" id="{48F8B7A5-8514-4B4C-7741-E4501F2B0CFF}"/>
                  </a:ext>
                </a:extLst>
              </p:cNvPr>
              <p:cNvSpPr>
                <a:spLocks/>
              </p:cNvSpPr>
              <p:nvPr/>
            </p:nvSpPr>
            <p:spPr bwMode="auto">
              <a:xfrm>
                <a:off x="1166918" y="4418862"/>
                <a:ext cx="74828" cy="109854"/>
              </a:xfrm>
              <a:custGeom>
                <a:avLst/>
                <a:gdLst>
                  <a:gd name="T0" fmla="*/ 3 w 45"/>
                  <a:gd name="T1" fmla="*/ 1 h 65"/>
                  <a:gd name="T2" fmla="*/ 32 w 45"/>
                  <a:gd name="T3" fmla="*/ 18 h 65"/>
                  <a:gd name="T4" fmla="*/ 45 w 45"/>
                  <a:gd name="T5" fmla="*/ 60 h 65"/>
                  <a:gd name="T6" fmla="*/ 40 w 45"/>
                  <a:gd name="T7" fmla="*/ 48 h 65"/>
                  <a:gd name="T8" fmla="*/ 30 w 45"/>
                  <a:gd name="T9" fmla="*/ 44 h 65"/>
                  <a:gd name="T10" fmla="*/ 35 w 45"/>
                  <a:gd name="T11" fmla="*/ 59 h 65"/>
                  <a:gd name="T12" fmla="*/ 43 w 45"/>
                  <a:gd name="T13" fmla="*/ 63 h 65"/>
                  <a:gd name="T14" fmla="*/ 14 w 45"/>
                  <a:gd name="T15" fmla="*/ 51 h 65"/>
                  <a:gd name="T16" fmla="*/ 3 w 45"/>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5">
                    <a:moveTo>
                      <a:pt x="3" y="1"/>
                    </a:moveTo>
                    <a:cubicBezTo>
                      <a:pt x="3" y="1"/>
                      <a:pt x="22" y="0"/>
                      <a:pt x="32" y="18"/>
                    </a:cubicBezTo>
                    <a:cubicBezTo>
                      <a:pt x="41" y="32"/>
                      <a:pt x="43" y="53"/>
                      <a:pt x="45" y="60"/>
                    </a:cubicBezTo>
                    <a:cubicBezTo>
                      <a:pt x="44" y="57"/>
                      <a:pt x="43" y="52"/>
                      <a:pt x="40" y="48"/>
                    </a:cubicBezTo>
                    <a:cubicBezTo>
                      <a:pt x="36" y="43"/>
                      <a:pt x="30" y="44"/>
                      <a:pt x="30" y="44"/>
                    </a:cubicBezTo>
                    <a:cubicBezTo>
                      <a:pt x="30" y="44"/>
                      <a:pt x="30" y="54"/>
                      <a:pt x="35" y="59"/>
                    </a:cubicBezTo>
                    <a:cubicBezTo>
                      <a:pt x="38" y="62"/>
                      <a:pt x="41" y="63"/>
                      <a:pt x="43" y="63"/>
                    </a:cubicBezTo>
                    <a:cubicBezTo>
                      <a:pt x="39" y="63"/>
                      <a:pt x="24" y="65"/>
                      <a:pt x="14" y="51"/>
                    </a:cubicBezTo>
                    <a:cubicBezTo>
                      <a:pt x="0" y="34"/>
                      <a:pt x="3"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2" name="Freeform 34">
                <a:extLst>
                  <a:ext uri="{FF2B5EF4-FFF2-40B4-BE49-F238E27FC236}">
                    <a16:creationId xmlns:a16="http://schemas.microsoft.com/office/drawing/2014/main" id="{C70DDFAE-C2DC-45E9-44B4-18DEB8803888}"/>
                  </a:ext>
                </a:extLst>
              </p:cNvPr>
              <p:cNvSpPr>
                <a:spLocks/>
              </p:cNvSpPr>
              <p:nvPr/>
            </p:nvSpPr>
            <p:spPr bwMode="auto">
              <a:xfrm>
                <a:off x="1179655" y="4318561"/>
                <a:ext cx="60499" cy="106670"/>
              </a:xfrm>
              <a:custGeom>
                <a:avLst/>
                <a:gdLst>
                  <a:gd name="T0" fmla="*/ 8 w 36"/>
                  <a:gd name="T1" fmla="*/ 1 h 64"/>
                  <a:gd name="T2" fmla="*/ 31 w 36"/>
                  <a:gd name="T3" fmla="*/ 21 h 64"/>
                  <a:gd name="T4" fmla="*/ 34 w 36"/>
                  <a:gd name="T5" fmla="*/ 61 h 64"/>
                  <a:gd name="T6" fmla="*/ 32 w 36"/>
                  <a:gd name="T7" fmla="*/ 50 h 64"/>
                  <a:gd name="T8" fmla="*/ 24 w 36"/>
                  <a:gd name="T9" fmla="*/ 45 h 64"/>
                  <a:gd name="T10" fmla="*/ 26 w 36"/>
                  <a:gd name="T11" fmla="*/ 59 h 64"/>
                  <a:gd name="T12" fmla="*/ 33 w 36"/>
                  <a:gd name="T13" fmla="*/ 64 h 64"/>
                  <a:gd name="T14" fmla="*/ 8 w 36"/>
                  <a:gd name="T15" fmla="*/ 47 h 64"/>
                  <a:gd name="T16" fmla="*/ 8 w 36"/>
                  <a:gd name="T1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8" y="1"/>
                    </a:moveTo>
                    <a:cubicBezTo>
                      <a:pt x="8" y="0"/>
                      <a:pt x="25" y="4"/>
                      <a:pt x="31" y="21"/>
                    </a:cubicBezTo>
                    <a:cubicBezTo>
                      <a:pt x="36" y="35"/>
                      <a:pt x="35" y="55"/>
                      <a:pt x="34" y="61"/>
                    </a:cubicBezTo>
                    <a:cubicBezTo>
                      <a:pt x="34" y="59"/>
                      <a:pt x="34" y="54"/>
                      <a:pt x="32" y="50"/>
                    </a:cubicBezTo>
                    <a:cubicBezTo>
                      <a:pt x="30" y="45"/>
                      <a:pt x="24" y="45"/>
                      <a:pt x="24" y="45"/>
                    </a:cubicBezTo>
                    <a:cubicBezTo>
                      <a:pt x="24" y="45"/>
                      <a:pt x="23" y="53"/>
                      <a:pt x="26" y="59"/>
                    </a:cubicBezTo>
                    <a:cubicBezTo>
                      <a:pt x="28" y="62"/>
                      <a:pt x="31" y="63"/>
                      <a:pt x="33" y="64"/>
                    </a:cubicBezTo>
                    <a:cubicBezTo>
                      <a:pt x="28" y="63"/>
                      <a:pt x="15" y="62"/>
                      <a:pt x="8" y="47"/>
                    </a:cubicBezTo>
                    <a:cubicBezTo>
                      <a:pt x="0" y="30"/>
                      <a:pt x="8"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Freeform 35">
                <a:extLst>
                  <a:ext uri="{FF2B5EF4-FFF2-40B4-BE49-F238E27FC236}">
                    <a16:creationId xmlns:a16="http://schemas.microsoft.com/office/drawing/2014/main" id="{D0967385-95C0-2CA4-3E72-CB9E4CB37587}"/>
                  </a:ext>
                </a:extLst>
              </p:cNvPr>
              <p:cNvSpPr>
                <a:spLocks/>
              </p:cNvSpPr>
              <p:nvPr/>
            </p:nvSpPr>
            <p:spPr bwMode="auto">
              <a:xfrm>
                <a:off x="1211497" y="4232588"/>
                <a:ext cx="52539" cy="101893"/>
              </a:xfrm>
              <a:custGeom>
                <a:avLst/>
                <a:gdLst>
                  <a:gd name="T0" fmla="*/ 12 w 31"/>
                  <a:gd name="T1" fmla="*/ 0 h 61"/>
                  <a:gd name="T2" fmla="*/ 29 w 31"/>
                  <a:gd name="T3" fmla="*/ 23 h 61"/>
                  <a:gd name="T4" fmla="*/ 24 w 31"/>
                  <a:gd name="T5" fmla="*/ 59 h 61"/>
                  <a:gd name="T6" fmla="*/ 25 w 31"/>
                  <a:gd name="T7" fmla="*/ 49 h 61"/>
                  <a:gd name="T8" fmla="*/ 19 w 31"/>
                  <a:gd name="T9" fmla="*/ 42 h 61"/>
                  <a:gd name="T10" fmla="*/ 17 w 31"/>
                  <a:gd name="T11" fmla="*/ 55 h 61"/>
                  <a:gd name="T12" fmla="*/ 23 w 31"/>
                  <a:gd name="T13" fmla="*/ 61 h 61"/>
                  <a:gd name="T14" fmla="*/ 4 w 31"/>
                  <a:gd name="T15" fmla="*/ 42 h 61"/>
                  <a:gd name="T16" fmla="*/ 12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12" y="0"/>
                    </a:moveTo>
                    <a:cubicBezTo>
                      <a:pt x="12" y="0"/>
                      <a:pt x="27" y="6"/>
                      <a:pt x="29" y="23"/>
                    </a:cubicBezTo>
                    <a:cubicBezTo>
                      <a:pt x="31" y="36"/>
                      <a:pt x="26" y="54"/>
                      <a:pt x="24" y="59"/>
                    </a:cubicBezTo>
                    <a:cubicBezTo>
                      <a:pt x="25" y="57"/>
                      <a:pt x="26" y="52"/>
                      <a:pt x="25" y="49"/>
                    </a:cubicBezTo>
                    <a:cubicBezTo>
                      <a:pt x="24" y="44"/>
                      <a:pt x="19" y="42"/>
                      <a:pt x="19" y="42"/>
                    </a:cubicBezTo>
                    <a:cubicBezTo>
                      <a:pt x="19" y="42"/>
                      <a:pt x="16" y="50"/>
                      <a:pt x="17" y="55"/>
                    </a:cubicBezTo>
                    <a:cubicBezTo>
                      <a:pt x="18" y="59"/>
                      <a:pt x="21" y="60"/>
                      <a:pt x="23" y="61"/>
                    </a:cubicBezTo>
                    <a:cubicBezTo>
                      <a:pt x="19" y="60"/>
                      <a:pt x="7" y="56"/>
                      <a:pt x="4" y="42"/>
                    </a:cubicBezTo>
                    <a:cubicBezTo>
                      <a:pt x="0" y="25"/>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4" name="Freeform 36">
                <a:extLst>
                  <a:ext uri="{FF2B5EF4-FFF2-40B4-BE49-F238E27FC236}">
                    <a16:creationId xmlns:a16="http://schemas.microsoft.com/office/drawing/2014/main" id="{2318D36E-9FFD-8CB4-DAF6-D6EA743D7CC9}"/>
                  </a:ext>
                </a:extLst>
              </p:cNvPr>
              <p:cNvSpPr>
                <a:spLocks/>
              </p:cNvSpPr>
              <p:nvPr/>
            </p:nvSpPr>
            <p:spPr bwMode="auto">
              <a:xfrm>
                <a:off x="1256075" y="4164128"/>
                <a:ext cx="44578" cy="92341"/>
              </a:xfrm>
              <a:custGeom>
                <a:avLst/>
                <a:gdLst>
                  <a:gd name="T0" fmla="*/ 15 w 27"/>
                  <a:gd name="T1" fmla="*/ 0 h 55"/>
                  <a:gd name="T2" fmla="*/ 26 w 27"/>
                  <a:gd name="T3" fmla="*/ 23 h 55"/>
                  <a:gd name="T4" fmla="*/ 16 w 27"/>
                  <a:gd name="T5" fmla="*/ 54 h 55"/>
                  <a:gd name="T6" fmla="*/ 18 w 27"/>
                  <a:gd name="T7" fmla="*/ 45 h 55"/>
                  <a:gd name="T8" fmla="*/ 14 w 27"/>
                  <a:gd name="T9" fmla="*/ 38 h 55"/>
                  <a:gd name="T10" fmla="*/ 11 w 27"/>
                  <a:gd name="T11" fmla="*/ 50 h 55"/>
                  <a:gd name="T12" fmla="*/ 14 w 27"/>
                  <a:gd name="T13" fmla="*/ 55 h 55"/>
                  <a:gd name="T14" fmla="*/ 1 w 27"/>
                  <a:gd name="T15" fmla="*/ 36 h 55"/>
                  <a:gd name="T16" fmla="*/ 15 w 2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5">
                    <a:moveTo>
                      <a:pt x="15" y="0"/>
                    </a:moveTo>
                    <a:cubicBezTo>
                      <a:pt x="15" y="0"/>
                      <a:pt x="27" y="8"/>
                      <a:pt x="26" y="23"/>
                    </a:cubicBezTo>
                    <a:cubicBezTo>
                      <a:pt x="26" y="35"/>
                      <a:pt x="19" y="50"/>
                      <a:pt x="16" y="54"/>
                    </a:cubicBezTo>
                    <a:cubicBezTo>
                      <a:pt x="17" y="52"/>
                      <a:pt x="19" y="48"/>
                      <a:pt x="18" y="45"/>
                    </a:cubicBezTo>
                    <a:cubicBezTo>
                      <a:pt x="18" y="40"/>
                      <a:pt x="14" y="38"/>
                      <a:pt x="14" y="38"/>
                    </a:cubicBezTo>
                    <a:cubicBezTo>
                      <a:pt x="14" y="38"/>
                      <a:pt x="10" y="45"/>
                      <a:pt x="11" y="50"/>
                    </a:cubicBezTo>
                    <a:cubicBezTo>
                      <a:pt x="11" y="53"/>
                      <a:pt x="13" y="55"/>
                      <a:pt x="14" y="55"/>
                    </a:cubicBezTo>
                    <a:cubicBezTo>
                      <a:pt x="11" y="54"/>
                      <a:pt x="2" y="49"/>
                      <a:pt x="1" y="36"/>
                    </a:cubicBezTo>
                    <a:cubicBezTo>
                      <a:pt x="0" y="20"/>
                      <a:pt x="15"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Freeform 37">
                <a:extLst>
                  <a:ext uri="{FF2B5EF4-FFF2-40B4-BE49-F238E27FC236}">
                    <a16:creationId xmlns:a16="http://schemas.microsoft.com/office/drawing/2014/main" id="{7BE71FE1-2D11-E7AF-D649-B9354D6157F7}"/>
                  </a:ext>
                </a:extLst>
              </p:cNvPr>
              <p:cNvSpPr>
                <a:spLocks/>
              </p:cNvSpPr>
              <p:nvPr/>
            </p:nvSpPr>
            <p:spPr bwMode="auto">
              <a:xfrm>
                <a:off x="1302246" y="4111589"/>
                <a:ext cx="49355" cy="81196"/>
              </a:xfrm>
              <a:custGeom>
                <a:avLst/>
                <a:gdLst>
                  <a:gd name="T0" fmla="*/ 19 w 29"/>
                  <a:gd name="T1" fmla="*/ 0 h 48"/>
                  <a:gd name="T2" fmla="*/ 26 w 29"/>
                  <a:gd name="T3" fmla="*/ 21 h 48"/>
                  <a:gd name="T4" fmla="*/ 12 w 29"/>
                  <a:gd name="T5" fmla="*/ 47 h 48"/>
                  <a:gd name="T6" fmla="*/ 15 w 29"/>
                  <a:gd name="T7" fmla="*/ 40 h 48"/>
                  <a:gd name="T8" fmla="*/ 12 w 29"/>
                  <a:gd name="T9" fmla="*/ 33 h 48"/>
                  <a:gd name="T10" fmla="*/ 8 w 29"/>
                  <a:gd name="T11" fmla="*/ 42 h 48"/>
                  <a:gd name="T12" fmla="*/ 10 w 29"/>
                  <a:gd name="T13" fmla="*/ 48 h 48"/>
                  <a:gd name="T14" fmla="*/ 2 w 29"/>
                  <a:gd name="T15" fmla="*/ 29 h 48"/>
                  <a:gd name="T16" fmla="*/ 19 w 2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8">
                    <a:moveTo>
                      <a:pt x="19" y="0"/>
                    </a:moveTo>
                    <a:cubicBezTo>
                      <a:pt x="19" y="0"/>
                      <a:pt x="29" y="8"/>
                      <a:pt x="26" y="21"/>
                    </a:cubicBezTo>
                    <a:cubicBezTo>
                      <a:pt x="23" y="32"/>
                      <a:pt x="15" y="44"/>
                      <a:pt x="12" y="47"/>
                    </a:cubicBezTo>
                    <a:cubicBezTo>
                      <a:pt x="13" y="46"/>
                      <a:pt x="15" y="43"/>
                      <a:pt x="15" y="40"/>
                    </a:cubicBezTo>
                    <a:cubicBezTo>
                      <a:pt x="16" y="35"/>
                      <a:pt x="12" y="33"/>
                      <a:pt x="12" y="33"/>
                    </a:cubicBezTo>
                    <a:cubicBezTo>
                      <a:pt x="12" y="33"/>
                      <a:pt x="8" y="38"/>
                      <a:pt x="8" y="42"/>
                    </a:cubicBezTo>
                    <a:cubicBezTo>
                      <a:pt x="7" y="45"/>
                      <a:pt x="9" y="47"/>
                      <a:pt x="10" y="48"/>
                    </a:cubicBezTo>
                    <a:cubicBezTo>
                      <a:pt x="7" y="46"/>
                      <a:pt x="0" y="40"/>
                      <a:pt x="2" y="29"/>
                    </a:cubicBezTo>
                    <a:cubicBezTo>
                      <a:pt x="3" y="15"/>
                      <a:pt x="1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6" name="Freeform 38">
                <a:extLst>
                  <a:ext uri="{FF2B5EF4-FFF2-40B4-BE49-F238E27FC236}">
                    <a16:creationId xmlns:a16="http://schemas.microsoft.com/office/drawing/2014/main" id="{D1DE0D75-B1C3-7ED4-D02E-AD327C8A8D52}"/>
                  </a:ext>
                </a:extLst>
              </p:cNvPr>
              <p:cNvSpPr>
                <a:spLocks/>
              </p:cNvSpPr>
              <p:nvPr/>
            </p:nvSpPr>
            <p:spPr bwMode="auto">
              <a:xfrm>
                <a:off x="1351601" y="4073379"/>
                <a:ext cx="49355" cy="68460"/>
              </a:xfrm>
              <a:custGeom>
                <a:avLst/>
                <a:gdLst>
                  <a:gd name="T0" fmla="*/ 23 w 30"/>
                  <a:gd name="T1" fmla="*/ 0 h 41"/>
                  <a:gd name="T2" fmla="*/ 26 w 30"/>
                  <a:gd name="T3" fmla="*/ 19 h 41"/>
                  <a:gd name="T4" fmla="*/ 9 w 30"/>
                  <a:gd name="T5" fmla="*/ 40 h 41"/>
                  <a:gd name="T6" fmla="*/ 14 w 30"/>
                  <a:gd name="T7" fmla="*/ 34 h 41"/>
                  <a:gd name="T8" fmla="*/ 12 w 30"/>
                  <a:gd name="T9" fmla="*/ 28 h 41"/>
                  <a:gd name="T10" fmla="*/ 7 w 30"/>
                  <a:gd name="T11" fmla="*/ 35 h 41"/>
                  <a:gd name="T12" fmla="*/ 8 w 30"/>
                  <a:gd name="T13" fmla="*/ 41 h 41"/>
                  <a:gd name="T14" fmla="*/ 3 w 30"/>
                  <a:gd name="T15" fmla="*/ 23 h 41"/>
                  <a:gd name="T16" fmla="*/ 23 w 3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1">
                    <a:moveTo>
                      <a:pt x="23" y="0"/>
                    </a:moveTo>
                    <a:cubicBezTo>
                      <a:pt x="23" y="0"/>
                      <a:pt x="30" y="8"/>
                      <a:pt x="26" y="19"/>
                    </a:cubicBezTo>
                    <a:cubicBezTo>
                      <a:pt x="22" y="28"/>
                      <a:pt x="13" y="37"/>
                      <a:pt x="9" y="40"/>
                    </a:cubicBezTo>
                    <a:cubicBezTo>
                      <a:pt x="11" y="39"/>
                      <a:pt x="13" y="36"/>
                      <a:pt x="14" y="34"/>
                    </a:cubicBezTo>
                    <a:cubicBezTo>
                      <a:pt x="15" y="30"/>
                      <a:pt x="12" y="28"/>
                      <a:pt x="12" y="28"/>
                    </a:cubicBezTo>
                    <a:cubicBezTo>
                      <a:pt x="12" y="28"/>
                      <a:pt x="8" y="32"/>
                      <a:pt x="7" y="35"/>
                    </a:cubicBezTo>
                    <a:cubicBezTo>
                      <a:pt x="6" y="38"/>
                      <a:pt x="7" y="40"/>
                      <a:pt x="8" y="41"/>
                    </a:cubicBezTo>
                    <a:cubicBezTo>
                      <a:pt x="6" y="39"/>
                      <a:pt x="0" y="32"/>
                      <a:pt x="3" y="23"/>
                    </a:cubicBezTo>
                    <a:cubicBezTo>
                      <a:pt x="7" y="11"/>
                      <a:pt x="23"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Freeform 39">
                <a:extLst>
                  <a:ext uri="{FF2B5EF4-FFF2-40B4-BE49-F238E27FC236}">
                    <a16:creationId xmlns:a16="http://schemas.microsoft.com/office/drawing/2014/main" id="{9B16D78E-4802-944C-3A40-DFC1CD8FC443}"/>
                  </a:ext>
                </a:extLst>
              </p:cNvPr>
              <p:cNvSpPr>
                <a:spLocks/>
              </p:cNvSpPr>
              <p:nvPr/>
            </p:nvSpPr>
            <p:spPr bwMode="auto">
              <a:xfrm>
                <a:off x="1402547" y="4046314"/>
                <a:ext cx="47763" cy="55723"/>
              </a:xfrm>
              <a:custGeom>
                <a:avLst/>
                <a:gdLst>
                  <a:gd name="T0" fmla="*/ 23 w 28"/>
                  <a:gd name="T1" fmla="*/ 0 h 33"/>
                  <a:gd name="T2" fmla="*/ 23 w 28"/>
                  <a:gd name="T3" fmla="*/ 17 h 33"/>
                  <a:gd name="T4" fmla="*/ 6 w 28"/>
                  <a:gd name="T5" fmla="*/ 33 h 33"/>
                  <a:gd name="T6" fmla="*/ 11 w 28"/>
                  <a:gd name="T7" fmla="*/ 28 h 33"/>
                  <a:gd name="T8" fmla="*/ 10 w 28"/>
                  <a:gd name="T9" fmla="*/ 23 h 33"/>
                  <a:gd name="T10" fmla="*/ 5 w 28"/>
                  <a:gd name="T11" fmla="*/ 29 h 33"/>
                  <a:gd name="T12" fmla="*/ 5 w 28"/>
                  <a:gd name="T13" fmla="*/ 33 h 33"/>
                  <a:gd name="T14" fmla="*/ 3 w 28"/>
                  <a:gd name="T15" fmla="*/ 18 h 33"/>
                  <a:gd name="T16" fmla="*/ 23 w 2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23" y="0"/>
                    </a:moveTo>
                    <a:cubicBezTo>
                      <a:pt x="23" y="0"/>
                      <a:pt x="28" y="8"/>
                      <a:pt x="23" y="17"/>
                    </a:cubicBezTo>
                    <a:cubicBezTo>
                      <a:pt x="19" y="24"/>
                      <a:pt x="9" y="31"/>
                      <a:pt x="6" y="33"/>
                    </a:cubicBezTo>
                    <a:cubicBezTo>
                      <a:pt x="8" y="32"/>
                      <a:pt x="10" y="30"/>
                      <a:pt x="11" y="28"/>
                    </a:cubicBezTo>
                    <a:cubicBezTo>
                      <a:pt x="12" y="25"/>
                      <a:pt x="10" y="23"/>
                      <a:pt x="10" y="23"/>
                    </a:cubicBezTo>
                    <a:cubicBezTo>
                      <a:pt x="10" y="23"/>
                      <a:pt x="6" y="26"/>
                      <a:pt x="5" y="29"/>
                    </a:cubicBezTo>
                    <a:cubicBezTo>
                      <a:pt x="4" y="31"/>
                      <a:pt x="4" y="32"/>
                      <a:pt x="5" y="33"/>
                    </a:cubicBezTo>
                    <a:cubicBezTo>
                      <a:pt x="3" y="31"/>
                      <a:pt x="0" y="25"/>
                      <a:pt x="3" y="18"/>
                    </a:cubicBezTo>
                    <a:cubicBezTo>
                      <a:pt x="8" y="8"/>
                      <a:pt x="23"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8" name="Freeform 40">
                <a:extLst>
                  <a:ext uri="{FF2B5EF4-FFF2-40B4-BE49-F238E27FC236}">
                    <a16:creationId xmlns:a16="http://schemas.microsoft.com/office/drawing/2014/main" id="{C6A7831C-9700-3544-64F3-23F8E89362B6}"/>
                  </a:ext>
                </a:extLst>
              </p:cNvPr>
              <p:cNvSpPr>
                <a:spLocks/>
              </p:cNvSpPr>
              <p:nvPr/>
            </p:nvSpPr>
            <p:spPr bwMode="auto">
              <a:xfrm>
                <a:off x="1381850" y="4710214"/>
                <a:ext cx="50947" cy="76420"/>
              </a:xfrm>
              <a:custGeom>
                <a:avLst/>
                <a:gdLst>
                  <a:gd name="T0" fmla="*/ 11 w 31"/>
                  <a:gd name="T1" fmla="*/ 0 h 46"/>
                  <a:gd name="T2" fmla="*/ 3 w 31"/>
                  <a:gd name="T3" fmla="*/ 22 h 46"/>
                  <a:gd name="T4" fmla="*/ 22 w 31"/>
                  <a:gd name="T5" fmla="*/ 46 h 46"/>
                  <a:gd name="T6" fmla="*/ 16 w 31"/>
                  <a:gd name="T7" fmla="*/ 39 h 46"/>
                  <a:gd name="T8" fmla="*/ 18 w 31"/>
                  <a:gd name="T9" fmla="*/ 32 h 46"/>
                  <a:gd name="T10" fmla="*/ 24 w 31"/>
                  <a:gd name="T11" fmla="*/ 40 h 46"/>
                  <a:gd name="T12" fmla="*/ 24 w 31"/>
                  <a:gd name="T13" fmla="*/ 46 h 46"/>
                  <a:gd name="T14" fmla="*/ 28 w 31"/>
                  <a:gd name="T15" fmla="*/ 25 h 46"/>
                  <a:gd name="T16" fmla="*/ 11 w 3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6">
                    <a:moveTo>
                      <a:pt x="11" y="0"/>
                    </a:moveTo>
                    <a:cubicBezTo>
                      <a:pt x="11" y="0"/>
                      <a:pt x="0" y="8"/>
                      <a:pt x="3" y="22"/>
                    </a:cubicBezTo>
                    <a:cubicBezTo>
                      <a:pt x="5" y="33"/>
                      <a:pt x="17" y="43"/>
                      <a:pt x="22" y="46"/>
                    </a:cubicBezTo>
                    <a:cubicBezTo>
                      <a:pt x="20" y="45"/>
                      <a:pt x="17" y="42"/>
                      <a:pt x="16" y="39"/>
                    </a:cubicBezTo>
                    <a:cubicBezTo>
                      <a:pt x="14" y="35"/>
                      <a:pt x="18" y="32"/>
                      <a:pt x="18" y="32"/>
                    </a:cubicBezTo>
                    <a:cubicBezTo>
                      <a:pt x="18" y="32"/>
                      <a:pt x="23" y="36"/>
                      <a:pt x="24" y="40"/>
                    </a:cubicBezTo>
                    <a:cubicBezTo>
                      <a:pt x="25" y="43"/>
                      <a:pt x="24" y="45"/>
                      <a:pt x="24" y="46"/>
                    </a:cubicBezTo>
                    <a:cubicBezTo>
                      <a:pt x="26" y="44"/>
                      <a:pt x="31" y="35"/>
                      <a:pt x="28" y="25"/>
                    </a:cubicBezTo>
                    <a:cubicBezTo>
                      <a:pt x="24" y="12"/>
                      <a:pt x="11"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Freeform 41">
                <a:extLst>
                  <a:ext uri="{FF2B5EF4-FFF2-40B4-BE49-F238E27FC236}">
                    <a16:creationId xmlns:a16="http://schemas.microsoft.com/office/drawing/2014/main" id="{76ADFFD8-31E7-88E9-9AA4-460D56256056}"/>
                  </a:ext>
                </a:extLst>
              </p:cNvPr>
              <p:cNvSpPr>
                <a:spLocks/>
              </p:cNvSpPr>
              <p:nvPr/>
            </p:nvSpPr>
            <p:spPr bwMode="auto">
              <a:xfrm>
                <a:off x="1338864" y="4654491"/>
                <a:ext cx="46171" cy="85973"/>
              </a:xfrm>
              <a:custGeom>
                <a:avLst/>
                <a:gdLst>
                  <a:gd name="T0" fmla="*/ 13 w 27"/>
                  <a:gd name="T1" fmla="*/ 0 h 51"/>
                  <a:gd name="T2" fmla="*/ 0 w 27"/>
                  <a:gd name="T3" fmla="*/ 21 h 51"/>
                  <a:gd name="T4" fmla="*/ 15 w 27"/>
                  <a:gd name="T5" fmla="*/ 51 h 51"/>
                  <a:gd name="T6" fmla="*/ 10 w 27"/>
                  <a:gd name="T7" fmla="*/ 42 h 51"/>
                  <a:gd name="T8" fmla="*/ 13 w 27"/>
                  <a:gd name="T9" fmla="*/ 35 h 51"/>
                  <a:gd name="T10" fmla="*/ 19 w 27"/>
                  <a:gd name="T11" fmla="*/ 44 h 51"/>
                  <a:gd name="T12" fmla="*/ 17 w 27"/>
                  <a:gd name="T13" fmla="*/ 51 h 51"/>
                  <a:gd name="T14" fmla="*/ 26 w 27"/>
                  <a:gd name="T15" fmla="*/ 29 h 51"/>
                  <a:gd name="T16" fmla="*/ 13 w 2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13" y="0"/>
                    </a:moveTo>
                    <a:cubicBezTo>
                      <a:pt x="13" y="0"/>
                      <a:pt x="0" y="6"/>
                      <a:pt x="0" y="21"/>
                    </a:cubicBezTo>
                    <a:cubicBezTo>
                      <a:pt x="0" y="33"/>
                      <a:pt x="11" y="47"/>
                      <a:pt x="15" y="51"/>
                    </a:cubicBezTo>
                    <a:cubicBezTo>
                      <a:pt x="13" y="49"/>
                      <a:pt x="10" y="46"/>
                      <a:pt x="10" y="42"/>
                    </a:cubicBezTo>
                    <a:cubicBezTo>
                      <a:pt x="9" y="37"/>
                      <a:pt x="13" y="35"/>
                      <a:pt x="13" y="35"/>
                    </a:cubicBezTo>
                    <a:cubicBezTo>
                      <a:pt x="13" y="35"/>
                      <a:pt x="18" y="40"/>
                      <a:pt x="19" y="44"/>
                    </a:cubicBezTo>
                    <a:cubicBezTo>
                      <a:pt x="19" y="48"/>
                      <a:pt x="18" y="50"/>
                      <a:pt x="17" y="51"/>
                    </a:cubicBezTo>
                    <a:cubicBezTo>
                      <a:pt x="19" y="49"/>
                      <a:pt x="27" y="40"/>
                      <a:pt x="26" y="29"/>
                    </a:cubicBezTo>
                    <a:cubicBezTo>
                      <a:pt x="24" y="15"/>
                      <a:pt x="13"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0" name="Freeform 42">
                <a:extLst>
                  <a:ext uri="{FF2B5EF4-FFF2-40B4-BE49-F238E27FC236}">
                    <a16:creationId xmlns:a16="http://schemas.microsoft.com/office/drawing/2014/main" id="{4CDD82F6-6254-12C6-039F-6B1A068F29CC}"/>
                  </a:ext>
                </a:extLst>
              </p:cNvPr>
              <p:cNvSpPr>
                <a:spLocks/>
              </p:cNvSpPr>
              <p:nvPr/>
            </p:nvSpPr>
            <p:spPr bwMode="auto">
              <a:xfrm>
                <a:off x="1295878" y="4584439"/>
                <a:ext cx="50947" cy="95525"/>
              </a:xfrm>
              <a:custGeom>
                <a:avLst/>
                <a:gdLst>
                  <a:gd name="T0" fmla="*/ 22 w 30"/>
                  <a:gd name="T1" fmla="*/ 0 h 56"/>
                  <a:gd name="T2" fmla="*/ 3 w 30"/>
                  <a:gd name="T3" fmla="*/ 20 h 56"/>
                  <a:gd name="T4" fmla="*/ 12 w 30"/>
                  <a:gd name="T5" fmla="*/ 55 h 56"/>
                  <a:gd name="T6" fmla="*/ 9 w 30"/>
                  <a:gd name="T7" fmla="*/ 45 h 56"/>
                  <a:gd name="T8" fmla="*/ 14 w 30"/>
                  <a:gd name="T9" fmla="*/ 37 h 56"/>
                  <a:gd name="T10" fmla="*/ 18 w 30"/>
                  <a:gd name="T11" fmla="*/ 49 h 56"/>
                  <a:gd name="T12" fmla="*/ 14 w 30"/>
                  <a:gd name="T13" fmla="*/ 56 h 56"/>
                  <a:gd name="T14" fmla="*/ 29 w 30"/>
                  <a:gd name="T15" fmla="*/ 33 h 56"/>
                  <a:gd name="T16" fmla="*/ 22 w 30"/>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6">
                    <a:moveTo>
                      <a:pt x="22" y="0"/>
                    </a:moveTo>
                    <a:cubicBezTo>
                      <a:pt x="22" y="0"/>
                      <a:pt x="6" y="5"/>
                      <a:pt x="3" y="20"/>
                    </a:cubicBezTo>
                    <a:cubicBezTo>
                      <a:pt x="0" y="34"/>
                      <a:pt x="9" y="50"/>
                      <a:pt x="12" y="55"/>
                    </a:cubicBezTo>
                    <a:cubicBezTo>
                      <a:pt x="11" y="53"/>
                      <a:pt x="9" y="48"/>
                      <a:pt x="9" y="45"/>
                    </a:cubicBezTo>
                    <a:cubicBezTo>
                      <a:pt x="9" y="39"/>
                      <a:pt x="14" y="37"/>
                      <a:pt x="14" y="37"/>
                    </a:cubicBezTo>
                    <a:cubicBezTo>
                      <a:pt x="14" y="37"/>
                      <a:pt x="18" y="44"/>
                      <a:pt x="18" y="49"/>
                    </a:cubicBezTo>
                    <a:cubicBezTo>
                      <a:pt x="18" y="52"/>
                      <a:pt x="15" y="55"/>
                      <a:pt x="14" y="56"/>
                    </a:cubicBezTo>
                    <a:cubicBezTo>
                      <a:pt x="18" y="54"/>
                      <a:pt x="27" y="46"/>
                      <a:pt x="29" y="33"/>
                    </a:cubicBezTo>
                    <a:cubicBezTo>
                      <a:pt x="30" y="18"/>
                      <a:pt x="22" y="1"/>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Freeform 43">
                <a:extLst>
                  <a:ext uri="{FF2B5EF4-FFF2-40B4-BE49-F238E27FC236}">
                    <a16:creationId xmlns:a16="http://schemas.microsoft.com/office/drawing/2014/main" id="{DB03F550-24E1-3B57-EEBA-2742709A7B7F}"/>
                  </a:ext>
                </a:extLst>
              </p:cNvPr>
              <p:cNvSpPr>
                <a:spLocks/>
              </p:cNvSpPr>
              <p:nvPr/>
            </p:nvSpPr>
            <p:spPr bwMode="auto">
              <a:xfrm>
                <a:off x="1265628" y="4511203"/>
                <a:ext cx="60499" cy="93933"/>
              </a:xfrm>
              <a:custGeom>
                <a:avLst/>
                <a:gdLst>
                  <a:gd name="T0" fmla="*/ 31 w 36"/>
                  <a:gd name="T1" fmla="*/ 0 h 56"/>
                  <a:gd name="T2" fmla="*/ 6 w 36"/>
                  <a:gd name="T3" fmla="*/ 16 h 56"/>
                  <a:gd name="T4" fmla="*/ 8 w 36"/>
                  <a:gd name="T5" fmla="*/ 55 h 56"/>
                  <a:gd name="T6" fmla="*/ 7 w 36"/>
                  <a:gd name="T7" fmla="*/ 43 h 56"/>
                  <a:gd name="T8" fmla="*/ 14 w 36"/>
                  <a:gd name="T9" fmla="*/ 37 h 56"/>
                  <a:gd name="T10" fmla="*/ 16 w 36"/>
                  <a:gd name="T11" fmla="*/ 50 h 56"/>
                  <a:gd name="T12" fmla="*/ 10 w 36"/>
                  <a:gd name="T13" fmla="*/ 56 h 56"/>
                  <a:gd name="T14" fmla="*/ 30 w 36"/>
                  <a:gd name="T15" fmla="*/ 36 h 56"/>
                  <a:gd name="T16" fmla="*/ 31 w 3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6">
                    <a:moveTo>
                      <a:pt x="31" y="0"/>
                    </a:moveTo>
                    <a:cubicBezTo>
                      <a:pt x="31" y="0"/>
                      <a:pt x="13" y="0"/>
                      <a:pt x="6" y="16"/>
                    </a:cubicBezTo>
                    <a:cubicBezTo>
                      <a:pt x="0" y="30"/>
                      <a:pt x="5" y="49"/>
                      <a:pt x="8" y="55"/>
                    </a:cubicBezTo>
                    <a:cubicBezTo>
                      <a:pt x="7" y="52"/>
                      <a:pt x="6" y="47"/>
                      <a:pt x="7" y="43"/>
                    </a:cubicBezTo>
                    <a:cubicBezTo>
                      <a:pt x="9" y="38"/>
                      <a:pt x="14" y="37"/>
                      <a:pt x="14" y="37"/>
                    </a:cubicBezTo>
                    <a:cubicBezTo>
                      <a:pt x="14" y="37"/>
                      <a:pt x="17" y="44"/>
                      <a:pt x="16" y="50"/>
                    </a:cubicBezTo>
                    <a:cubicBezTo>
                      <a:pt x="15" y="53"/>
                      <a:pt x="12" y="55"/>
                      <a:pt x="10" y="56"/>
                    </a:cubicBezTo>
                    <a:cubicBezTo>
                      <a:pt x="14" y="55"/>
                      <a:pt x="26" y="48"/>
                      <a:pt x="30" y="36"/>
                    </a:cubicBezTo>
                    <a:cubicBezTo>
                      <a:pt x="36" y="20"/>
                      <a:pt x="31"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2" name="Freeform 44">
                <a:extLst>
                  <a:ext uri="{FF2B5EF4-FFF2-40B4-BE49-F238E27FC236}">
                    <a16:creationId xmlns:a16="http://schemas.microsoft.com/office/drawing/2014/main" id="{432E22D6-A89F-EEA1-129C-1A2AE988AC3B}"/>
                  </a:ext>
                </a:extLst>
              </p:cNvPr>
              <p:cNvSpPr>
                <a:spLocks/>
              </p:cNvSpPr>
              <p:nvPr/>
            </p:nvSpPr>
            <p:spPr bwMode="auto">
              <a:xfrm>
                <a:off x="1252891" y="4423638"/>
                <a:ext cx="66868" cy="97117"/>
              </a:xfrm>
              <a:custGeom>
                <a:avLst/>
                <a:gdLst>
                  <a:gd name="T0" fmla="*/ 39 w 40"/>
                  <a:gd name="T1" fmla="*/ 3 h 58"/>
                  <a:gd name="T2" fmla="*/ 9 w 40"/>
                  <a:gd name="T3" fmla="*/ 15 h 58"/>
                  <a:gd name="T4" fmla="*/ 3 w 40"/>
                  <a:gd name="T5" fmla="*/ 56 h 58"/>
                  <a:gd name="T6" fmla="*/ 4 w 40"/>
                  <a:gd name="T7" fmla="*/ 44 h 58"/>
                  <a:gd name="T8" fmla="*/ 13 w 40"/>
                  <a:gd name="T9" fmla="*/ 38 h 58"/>
                  <a:gd name="T10" fmla="*/ 12 w 40"/>
                  <a:gd name="T11" fmla="*/ 52 h 58"/>
                  <a:gd name="T12" fmla="*/ 5 w 40"/>
                  <a:gd name="T13" fmla="*/ 58 h 58"/>
                  <a:gd name="T14" fmla="*/ 31 w 40"/>
                  <a:gd name="T15" fmla="*/ 41 h 58"/>
                  <a:gd name="T16" fmla="*/ 39 w 40"/>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
                    <a:moveTo>
                      <a:pt x="39" y="3"/>
                    </a:moveTo>
                    <a:cubicBezTo>
                      <a:pt x="40" y="4"/>
                      <a:pt x="21" y="0"/>
                      <a:pt x="9" y="15"/>
                    </a:cubicBezTo>
                    <a:cubicBezTo>
                      <a:pt x="0" y="27"/>
                      <a:pt x="1" y="49"/>
                      <a:pt x="3" y="56"/>
                    </a:cubicBezTo>
                    <a:cubicBezTo>
                      <a:pt x="2" y="53"/>
                      <a:pt x="2" y="47"/>
                      <a:pt x="4" y="44"/>
                    </a:cubicBezTo>
                    <a:cubicBezTo>
                      <a:pt x="7" y="38"/>
                      <a:pt x="13" y="38"/>
                      <a:pt x="13" y="38"/>
                    </a:cubicBezTo>
                    <a:cubicBezTo>
                      <a:pt x="13" y="38"/>
                      <a:pt x="15" y="47"/>
                      <a:pt x="12" y="52"/>
                    </a:cubicBezTo>
                    <a:cubicBezTo>
                      <a:pt x="10" y="56"/>
                      <a:pt x="7" y="57"/>
                      <a:pt x="5" y="58"/>
                    </a:cubicBezTo>
                    <a:cubicBezTo>
                      <a:pt x="9" y="57"/>
                      <a:pt x="23" y="53"/>
                      <a:pt x="31" y="41"/>
                    </a:cubicBezTo>
                    <a:cubicBezTo>
                      <a:pt x="40" y="26"/>
                      <a:pt x="39" y="4"/>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Freeform 45">
                <a:extLst>
                  <a:ext uri="{FF2B5EF4-FFF2-40B4-BE49-F238E27FC236}">
                    <a16:creationId xmlns:a16="http://schemas.microsoft.com/office/drawing/2014/main" id="{939E6796-CA55-0C8D-784D-12E60610F481}"/>
                  </a:ext>
                </a:extLst>
              </p:cNvPr>
              <p:cNvSpPr>
                <a:spLocks/>
              </p:cNvSpPr>
              <p:nvPr/>
            </p:nvSpPr>
            <p:spPr bwMode="auto">
              <a:xfrm>
                <a:off x="1252891" y="4345626"/>
                <a:ext cx="71644" cy="81196"/>
              </a:xfrm>
              <a:custGeom>
                <a:avLst/>
                <a:gdLst>
                  <a:gd name="T0" fmla="*/ 43 w 43"/>
                  <a:gd name="T1" fmla="*/ 6 h 49"/>
                  <a:gd name="T2" fmla="*/ 14 w 43"/>
                  <a:gd name="T3" fmla="*/ 11 h 49"/>
                  <a:gd name="T4" fmla="*/ 0 w 43"/>
                  <a:gd name="T5" fmla="*/ 46 h 49"/>
                  <a:gd name="T6" fmla="*/ 4 w 43"/>
                  <a:gd name="T7" fmla="*/ 36 h 49"/>
                  <a:gd name="T8" fmla="*/ 13 w 43"/>
                  <a:gd name="T9" fmla="*/ 33 h 49"/>
                  <a:gd name="T10" fmla="*/ 9 w 43"/>
                  <a:gd name="T11" fmla="*/ 45 h 49"/>
                  <a:gd name="T12" fmla="*/ 2 w 43"/>
                  <a:gd name="T13" fmla="*/ 48 h 49"/>
                  <a:gd name="T14" fmla="*/ 28 w 43"/>
                  <a:gd name="T15" fmla="*/ 39 h 49"/>
                  <a:gd name="T16" fmla="*/ 43 w 43"/>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9">
                    <a:moveTo>
                      <a:pt x="43" y="6"/>
                    </a:moveTo>
                    <a:cubicBezTo>
                      <a:pt x="43" y="7"/>
                      <a:pt x="27" y="0"/>
                      <a:pt x="14" y="11"/>
                    </a:cubicBezTo>
                    <a:cubicBezTo>
                      <a:pt x="3" y="21"/>
                      <a:pt x="1" y="40"/>
                      <a:pt x="0" y="46"/>
                    </a:cubicBezTo>
                    <a:cubicBezTo>
                      <a:pt x="1" y="43"/>
                      <a:pt x="2" y="39"/>
                      <a:pt x="4" y="36"/>
                    </a:cubicBezTo>
                    <a:cubicBezTo>
                      <a:pt x="8" y="32"/>
                      <a:pt x="13" y="33"/>
                      <a:pt x="13" y="33"/>
                    </a:cubicBezTo>
                    <a:cubicBezTo>
                      <a:pt x="13" y="33"/>
                      <a:pt x="13" y="41"/>
                      <a:pt x="9" y="45"/>
                    </a:cubicBezTo>
                    <a:cubicBezTo>
                      <a:pt x="7" y="48"/>
                      <a:pt x="4" y="48"/>
                      <a:pt x="2" y="48"/>
                    </a:cubicBezTo>
                    <a:cubicBezTo>
                      <a:pt x="6" y="49"/>
                      <a:pt x="19" y="48"/>
                      <a:pt x="28" y="39"/>
                    </a:cubicBezTo>
                    <a:cubicBezTo>
                      <a:pt x="39" y="27"/>
                      <a:pt x="43" y="7"/>
                      <a:pt x="4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4" name="Freeform 46">
                <a:extLst>
                  <a:ext uri="{FF2B5EF4-FFF2-40B4-BE49-F238E27FC236}">
                    <a16:creationId xmlns:a16="http://schemas.microsoft.com/office/drawing/2014/main" id="{F5A6486E-048B-5BA3-6FC8-37498B2ECA2B}"/>
                  </a:ext>
                </a:extLst>
              </p:cNvPr>
              <p:cNvSpPr>
                <a:spLocks/>
              </p:cNvSpPr>
              <p:nvPr/>
            </p:nvSpPr>
            <p:spPr bwMode="auto">
              <a:xfrm>
                <a:off x="1267220" y="4273982"/>
                <a:ext cx="78012" cy="71644"/>
              </a:xfrm>
              <a:custGeom>
                <a:avLst/>
                <a:gdLst>
                  <a:gd name="T0" fmla="*/ 46 w 46"/>
                  <a:gd name="T1" fmla="*/ 9 h 42"/>
                  <a:gd name="T2" fmla="*/ 19 w 46"/>
                  <a:gd name="T3" fmla="*/ 8 h 42"/>
                  <a:gd name="T4" fmla="*/ 0 w 46"/>
                  <a:gd name="T5" fmla="*/ 37 h 42"/>
                  <a:gd name="T6" fmla="*/ 5 w 46"/>
                  <a:gd name="T7" fmla="*/ 28 h 42"/>
                  <a:gd name="T8" fmla="*/ 14 w 46"/>
                  <a:gd name="T9" fmla="*/ 27 h 42"/>
                  <a:gd name="T10" fmla="*/ 8 w 46"/>
                  <a:gd name="T11" fmla="*/ 37 h 42"/>
                  <a:gd name="T12" fmla="*/ 1 w 46"/>
                  <a:gd name="T13" fmla="*/ 39 h 42"/>
                  <a:gd name="T14" fmla="*/ 26 w 46"/>
                  <a:gd name="T15" fmla="*/ 35 h 42"/>
                  <a:gd name="T16" fmla="*/ 46 w 46"/>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46" y="9"/>
                    </a:moveTo>
                    <a:cubicBezTo>
                      <a:pt x="46" y="9"/>
                      <a:pt x="32" y="0"/>
                      <a:pt x="19" y="8"/>
                    </a:cubicBezTo>
                    <a:cubicBezTo>
                      <a:pt x="8" y="15"/>
                      <a:pt x="2" y="31"/>
                      <a:pt x="0" y="37"/>
                    </a:cubicBezTo>
                    <a:cubicBezTo>
                      <a:pt x="1" y="34"/>
                      <a:pt x="3" y="30"/>
                      <a:pt x="5" y="28"/>
                    </a:cubicBezTo>
                    <a:cubicBezTo>
                      <a:pt x="10" y="25"/>
                      <a:pt x="14" y="27"/>
                      <a:pt x="14" y="27"/>
                    </a:cubicBezTo>
                    <a:cubicBezTo>
                      <a:pt x="14" y="27"/>
                      <a:pt x="12" y="34"/>
                      <a:pt x="8" y="37"/>
                    </a:cubicBezTo>
                    <a:cubicBezTo>
                      <a:pt x="6" y="39"/>
                      <a:pt x="3" y="39"/>
                      <a:pt x="1" y="39"/>
                    </a:cubicBezTo>
                    <a:cubicBezTo>
                      <a:pt x="5" y="40"/>
                      <a:pt x="16" y="42"/>
                      <a:pt x="26" y="35"/>
                    </a:cubicBezTo>
                    <a:cubicBezTo>
                      <a:pt x="38" y="27"/>
                      <a:pt x="45" y="9"/>
                      <a:pt x="4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Freeform 47">
                <a:extLst>
                  <a:ext uri="{FF2B5EF4-FFF2-40B4-BE49-F238E27FC236}">
                    <a16:creationId xmlns:a16="http://schemas.microsoft.com/office/drawing/2014/main" id="{6760009C-0AD2-7891-87EB-5ABC84A8FF82}"/>
                  </a:ext>
                </a:extLst>
              </p:cNvPr>
              <p:cNvSpPr>
                <a:spLocks/>
              </p:cNvSpPr>
              <p:nvPr/>
            </p:nvSpPr>
            <p:spPr bwMode="auto">
              <a:xfrm>
                <a:off x="1295878" y="4215075"/>
                <a:ext cx="76420" cy="58907"/>
              </a:xfrm>
              <a:custGeom>
                <a:avLst/>
                <a:gdLst>
                  <a:gd name="T0" fmla="*/ 46 w 46"/>
                  <a:gd name="T1" fmla="*/ 10 h 35"/>
                  <a:gd name="T2" fmla="*/ 22 w 46"/>
                  <a:gd name="T3" fmla="*/ 5 h 35"/>
                  <a:gd name="T4" fmla="*/ 0 w 46"/>
                  <a:gd name="T5" fmla="*/ 28 h 35"/>
                  <a:gd name="T6" fmla="*/ 6 w 46"/>
                  <a:gd name="T7" fmla="*/ 21 h 35"/>
                  <a:gd name="T8" fmla="*/ 14 w 46"/>
                  <a:gd name="T9" fmla="*/ 21 h 35"/>
                  <a:gd name="T10" fmla="*/ 7 w 46"/>
                  <a:gd name="T11" fmla="*/ 29 h 35"/>
                  <a:gd name="T12" fmla="*/ 1 w 46"/>
                  <a:gd name="T13" fmla="*/ 30 h 35"/>
                  <a:gd name="T14" fmla="*/ 24 w 46"/>
                  <a:gd name="T15" fmla="*/ 30 h 35"/>
                  <a:gd name="T16" fmla="*/ 46 w 46"/>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
                    <a:moveTo>
                      <a:pt x="46" y="10"/>
                    </a:moveTo>
                    <a:cubicBezTo>
                      <a:pt x="46" y="10"/>
                      <a:pt x="35" y="0"/>
                      <a:pt x="22" y="5"/>
                    </a:cubicBezTo>
                    <a:cubicBezTo>
                      <a:pt x="11" y="9"/>
                      <a:pt x="2" y="23"/>
                      <a:pt x="0" y="28"/>
                    </a:cubicBezTo>
                    <a:cubicBezTo>
                      <a:pt x="1" y="26"/>
                      <a:pt x="4" y="22"/>
                      <a:pt x="6" y="21"/>
                    </a:cubicBezTo>
                    <a:cubicBezTo>
                      <a:pt x="11" y="19"/>
                      <a:pt x="14" y="21"/>
                      <a:pt x="14" y="21"/>
                    </a:cubicBezTo>
                    <a:cubicBezTo>
                      <a:pt x="14" y="21"/>
                      <a:pt x="11" y="27"/>
                      <a:pt x="7" y="29"/>
                    </a:cubicBezTo>
                    <a:cubicBezTo>
                      <a:pt x="5" y="31"/>
                      <a:pt x="2" y="30"/>
                      <a:pt x="1" y="30"/>
                    </a:cubicBezTo>
                    <a:cubicBezTo>
                      <a:pt x="4" y="31"/>
                      <a:pt x="14" y="35"/>
                      <a:pt x="24" y="30"/>
                    </a:cubicBezTo>
                    <a:cubicBezTo>
                      <a:pt x="36" y="25"/>
                      <a:pt x="45" y="1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6" name="Freeform 48">
                <a:extLst>
                  <a:ext uri="{FF2B5EF4-FFF2-40B4-BE49-F238E27FC236}">
                    <a16:creationId xmlns:a16="http://schemas.microsoft.com/office/drawing/2014/main" id="{E47CFAC6-E2AF-DACB-BF15-3DD9401CD8CC}"/>
                  </a:ext>
                </a:extLst>
              </p:cNvPr>
              <p:cNvSpPr>
                <a:spLocks/>
              </p:cNvSpPr>
              <p:nvPr/>
            </p:nvSpPr>
            <p:spPr bwMode="auto">
              <a:xfrm>
                <a:off x="1334088" y="4167312"/>
                <a:ext cx="73236" cy="47763"/>
              </a:xfrm>
              <a:custGeom>
                <a:avLst/>
                <a:gdLst>
                  <a:gd name="T0" fmla="*/ 43 w 43"/>
                  <a:gd name="T1" fmla="*/ 10 h 29"/>
                  <a:gd name="T2" fmla="*/ 23 w 43"/>
                  <a:gd name="T3" fmla="*/ 3 h 29"/>
                  <a:gd name="T4" fmla="*/ 0 w 43"/>
                  <a:gd name="T5" fmla="*/ 20 h 29"/>
                  <a:gd name="T6" fmla="*/ 6 w 43"/>
                  <a:gd name="T7" fmla="*/ 15 h 29"/>
                  <a:gd name="T8" fmla="*/ 13 w 43"/>
                  <a:gd name="T9" fmla="*/ 17 h 29"/>
                  <a:gd name="T10" fmla="*/ 6 w 43"/>
                  <a:gd name="T11" fmla="*/ 23 h 29"/>
                  <a:gd name="T12" fmla="*/ 0 w 43"/>
                  <a:gd name="T13" fmla="*/ 22 h 29"/>
                  <a:gd name="T14" fmla="*/ 20 w 43"/>
                  <a:gd name="T15" fmla="*/ 26 h 29"/>
                  <a:gd name="T16" fmla="*/ 43 w 43"/>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43" y="10"/>
                    </a:moveTo>
                    <a:cubicBezTo>
                      <a:pt x="43" y="10"/>
                      <a:pt x="35" y="0"/>
                      <a:pt x="23" y="3"/>
                    </a:cubicBezTo>
                    <a:cubicBezTo>
                      <a:pt x="12" y="5"/>
                      <a:pt x="3" y="16"/>
                      <a:pt x="0" y="20"/>
                    </a:cubicBezTo>
                    <a:cubicBezTo>
                      <a:pt x="1" y="18"/>
                      <a:pt x="4" y="16"/>
                      <a:pt x="6" y="15"/>
                    </a:cubicBezTo>
                    <a:cubicBezTo>
                      <a:pt x="10" y="14"/>
                      <a:pt x="13" y="17"/>
                      <a:pt x="13" y="17"/>
                    </a:cubicBezTo>
                    <a:cubicBezTo>
                      <a:pt x="13" y="17"/>
                      <a:pt x="10" y="21"/>
                      <a:pt x="6" y="23"/>
                    </a:cubicBezTo>
                    <a:cubicBezTo>
                      <a:pt x="3" y="23"/>
                      <a:pt x="1" y="22"/>
                      <a:pt x="0" y="22"/>
                    </a:cubicBezTo>
                    <a:cubicBezTo>
                      <a:pt x="2" y="24"/>
                      <a:pt x="10" y="29"/>
                      <a:pt x="20" y="26"/>
                    </a:cubicBezTo>
                    <a:cubicBezTo>
                      <a:pt x="32" y="23"/>
                      <a:pt x="43" y="10"/>
                      <a:pt x="4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7" name="Freeform 49">
                <a:extLst>
                  <a:ext uri="{FF2B5EF4-FFF2-40B4-BE49-F238E27FC236}">
                    <a16:creationId xmlns:a16="http://schemas.microsoft.com/office/drawing/2014/main" id="{147A795C-E7E1-4B72-8287-F2959137898F}"/>
                  </a:ext>
                </a:extLst>
              </p:cNvPr>
              <p:cNvSpPr>
                <a:spLocks/>
              </p:cNvSpPr>
              <p:nvPr/>
            </p:nvSpPr>
            <p:spPr bwMode="auto">
              <a:xfrm>
                <a:off x="1377074" y="4130695"/>
                <a:ext cx="66868" cy="36618"/>
              </a:xfrm>
              <a:custGeom>
                <a:avLst/>
                <a:gdLst>
                  <a:gd name="T0" fmla="*/ 40 w 40"/>
                  <a:gd name="T1" fmla="*/ 9 h 22"/>
                  <a:gd name="T2" fmla="*/ 23 w 40"/>
                  <a:gd name="T3" fmla="*/ 1 h 22"/>
                  <a:gd name="T4" fmla="*/ 1 w 40"/>
                  <a:gd name="T5" fmla="*/ 13 h 22"/>
                  <a:gd name="T6" fmla="*/ 7 w 40"/>
                  <a:gd name="T7" fmla="*/ 9 h 22"/>
                  <a:gd name="T8" fmla="*/ 13 w 40"/>
                  <a:gd name="T9" fmla="*/ 12 h 22"/>
                  <a:gd name="T10" fmla="*/ 6 w 40"/>
                  <a:gd name="T11" fmla="*/ 16 h 22"/>
                  <a:gd name="T12" fmla="*/ 0 w 40"/>
                  <a:gd name="T13" fmla="*/ 14 h 22"/>
                  <a:gd name="T14" fmla="*/ 18 w 40"/>
                  <a:gd name="T15" fmla="*/ 20 h 22"/>
                  <a:gd name="T16" fmla="*/ 40 w 40"/>
                  <a:gd name="T1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2">
                    <a:moveTo>
                      <a:pt x="40" y="9"/>
                    </a:moveTo>
                    <a:cubicBezTo>
                      <a:pt x="40" y="9"/>
                      <a:pt x="35" y="0"/>
                      <a:pt x="23" y="1"/>
                    </a:cubicBezTo>
                    <a:cubicBezTo>
                      <a:pt x="14" y="2"/>
                      <a:pt x="4" y="10"/>
                      <a:pt x="1" y="13"/>
                    </a:cubicBezTo>
                    <a:cubicBezTo>
                      <a:pt x="2" y="12"/>
                      <a:pt x="5" y="10"/>
                      <a:pt x="7" y="9"/>
                    </a:cubicBezTo>
                    <a:cubicBezTo>
                      <a:pt x="11" y="9"/>
                      <a:pt x="13" y="12"/>
                      <a:pt x="13" y="12"/>
                    </a:cubicBezTo>
                    <a:cubicBezTo>
                      <a:pt x="13" y="12"/>
                      <a:pt x="9" y="15"/>
                      <a:pt x="6" y="16"/>
                    </a:cubicBezTo>
                    <a:cubicBezTo>
                      <a:pt x="3" y="16"/>
                      <a:pt x="1" y="15"/>
                      <a:pt x="0" y="14"/>
                    </a:cubicBezTo>
                    <a:cubicBezTo>
                      <a:pt x="2" y="16"/>
                      <a:pt x="9" y="22"/>
                      <a:pt x="18" y="20"/>
                    </a:cubicBezTo>
                    <a:cubicBezTo>
                      <a:pt x="28" y="19"/>
                      <a:pt x="40" y="9"/>
                      <a:pt x="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8" name="Freeform 50">
                <a:extLst>
                  <a:ext uri="{FF2B5EF4-FFF2-40B4-BE49-F238E27FC236}">
                    <a16:creationId xmlns:a16="http://schemas.microsoft.com/office/drawing/2014/main" id="{B4058C4C-553C-2A9A-E336-7DDFCDA919A3}"/>
                  </a:ext>
                </a:extLst>
              </p:cNvPr>
              <p:cNvSpPr>
                <a:spLocks/>
              </p:cNvSpPr>
              <p:nvPr/>
            </p:nvSpPr>
            <p:spPr bwMode="auto">
              <a:xfrm>
                <a:off x="1421653" y="4100445"/>
                <a:ext cx="58907" cy="28658"/>
              </a:xfrm>
              <a:custGeom>
                <a:avLst/>
                <a:gdLst>
                  <a:gd name="T0" fmla="*/ 35 w 35"/>
                  <a:gd name="T1" fmla="*/ 9 h 17"/>
                  <a:gd name="T2" fmla="*/ 21 w 35"/>
                  <a:gd name="T3" fmla="*/ 1 h 17"/>
                  <a:gd name="T4" fmla="*/ 1 w 35"/>
                  <a:gd name="T5" fmla="*/ 9 h 17"/>
                  <a:gd name="T6" fmla="*/ 7 w 35"/>
                  <a:gd name="T7" fmla="*/ 6 h 17"/>
                  <a:gd name="T8" fmla="*/ 11 w 35"/>
                  <a:gd name="T9" fmla="*/ 9 h 17"/>
                  <a:gd name="T10" fmla="*/ 4 w 35"/>
                  <a:gd name="T11" fmla="*/ 12 h 17"/>
                  <a:gd name="T12" fmla="*/ 0 w 35"/>
                  <a:gd name="T13" fmla="*/ 10 h 17"/>
                  <a:gd name="T14" fmla="*/ 14 w 35"/>
                  <a:gd name="T15" fmla="*/ 17 h 17"/>
                  <a:gd name="T16" fmla="*/ 35 w 35"/>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35" y="9"/>
                    </a:moveTo>
                    <a:cubicBezTo>
                      <a:pt x="35" y="9"/>
                      <a:pt x="31" y="1"/>
                      <a:pt x="21" y="1"/>
                    </a:cubicBezTo>
                    <a:cubicBezTo>
                      <a:pt x="13" y="0"/>
                      <a:pt x="4" y="6"/>
                      <a:pt x="1" y="9"/>
                    </a:cubicBezTo>
                    <a:cubicBezTo>
                      <a:pt x="2" y="8"/>
                      <a:pt x="4" y="6"/>
                      <a:pt x="7" y="6"/>
                    </a:cubicBezTo>
                    <a:cubicBezTo>
                      <a:pt x="10" y="6"/>
                      <a:pt x="11" y="9"/>
                      <a:pt x="11" y="9"/>
                    </a:cubicBezTo>
                    <a:cubicBezTo>
                      <a:pt x="11" y="9"/>
                      <a:pt x="8" y="11"/>
                      <a:pt x="4" y="12"/>
                    </a:cubicBezTo>
                    <a:cubicBezTo>
                      <a:pt x="2" y="12"/>
                      <a:pt x="1" y="11"/>
                      <a:pt x="0" y="10"/>
                    </a:cubicBezTo>
                    <a:cubicBezTo>
                      <a:pt x="1" y="12"/>
                      <a:pt x="6" y="17"/>
                      <a:pt x="14" y="17"/>
                    </a:cubicBezTo>
                    <a:cubicBezTo>
                      <a:pt x="23" y="17"/>
                      <a:pt x="35"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9" name="Freeform 51">
                <a:extLst>
                  <a:ext uri="{FF2B5EF4-FFF2-40B4-BE49-F238E27FC236}">
                    <a16:creationId xmlns:a16="http://schemas.microsoft.com/office/drawing/2014/main" id="{5960A4AC-7CD7-1C87-FB80-0FBF7CE8C348}"/>
                  </a:ext>
                </a:extLst>
              </p:cNvPr>
              <p:cNvSpPr>
                <a:spLocks/>
              </p:cNvSpPr>
              <p:nvPr/>
            </p:nvSpPr>
            <p:spPr bwMode="auto">
              <a:xfrm>
                <a:off x="1440758" y="4055867"/>
                <a:ext cx="66868" cy="39802"/>
              </a:xfrm>
              <a:custGeom>
                <a:avLst/>
                <a:gdLst>
                  <a:gd name="T0" fmla="*/ 40 w 40"/>
                  <a:gd name="T1" fmla="*/ 2 h 23"/>
                  <a:gd name="T2" fmla="*/ 22 w 40"/>
                  <a:gd name="T3" fmla="*/ 18 h 23"/>
                  <a:gd name="T4" fmla="*/ 0 w 40"/>
                  <a:gd name="T5" fmla="*/ 23 h 23"/>
                  <a:gd name="T6" fmla="*/ 7 w 40"/>
                  <a:gd name="T7" fmla="*/ 21 h 23"/>
                  <a:gd name="T8" fmla="*/ 12 w 40"/>
                  <a:gd name="T9" fmla="*/ 16 h 23"/>
                  <a:gd name="T10" fmla="*/ 4 w 40"/>
                  <a:gd name="T11" fmla="*/ 17 h 23"/>
                  <a:gd name="T12" fmla="*/ 0 w 40"/>
                  <a:gd name="T13" fmla="*/ 22 h 23"/>
                  <a:gd name="T14" fmla="*/ 16 w 40"/>
                  <a:gd name="T15" fmla="*/ 6 h 23"/>
                  <a:gd name="T16" fmla="*/ 40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40" y="2"/>
                    </a:moveTo>
                    <a:cubicBezTo>
                      <a:pt x="40" y="2"/>
                      <a:pt x="33" y="12"/>
                      <a:pt x="22" y="18"/>
                    </a:cubicBezTo>
                    <a:cubicBezTo>
                      <a:pt x="13" y="23"/>
                      <a:pt x="4" y="23"/>
                      <a:pt x="0" y="23"/>
                    </a:cubicBezTo>
                    <a:cubicBezTo>
                      <a:pt x="2" y="23"/>
                      <a:pt x="4" y="23"/>
                      <a:pt x="7" y="21"/>
                    </a:cubicBezTo>
                    <a:cubicBezTo>
                      <a:pt x="10" y="19"/>
                      <a:pt x="12" y="16"/>
                      <a:pt x="12" y="16"/>
                    </a:cubicBezTo>
                    <a:cubicBezTo>
                      <a:pt x="12" y="16"/>
                      <a:pt x="8" y="15"/>
                      <a:pt x="4" y="17"/>
                    </a:cubicBezTo>
                    <a:cubicBezTo>
                      <a:pt x="2" y="19"/>
                      <a:pt x="0" y="21"/>
                      <a:pt x="0" y="22"/>
                    </a:cubicBezTo>
                    <a:cubicBezTo>
                      <a:pt x="1" y="19"/>
                      <a:pt x="6" y="11"/>
                      <a:pt x="16" y="6"/>
                    </a:cubicBezTo>
                    <a:cubicBezTo>
                      <a:pt x="27" y="0"/>
                      <a:pt x="40" y="2"/>
                      <a:pt x="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0" name="Freeform 52">
                <a:extLst>
                  <a:ext uri="{FF2B5EF4-FFF2-40B4-BE49-F238E27FC236}">
                    <a16:creationId xmlns:a16="http://schemas.microsoft.com/office/drawing/2014/main" id="{C99DF55E-59A7-3EDA-2CFD-9C0869E999B0}"/>
                  </a:ext>
                </a:extLst>
              </p:cNvPr>
              <p:cNvSpPr>
                <a:spLocks/>
              </p:cNvSpPr>
              <p:nvPr/>
            </p:nvSpPr>
            <p:spPr bwMode="auto">
              <a:xfrm>
                <a:off x="1160552" y="4086117"/>
                <a:ext cx="348668" cy="762608"/>
              </a:xfrm>
              <a:custGeom>
                <a:avLst/>
                <a:gdLst>
                  <a:gd name="T0" fmla="*/ 202 w 208"/>
                  <a:gd name="T1" fmla="*/ 445 h 454"/>
                  <a:gd name="T2" fmla="*/ 174 w 208"/>
                  <a:gd name="T3" fmla="*/ 0 h 454"/>
                  <a:gd name="T4" fmla="*/ 198 w 208"/>
                  <a:gd name="T5" fmla="*/ 453 h 454"/>
                  <a:gd name="T6" fmla="*/ 207 w 208"/>
                  <a:gd name="T7" fmla="*/ 452 h 454"/>
                  <a:gd name="T8" fmla="*/ 202 w 208"/>
                  <a:gd name="T9" fmla="*/ 445 h 454"/>
                  <a:gd name="T10" fmla="*/ 202 w 208"/>
                  <a:gd name="T11" fmla="*/ 445 h 454"/>
                </a:gdLst>
                <a:ahLst/>
                <a:cxnLst>
                  <a:cxn ang="0">
                    <a:pos x="T0" y="T1"/>
                  </a:cxn>
                  <a:cxn ang="0">
                    <a:pos x="T2" y="T3"/>
                  </a:cxn>
                  <a:cxn ang="0">
                    <a:pos x="T4" y="T5"/>
                  </a:cxn>
                  <a:cxn ang="0">
                    <a:pos x="T6" y="T7"/>
                  </a:cxn>
                  <a:cxn ang="0">
                    <a:pos x="T8" y="T9"/>
                  </a:cxn>
                  <a:cxn ang="0">
                    <a:pos x="T10" y="T11"/>
                  </a:cxn>
                </a:cxnLst>
                <a:rect l="0" t="0" r="r" b="b"/>
                <a:pathLst>
                  <a:path w="208" h="454">
                    <a:moveTo>
                      <a:pt x="202" y="445"/>
                    </a:moveTo>
                    <a:cubicBezTo>
                      <a:pt x="14" y="363"/>
                      <a:pt x="2" y="103"/>
                      <a:pt x="174" y="0"/>
                    </a:cubicBezTo>
                    <a:cubicBezTo>
                      <a:pt x="0" y="99"/>
                      <a:pt x="5" y="365"/>
                      <a:pt x="198" y="453"/>
                    </a:cubicBezTo>
                    <a:cubicBezTo>
                      <a:pt x="202" y="454"/>
                      <a:pt x="206" y="454"/>
                      <a:pt x="207" y="452"/>
                    </a:cubicBezTo>
                    <a:cubicBezTo>
                      <a:pt x="208" y="450"/>
                      <a:pt x="206" y="447"/>
                      <a:pt x="202" y="445"/>
                    </a:cubicBezTo>
                    <a:cubicBezTo>
                      <a:pt x="202" y="445"/>
                      <a:pt x="202" y="445"/>
                      <a:pt x="202" y="4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6" name="文本框 1087">
              <a:extLst>
                <a:ext uri="{FF2B5EF4-FFF2-40B4-BE49-F238E27FC236}">
                  <a16:creationId xmlns:a16="http://schemas.microsoft.com/office/drawing/2014/main" id="{D62EA871-2806-640A-C335-364278EDAFF7}"/>
                </a:ext>
              </a:extLst>
            </p:cNvPr>
            <p:cNvSpPr txBox="1"/>
            <p:nvPr/>
          </p:nvSpPr>
          <p:spPr>
            <a:xfrm>
              <a:off x="9610690" y="2298668"/>
              <a:ext cx="1705934" cy="292901"/>
            </a:xfrm>
            <a:prstGeom prst="rect">
              <a:avLst/>
            </a:prstGeom>
          </p:spPr>
          <p:txBody>
            <a:bodyPr vert="horz" wrap="square" lIns="0" tIns="12700" rIns="0" bIns="0" rtlCol="0" anchor="ctr">
              <a:spAutoFit/>
            </a:bodyPr>
            <a:lstStyle/>
            <a:p>
              <a:pPr marL="0" marR="0" lvl="0" indent="0" algn="ctr" defTabSz="914400" rtl="0" eaLnBrk="1" fontAlgn="ctr" latinLnBrk="0" hangingPunct="1">
                <a:lnSpc>
                  <a:spcPct val="13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rPr>
                <a:t>双语</a:t>
              </a:r>
              <a:r>
                <a:rPr kumimoji="0" lang="zh-CN" altLang="en" sz="14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rPr>
                <a:t>高精度</a:t>
              </a:r>
              <a:endParaRPr kumimoji="0" lang="en-US" altLang="zh-CN" sz="1400" b="1" i="0" u="none" strike="noStrike" kern="1200" cap="none" spc="0" normalizeH="0" baseline="0" noProof="0" dirty="0">
                <a:ln>
                  <a:noFill/>
                </a:ln>
                <a:solidFill>
                  <a:srgbClr val="0073DC"/>
                </a:solidFill>
                <a:effectLst/>
                <a:uLnTx/>
                <a:uFillTx/>
                <a:latin typeface="微软雅黑" panose="020B0503020204020204" pitchFamily="34" charset="-122"/>
                <a:ea typeface="微软雅黑" panose="020B0503020204020204" pitchFamily="34" charset="-122"/>
                <a:cs typeface="+mn-ea"/>
              </a:endParaRPr>
            </a:p>
          </p:txBody>
        </p:sp>
      </p:grpSp>
      <p:sp>
        <p:nvSpPr>
          <p:cNvPr id="135" name="梯形 412">
            <a:extLst>
              <a:ext uri="{FF2B5EF4-FFF2-40B4-BE49-F238E27FC236}">
                <a16:creationId xmlns:a16="http://schemas.microsoft.com/office/drawing/2014/main" id="{DE76C716-40B4-74F7-24D3-03F9B1E053BE}"/>
              </a:ext>
            </a:extLst>
          </p:cNvPr>
          <p:cNvSpPr/>
          <p:nvPr/>
        </p:nvSpPr>
        <p:spPr>
          <a:xfrm rot="5400000">
            <a:off x="6393630" y="4019504"/>
            <a:ext cx="4393381" cy="492843"/>
          </a:xfrm>
          <a:prstGeom prst="trapezoid">
            <a:avLst>
              <a:gd name="adj" fmla="val 214119"/>
            </a:avLst>
          </a:prstGeom>
          <a:gradFill>
            <a:gsLst>
              <a:gs pos="0">
                <a:srgbClr val="E0EEFB">
                  <a:alpha val="0"/>
                </a:srgbClr>
              </a:gs>
              <a:gs pos="100000">
                <a:srgbClr val="E1EF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6" name="组合 418">
            <a:extLst>
              <a:ext uri="{FF2B5EF4-FFF2-40B4-BE49-F238E27FC236}">
                <a16:creationId xmlns:a16="http://schemas.microsoft.com/office/drawing/2014/main" id="{ECA7276E-CD61-E07D-864F-537F0F15673D}"/>
              </a:ext>
            </a:extLst>
          </p:cNvPr>
          <p:cNvGrpSpPr/>
          <p:nvPr/>
        </p:nvGrpSpPr>
        <p:grpSpPr>
          <a:xfrm>
            <a:off x="8948521" y="3745516"/>
            <a:ext cx="2519667" cy="1163941"/>
            <a:chOff x="8948521" y="3860090"/>
            <a:chExt cx="2519667" cy="1163941"/>
          </a:xfrm>
        </p:grpSpPr>
        <p:sp>
          <p:nvSpPr>
            <p:cNvPr id="137" name="文本框 1141">
              <a:extLst>
                <a:ext uri="{FF2B5EF4-FFF2-40B4-BE49-F238E27FC236}">
                  <a16:creationId xmlns:a16="http://schemas.microsoft.com/office/drawing/2014/main" id="{EA0910E3-17CD-80AD-B1EA-0784AFA63BBE}"/>
                </a:ext>
              </a:extLst>
            </p:cNvPr>
            <p:cNvSpPr txBox="1"/>
            <p:nvPr/>
          </p:nvSpPr>
          <p:spPr>
            <a:xfrm>
              <a:off x="9660926" y="4198906"/>
              <a:ext cx="1649569" cy="789960"/>
            </a:xfrm>
            <a:prstGeom prst="rect">
              <a:avLst/>
            </a:prstGeom>
            <a:noFill/>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altLang="zh-CN" sz="1200" b="0" i="0" u="none" strike="noStrike" kern="0" cap="none" spc="0" normalizeH="0" baseline="0" noProof="0">
                  <a:ln>
                    <a:noFill/>
                  </a:ln>
                  <a:solidFill>
                    <a:srgbClr val="242424"/>
                  </a:solidFill>
                  <a:effectLst/>
                  <a:uLnTx/>
                  <a:uFillTx/>
                  <a:latin typeface="Arial"/>
                  <a:ea typeface="微软雅黑"/>
                  <a:cs typeface="+mn-cs"/>
                </a:rPr>
                <a:t>4</a:t>
              </a:r>
              <a:r>
                <a:rPr kumimoji="0" lang="zh-CN" altLang="en-US" sz="1200" b="0" i="0" u="none" strike="noStrike" kern="0" cap="none" spc="0" normalizeH="0" baseline="0" noProof="0">
                  <a:ln>
                    <a:noFill/>
                  </a:ln>
                  <a:solidFill>
                    <a:srgbClr val="242424"/>
                  </a:solidFill>
                  <a:effectLst/>
                  <a:uLnTx/>
                  <a:uFillTx/>
                  <a:latin typeface="Arial"/>
                  <a:ea typeface="微软雅黑"/>
                  <a:cs typeface="+mn-cs"/>
                </a:rPr>
                <a:t>*</a:t>
              </a:r>
              <a:r>
                <a:rPr kumimoji="0" lang="en-US" altLang="zh-CN" sz="1200" b="0" i="0" u="none" strike="noStrike" kern="0" cap="none" spc="0" normalizeH="0" baseline="0" noProof="0">
                  <a:ln>
                    <a:noFill/>
                  </a:ln>
                  <a:solidFill>
                    <a:srgbClr val="242424"/>
                  </a:solidFill>
                  <a:effectLst/>
                  <a:uLnTx/>
                  <a:uFillTx/>
                  <a:latin typeface="Arial"/>
                  <a:ea typeface="微软雅黑"/>
                  <a:cs typeface="+mn-cs"/>
                </a:rPr>
                <a:t>RTX3090</a:t>
              </a:r>
              <a:r>
                <a:rPr kumimoji="0" lang="zh-CN" altLang="en-US" sz="1200" b="0" i="0" u="none" strike="noStrike" kern="0" cap="none" spc="0" normalizeH="0" baseline="0" noProof="0">
                  <a:ln>
                    <a:noFill/>
                  </a:ln>
                  <a:solidFill>
                    <a:srgbClr val="242424"/>
                  </a:solidFill>
                  <a:effectLst/>
                  <a:uLnTx/>
                  <a:uFillTx/>
                  <a:latin typeface="Arial"/>
                  <a:ea typeface="微软雅黑"/>
                  <a:cs typeface="+mn-cs"/>
                </a:rPr>
                <a:t>可运行</a:t>
              </a:r>
              <a:endParaRPr kumimoji="0" lang="en-US" altLang="zh-CN" sz="1200" b="0" i="0" u="none" strike="noStrike" kern="0" cap="none" spc="0" normalizeH="0" baseline="0" noProof="0">
                <a:ln>
                  <a:noFill/>
                </a:ln>
                <a:solidFill>
                  <a:srgbClr val="242424"/>
                </a:solidFill>
                <a:effectLst/>
                <a:uLnTx/>
                <a:uFillTx/>
                <a:latin typeface="Arial"/>
                <a:ea typeface="微软雅黑"/>
                <a:cs typeface="+mn-cs"/>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200" b="0" i="0" u="none" strike="noStrike" kern="0" cap="none" spc="0" normalizeH="0" baseline="0" noProof="0">
                  <a:ln>
                    <a:noFill/>
                  </a:ln>
                  <a:solidFill>
                    <a:srgbClr val="242424"/>
                  </a:solidFill>
                  <a:effectLst/>
                  <a:uLnTx/>
                  <a:uFillTx/>
                  <a:latin typeface="微软雅黑" panose="020B0503020204020204" charset="-122"/>
                  <a:ea typeface="微软雅黑"/>
                  <a:cs typeface="微软雅黑" panose="020B0503020204020204" charset="-122"/>
                </a:rPr>
                <a:t>其他</a:t>
              </a:r>
              <a:r>
                <a:rPr kumimoji="0" lang="zh-CN" altLang="en-US"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千亿模型的</a:t>
              </a:r>
              <a:r>
                <a:rPr kumimoji="0" lang="en-US" altLang="zh-CN"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1/10</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altLang="zh-CN"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INT8/4</a:t>
              </a:r>
              <a:r>
                <a:rPr kumimoji="0" lang="zh-CN" altLang="en-US"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模型量化</a:t>
              </a:r>
              <a:endParaRPr kumimoji="0" lang="en-US" altLang="zh-CN"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altLang="zh-CN"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2-3</a:t>
              </a:r>
              <a:r>
                <a:rPr kumimoji="0" lang="zh-CN" altLang="en-US" sz="1200" b="0"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倍推理加速</a:t>
              </a:r>
            </a:p>
          </p:txBody>
        </p:sp>
        <p:sp>
          <p:nvSpPr>
            <p:cNvPr id="138" name="Freeform 14">
              <a:extLst>
                <a:ext uri="{FF2B5EF4-FFF2-40B4-BE49-F238E27FC236}">
                  <a16:creationId xmlns:a16="http://schemas.microsoft.com/office/drawing/2014/main" id="{3EB5505D-36CF-2A33-B01B-2EC55C4ED79D}"/>
                </a:ext>
              </a:extLst>
            </p:cNvPr>
            <p:cNvSpPr>
              <a:spLocks noEditPoints="1"/>
            </p:cNvSpPr>
            <p:nvPr/>
          </p:nvSpPr>
          <p:spPr bwMode="auto">
            <a:xfrm>
              <a:off x="8948521" y="4317248"/>
              <a:ext cx="384392" cy="311575"/>
            </a:xfrm>
            <a:custGeom>
              <a:avLst/>
              <a:gdLst>
                <a:gd name="T0" fmla="*/ 73 w 313"/>
                <a:gd name="T1" fmla="*/ 256 h 256"/>
                <a:gd name="T2" fmla="*/ 240 w 313"/>
                <a:gd name="T3" fmla="*/ 256 h 256"/>
                <a:gd name="T4" fmla="*/ 232 w 313"/>
                <a:gd name="T5" fmla="*/ 227 h 256"/>
                <a:gd name="T6" fmla="*/ 207 w 313"/>
                <a:gd name="T7" fmla="*/ 227 h 256"/>
                <a:gd name="T8" fmla="*/ 176 w 313"/>
                <a:gd name="T9" fmla="*/ 182 h 256"/>
                <a:gd name="T10" fmla="*/ 189 w 313"/>
                <a:gd name="T11" fmla="*/ 162 h 256"/>
                <a:gd name="T12" fmla="*/ 183 w 313"/>
                <a:gd name="T13" fmla="*/ 147 h 256"/>
                <a:gd name="T14" fmla="*/ 205 w 313"/>
                <a:gd name="T15" fmla="*/ 134 h 256"/>
                <a:gd name="T16" fmla="*/ 205 w 313"/>
                <a:gd name="T17" fmla="*/ 149 h 256"/>
                <a:gd name="T18" fmla="*/ 219 w 313"/>
                <a:gd name="T19" fmla="*/ 169 h 256"/>
                <a:gd name="T20" fmla="*/ 253 w 313"/>
                <a:gd name="T21" fmla="*/ 138 h 256"/>
                <a:gd name="T22" fmla="*/ 241 w 313"/>
                <a:gd name="T23" fmla="*/ 139 h 256"/>
                <a:gd name="T24" fmla="*/ 239 w 313"/>
                <a:gd name="T25" fmla="*/ 147 h 256"/>
                <a:gd name="T26" fmla="*/ 236 w 313"/>
                <a:gd name="T27" fmla="*/ 149 h 256"/>
                <a:gd name="T28" fmla="*/ 227 w 313"/>
                <a:gd name="T29" fmla="*/ 143 h 256"/>
                <a:gd name="T30" fmla="*/ 231 w 313"/>
                <a:gd name="T31" fmla="*/ 135 h 256"/>
                <a:gd name="T32" fmla="*/ 240 w 313"/>
                <a:gd name="T33" fmla="*/ 131 h 256"/>
                <a:gd name="T34" fmla="*/ 277 w 313"/>
                <a:gd name="T35" fmla="*/ 109 h 256"/>
                <a:gd name="T36" fmla="*/ 304 w 313"/>
                <a:gd name="T37" fmla="*/ 63 h 256"/>
                <a:gd name="T38" fmla="*/ 313 w 313"/>
                <a:gd name="T39" fmla="*/ 10 h 256"/>
                <a:gd name="T40" fmla="*/ 248 w 313"/>
                <a:gd name="T41" fmla="*/ 10 h 256"/>
                <a:gd name="T42" fmla="*/ 246 w 313"/>
                <a:gd name="T43" fmla="*/ 0 h 256"/>
                <a:gd name="T44" fmla="*/ 67 w 313"/>
                <a:gd name="T45" fmla="*/ 0 h 256"/>
                <a:gd name="T46" fmla="*/ 65 w 313"/>
                <a:gd name="T47" fmla="*/ 10 h 256"/>
                <a:gd name="T48" fmla="*/ 0 w 313"/>
                <a:gd name="T49" fmla="*/ 10 h 256"/>
                <a:gd name="T50" fmla="*/ 9 w 313"/>
                <a:gd name="T51" fmla="*/ 63 h 256"/>
                <a:gd name="T52" fmla="*/ 36 w 313"/>
                <a:gd name="T53" fmla="*/ 109 h 256"/>
                <a:gd name="T54" fmla="*/ 73 w 313"/>
                <a:gd name="T55" fmla="*/ 131 h 256"/>
                <a:gd name="T56" fmla="*/ 82 w 313"/>
                <a:gd name="T57" fmla="*/ 135 h 256"/>
                <a:gd name="T58" fmla="*/ 86 w 313"/>
                <a:gd name="T59" fmla="*/ 143 h 256"/>
                <a:gd name="T60" fmla="*/ 77 w 313"/>
                <a:gd name="T61" fmla="*/ 149 h 256"/>
                <a:gd name="T62" fmla="*/ 74 w 313"/>
                <a:gd name="T63" fmla="*/ 147 h 256"/>
                <a:gd name="T64" fmla="*/ 72 w 313"/>
                <a:gd name="T65" fmla="*/ 139 h 256"/>
                <a:gd name="T66" fmla="*/ 60 w 313"/>
                <a:gd name="T67" fmla="*/ 138 h 256"/>
                <a:gd name="T68" fmla="*/ 94 w 313"/>
                <a:gd name="T69" fmla="*/ 169 h 256"/>
                <a:gd name="T70" fmla="*/ 108 w 313"/>
                <a:gd name="T71" fmla="*/ 149 h 256"/>
                <a:gd name="T72" fmla="*/ 108 w 313"/>
                <a:gd name="T73" fmla="*/ 134 h 256"/>
                <a:gd name="T74" fmla="*/ 130 w 313"/>
                <a:gd name="T75" fmla="*/ 147 h 256"/>
                <a:gd name="T76" fmla="*/ 124 w 313"/>
                <a:gd name="T77" fmla="*/ 162 h 256"/>
                <a:gd name="T78" fmla="*/ 137 w 313"/>
                <a:gd name="T79" fmla="*/ 182 h 256"/>
                <a:gd name="T80" fmla="*/ 106 w 313"/>
                <a:gd name="T81" fmla="*/ 227 h 256"/>
                <a:gd name="T82" fmla="*/ 81 w 313"/>
                <a:gd name="T83" fmla="*/ 227 h 256"/>
                <a:gd name="T84" fmla="*/ 73 w 313"/>
                <a:gd name="T85" fmla="*/ 256 h 256"/>
                <a:gd name="T86" fmla="*/ 250 w 313"/>
                <a:gd name="T87" fmla="*/ 36 h 256"/>
                <a:gd name="T88" fmla="*/ 287 w 313"/>
                <a:gd name="T89" fmla="*/ 36 h 256"/>
                <a:gd name="T90" fmla="*/ 283 w 313"/>
                <a:gd name="T91" fmla="*/ 53 h 256"/>
                <a:gd name="T92" fmla="*/ 261 w 313"/>
                <a:gd name="T93" fmla="*/ 89 h 256"/>
                <a:gd name="T94" fmla="*/ 230 w 313"/>
                <a:gd name="T95" fmla="*/ 107 h 256"/>
                <a:gd name="T96" fmla="*/ 250 w 313"/>
                <a:gd name="T97" fmla="*/ 36 h 256"/>
                <a:gd name="T98" fmla="*/ 63 w 313"/>
                <a:gd name="T99" fmla="*/ 36 h 256"/>
                <a:gd name="T100" fmla="*/ 83 w 313"/>
                <a:gd name="T101" fmla="*/ 107 h 256"/>
                <a:gd name="T102" fmla="*/ 52 w 313"/>
                <a:gd name="T103" fmla="*/ 89 h 256"/>
                <a:gd name="T104" fmla="*/ 30 w 313"/>
                <a:gd name="T105" fmla="*/ 53 h 256"/>
                <a:gd name="T106" fmla="*/ 26 w 313"/>
                <a:gd name="T107" fmla="*/ 36 h 256"/>
                <a:gd name="T108" fmla="*/ 63 w 313"/>
                <a:gd name="T109" fmla="*/ 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256">
                  <a:moveTo>
                    <a:pt x="73" y="256"/>
                  </a:moveTo>
                  <a:cubicBezTo>
                    <a:pt x="240" y="256"/>
                    <a:pt x="240" y="256"/>
                    <a:pt x="240" y="256"/>
                  </a:cubicBezTo>
                  <a:cubicBezTo>
                    <a:pt x="232" y="227"/>
                    <a:pt x="232" y="227"/>
                    <a:pt x="232" y="227"/>
                  </a:cubicBezTo>
                  <a:cubicBezTo>
                    <a:pt x="207" y="227"/>
                    <a:pt x="207" y="227"/>
                    <a:pt x="207" y="227"/>
                  </a:cubicBezTo>
                  <a:cubicBezTo>
                    <a:pt x="195" y="209"/>
                    <a:pt x="180" y="215"/>
                    <a:pt x="176" y="182"/>
                  </a:cubicBezTo>
                  <a:cubicBezTo>
                    <a:pt x="184" y="178"/>
                    <a:pt x="189" y="170"/>
                    <a:pt x="189" y="162"/>
                  </a:cubicBezTo>
                  <a:cubicBezTo>
                    <a:pt x="189" y="156"/>
                    <a:pt x="187" y="151"/>
                    <a:pt x="183" y="147"/>
                  </a:cubicBezTo>
                  <a:cubicBezTo>
                    <a:pt x="191" y="144"/>
                    <a:pt x="198" y="140"/>
                    <a:pt x="205" y="134"/>
                  </a:cubicBezTo>
                  <a:cubicBezTo>
                    <a:pt x="204" y="139"/>
                    <a:pt x="204" y="144"/>
                    <a:pt x="205" y="149"/>
                  </a:cubicBezTo>
                  <a:cubicBezTo>
                    <a:pt x="207" y="158"/>
                    <a:pt x="212" y="165"/>
                    <a:pt x="219" y="169"/>
                  </a:cubicBezTo>
                  <a:cubicBezTo>
                    <a:pt x="239" y="181"/>
                    <a:pt x="263" y="163"/>
                    <a:pt x="253" y="138"/>
                  </a:cubicBezTo>
                  <a:cubicBezTo>
                    <a:pt x="241" y="139"/>
                    <a:pt x="241" y="139"/>
                    <a:pt x="241" y="139"/>
                  </a:cubicBezTo>
                  <a:cubicBezTo>
                    <a:pt x="241" y="143"/>
                    <a:pt x="241" y="145"/>
                    <a:pt x="239" y="147"/>
                  </a:cubicBezTo>
                  <a:cubicBezTo>
                    <a:pt x="238" y="148"/>
                    <a:pt x="237" y="148"/>
                    <a:pt x="236" y="149"/>
                  </a:cubicBezTo>
                  <a:cubicBezTo>
                    <a:pt x="232" y="150"/>
                    <a:pt x="228" y="148"/>
                    <a:pt x="227" y="143"/>
                  </a:cubicBezTo>
                  <a:cubicBezTo>
                    <a:pt x="227" y="139"/>
                    <a:pt x="228" y="137"/>
                    <a:pt x="231" y="135"/>
                  </a:cubicBezTo>
                  <a:cubicBezTo>
                    <a:pt x="234" y="133"/>
                    <a:pt x="237" y="132"/>
                    <a:pt x="240" y="131"/>
                  </a:cubicBezTo>
                  <a:cubicBezTo>
                    <a:pt x="254" y="128"/>
                    <a:pt x="266" y="119"/>
                    <a:pt x="277" y="109"/>
                  </a:cubicBezTo>
                  <a:cubicBezTo>
                    <a:pt x="289" y="96"/>
                    <a:pt x="298" y="79"/>
                    <a:pt x="304" y="63"/>
                  </a:cubicBezTo>
                  <a:cubicBezTo>
                    <a:pt x="309" y="48"/>
                    <a:pt x="313" y="26"/>
                    <a:pt x="313" y="10"/>
                  </a:cubicBezTo>
                  <a:cubicBezTo>
                    <a:pt x="248" y="10"/>
                    <a:pt x="248" y="10"/>
                    <a:pt x="248" y="10"/>
                  </a:cubicBezTo>
                  <a:cubicBezTo>
                    <a:pt x="247" y="6"/>
                    <a:pt x="247" y="3"/>
                    <a:pt x="246" y="0"/>
                  </a:cubicBezTo>
                  <a:cubicBezTo>
                    <a:pt x="67" y="0"/>
                    <a:pt x="67" y="0"/>
                    <a:pt x="67" y="0"/>
                  </a:cubicBezTo>
                  <a:cubicBezTo>
                    <a:pt x="66" y="3"/>
                    <a:pt x="65" y="6"/>
                    <a:pt x="65" y="10"/>
                  </a:cubicBezTo>
                  <a:cubicBezTo>
                    <a:pt x="0" y="10"/>
                    <a:pt x="0" y="10"/>
                    <a:pt x="0" y="10"/>
                  </a:cubicBezTo>
                  <a:cubicBezTo>
                    <a:pt x="0" y="26"/>
                    <a:pt x="3" y="48"/>
                    <a:pt x="9" y="63"/>
                  </a:cubicBezTo>
                  <a:cubicBezTo>
                    <a:pt x="15" y="79"/>
                    <a:pt x="24" y="96"/>
                    <a:pt x="36" y="109"/>
                  </a:cubicBezTo>
                  <a:cubicBezTo>
                    <a:pt x="47" y="119"/>
                    <a:pt x="59" y="128"/>
                    <a:pt x="73" y="131"/>
                  </a:cubicBezTo>
                  <a:cubicBezTo>
                    <a:pt x="76" y="132"/>
                    <a:pt x="79" y="133"/>
                    <a:pt x="82" y="135"/>
                  </a:cubicBezTo>
                  <a:cubicBezTo>
                    <a:pt x="85" y="137"/>
                    <a:pt x="86" y="139"/>
                    <a:pt x="86" y="143"/>
                  </a:cubicBezTo>
                  <a:cubicBezTo>
                    <a:pt x="85" y="148"/>
                    <a:pt x="81" y="150"/>
                    <a:pt x="77" y="149"/>
                  </a:cubicBezTo>
                  <a:cubicBezTo>
                    <a:pt x="76" y="148"/>
                    <a:pt x="75" y="148"/>
                    <a:pt x="74" y="147"/>
                  </a:cubicBezTo>
                  <a:cubicBezTo>
                    <a:pt x="72" y="145"/>
                    <a:pt x="71" y="143"/>
                    <a:pt x="72" y="139"/>
                  </a:cubicBezTo>
                  <a:cubicBezTo>
                    <a:pt x="60" y="138"/>
                    <a:pt x="60" y="138"/>
                    <a:pt x="60" y="138"/>
                  </a:cubicBezTo>
                  <a:cubicBezTo>
                    <a:pt x="50" y="163"/>
                    <a:pt x="74" y="181"/>
                    <a:pt x="94" y="169"/>
                  </a:cubicBezTo>
                  <a:cubicBezTo>
                    <a:pt x="101" y="165"/>
                    <a:pt x="106" y="158"/>
                    <a:pt x="108" y="149"/>
                  </a:cubicBezTo>
                  <a:cubicBezTo>
                    <a:pt x="109" y="144"/>
                    <a:pt x="109" y="139"/>
                    <a:pt x="108" y="134"/>
                  </a:cubicBezTo>
                  <a:cubicBezTo>
                    <a:pt x="115" y="140"/>
                    <a:pt x="122" y="144"/>
                    <a:pt x="130" y="147"/>
                  </a:cubicBezTo>
                  <a:cubicBezTo>
                    <a:pt x="126" y="151"/>
                    <a:pt x="124" y="156"/>
                    <a:pt x="124" y="162"/>
                  </a:cubicBezTo>
                  <a:cubicBezTo>
                    <a:pt x="124" y="170"/>
                    <a:pt x="129" y="178"/>
                    <a:pt x="137" y="182"/>
                  </a:cubicBezTo>
                  <a:cubicBezTo>
                    <a:pt x="133" y="215"/>
                    <a:pt x="118" y="209"/>
                    <a:pt x="106" y="227"/>
                  </a:cubicBezTo>
                  <a:cubicBezTo>
                    <a:pt x="81" y="227"/>
                    <a:pt x="81" y="227"/>
                    <a:pt x="81" y="227"/>
                  </a:cubicBezTo>
                  <a:cubicBezTo>
                    <a:pt x="73" y="256"/>
                    <a:pt x="73" y="256"/>
                    <a:pt x="73" y="256"/>
                  </a:cubicBezTo>
                  <a:close/>
                  <a:moveTo>
                    <a:pt x="250" y="36"/>
                  </a:moveTo>
                  <a:cubicBezTo>
                    <a:pt x="287" y="36"/>
                    <a:pt x="287" y="36"/>
                    <a:pt x="287" y="36"/>
                  </a:cubicBezTo>
                  <a:cubicBezTo>
                    <a:pt x="286" y="42"/>
                    <a:pt x="285" y="48"/>
                    <a:pt x="283" y="53"/>
                  </a:cubicBezTo>
                  <a:cubicBezTo>
                    <a:pt x="278" y="66"/>
                    <a:pt x="271" y="79"/>
                    <a:pt x="261" y="89"/>
                  </a:cubicBezTo>
                  <a:cubicBezTo>
                    <a:pt x="250" y="101"/>
                    <a:pt x="244" y="103"/>
                    <a:pt x="230" y="107"/>
                  </a:cubicBezTo>
                  <a:cubicBezTo>
                    <a:pt x="242" y="88"/>
                    <a:pt x="250" y="63"/>
                    <a:pt x="250" y="36"/>
                  </a:cubicBezTo>
                  <a:close/>
                  <a:moveTo>
                    <a:pt x="63" y="36"/>
                  </a:moveTo>
                  <a:cubicBezTo>
                    <a:pt x="63" y="63"/>
                    <a:pt x="71" y="88"/>
                    <a:pt x="83" y="107"/>
                  </a:cubicBezTo>
                  <a:cubicBezTo>
                    <a:pt x="69" y="103"/>
                    <a:pt x="63" y="101"/>
                    <a:pt x="52" y="89"/>
                  </a:cubicBezTo>
                  <a:cubicBezTo>
                    <a:pt x="42" y="79"/>
                    <a:pt x="35" y="66"/>
                    <a:pt x="30" y="53"/>
                  </a:cubicBezTo>
                  <a:cubicBezTo>
                    <a:pt x="28" y="48"/>
                    <a:pt x="27" y="42"/>
                    <a:pt x="26" y="36"/>
                  </a:cubicBezTo>
                  <a:lnTo>
                    <a:pt x="63" y="36"/>
                  </a:lnTo>
                  <a:close/>
                </a:path>
              </a:pathLst>
            </a:custGeom>
            <a:solidFill>
              <a:srgbClr val="007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39" name="Group 322">
              <a:extLst>
                <a:ext uri="{FF2B5EF4-FFF2-40B4-BE49-F238E27FC236}">
                  <a16:creationId xmlns:a16="http://schemas.microsoft.com/office/drawing/2014/main" id="{45C80369-45D5-AFEB-63B6-10A7F7E47FEF}"/>
                </a:ext>
              </a:extLst>
            </p:cNvPr>
            <p:cNvGrpSpPr>
              <a:grpSpLocks noChangeAspect="1"/>
            </p:cNvGrpSpPr>
            <p:nvPr/>
          </p:nvGrpSpPr>
          <p:grpSpPr>
            <a:xfrm>
              <a:off x="11172367" y="3860090"/>
              <a:ext cx="295821" cy="1163941"/>
              <a:chOff x="1802162" y="4046314"/>
              <a:chExt cx="348667" cy="802411"/>
            </a:xfrm>
            <a:solidFill>
              <a:srgbClr val="0073DC"/>
            </a:solidFill>
          </p:grpSpPr>
          <p:sp>
            <p:nvSpPr>
              <p:cNvPr id="166" name="Freeform 5">
                <a:extLst>
                  <a:ext uri="{FF2B5EF4-FFF2-40B4-BE49-F238E27FC236}">
                    <a16:creationId xmlns:a16="http://schemas.microsoft.com/office/drawing/2014/main" id="{C9A23776-8BC1-F44F-A44E-649194EA9898}"/>
                  </a:ext>
                </a:extLst>
              </p:cNvPr>
              <p:cNvSpPr>
                <a:spLocks/>
              </p:cNvSpPr>
              <p:nvPr/>
            </p:nvSpPr>
            <p:spPr bwMode="auto">
              <a:xfrm>
                <a:off x="1900871" y="4767529"/>
                <a:ext cx="89157" cy="52539"/>
              </a:xfrm>
              <a:custGeom>
                <a:avLst/>
                <a:gdLst>
                  <a:gd name="T0" fmla="*/ 53 w 53"/>
                  <a:gd name="T1" fmla="*/ 9 h 31"/>
                  <a:gd name="T2" fmla="*/ 30 w 53"/>
                  <a:gd name="T3" fmla="*/ 3 h 31"/>
                  <a:gd name="T4" fmla="*/ 1 w 53"/>
                  <a:gd name="T5" fmla="*/ 18 h 31"/>
                  <a:gd name="T6" fmla="*/ 10 w 53"/>
                  <a:gd name="T7" fmla="*/ 15 h 31"/>
                  <a:gd name="T8" fmla="*/ 17 w 53"/>
                  <a:gd name="T9" fmla="*/ 17 h 31"/>
                  <a:gd name="T10" fmla="*/ 6 w 53"/>
                  <a:gd name="T11" fmla="*/ 23 h 31"/>
                  <a:gd name="T12" fmla="*/ 0 w 53"/>
                  <a:gd name="T13" fmla="*/ 20 h 31"/>
                  <a:gd name="T14" fmla="*/ 21 w 53"/>
                  <a:gd name="T15" fmla="*/ 29 h 31"/>
                  <a:gd name="T16" fmla="*/ 53 w 53"/>
                  <a:gd name="T1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1">
                    <a:moveTo>
                      <a:pt x="53" y="9"/>
                    </a:moveTo>
                    <a:cubicBezTo>
                      <a:pt x="53" y="9"/>
                      <a:pt x="44" y="0"/>
                      <a:pt x="30" y="3"/>
                    </a:cubicBezTo>
                    <a:cubicBezTo>
                      <a:pt x="18" y="6"/>
                      <a:pt x="5" y="15"/>
                      <a:pt x="1" y="18"/>
                    </a:cubicBezTo>
                    <a:cubicBezTo>
                      <a:pt x="3" y="17"/>
                      <a:pt x="6" y="15"/>
                      <a:pt x="10" y="15"/>
                    </a:cubicBezTo>
                    <a:cubicBezTo>
                      <a:pt x="14" y="14"/>
                      <a:pt x="17" y="17"/>
                      <a:pt x="17" y="17"/>
                    </a:cubicBezTo>
                    <a:cubicBezTo>
                      <a:pt x="17" y="17"/>
                      <a:pt x="11" y="22"/>
                      <a:pt x="6" y="23"/>
                    </a:cubicBezTo>
                    <a:cubicBezTo>
                      <a:pt x="3" y="23"/>
                      <a:pt x="1" y="21"/>
                      <a:pt x="0" y="20"/>
                    </a:cubicBezTo>
                    <a:cubicBezTo>
                      <a:pt x="2" y="23"/>
                      <a:pt x="9" y="31"/>
                      <a:pt x="21" y="29"/>
                    </a:cubicBezTo>
                    <a:cubicBezTo>
                      <a:pt x="37" y="27"/>
                      <a:pt x="53" y="10"/>
                      <a:pt x="5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7" name="Freeform 6">
                <a:extLst>
                  <a:ext uri="{FF2B5EF4-FFF2-40B4-BE49-F238E27FC236}">
                    <a16:creationId xmlns:a16="http://schemas.microsoft.com/office/drawing/2014/main" id="{AEAC21C6-6AAC-819A-EE50-033AEE4E240A}"/>
                  </a:ext>
                </a:extLst>
              </p:cNvPr>
              <p:cNvSpPr>
                <a:spLocks/>
              </p:cNvSpPr>
              <p:nvPr/>
            </p:nvSpPr>
            <p:spPr bwMode="auto">
              <a:xfrm>
                <a:off x="1958186" y="4702253"/>
                <a:ext cx="90749" cy="66868"/>
              </a:xfrm>
              <a:custGeom>
                <a:avLst/>
                <a:gdLst>
                  <a:gd name="T0" fmla="*/ 54 w 54"/>
                  <a:gd name="T1" fmla="*/ 9 h 40"/>
                  <a:gd name="T2" fmla="*/ 28 w 54"/>
                  <a:gd name="T3" fmla="*/ 6 h 40"/>
                  <a:gd name="T4" fmla="*/ 0 w 54"/>
                  <a:gd name="T5" fmla="*/ 28 h 40"/>
                  <a:gd name="T6" fmla="*/ 9 w 54"/>
                  <a:gd name="T7" fmla="*/ 22 h 40"/>
                  <a:gd name="T8" fmla="*/ 17 w 54"/>
                  <a:gd name="T9" fmla="*/ 24 h 40"/>
                  <a:gd name="T10" fmla="*/ 7 w 54"/>
                  <a:gd name="T11" fmla="*/ 32 h 40"/>
                  <a:gd name="T12" fmla="*/ 0 w 54"/>
                  <a:gd name="T13" fmla="*/ 30 h 40"/>
                  <a:gd name="T14" fmla="*/ 24 w 54"/>
                  <a:gd name="T15" fmla="*/ 36 h 40"/>
                  <a:gd name="T16" fmla="*/ 54 w 54"/>
                  <a:gd name="T1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0">
                    <a:moveTo>
                      <a:pt x="54" y="9"/>
                    </a:moveTo>
                    <a:cubicBezTo>
                      <a:pt x="54" y="9"/>
                      <a:pt x="42" y="0"/>
                      <a:pt x="28" y="6"/>
                    </a:cubicBezTo>
                    <a:cubicBezTo>
                      <a:pt x="16" y="11"/>
                      <a:pt x="4" y="24"/>
                      <a:pt x="0" y="28"/>
                    </a:cubicBezTo>
                    <a:cubicBezTo>
                      <a:pt x="2" y="26"/>
                      <a:pt x="5" y="23"/>
                      <a:pt x="9" y="22"/>
                    </a:cubicBezTo>
                    <a:cubicBezTo>
                      <a:pt x="13" y="21"/>
                      <a:pt x="17" y="24"/>
                      <a:pt x="17" y="24"/>
                    </a:cubicBezTo>
                    <a:cubicBezTo>
                      <a:pt x="17" y="24"/>
                      <a:pt x="12" y="30"/>
                      <a:pt x="7" y="32"/>
                    </a:cubicBezTo>
                    <a:cubicBezTo>
                      <a:pt x="3" y="33"/>
                      <a:pt x="1" y="31"/>
                      <a:pt x="0" y="30"/>
                    </a:cubicBezTo>
                    <a:cubicBezTo>
                      <a:pt x="2" y="33"/>
                      <a:pt x="11" y="40"/>
                      <a:pt x="24" y="36"/>
                    </a:cubicBezTo>
                    <a:cubicBezTo>
                      <a:pt x="40" y="31"/>
                      <a:pt x="54" y="9"/>
                      <a:pt x="5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8" name="Freeform 7">
                <a:extLst>
                  <a:ext uri="{FF2B5EF4-FFF2-40B4-BE49-F238E27FC236}">
                    <a16:creationId xmlns:a16="http://schemas.microsoft.com/office/drawing/2014/main" id="{7CFAD0E8-AE6C-08D6-28A8-0D82E6A4E2FD}"/>
                  </a:ext>
                </a:extLst>
              </p:cNvPr>
              <p:cNvSpPr>
                <a:spLocks/>
              </p:cNvSpPr>
              <p:nvPr/>
            </p:nvSpPr>
            <p:spPr bwMode="auto">
              <a:xfrm>
                <a:off x="2009133" y="4621057"/>
                <a:ext cx="89157" cy="82788"/>
              </a:xfrm>
              <a:custGeom>
                <a:avLst/>
                <a:gdLst>
                  <a:gd name="T0" fmla="*/ 53 w 53"/>
                  <a:gd name="T1" fmla="*/ 7 h 50"/>
                  <a:gd name="T2" fmla="*/ 24 w 53"/>
                  <a:gd name="T3" fmla="*/ 10 h 50"/>
                  <a:gd name="T4" fmla="*/ 0 w 53"/>
                  <a:gd name="T5" fmla="*/ 39 h 50"/>
                  <a:gd name="T6" fmla="*/ 8 w 53"/>
                  <a:gd name="T7" fmla="*/ 31 h 50"/>
                  <a:gd name="T8" fmla="*/ 17 w 53"/>
                  <a:gd name="T9" fmla="*/ 31 h 50"/>
                  <a:gd name="T10" fmla="*/ 8 w 53"/>
                  <a:gd name="T11" fmla="*/ 41 h 50"/>
                  <a:gd name="T12" fmla="*/ 0 w 53"/>
                  <a:gd name="T13" fmla="*/ 41 h 50"/>
                  <a:gd name="T14" fmla="*/ 27 w 53"/>
                  <a:gd name="T15" fmla="*/ 42 h 50"/>
                  <a:gd name="T16" fmla="*/ 53 w 53"/>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53" y="7"/>
                    </a:moveTo>
                    <a:cubicBezTo>
                      <a:pt x="53" y="7"/>
                      <a:pt x="39" y="0"/>
                      <a:pt x="24" y="10"/>
                    </a:cubicBezTo>
                    <a:cubicBezTo>
                      <a:pt x="13" y="18"/>
                      <a:pt x="3" y="33"/>
                      <a:pt x="0" y="39"/>
                    </a:cubicBezTo>
                    <a:cubicBezTo>
                      <a:pt x="1" y="36"/>
                      <a:pt x="4" y="33"/>
                      <a:pt x="8" y="31"/>
                    </a:cubicBezTo>
                    <a:cubicBezTo>
                      <a:pt x="12" y="28"/>
                      <a:pt x="17" y="31"/>
                      <a:pt x="17" y="31"/>
                    </a:cubicBezTo>
                    <a:cubicBezTo>
                      <a:pt x="17" y="31"/>
                      <a:pt x="13" y="39"/>
                      <a:pt x="8" y="41"/>
                    </a:cubicBezTo>
                    <a:cubicBezTo>
                      <a:pt x="4" y="43"/>
                      <a:pt x="1" y="42"/>
                      <a:pt x="0" y="41"/>
                    </a:cubicBezTo>
                    <a:cubicBezTo>
                      <a:pt x="3" y="43"/>
                      <a:pt x="14" y="50"/>
                      <a:pt x="27" y="42"/>
                    </a:cubicBezTo>
                    <a:cubicBezTo>
                      <a:pt x="43" y="34"/>
                      <a:pt x="53"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9" name="Freeform 8">
                <a:extLst>
                  <a:ext uri="{FF2B5EF4-FFF2-40B4-BE49-F238E27FC236}">
                    <a16:creationId xmlns:a16="http://schemas.microsoft.com/office/drawing/2014/main" id="{30F9C261-D963-825C-C13A-6393D2AFCE7A}"/>
                  </a:ext>
                </a:extLst>
              </p:cNvPr>
              <p:cNvSpPr>
                <a:spLocks/>
              </p:cNvSpPr>
              <p:nvPr/>
            </p:nvSpPr>
            <p:spPr bwMode="auto">
              <a:xfrm>
                <a:off x="2047343" y="4527124"/>
                <a:ext cx="82789" cy="95525"/>
              </a:xfrm>
              <a:custGeom>
                <a:avLst/>
                <a:gdLst>
                  <a:gd name="T0" fmla="*/ 49 w 49"/>
                  <a:gd name="T1" fmla="*/ 4 h 57"/>
                  <a:gd name="T2" fmla="*/ 19 w 49"/>
                  <a:gd name="T3" fmla="*/ 13 h 57"/>
                  <a:gd name="T4" fmla="*/ 0 w 49"/>
                  <a:gd name="T5" fmla="*/ 49 h 57"/>
                  <a:gd name="T6" fmla="*/ 6 w 49"/>
                  <a:gd name="T7" fmla="*/ 39 h 57"/>
                  <a:gd name="T8" fmla="*/ 16 w 49"/>
                  <a:gd name="T9" fmla="*/ 38 h 57"/>
                  <a:gd name="T10" fmla="*/ 9 w 49"/>
                  <a:gd name="T11" fmla="*/ 50 h 57"/>
                  <a:gd name="T12" fmla="*/ 0 w 49"/>
                  <a:gd name="T13" fmla="*/ 52 h 57"/>
                  <a:gd name="T14" fmla="*/ 29 w 49"/>
                  <a:gd name="T15" fmla="*/ 47 h 57"/>
                  <a:gd name="T16" fmla="*/ 49 w 49"/>
                  <a:gd name="T17"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7">
                    <a:moveTo>
                      <a:pt x="49" y="4"/>
                    </a:moveTo>
                    <a:cubicBezTo>
                      <a:pt x="49" y="4"/>
                      <a:pt x="32" y="0"/>
                      <a:pt x="19" y="13"/>
                    </a:cubicBezTo>
                    <a:cubicBezTo>
                      <a:pt x="9" y="24"/>
                      <a:pt x="2" y="43"/>
                      <a:pt x="0" y="49"/>
                    </a:cubicBezTo>
                    <a:cubicBezTo>
                      <a:pt x="1" y="46"/>
                      <a:pt x="3" y="42"/>
                      <a:pt x="6" y="39"/>
                    </a:cubicBezTo>
                    <a:cubicBezTo>
                      <a:pt x="11" y="35"/>
                      <a:pt x="16" y="38"/>
                      <a:pt x="16" y="38"/>
                    </a:cubicBezTo>
                    <a:cubicBezTo>
                      <a:pt x="16" y="38"/>
                      <a:pt x="14" y="46"/>
                      <a:pt x="9" y="50"/>
                    </a:cubicBezTo>
                    <a:cubicBezTo>
                      <a:pt x="5" y="53"/>
                      <a:pt x="2" y="52"/>
                      <a:pt x="0" y="52"/>
                    </a:cubicBezTo>
                    <a:cubicBezTo>
                      <a:pt x="4" y="53"/>
                      <a:pt x="17" y="57"/>
                      <a:pt x="29" y="47"/>
                    </a:cubicBezTo>
                    <a:cubicBezTo>
                      <a:pt x="45" y="34"/>
                      <a:pt x="49" y="4"/>
                      <a:pt x="4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0" name="Freeform 9">
                <a:extLst>
                  <a:ext uri="{FF2B5EF4-FFF2-40B4-BE49-F238E27FC236}">
                    <a16:creationId xmlns:a16="http://schemas.microsoft.com/office/drawing/2014/main" id="{EEB50968-FB3F-2C12-BCE2-A92B8E3B9D51}"/>
                  </a:ext>
                </a:extLst>
              </p:cNvPr>
              <p:cNvSpPr>
                <a:spLocks/>
              </p:cNvSpPr>
              <p:nvPr/>
            </p:nvSpPr>
            <p:spPr bwMode="auto">
              <a:xfrm>
                <a:off x="2069632" y="4418862"/>
                <a:ext cx="74828" cy="109854"/>
              </a:xfrm>
              <a:custGeom>
                <a:avLst/>
                <a:gdLst>
                  <a:gd name="T0" fmla="*/ 42 w 45"/>
                  <a:gd name="T1" fmla="*/ 1 h 65"/>
                  <a:gd name="T2" fmla="*/ 13 w 45"/>
                  <a:gd name="T3" fmla="*/ 18 h 65"/>
                  <a:gd name="T4" fmla="*/ 0 w 45"/>
                  <a:gd name="T5" fmla="*/ 60 h 65"/>
                  <a:gd name="T6" fmla="*/ 5 w 45"/>
                  <a:gd name="T7" fmla="*/ 48 h 65"/>
                  <a:gd name="T8" fmla="*/ 15 w 45"/>
                  <a:gd name="T9" fmla="*/ 44 h 65"/>
                  <a:gd name="T10" fmla="*/ 10 w 45"/>
                  <a:gd name="T11" fmla="*/ 59 h 65"/>
                  <a:gd name="T12" fmla="*/ 1 w 45"/>
                  <a:gd name="T13" fmla="*/ 63 h 65"/>
                  <a:gd name="T14" fmla="*/ 31 w 45"/>
                  <a:gd name="T15" fmla="*/ 51 h 65"/>
                  <a:gd name="T16" fmla="*/ 42 w 45"/>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5">
                    <a:moveTo>
                      <a:pt x="42" y="1"/>
                    </a:moveTo>
                    <a:cubicBezTo>
                      <a:pt x="42" y="1"/>
                      <a:pt x="23" y="0"/>
                      <a:pt x="13" y="18"/>
                    </a:cubicBezTo>
                    <a:cubicBezTo>
                      <a:pt x="4" y="32"/>
                      <a:pt x="2" y="53"/>
                      <a:pt x="0" y="60"/>
                    </a:cubicBezTo>
                    <a:cubicBezTo>
                      <a:pt x="1" y="57"/>
                      <a:pt x="2" y="52"/>
                      <a:pt x="5" y="48"/>
                    </a:cubicBezTo>
                    <a:cubicBezTo>
                      <a:pt x="9" y="43"/>
                      <a:pt x="15" y="44"/>
                      <a:pt x="15" y="44"/>
                    </a:cubicBezTo>
                    <a:cubicBezTo>
                      <a:pt x="15" y="44"/>
                      <a:pt x="15" y="54"/>
                      <a:pt x="10" y="59"/>
                    </a:cubicBezTo>
                    <a:cubicBezTo>
                      <a:pt x="7" y="62"/>
                      <a:pt x="4" y="63"/>
                      <a:pt x="1" y="63"/>
                    </a:cubicBezTo>
                    <a:cubicBezTo>
                      <a:pt x="6" y="63"/>
                      <a:pt x="21" y="65"/>
                      <a:pt x="31" y="51"/>
                    </a:cubicBezTo>
                    <a:cubicBezTo>
                      <a:pt x="45" y="34"/>
                      <a:pt x="42" y="0"/>
                      <a:pt x="4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1" name="Freeform 10">
                <a:extLst>
                  <a:ext uri="{FF2B5EF4-FFF2-40B4-BE49-F238E27FC236}">
                    <a16:creationId xmlns:a16="http://schemas.microsoft.com/office/drawing/2014/main" id="{3DF9CD7E-8996-8F23-830C-2F9C70EF7BD8}"/>
                  </a:ext>
                </a:extLst>
              </p:cNvPr>
              <p:cNvSpPr>
                <a:spLocks/>
              </p:cNvSpPr>
              <p:nvPr/>
            </p:nvSpPr>
            <p:spPr bwMode="auto">
              <a:xfrm>
                <a:off x="2071225" y="4318561"/>
                <a:ext cx="60499" cy="106670"/>
              </a:xfrm>
              <a:custGeom>
                <a:avLst/>
                <a:gdLst>
                  <a:gd name="T0" fmla="*/ 28 w 36"/>
                  <a:gd name="T1" fmla="*/ 1 h 64"/>
                  <a:gd name="T2" fmla="*/ 5 w 36"/>
                  <a:gd name="T3" fmla="*/ 21 h 64"/>
                  <a:gd name="T4" fmla="*/ 2 w 36"/>
                  <a:gd name="T5" fmla="*/ 61 h 64"/>
                  <a:gd name="T6" fmla="*/ 4 w 36"/>
                  <a:gd name="T7" fmla="*/ 50 h 64"/>
                  <a:gd name="T8" fmla="*/ 12 w 36"/>
                  <a:gd name="T9" fmla="*/ 45 h 64"/>
                  <a:gd name="T10" fmla="*/ 10 w 36"/>
                  <a:gd name="T11" fmla="*/ 59 h 64"/>
                  <a:gd name="T12" fmla="*/ 3 w 36"/>
                  <a:gd name="T13" fmla="*/ 64 h 64"/>
                  <a:gd name="T14" fmla="*/ 28 w 36"/>
                  <a:gd name="T15" fmla="*/ 47 h 64"/>
                  <a:gd name="T16" fmla="*/ 28 w 36"/>
                  <a:gd name="T1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28" y="1"/>
                    </a:moveTo>
                    <a:cubicBezTo>
                      <a:pt x="28" y="0"/>
                      <a:pt x="11" y="4"/>
                      <a:pt x="5" y="21"/>
                    </a:cubicBezTo>
                    <a:cubicBezTo>
                      <a:pt x="0" y="35"/>
                      <a:pt x="1" y="55"/>
                      <a:pt x="2" y="61"/>
                    </a:cubicBezTo>
                    <a:cubicBezTo>
                      <a:pt x="2" y="59"/>
                      <a:pt x="2" y="54"/>
                      <a:pt x="4" y="50"/>
                    </a:cubicBezTo>
                    <a:cubicBezTo>
                      <a:pt x="6" y="45"/>
                      <a:pt x="12" y="45"/>
                      <a:pt x="12" y="45"/>
                    </a:cubicBezTo>
                    <a:cubicBezTo>
                      <a:pt x="12" y="45"/>
                      <a:pt x="13" y="53"/>
                      <a:pt x="10" y="59"/>
                    </a:cubicBezTo>
                    <a:cubicBezTo>
                      <a:pt x="8" y="62"/>
                      <a:pt x="5" y="63"/>
                      <a:pt x="3" y="64"/>
                    </a:cubicBezTo>
                    <a:cubicBezTo>
                      <a:pt x="7" y="63"/>
                      <a:pt x="21" y="62"/>
                      <a:pt x="28" y="47"/>
                    </a:cubicBezTo>
                    <a:cubicBezTo>
                      <a:pt x="36" y="30"/>
                      <a:pt x="28" y="0"/>
                      <a:pt x="2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2" name="Freeform 11">
                <a:extLst>
                  <a:ext uri="{FF2B5EF4-FFF2-40B4-BE49-F238E27FC236}">
                    <a16:creationId xmlns:a16="http://schemas.microsoft.com/office/drawing/2014/main" id="{2C3CA765-D22C-58EC-395A-6AEBEC46DB19}"/>
                  </a:ext>
                </a:extLst>
              </p:cNvPr>
              <p:cNvSpPr>
                <a:spLocks/>
              </p:cNvSpPr>
              <p:nvPr/>
            </p:nvSpPr>
            <p:spPr bwMode="auto">
              <a:xfrm>
                <a:off x="2047343" y="4232588"/>
                <a:ext cx="52539" cy="101893"/>
              </a:xfrm>
              <a:custGeom>
                <a:avLst/>
                <a:gdLst>
                  <a:gd name="T0" fmla="*/ 19 w 31"/>
                  <a:gd name="T1" fmla="*/ 0 h 61"/>
                  <a:gd name="T2" fmla="*/ 2 w 31"/>
                  <a:gd name="T3" fmla="*/ 23 h 61"/>
                  <a:gd name="T4" fmla="*/ 6 w 31"/>
                  <a:gd name="T5" fmla="*/ 59 h 61"/>
                  <a:gd name="T6" fmla="*/ 6 w 31"/>
                  <a:gd name="T7" fmla="*/ 49 h 61"/>
                  <a:gd name="T8" fmla="*/ 12 w 31"/>
                  <a:gd name="T9" fmla="*/ 42 h 61"/>
                  <a:gd name="T10" fmla="*/ 14 w 31"/>
                  <a:gd name="T11" fmla="*/ 55 h 61"/>
                  <a:gd name="T12" fmla="*/ 8 w 31"/>
                  <a:gd name="T13" fmla="*/ 61 h 61"/>
                  <a:gd name="T14" fmla="*/ 27 w 31"/>
                  <a:gd name="T15" fmla="*/ 42 h 61"/>
                  <a:gd name="T16" fmla="*/ 19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19" y="0"/>
                    </a:moveTo>
                    <a:cubicBezTo>
                      <a:pt x="19" y="0"/>
                      <a:pt x="4" y="6"/>
                      <a:pt x="2" y="23"/>
                    </a:cubicBezTo>
                    <a:cubicBezTo>
                      <a:pt x="0" y="36"/>
                      <a:pt x="5" y="54"/>
                      <a:pt x="6" y="59"/>
                    </a:cubicBezTo>
                    <a:cubicBezTo>
                      <a:pt x="6" y="57"/>
                      <a:pt x="5" y="52"/>
                      <a:pt x="6" y="49"/>
                    </a:cubicBezTo>
                    <a:cubicBezTo>
                      <a:pt x="7" y="44"/>
                      <a:pt x="12" y="42"/>
                      <a:pt x="12" y="42"/>
                    </a:cubicBezTo>
                    <a:cubicBezTo>
                      <a:pt x="12" y="42"/>
                      <a:pt x="15" y="50"/>
                      <a:pt x="14" y="55"/>
                    </a:cubicBezTo>
                    <a:cubicBezTo>
                      <a:pt x="13" y="59"/>
                      <a:pt x="10" y="60"/>
                      <a:pt x="8" y="61"/>
                    </a:cubicBezTo>
                    <a:cubicBezTo>
                      <a:pt x="12" y="60"/>
                      <a:pt x="24" y="56"/>
                      <a:pt x="27" y="42"/>
                    </a:cubicBezTo>
                    <a:cubicBezTo>
                      <a:pt x="31" y="25"/>
                      <a:pt x="1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3" name="Freeform 12">
                <a:extLst>
                  <a:ext uri="{FF2B5EF4-FFF2-40B4-BE49-F238E27FC236}">
                    <a16:creationId xmlns:a16="http://schemas.microsoft.com/office/drawing/2014/main" id="{BC851F80-98F7-4059-1C0C-985E7D5FC2F5}"/>
                  </a:ext>
                </a:extLst>
              </p:cNvPr>
              <p:cNvSpPr>
                <a:spLocks/>
              </p:cNvSpPr>
              <p:nvPr/>
            </p:nvSpPr>
            <p:spPr bwMode="auto">
              <a:xfrm>
                <a:off x="2010725" y="4164128"/>
                <a:ext cx="44578" cy="92341"/>
              </a:xfrm>
              <a:custGeom>
                <a:avLst/>
                <a:gdLst>
                  <a:gd name="T0" fmla="*/ 12 w 27"/>
                  <a:gd name="T1" fmla="*/ 0 h 55"/>
                  <a:gd name="T2" fmla="*/ 1 w 27"/>
                  <a:gd name="T3" fmla="*/ 23 h 55"/>
                  <a:gd name="T4" fmla="*/ 11 w 27"/>
                  <a:gd name="T5" fmla="*/ 54 h 55"/>
                  <a:gd name="T6" fmla="*/ 8 w 27"/>
                  <a:gd name="T7" fmla="*/ 45 h 55"/>
                  <a:gd name="T8" fmla="*/ 13 w 27"/>
                  <a:gd name="T9" fmla="*/ 38 h 55"/>
                  <a:gd name="T10" fmla="*/ 16 w 27"/>
                  <a:gd name="T11" fmla="*/ 50 h 55"/>
                  <a:gd name="T12" fmla="*/ 13 w 27"/>
                  <a:gd name="T13" fmla="*/ 55 h 55"/>
                  <a:gd name="T14" fmla="*/ 26 w 27"/>
                  <a:gd name="T15" fmla="*/ 36 h 55"/>
                  <a:gd name="T16" fmla="*/ 12 w 2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5">
                    <a:moveTo>
                      <a:pt x="12" y="0"/>
                    </a:moveTo>
                    <a:cubicBezTo>
                      <a:pt x="12" y="0"/>
                      <a:pt x="0" y="8"/>
                      <a:pt x="1" y="23"/>
                    </a:cubicBezTo>
                    <a:cubicBezTo>
                      <a:pt x="1" y="35"/>
                      <a:pt x="8" y="50"/>
                      <a:pt x="11" y="54"/>
                    </a:cubicBezTo>
                    <a:cubicBezTo>
                      <a:pt x="10" y="52"/>
                      <a:pt x="8" y="48"/>
                      <a:pt x="8" y="45"/>
                    </a:cubicBezTo>
                    <a:cubicBezTo>
                      <a:pt x="9" y="40"/>
                      <a:pt x="13" y="38"/>
                      <a:pt x="13" y="38"/>
                    </a:cubicBezTo>
                    <a:cubicBezTo>
                      <a:pt x="13" y="38"/>
                      <a:pt x="17" y="45"/>
                      <a:pt x="16" y="50"/>
                    </a:cubicBezTo>
                    <a:cubicBezTo>
                      <a:pt x="16" y="53"/>
                      <a:pt x="14" y="55"/>
                      <a:pt x="13" y="55"/>
                    </a:cubicBezTo>
                    <a:cubicBezTo>
                      <a:pt x="16" y="54"/>
                      <a:pt x="25" y="49"/>
                      <a:pt x="26" y="36"/>
                    </a:cubicBezTo>
                    <a:cubicBezTo>
                      <a:pt x="27" y="20"/>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4" name="Freeform 13">
                <a:extLst>
                  <a:ext uri="{FF2B5EF4-FFF2-40B4-BE49-F238E27FC236}">
                    <a16:creationId xmlns:a16="http://schemas.microsoft.com/office/drawing/2014/main" id="{1E76C249-D9D4-6FCD-C3B2-1A14E52DF34A}"/>
                  </a:ext>
                </a:extLst>
              </p:cNvPr>
              <p:cNvSpPr>
                <a:spLocks/>
              </p:cNvSpPr>
              <p:nvPr/>
            </p:nvSpPr>
            <p:spPr bwMode="auto">
              <a:xfrm>
                <a:off x="1959778" y="4111589"/>
                <a:ext cx="49355" cy="81196"/>
              </a:xfrm>
              <a:custGeom>
                <a:avLst/>
                <a:gdLst>
                  <a:gd name="T0" fmla="*/ 10 w 29"/>
                  <a:gd name="T1" fmla="*/ 0 h 48"/>
                  <a:gd name="T2" fmla="*/ 3 w 29"/>
                  <a:gd name="T3" fmla="*/ 21 h 48"/>
                  <a:gd name="T4" fmla="*/ 17 w 29"/>
                  <a:gd name="T5" fmla="*/ 47 h 48"/>
                  <a:gd name="T6" fmla="*/ 14 w 29"/>
                  <a:gd name="T7" fmla="*/ 40 h 48"/>
                  <a:gd name="T8" fmla="*/ 17 w 29"/>
                  <a:gd name="T9" fmla="*/ 33 h 48"/>
                  <a:gd name="T10" fmla="*/ 21 w 29"/>
                  <a:gd name="T11" fmla="*/ 42 h 48"/>
                  <a:gd name="T12" fmla="*/ 19 w 29"/>
                  <a:gd name="T13" fmla="*/ 48 h 48"/>
                  <a:gd name="T14" fmla="*/ 27 w 29"/>
                  <a:gd name="T15" fmla="*/ 29 h 48"/>
                  <a:gd name="T16" fmla="*/ 10 w 2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8">
                    <a:moveTo>
                      <a:pt x="10" y="0"/>
                    </a:moveTo>
                    <a:cubicBezTo>
                      <a:pt x="10" y="0"/>
                      <a:pt x="0" y="8"/>
                      <a:pt x="3" y="21"/>
                    </a:cubicBezTo>
                    <a:cubicBezTo>
                      <a:pt x="6" y="32"/>
                      <a:pt x="14" y="44"/>
                      <a:pt x="17" y="47"/>
                    </a:cubicBezTo>
                    <a:cubicBezTo>
                      <a:pt x="16" y="46"/>
                      <a:pt x="14" y="43"/>
                      <a:pt x="14" y="40"/>
                    </a:cubicBezTo>
                    <a:cubicBezTo>
                      <a:pt x="13" y="35"/>
                      <a:pt x="17" y="33"/>
                      <a:pt x="17" y="33"/>
                    </a:cubicBezTo>
                    <a:cubicBezTo>
                      <a:pt x="17" y="33"/>
                      <a:pt x="21" y="38"/>
                      <a:pt x="21" y="42"/>
                    </a:cubicBezTo>
                    <a:cubicBezTo>
                      <a:pt x="22" y="45"/>
                      <a:pt x="20" y="47"/>
                      <a:pt x="19" y="48"/>
                    </a:cubicBezTo>
                    <a:cubicBezTo>
                      <a:pt x="21" y="46"/>
                      <a:pt x="29" y="40"/>
                      <a:pt x="27" y="29"/>
                    </a:cubicBezTo>
                    <a:cubicBezTo>
                      <a:pt x="26" y="15"/>
                      <a:pt x="1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5" name="Freeform 14">
                <a:extLst>
                  <a:ext uri="{FF2B5EF4-FFF2-40B4-BE49-F238E27FC236}">
                    <a16:creationId xmlns:a16="http://schemas.microsoft.com/office/drawing/2014/main" id="{1C7BB366-FBE6-9E7A-A481-0B8D1799F7A9}"/>
                  </a:ext>
                </a:extLst>
              </p:cNvPr>
              <p:cNvSpPr>
                <a:spLocks/>
              </p:cNvSpPr>
              <p:nvPr/>
            </p:nvSpPr>
            <p:spPr bwMode="auto">
              <a:xfrm>
                <a:off x="1910424" y="4073379"/>
                <a:ext cx="49355" cy="68460"/>
              </a:xfrm>
              <a:custGeom>
                <a:avLst/>
                <a:gdLst>
                  <a:gd name="T0" fmla="*/ 7 w 30"/>
                  <a:gd name="T1" fmla="*/ 0 h 41"/>
                  <a:gd name="T2" fmla="*/ 4 w 30"/>
                  <a:gd name="T3" fmla="*/ 19 h 41"/>
                  <a:gd name="T4" fmla="*/ 20 w 30"/>
                  <a:gd name="T5" fmla="*/ 40 h 41"/>
                  <a:gd name="T6" fmla="*/ 16 w 30"/>
                  <a:gd name="T7" fmla="*/ 34 h 41"/>
                  <a:gd name="T8" fmla="*/ 18 w 30"/>
                  <a:gd name="T9" fmla="*/ 28 h 41"/>
                  <a:gd name="T10" fmla="*/ 23 w 30"/>
                  <a:gd name="T11" fmla="*/ 35 h 41"/>
                  <a:gd name="T12" fmla="*/ 22 w 30"/>
                  <a:gd name="T13" fmla="*/ 41 h 41"/>
                  <a:gd name="T14" fmla="*/ 27 w 30"/>
                  <a:gd name="T15" fmla="*/ 23 h 41"/>
                  <a:gd name="T16" fmla="*/ 7 w 3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1">
                    <a:moveTo>
                      <a:pt x="7" y="0"/>
                    </a:moveTo>
                    <a:cubicBezTo>
                      <a:pt x="7" y="0"/>
                      <a:pt x="0" y="8"/>
                      <a:pt x="4" y="19"/>
                    </a:cubicBezTo>
                    <a:cubicBezTo>
                      <a:pt x="8" y="28"/>
                      <a:pt x="17" y="37"/>
                      <a:pt x="20" y="40"/>
                    </a:cubicBezTo>
                    <a:cubicBezTo>
                      <a:pt x="19" y="39"/>
                      <a:pt x="17" y="36"/>
                      <a:pt x="16" y="34"/>
                    </a:cubicBezTo>
                    <a:cubicBezTo>
                      <a:pt x="15" y="30"/>
                      <a:pt x="18" y="28"/>
                      <a:pt x="18" y="28"/>
                    </a:cubicBezTo>
                    <a:cubicBezTo>
                      <a:pt x="18" y="28"/>
                      <a:pt x="22" y="32"/>
                      <a:pt x="23" y="35"/>
                    </a:cubicBezTo>
                    <a:cubicBezTo>
                      <a:pt x="24" y="38"/>
                      <a:pt x="23" y="40"/>
                      <a:pt x="22" y="41"/>
                    </a:cubicBezTo>
                    <a:cubicBezTo>
                      <a:pt x="24" y="39"/>
                      <a:pt x="30" y="32"/>
                      <a:pt x="27" y="23"/>
                    </a:cubicBezTo>
                    <a:cubicBezTo>
                      <a:pt x="23" y="11"/>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6" name="Freeform 15">
                <a:extLst>
                  <a:ext uri="{FF2B5EF4-FFF2-40B4-BE49-F238E27FC236}">
                    <a16:creationId xmlns:a16="http://schemas.microsoft.com/office/drawing/2014/main" id="{3C05124E-CDF9-12A6-FEF2-A58448E37B57}"/>
                  </a:ext>
                </a:extLst>
              </p:cNvPr>
              <p:cNvSpPr>
                <a:spLocks/>
              </p:cNvSpPr>
              <p:nvPr/>
            </p:nvSpPr>
            <p:spPr bwMode="auto">
              <a:xfrm>
                <a:off x="1861069" y="4046314"/>
                <a:ext cx="47763" cy="55723"/>
              </a:xfrm>
              <a:custGeom>
                <a:avLst/>
                <a:gdLst>
                  <a:gd name="T0" fmla="*/ 5 w 28"/>
                  <a:gd name="T1" fmla="*/ 0 h 33"/>
                  <a:gd name="T2" fmla="*/ 5 w 28"/>
                  <a:gd name="T3" fmla="*/ 17 h 33"/>
                  <a:gd name="T4" fmla="*/ 22 w 28"/>
                  <a:gd name="T5" fmla="*/ 33 h 33"/>
                  <a:gd name="T6" fmla="*/ 17 w 28"/>
                  <a:gd name="T7" fmla="*/ 28 h 33"/>
                  <a:gd name="T8" fmla="*/ 18 w 28"/>
                  <a:gd name="T9" fmla="*/ 23 h 33"/>
                  <a:gd name="T10" fmla="*/ 23 w 28"/>
                  <a:gd name="T11" fmla="*/ 29 h 33"/>
                  <a:gd name="T12" fmla="*/ 23 w 28"/>
                  <a:gd name="T13" fmla="*/ 33 h 33"/>
                  <a:gd name="T14" fmla="*/ 25 w 28"/>
                  <a:gd name="T15" fmla="*/ 18 h 33"/>
                  <a:gd name="T16" fmla="*/ 5 w 2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5" y="0"/>
                    </a:moveTo>
                    <a:cubicBezTo>
                      <a:pt x="5" y="0"/>
                      <a:pt x="0" y="8"/>
                      <a:pt x="5" y="17"/>
                    </a:cubicBezTo>
                    <a:cubicBezTo>
                      <a:pt x="9" y="24"/>
                      <a:pt x="19" y="31"/>
                      <a:pt x="22" y="33"/>
                    </a:cubicBezTo>
                    <a:cubicBezTo>
                      <a:pt x="20" y="32"/>
                      <a:pt x="18" y="30"/>
                      <a:pt x="17" y="28"/>
                    </a:cubicBezTo>
                    <a:cubicBezTo>
                      <a:pt x="16" y="25"/>
                      <a:pt x="18" y="23"/>
                      <a:pt x="18" y="23"/>
                    </a:cubicBezTo>
                    <a:cubicBezTo>
                      <a:pt x="18" y="23"/>
                      <a:pt x="22" y="26"/>
                      <a:pt x="23" y="29"/>
                    </a:cubicBezTo>
                    <a:cubicBezTo>
                      <a:pt x="24" y="31"/>
                      <a:pt x="24" y="32"/>
                      <a:pt x="23" y="33"/>
                    </a:cubicBezTo>
                    <a:cubicBezTo>
                      <a:pt x="24" y="31"/>
                      <a:pt x="28" y="25"/>
                      <a:pt x="25" y="18"/>
                    </a:cubicBezTo>
                    <a:cubicBezTo>
                      <a:pt x="20" y="8"/>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7" name="Freeform 16">
                <a:extLst>
                  <a:ext uri="{FF2B5EF4-FFF2-40B4-BE49-F238E27FC236}">
                    <a16:creationId xmlns:a16="http://schemas.microsoft.com/office/drawing/2014/main" id="{8F688040-FFC7-DD41-45C7-6F2D99001017}"/>
                  </a:ext>
                </a:extLst>
              </p:cNvPr>
              <p:cNvSpPr>
                <a:spLocks/>
              </p:cNvSpPr>
              <p:nvPr/>
            </p:nvSpPr>
            <p:spPr bwMode="auto">
              <a:xfrm>
                <a:off x="1878582" y="4710214"/>
                <a:ext cx="50947" cy="76420"/>
              </a:xfrm>
              <a:custGeom>
                <a:avLst/>
                <a:gdLst>
                  <a:gd name="T0" fmla="*/ 20 w 31"/>
                  <a:gd name="T1" fmla="*/ 0 h 46"/>
                  <a:gd name="T2" fmla="*/ 28 w 31"/>
                  <a:gd name="T3" fmla="*/ 22 h 46"/>
                  <a:gd name="T4" fmla="*/ 9 w 31"/>
                  <a:gd name="T5" fmla="*/ 46 h 46"/>
                  <a:gd name="T6" fmla="*/ 15 w 31"/>
                  <a:gd name="T7" fmla="*/ 39 h 46"/>
                  <a:gd name="T8" fmla="*/ 13 w 31"/>
                  <a:gd name="T9" fmla="*/ 32 h 46"/>
                  <a:gd name="T10" fmla="*/ 7 w 31"/>
                  <a:gd name="T11" fmla="*/ 40 h 46"/>
                  <a:gd name="T12" fmla="*/ 7 w 31"/>
                  <a:gd name="T13" fmla="*/ 46 h 46"/>
                  <a:gd name="T14" fmla="*/ 3 w 31"/>
                  <a:gd name="T15" fmla="*/ 25 h 46"/>
                  <a:gd name="T16" fmla="*/ 20 w 3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6">
                    <a:moveTo>
                      <a:pt x="20" y="0"/>
                    </a:moveTo>
                    <a:cubicBezTo>
                      <a:pt x="20" y="0"/>
                      <a:pt x="31" y="8"/>
                      <a:pt x="28" y="22"/>
                    </a:cubicBezTo>
                    <a:cubicBezTo>
                      <a:pt x="26" y="33"/>
                      <a:pt x="14" y="43"/>
                      <a:pt x="9" y="46"/>
                    </a:cubicBezTo>
                    <a:cubicBezTo>
                      <a:pt x="11" y="45"/>
                      <a:pt x="14" y="42"/>
                      <a:pt x="15" y="39"/>
                    </a:cubicBezTo>
                    <a:cubicBezTo>
                      <a:pt x="16" y="35"/>
                      <a:pt x="13" y="32"/>
                      <a:pt x="13" y="32"/>
                    </a:cubicBezTo>
                    <a:cubicBezTo>
                      <a:pt x="13" y="32"/>
                      <a:pt x="8" y="36"/>
                      <a:pt x="7" y="40"/>
                    </a:cubicBezTo>
                    <a:cubicBezTo>
                      <a:pt x="6" y="43"/>
                      <a:pt x="7" y="45"/>
                      <a:pt x="7" y="46"/>
                    </a:cubicBezTo>
                    <a:cubicBezTo>
                      <a:pt x="5" y="44"/>
                      <a:pt x="0" y="35"/>
                      <a:pt x="3" y="25"/>
                    </a:cubicBezTo>
                    <a:cubicBezTo>
                      <a:pt x="7" y="12"/>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8" name="Freeform 17">
                <a:extLst>
                  <a:ext uri="{FF2B5EF4-FFF2-40B4-BE49-F238E27FC236}">
                    <a16:creationId xmlns:a16="http://schemas.microsoft.com/office/drawing/2014/main" id="{8B820DD7-0D72-7CBE-F363-B249DA185902}"/>
                  </a:ext>
                </a:extLst>
              </p:cNvPr>
              <p:cNvSpPr>
                <a:spLocks/>
              </p:cNvSpPr>
              <p:nvPr/>
            </p:nvSpPr>
            <p:spPr bwMode="auto">
              <a:xfrm>
                <a:off x="1926345" y="4654491"/>
                <a:ext cx="46171" cy="85973"/>
              </a:xfrm>
              <a:custGeom>
                <a:avLst/>
                <a:gdLst>
                  <a:gd name="T0" fmla="*/ 14 w 27"/>
                  <a:gd name="T1" fmla="*/ 0 h 51"/>
                  <a:gd name="T2" fmla="*/ 27 w 27"/>
                  <a:gd name="T3" fmla="*/ 21 h 51"/>
                  <a:gd name="T4" fmla="*/ 12 w 27"/>
                  <a:gd name="T5" fmla="*/ 51 h 51"/>
                  <a:gd name="T6" fmla="*/ 17 w 27"/>
                  <a:gd name="T7" fmla="*/ 42 h 51"/>
                  <a:gd name="T8" fmla="*/ 14 w 27"/>
                  <a:gd name="T9" fmla="*/ 35 h 51"/>
                  <a:gd name="T10" fmla="*/ 8 w 27"/>
                  <a:gd name="T11" fmla="*/ 44 h 51"/>
                  <a:gd name="T12" fmla="*/ 10 w 27"/>
                  <a:gd name="T13" fmla="*/ 51 h 51"/>
                  <a:gd name="T14" fmla="*/ 1 w 27"/>
                  <a:gd name="T15" fmla="*/ 29 h 51"/>
                  <a:gd name="T16" fmla="*/ 14 w 2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14" y="0"/>
                    </a:moveTo>
                    <a:cubicBezTo>
                      <a:pt x="14" y="0"/>
                      <a:pt x="27" y="6"/>
                      <a:pt x="27" y="21"/>
                    </a:cubicBezTo>
                    <a:cubicBezTo>
                      <a:pt x="27" y="33"/>
                      <a:pt x="16" y="47"/>
                      <a:pt x="12" y="51"/>
                    </a:cubicBezTo>
                    <a:cubicBezTo>
                      <a:pt x="14" y="49"/>
                      <a:pt x="17" y="46"/>
                      <a:pt x="17" y="42"/>
                    </a:cubicBezTo>
                    <a:cubicBezTo>
                      <a:pt x="18" y="37"/>
                      <a:pt x="14" y="35"/>
                      <a:pt x="14" y="35"/>
                    </a:cubicBezTo>
                    <a:cubicBezTo>
                      <a:pt x="14" y="35"/>
                      <a:pt x="9" y="40"/>
                      <a:pt x="8" y="44"/>
                    </a:cubicBezTo>
                    <a:cubicBezTo>
                      <a:pt x="8" y="48"/>
                      <a:pt x="9" y="50"/>
                      <a:pt x="10" y="51"/>
                    </a:cubicBezTo>
                    <a:cubicBezTo>
                      <a:pt x="7" y="49"/>
                      <a:pt x="0" y="40"/>
                      <a:pt x="1" y="29"/>
                    </a:cubicBezTo>
                    <a:cubicBezTo>
                      <a:pt x="3" y="15"/>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9" name="Freeform 18">
                <a:extLst>
                  <a:ext uri="{FF2B5EF4-FFF2-40B4-BE49-F238E27FC236}">
                    <a16:creationId xmlns:a16="http://schemas.microsoft.com/office/drawing/2014/main" id="{6E74F05B-46BB-EF76-1216-0673070741E4}"/>
                  </a:ext>
                </a:extLst>
              </p:cNvPr>
              <p:cNvSpPr>
                <a:spLocks/>
              </p:cNvSpPr>
              <p:nvPr/>
            </p:nvSpPr>
            <p:spPr bwMode="auto">
              <a:xfrm>
                <a:off x="1964555" y="4584439"/>
                <a:ext cx="50947" cy="95525"/>
              </a:xfrm>
              <a:custGeom>
                <a:avLst/>
                <a:gdLst>
                  <a:gd name="T0" fmla="*/ 8 w 30"/>
                  <a:gd name="T1" fmla="*/ 0 h 56"/>
                  <a:gd name="T2" fmla="*/ 27 w 30"/>
                  <a:gd name="T3" fmla="*/ 20 h 56"/>
                  <a:gd name="T4" fmla="*/ 18 w 30"/>
                  <a:gd name="T5" fmla="*/ 55 h 56"/>
                  <a:gd name="T6" fmla="*/ 21 w 30"/>
                  <a:gd name="T7" fmla="*/ 45 h 56"/>
                  <a:gd name="T8" fmla="*/ 16 w 30"/>
                  <a:gd name="T9" fmla="*/ 37 h 56"/>
                  <a:gd name="T10" fmla="*/ 12 w 30"/>
                  <a:gd name="T11" fmla="*/ 49 h 56"/>
                  <a:gd name="T12" fmla="*/ 16 w 30"/>
                  <a:gd name="T13" fmla="*/ 56 h 56"/>
                  <a:gd name="T14" fmla="*/ 1 w 30"/>
                  <a:gd name="T15" fmla="*/ 33 h 56"/>
                  <a:gd name="T16" fmla="*/ 8 w 30"/>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6">
                    <a:moveTo>
                      <a:pt x="8" y="0"/>
                    </a:moveTo>
                    <a:cubicBezTo>
                      <a:pt x="8" y="0"/>
                      <a:pt x="24" y="5"/>
                      <a:pt x="27" y="20"/>
                    </a:cubicBezTo>
                    <a:cubicBezTo>
                      <a:pt x="30" y="34"/>
                      <a:pt x="21" y="50"/>
                      <a:pt x="18" y="55"/>
                    </a:cubicBezTo>
                    <a:cubicBezTo>
                      <a:pt x="19" y="53"/>
                      <a:pt x="21" y="48"/>
                      <a:pt x="21" y="45"/>
                    </a:cubicBezTo>
                    <a:cubicBezTo>
                      <a:pt x="21" y="39"/>
                      <a:pt x="16" y="37"/>
                      <a:pt x="16" y="37"/>
                    </a:cubicBezTo>
                    <a:cubicBezTo>
                      <a:pt x="16" y="37"/>
                      <a:pt x="12" y="44"/>
                      <a:pt x="12" y="49"/>
                    </a:cubicBezTo>
                    <a:cubicBezTo>
                      <a:pt x="12" y="52"/>
                      <a:pt x="15" y="55"/>
                      <a:pt x="16" y="56"/>
                    </a:cubicBezTo>
                    <a:cubicBezTo>
                      <a:pt x="12" y="54"/>
                      <a:pt x="3" y="46"/>
                      <a:pt x="1" y="33"/>
                    </a:cubicBezTo>
                    <a:cubicBezTo>
                      <a:pt x="0" y="18"/>
                      <a:pt x="8" y="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0" name="Freeform 19">
                <a:extLst>
                  <a:ext uri="{FF2B5EF4-FFF2-40B4-BE49-F238E27FC236}">
                    <a16:creationId xmlns:a16="http://schemas.microsoft.com/office/drawing/2014/main" id="{8D38D45C-C99C-4B95-CE26-B4F3474E0AF2}"/>
                  </a:ext>
                </a:extLst>
              </p:cNvPr>
              <p:cNvSpPr>
                <a:spLocks/>
              </p:cNvSpPr>
              <p:nvPr/>
            </p:nvSpPr>
            <p:spPr bwMode="auto">
              <a:xfrm>
                <a:off x="1985252" y="4511203"/>
                <a:ext cx="60499" cy="93933"/>
              </a:xfrm>
              <a:custGeom>
                <a:avLst/>
                <a:gdLst>
                  <a:gd name="T0" fmla="*/ 5 w 36"/>
                  <a:gd name="T1" fmla="*/ 0 h 56"/>
                  <a:gd name="T2" fmla="*/ 30 w 36"/>
                  <a:gd name="T3" fmla="*/ 16 h 56"/>
                  <a:gd name="T4" fmla="*/ 28 w 36"/>
                  <a:gd name="T5" fmla="*/ 55 h 56"/>
                  <a:gd name="T6" fmla="*/ 29 w 36"/>
                  <a:gd name="T7" fmla="*/ 43 h 56"/>
                  <a:gd name="T8" fmla="*/ 22 w 36"/>
                  <a:gd name="T9" fmla="*/ 37 h 56"/>
                  <a:gd name="T10" fmla="*/ 20 w 36"/>
                  <a:gd name="T11" fmla="*/ 50 h 56"/>
                  <a:gd name="T12" fmla="*/ 26 w 36"/>
                  <a:gd name="T13" fmla="*/ 56 h 56"/>
                  <a:gd name="T14" fmla="*/ 6 w 36"/>
                  <a:gd name="T15" fmla="*/ 36 h 56"/>
                  <a:gd name="T16" fmla="*/ 5 w 3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6">
                    <a:moveTo>
                      <a:pt x="5" y="0"/>
                    </a:moveTo>
                    <a:cubicBezTo>
                      <a:pt x="5" y="0"/>
                      <a:pt x="23" y="0"/>
                      <a:pt x="30" y="16"/>
                    </a:cubicBezTo>
                    <a:cubicBezTo>
                      <a:pt x="36" y="30"/>
                      <a:pt x="30" y="49"/>
                      <a:pt x="28" y="55"/>
                    </a:cubicBezTo>
                    <a:cubicBezTo>
                      <a:pt x="29" y="52"/>
                      <a:pt x="30" y="47"/>
                      <a:pt x="29" y="43"/>
                    </a:cubicBezTo>
                    <a:cubicBezTo>
                      <a:pt x="27" y="38"/>
                      <a:pt x="22" y="37"/>
                      <a:pt x="22" y="37"/>
                    </a:cubicBezTo>
                    <a:cubicBezTo>
                      <a:pt x="22" y="37"/>
                      <a:pt x="19" y="44"/>
                      <a:pt x="20" y="50"/>
                    </a:cubicBezTo>
                    <a:cubicBezTo>
                      <a:pt x="21" y="53"/>
                      <a:pt x="24" y="55"/>
                      <a:pt x="26" y="56"/>
                    </a:cubicBezTo>
                    <a:cubicBezTo>
                      <a:pt x="22" y="55"/>
                      <a:pt x="10" y="48"/>
                      <a:pt x="6" y="36"/>
                    </a:cubicBezTo>
                    <a:cubicBezTo>
                      <a:pt x="0" y="2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1" name="Freeform 20">
                <a:extLst>
                  <a:ext uri="{FF2B5EF4-FFF2-40B4-BE49-F238E27FC236}">
                    <a16:creationId xmlns:a16="http://schemas.microsoft.com/office/drawing/2014/main" id="{A08D5D54-EFC6-3AE0-9667-70691C0BD3EE}"/>
                  </a:ext>
                </a:extLst>
              </p:cNvPr>
              <p:cNvSpPr>
                <a:spLocks/>
              </p:cNvSpPr>
              <p:nvPr/>
            </p:nvSpPr>
            <p:spPr bwMode="auto">
              <a:xfrm>
                <a:off x="1991620" y="4423638"/>
                <a:ext cx="66868" cy="97117"/>
              </a:xfrm>
              <a:custGeom>
                <a:avLst/>
                <a:gdLst>
                  <a:gd name="T0" fmla="*/ 1 w 40"/>
                  <a:gd name="T1" fmla="*/ 3 h 58"/>
                  <a:gd name="T2" fmla="*/ 31 w 40"/>
                  <a:gd name="T3" fmla="*/ 15 h 58"/>
                  <a:gd name="T4" fmla="*/ 37 w 40"/>
                  <a:gd name="T5" fmla="*/ 56 h 58"/>
                  <a:gd name="T6" fmla="*/ 36 w 40"/>
                  <a:gd name="T7" fmla="*/ 44 h 58"/>
                  <a:gd name="T8" fmla="*/ 27 w 40"/>
                  <a:gd name="T9" fmla="*/ 38 h 58"/>
                  <a:gd name="T10" fmla="*/ 28 w 40"/>
                  <a:gd name="T11" fmla="*/ 52 h 58"/>
                  <a:gd name="T12" fmla="*/ 35 w 40"/>
                  <a:gd name="T13" fmla="*/ 58 h 58"/>
                  <a:gd name="T14" fmla="*/ 9 w 40"/>
                  <a:gd name="T15" fmla="*/ 41 h 58"/>
                  <a:gd name="T16" fmla="*/ 1 w 40"/>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
                    <a:moveTo>
                      <a:pt x="1" y="3"/>
                    </a:moveTo>
                    <a:cubicBezTo>
                      <a:pt x="0" y="4"/>
                      <a:pt x="19" y="0"/>
                      <a:pt x="31" y="15"/>
                    </a:cubicBezTo>
                    <a:cubicBezTo>
                      <a:pt x="40" y="27"/>
                      <a:pt x="39" y="49"/>
                      <a:pt x="37" y="56"/>
                    </a:cubicBezTo>
                    <a:cubicBezTo>
                      <a:pt x="38" y="53"/>
                      <a:pt x="38" y="47"/>
                      <a:pt x="36" y="44"/>
                    </a:cubicBezTo>
                    <a:cubicBezTo>
                      <a:pt x="33" y="38"/>
                      <a:pt x="27" y="38"/>
                      <a:pt x="27" y="38"/>
                    </a:cubicBezTo>
                    <a:cubicBezTo>
                      <a:pt x="27" y="38"/>
                      <a:pt x="25" y="47"/>
                      <a:pt x="28" y="52"/>
                    </a:cubicBezTo>
                    <a:cubicBezTo>
                      <a:pt x="30" y="56"/>
                      <a:pt x="33" y="57"/>
                      <a:pt x="35" y="58"/>
                    </a:cubicBezTo>
                    <a:cubicBezTo>
                      <a:pt x="31" y="57"/>
                      <a:pt x="17" y="53"/>
                      <a:pt x="9" y="41"/>
                    </a:cubicBezTo>
                    <a:cubicBezTo>
                      <a:pt x="0" y="26"/>
                      <a:pt x="1" y="4"/>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2" name="Freeform 21">
                <a:extLst>
                  <a:ext uri="{FF2B5EF4-FFF2-40B4-BE49-F238E27FC236}">
                    <a16:creationId xmlns:a16="http://schemas.microsoft.com/office/drawing/2014/main" id="{3EFD8F31-E32B-01C1-F22F-61FA39637504}"/>
                  </a:ext>
                </a:extLst>
              </p:cNvPr>
              <p:cNvSpPr>
                <a:spLocks/>
              </p:cNvSpPr>
              <p:nvPr/>
            </p:nvSpPr>
            <p:spPr bwMode="auto">
              <a:xfrm>
                <a:off x="1986844" y="4345626"/>
                <a:ext cx="71644" cy="81196"/>
              </a:xfrm>
              <a:custGeom>
                <a:avLst/>
                <a:gdLst>
                  <a:gd name="T0" fmla="*/ 0 w 43"/>
                  <a:gd name="T1" fmla="*/ 6 h 49"/>
                  <a:gd name="T2" fmla="*/ 29 w 43"/>
                  <a:gd name="T3" fmla="*/ 11 h 49"/>
                  <a:gd name="T4" fmla="*/ 43 w 43"/>
                  <a:gd name="T5" fmla="*/ 46 h 49"/>
                  <a:gd name="T6" fmla="*/ 39 w 43"/>
                  <a:gd name="T7" fmla="*/ 36 h 49"/>
                  <a:gd name="T8" fmla="*/ 30 w 43"/>
                  <a:gd name="T9" fmla="*/ 33 h 49"/>
                  <a:gd name="T10" fmla="*/ 34 w 43"/>
                  <a:gd name="T11" fmla="*/ 45 h 49"/>
                  <a:gd name="T12" fmla="*/ 41 w 43"/>
                  <a:gd name="T13" fmla="*/ 48 h 49"/>
                  <a:gd name="T14" fmla="*/ 15 w 43"/>
                  <a:gd name="T15" fmla="*/ 39 h 49"/>
                  <a:gd name="T16" fmla="*/ 0 w 43"/>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9">
                    <a:moveTo>
                      <a:pt x="0" y="6"/>
                    </a:moveTo>
                    <a:cubicBezTo>
                      <a:pt x="0" y="7"/>
                      <a:pt x="16" y="0"/>
                      <a:pt x="29" y="11"/>
                    </a:cubicBezTo>
                    <a:cubicBezTo>
                      <a:pt x="39" y="21"/>
                      <a:pt x="42" y="40"/>
                      <a:pt x="43" y="46"/>
                    </a:cubicBezTo>
                    <a:cubicBezTo>
                      <a:pt x="42" y="43"/>
                      <a:pt x="41" y="39"/>
                      <a:pt x="39" y="36"/>
                    </a:cubicBezTo>
                    <a:cubicBezTo>
                      <a:pt x="35" y="32"/>
                      <a:pt x="30" y="33"/>
                      <a:pt x="30" y="33"/>
                    </a:cubicBezTo>
                    <a:cubicBezTo>
                      <a:pt x="30" y="33"/>
                      <a:pt x="30" y="41"/>
                      <a:pt x="34" y="45"/>
                    </a:cubicBezTo>
                    <a:cubicBezTo>
                      <a:pt x="36" y="48"/>
                      <a:pt x="39" y="48"/>
                      <a:pt x="41" y="48"/>
                    </a:cubicBezTo>
                    <a:cubicBezTo>
                      <a:pt x="37" y="49"/>
                      <a:pt x="24" y="48"/>
                      <a:pt x="15" y="39"/>
                    </a:cubicBezTo>
                    <a:cubicBezTo>
                      <a:pt x="4" y="27"/>
                      <a:pt x="0" y="7"/>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3" name="Freeform 22">
                <a:extLst>
                  <a:ext uri="{FF2B5EF4-FFF2-40B4-BE49-F238E27FC236}">
                    <a16:creationId xmlns:a16="http://schemas.microsoft.com/office/drawing/2014/main" id="{4072D5E6-6ABA-6B8F-37D2-914EE25D5EE0}"/>
                  </a:ext>
                </a:extLst>
              </p:cNvPr>
              <p:cNvSpPr>
                <a:spLocks/>
              </p:cNvSpPr>
              <p:nvPr/>
            </p:nvSpPr>
            <p:spPr bwMode="auto">
              <a:xfrm>
                <a:off x="1966147" y="4273982"/>
                <a:ext cx="78012" cy="71644"/>
              </a:xfrm>
              <a:custGeom>
                <a:avLst/>
                <a:gdLst>
                  <a:gd name="T0" fmla="*/ 0 w 46"/>
                  <a:gd name="T1" fmla="*/ 9 h 42"/>
                  <a:gd name="T2" fmla="*/ 27 w 46"/>
                  <a:gd name="T3" fmla="*/ 8 h 42"/>
                  <a:gd name="T4" fmla="*/ 46 w 46"/>
                  <a:gd name="T5" fmla="*/ 37 h 42"/>
                  <a:gd name="T6" fmla="*/ 40 w 46"/>
                  <a:gd name="T7" fmla="*/ 28 h 42"/>
                  <a:gd name="T8" fmla="*/ 32 w 46"/>
                  <a:gd name="T9" fmla="*/ 27 h 42"/>
                  <a:gd name="T10" fmla="*/ 38 w 46"/>
                  <a:gd name="T11" fmla="*/ 37 h 42"/>
                  <a:gd name="T12" fmla="*/ 45 w 46"/>
                  <a:gd name="T13" fmla="*/ 39 h 42"/>
                  <a:gd name="T14" fmla="*/ 20 w 46"/>
                  <a:gd name="T15" fmla="*/ 35 h 42"/>
                  <a:gd name="T16" fmla="*/ 0 w 46"/>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0" y="9"/>
                    </a:moveTo>
                    <a:cubicBezTo>
                      <a:pt x="0" y="9"/>
                      <a:pt x="14" y="0"/>
                      <a:pt x="27" y="8"/>
                    </a:cubicBezTo>
                    <a:cubicBezTo>
                      <a:pt x="38" y="15"/>
                      <a:pt x="44" y="31"/>
                      <a:pt x="46" y="37"/>
                    </a:cubicBezTo>
                    <a:cubicBezTo>
                      <a:pt x="45" y="34"/>
                      <a:pt x="43" y="30"/>
                      <a:pt x="40" y="28"/>
                    </a:cubicBezTo>
                    <a:cubicBezTo>
                      <a:pt x="36" y="25"/>
                      <a:pt x="32" y="27"/>
                      <a:pt x="32" y="27"/>
                    </a:cubicBezTo>
                    <a:cubicBezTo>
                      <a:pt x="32" y="27"/>
                      <a:pt x="34" y="34"/>
                      <a:pt x="38" y="37"/>
                    </a:cubicBezTo>
                    <a:cubicBezTo>
                      <a:pt x="40" y="39"/>
                      <a:pt x="43" y="39"/>
                      <a:pt x="45" y="39"/>
                    </a:cubicBezTo>
                    <a:cubicBezTo>
                      <a:pt x="41" y="40"/>
                      <a:pt x="30" y="42"/>
                      <a:pt x="20" y="35"/>
                    </a:cubicBezTo>
                    <a:cubicBezTo>
                      <a:pt x="8" y="27"/>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4" name="Freeform 23">
                <a:extLst>
                  <a:ext uri="{FF2B5EF4-FFF2-40B4-BE49-F238E27FC236}">
                    <a16:creationId xmlns:a16="http://schemas.microsoft.com/office/drawing/2014/main" id="{0323E22B-230B-D4DF-D05E-DB3C36CFEFF1}"/>
                  </a:ext>
                </a:extLst>
              </p:cNvPr>
              <p:cNvSpPr>
                <a:spLocks/>
              </p:cNvSpPr>
              <p:nvPr/>
            </p:nvSpPr>
            <p:spPr bwMode="auto">
              <a:xfrm>
                <a:off x="1939081" y="4215075"/>
                <a:ext cx="76420" cy="58907"/>
              </a:xfrm>
              <a:custGeom>
                <a:avLst/>
                <a:gdLst>
                  <a:gd name="T0" fmla="*/ 0 w 46"/>
                  <a:gd name="T1" fmla="*/ 10 h 35"/>
                  <a:gd name="T2" fmla="*/ 24 w 46"/>
                  <a:gd name="T3" fmla="*/ 5 h 35"/>
                  <a:gd name="T4" fmla="*/ 46 w 46"/>
                  <a:gd name="T5" fmla="*/ 28 h 35"/>
                  <a:gd name="T6" fmla="*/ 39 w 46"/>
                  <a:gd name="T7" fmla="*/ 21 h 35"/>
                  <a:gd name="T8" fmla="*/ 32 w 46"/>
                  <a:gd name="T9" fmla="*/ 21 h 35"/>
                  <a:gd name="T10" fmla="*/ 38 w 46"/>
                  <a:gd name="T11" fmla="*/ 29 h 35"/>
                  <a:gd name="T12" fmla="*/ 45 w 46"/>
                  <a:gd name="T13" fmla="*/ 30 h 35"/>
                  <a:gd name="T14" fmla="*/ 22 w 46"/>
                  <a:gd name="T15" fmla="*/ 30 h 35"/>
                  <a:gd name="T16" fmla="*/ 0 w 46"/>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
                    <a:moveTo>
                      <a:pt x="0" y="10"/>
                    </a:moveTo>
                    <a:cubicBezTo>
                      <a:pt x="0" y="10"/>
                      <a:pt x="11" y="0"/>
                      <a:pt x="24" y="5"/>
                    </a:cubicBezTo>
                    <a:cubicBezTo>
                      <a:pt x="35" y="9"/>
                      <a:pt x="43" y="23"/>
                      <a:pt x="46" y="28"/>
                    </a:cubicBezTo>
                    <a:cubicBezTo>
                      <a:pt x="45" y="26"/>
                      <a:pt x="42" y="22"/>
                      <a:pt x="39" y="21"/>
                    </a:cubicBezTo>
                    <a:cubicBezTo>
                      <a:pt x="35" y="19"/>
                      <a:pt x="32" y="21"/>
                      <a:pt x="32" y="21"/>
                    </a:cubicBezTo>
                    <a:cubicBezTo>
                      <a:pt x="32" y="21"/>
                      <a:pt x="34" y="27"/>
                      <a:pt x="38" y="29"/>
                    </a:cubicBezTo>
                    <a:cubicBezTo>
                      <a:pt x="41" y="31"/>
                      <a:pt x="44" y="30"/>
                      <a:pt x="45" y="30"/>
                    </a:cubicBezTo>
                    <a:cubicBezTo>
                      <a:pt x="42" y="31"/>
                      <a:pt x="32" y="35"/>
                      <a:pt x="22" y="30"/>
                    </a:cubicBezTo>
                    <a:cubicBezTo>
                      <a:pt x="10" y="25"/>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5" name="Freeform 24">
                <a:extLst>
                  <a:ext uri="{FF2B5EF4-FFF2-40B4-BE49-F238E27FC236}">
                    <a16:creationId xmlns:a16="http://schemas.microsoft.com/office/drawing/2014/main" id="{30463141-343C-6D6E-3B1C-C4939CB4AC5A}"/>
                  </a:ext>
                </a:extLst>
              </p:cNvPr>
              <p:cNvSpPr>
                <a:spLocks/>
              </p:cNvSpPr>
              <p:nvPr/>
            </p:nvSpPr>
            <p:spPr bwMode="auto">
              <a:xfrm>
                <a:off x="1904055" y="4167312"/>
                <a:ext cx="73236" cy="47763"/>
              </a:xfrm>
              <a:custGeom>
                <a:avLst/>
                <a:gdLst>
                  <a:gd name="T0" fmla="*/ 0 w 43"/>
                  <a:gd name="T1" fmla="*/ 10 h 29"/>
                  <a:gd name="T2" fmla="*/ 20 w 43"/>
                  <a:gd name="T3" fmla="*/ 3 h 29"/>
                  <a:gd name="T4" fmla="*/ 43 w 43"/>
                  <a:gd name="T5" fmla="*/ 20 h 29"/>
                  <a:gd name="T6" fmla="*/ 36 w 43"/>
                  <a:gd name="T7" fmla="*/ 15 h 29"/>
                  <a:gd name="T8" fmla="*/ 30 w 43"/>
                  <a:gd name="T9" fmla="*/ 17 h 29"/>
                  <a:gd name="T10" fmla="*/ 37 w 43"/>
                  <a:gd name="T11" fmla="*/ 23 h 29"/>
                  <a:gd name="T12" fmla="*/ 43 w 43"/>
                  <a:gd name="T13" fmla="*/ 22 h 29"/>
                  <a:gd name="T14" fmla="*/ 23 w 43"/>
                  <a:gd name="T15" fmla="*/ 26 h 29"/>
                  <a:gd name="T16" fmla="*/ 0 w 43"/>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0" y="10"/>
                    </a:moveTo>
                    <a:cubicBezTo>
                      <a:pt x="0" y="10"/>
                      <a:pt x="8" y="0"/>
                      <a:pt x="20" y="3"/>
                    </a:cubicBezTo>
                    <a:cubicBezTo>
                      <a:pt x="31" y="5"/>
                      <a:pt x="40" y="16"/>
                      <a:pt x="43" y="20"/>
                    </a:cubicBezTo>
                    <a:cubicBezTo>
                      <a:pt x="42" y="18"/>
                      <a:pt x="39" y="16"/>
                      <a:pt x="36" y="15"/>
                    </a:cubicBezTo>
                    <a:cubicBezTo>
                      <a:pt x="32" y="14"/>
                      <a:pt x="30" y="17"/>
                      <a:pt x="30" y="17"/>
                    </a:cubicBezTo>
                    <a:cubicBezTo>
                      <a:pt x="30" y="17"/>
                      <a:pt x="33" y="21"/>
                      <a:pt x="37" y="23"/>
                    </a:cubicBezTo>
                    <a:cubicBezTo>
                      <a:pt x="40" y="23"/>
                      <a:pt x="42" y="22"/>
                      <a:pt x="43" y="22"/>
                    </a:cubicBezTo>
                    <a:cubicBezTo>
                      <a:pt x="41" y="24"/>
                      <a:pt x="32" y="29"/>
                      <a:pt x="23" y="26"/>
                    </a:cubicBezTo>
                    <a:cubicBezTo>
                      <a:pt x="11" y="23"/>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6" name="Freeform 25">
                <a:extLst>
                  <a:ext uri="{FF2B5EF4-FFF2-40B4-BE49-F238E27FC236}">
                    <a16:creationId xmlns:a16="http://schemas.microsoft.com/office/drawing/2014/main" id="{5AFB77EE-C6AE-BC25-1992-8BB28F38E0DD}"/>
                  </a:ext>
                </a:extLst>
              </p:cNvPr>
              <p:cNvSpPr>
                <a:spLocks/>
              </p:cNvSpPr>
              <p:nvPr/>
            </p:nvSpPr>
            <p:spPr bwMode="auto">
              <a:xfrm>
                <a:off x="1867437" y="4130695"/>
                <a:ext cx="65276" cy="36618"/>
              </a:xfrm>
              <a:custGeom>
                <a:avLst/>
                <a:gdLst>
                  <a:gd name="T0" fmla="*/ 0 w 39"/>
                  <a:gd name="T1" fmla="*/ 9 h 22"/>
                  <a:gd name="T2" fmla="*/ 17 w 39"/>
                  <a:gd name="T3" fmla="*/ 1 h 22"/>
                  <a:gd name="T4" fmla="*/ 39 w 39"/>
                  <a:gd name="T5" fmla="*/ 13 h 22"/>
                  <a:gd name="T6" fmla="*/ 33 w 39"/>
                  <a:gd name="T7" fmla="*/ 9 h 22"/>
                  <a:gd name="T8" fmla="*/ 27 w 39"/>
                  <a:gd name="T9" fmla="*/ 12 h 22"/>
                  <a:gd name="T10" fmla="*/ 34 w 39"/>
                  <a:gd name="T11" fmla="*/ 16 h 22"/>
                  <a:gd name="T12" fmla="*/ 39 w 39"/>
                  <a:gd name="T13" fmla="*/ 14 h 22"/>
                  <a:gd name="T14" fmla="*/ 22 w 39"/>
                  <a:gd name="T15" fmla="*/ 20 h 22"/>
                  <a:gd name="T16" fmla="*/ 0 w 39"/>
                  <a:gd name="T1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0" y="9"/>
                    </a:moveTo>
                    <a:cubicBezTo>
                      <a:pt x="0" y="9"/>
                      <a:pt x="5" y="0"/>
                      <a:pt x="17" y="1"/>
                    </a:cubicBezTo>
                    <a:cubicBezTo>
                      <a:pt x="26" y="2"/>
                      <a:pt x="36" y="10"/>
                      <a:pt x="39" y="13"/>
                    </a:cubicBezTo>
                    <a:cubicBezTo>
                      <a:pt x="38" y="12"/>
                      <a:pt x="35" y="10"/>
                      <a:pt x="33" y="9"/>
                    </a:cubicBezTo>
                    <a:cubicBezTo>
                      <a:pt x="29" y="9"/>
                      <a:pt x="27" y="12"/>
                      <a:pt x="27" y="12"/>
                    </a:cubicBezTo>
                    <a:cubicBezTo>
                      <a:pt x="27" y="12"/>
                      <a:pt x="31" y="15"/>
                      <a:pt x="34" y="16"/>
                    </a:cubicBezTo>
                    <a:cubicBezTo>
                      <a:pt x="37" y="16"/>
                      <a:pt x="39" y="15"/>
                      <a:pt x="39" y="14"/>
                    </a:cubicBezTo>
                    <a:cubicBezTo>
                      <a:pt x="38" y="16"/>
                      <a:pt x="31" y="22"/>
                      <a:pt x="22" y="20"/>
                    </a:cubicBezTo>
                    <a:cubicBezTo>
                      <a:pt x="12" y="1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7" name="Freeform 26">
                <a:extLst>
                  <a:ext uri="{FF2B5EF4-FFF2-40B4-BE49-F238E27FC236}">
                    <a16:creationId xmlns:a16="http://schemas.microsoft.com/office/drawing/2014/main" id="{8CAE9A29-99B8-3461-EFAC-55148C9AFB5B}"/>
                  </a:ext>
                </a:extLst>
              </p:cNvPr>
              <p:cNvSpPr>
                <a:spLocks/>
              </p:cNvSpPr>
              <p:nvPr/>
            </p:nvSpPr>
            <p:spPr bwMode="auto">
              <a:xfrm>
                <a:off x="1830819" y="4100445"/>
                <a:ext cx="58907" cy="28658"/>
              </a:xfrm>
              <a:custGeom>
                <a:avLst/>
                <a:gdLst>
                  <a:gd name="T0" fmla="*/ 0 w 35"/>
                  <a:gd name="T1" fmla="*/ 9 h 17"/>
                  <a:gd name="T2" fmla="*/ 13 w 35"/>
                  <a:gd name="T3" fmla="*/ 1 h 17"/>
                  <a:gd name="T4" fmla="*/ 34 w 35"/>
                  <a:gd name="T5" fmla="*/ 9 h 17"/>
                  <a:gd name="T6" fmla="*/ 28 w 35"/>
                  <a:gd name="T7" fmla="*/ 6 h 17"/>
                  <a:gd name="T8" fmla="*/ 24 w 35"/>
                  <a:gd name="T9" fmla="*/ 9 h 17"/>
                  <a:gd name="T10" fmla="*/ 31 w 35"/>
                  <a:gd name="T11" fmla="*/ 12 h 17"/>
                  <a:gd name="T12" fmla="*/ 35 w 35"/>
                  <a:gd name="T13" fmla="*/ 10 h 17"/>
                  <a:gd name="T14" fmla="*/ 21 w 35"/>
                  <a:gd name="T15" fmla="*/ 17 h 17"/>
                  <a:gd name="T16" fmla="*/ 0 w 35"/>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0" y="9"/>
                    </a:moveTo>
                    <a:cubicBezTo>
                      <a:pt x="0" y="9"/>
                      <a:pt x="3" y="1"/>
                      <a:pt x="13" y="1"/>
                    </a:cubicBezTo>
                    <a:cubicBezTo>
                      <a:pt x="22" y="0"/>
                      <a:pt x="31" y="6"/>
                      <a:pt x="34" y="9"/>
                    </a:cubicBezTo>
                    <a:cubicBezTo>
                      <a:pt x="33" y="8"/>
                      <a:pt x="30" y="6"/>
                      <a:pt x="28" y="6"/>
                    </a:cubicBezTo>
                    <a:cubicBezTo>
                      <a:pt x="25" y="6"/>
                      <a:pt x="24" y="9"/>
                      <a:pt x="24" y="9"/>
                    </a:cubicBezTo>
                    <a:cubicBezTo>
                      <a:pt x="24" y="9"/>
                      <a:pt x="27" y="11"/>
                      <a:pt x="31" y="12"/>
                    </a:cubicBezTo>
                    <a:cubicBezTo>
                      <a:pt x="33" y="12"/>
                      <a:pt x="34" y="11"/>
                      <a:pt x="35" y="10"/>
                    </a:cubicBezTo>
                    <a:cubicBezTo>
                      <a:pt x="33" y="12"/>
                      <a:pt x="29" y="17"/>
                      <a:pt x="21" y="17"/>
                    </a:cubicBezTo>
                    <a:cubicBezTo>
                      <a:pt x="12" y="17"/>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8" name="Freeform 27">
                <a:extLst>
                  <a:ext uri="{FF2B5EF4-FFF2-40B4-BE49-F238E27FC236}">
                    <a16:creationId xmlns:a16="http://schemas.microsoft.com/office/drawing/2014/main" id="{4F88B1CB-A0C2-A5C8-0FA7-D7A33C37264A}"/>
                  </a:ext>
                </a:extLst>
              </p:cNvPr>
              <p:cNvSpPr>
                <a:spLocks/>
              </p:cNvSpPr>
              <p:nvPr/>
            </p:nvSpPr>
            <p:spPr bwMode="auto">
              <a:xfrm>
                <a:off x="1803754" y="4055867"/>
                <a:ext cx="66868" cy="39802"/>
              </a:xfrm>
              <a:custGeom>
                <a:avLst/>
                <a:gdLst>
                  <a:gd name="T0" fmla="*/ 0 w 40"/>
                  <a:gd name="T1" fmla="*/ 2 h 23"/>
                  <a:gd name="T2" fmla="*/ 18 w 40"/>
                  <a:gd name="T3" fmla="*/ 18 h 23"/>
                  <a:gd name="T4" fmla="*/ 40 w 40"/>
                  <a:gd name="T5" fmla="*/ 23 h 23"/>
                  <a:gd name="T6" fmla="*/ 33 w 40"/>
                  <a:gd name="T7" fmla="*/ 21 h 23"/>
                  <a:gd name="T8" fmla="*/ 28 w 40"/>
                  <a:gd name="T9" fmla="*/ 16 h 23"/>
                  <a:gd name="T10" fmla="*/ 36 w 40"/>
                  <a:gd name="T11" fmla="*/ 17 h 23"/>
                  <a:gd name="T12" fmla="*/ 40 w 40"/>
                  <a:gd name="T13" fmla="*/ 22 h 23"/>
                  <a:gd name="T14" fmla="*/ 24 w 40"/>
                  <a:gd name="T15" fmla="*/ 6 h 23"/>
                  <a:gd name="T16" fmla="*/ 0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0" y="2"/>
                    </a:moveTo>
                    <a:cubicBezTo>
                      <a:pt x="0" y="2"/>
                      <a:pt x="7" y="12"/>
                      <a:pt x="18" y="18"/>
                    </a:cubicBezTo>
                    <a:cubicBezTo>
                      <a:pt x="27" y="23"/>
                      <a:pt x="36" y="23"/>
                      <a:pt x="40" y="23"/>
                    </a:cubicBezTo>
                    <a:cubicBezTo>
                      <a:pt x="38" y="23"/>
                      <a:pt x="36" y="23"/>
                      <a:pt x="33" y="21"/>
                    </a:cubicBezTo>
                    <a:cubicBezTo>
                      <a:pt x="30" y="19"/>
                      <a:pt x="28" y="16"/>
                      <a:pt x="28" y="16"/>
                    </a:cubicBezTo>
                    <a:cubicBezTo>
                      <a:pt x="28" y="16"/>
                      <a:pt x="32" y="15"/>
                      <a:pt x="36" y="17"/>
                    </a:cubicBezTo>
                    <a:cubicBezTo>
                      <a:pt x="38" y="19"/>
                      <a:pt x="39" y="21"/>
                      <a:pt x="40" y="22"/>
                    </a:cubicBezTo>
                    <a:cubicBezTo>
                      <a:pt x="39" y="19"/>
                      <a:pt x="34" y="11"/>
                      <a:pt x="24" y="6"/>
                    </a:cubicBezTo>
                    <a:cubicBezTo>
                      <a:pt x="13" y="0"/>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9" name="Freeform 28">
                <a:extLst>
                  <a:ext uri="{FF2B5EF4-FFF2-40B4-BE49-F238E27FC236}">
                    <a16:creationId xmlns:a16="http://schemas.microsoft.com/office/drawing/2014/main" id="{8B119D27-B7E3-8AFE-D632-ACE35C62D075}"/>
                  </a:ext>
                </a:extLst>
              </p:cNvPr>
              <p:cNvSpPr>
                <a:spLocks/>
              </p:cNvSpPr>
              <p:nvPr/>
            </p:nvSpPr>
            <p:spPr bwMode="auto">
              <a:xfrm>
                <a:off x="1802162" y="4086116"/>
                <a:ext cx="348667" cy="762609"/>
              </a:xfrm>
              <a:custGeom>
                <a:avLst/>
                <a:gdLst>
                  <a:gd name="T0" fmla="*/ 6 w 208"/>
                  <a:gd name="T1" fmla="*/ 445 h 454"/>
                  <a:gd name="T2" fmla="*/ 34 w 208"/>
                  <a:gd name="T3" fmla="*/ 0 h 454"/>
                  <a:gd name="T4" fmla="*/ 10 w 208"/>
                  <a:gd name="T5" fmla="*/ 453 h 454"/>
                  <a:gd name="T6" fmla="*/ 1 w 208"/>
                  <a:gd name="T7" fmla="*/ 452 h 454"/>
                  <a:gd name="T8" fmla="*/ 6 w 208"/>
                  <a:gd name="T9" fmla="*/ 445 h 454"/>
                  <a:gd name="T10" fmla="*/ 6 w 208"/>
                  <a:gd name="T11" fmla="*/ 445 h 454"/>
                </a:gdLst>
                <a:ahLst/>
                <a:cxnLst>
                  <a:cxn ang="0">
                    <a:pos x="T0" y="T1"/>
                  </a:cxn>
                  <a:cxn ang="0">
                    <a:pos x="T2" y="T3"/>
                  </a:cxn>
                  <a:cxn ang="0">
                    <a:pos x="T4" y="T5"/>
                  </a:cxn>
                  <a:cxn ang="0">
                    <a:pos x="T6" y="T7"/>
                  </a:cxn>
                  <a:cxn ang="0">
                    <a:pos x="T8" y="T9"/>
                  </a:cxn>
                  <a:cxn ang="0">
                    <a:pos x="T10" y="T11"/>
                  </a:cxn>
                </a:cxnLst>
                <a:rect l="0" t="0" r="r" b="b"/>
                <a:pathLst>
                  <a:path w="208" h="454">
                    <a:moveTo>
                      <a:pt x="6" y="445"/>
                    </a:moveTo>
                    <a:cubicBezTo>
                      <a:pt x="194" y="363"/>
                      <a:pt x="206" y="103"/>
                      <a:pt x="34" y="0"/>
                    </a:cubicBezTo>
                    <a:cubicBezTo>
                      <a:pt x="208" y="99"/>
                      <a:pt x="203" y="365"/>
                      <a:pt x="10" y="453"/>
                    </a:cubicBezTo>
                    <a:cubicBezTo>
                      <a:pt x="6" y="454"/>
                      <a:pt x="2" y="454"/>
                      <a:pt x="1" y="452"/>
                    </a:cubicBezTo>
                    <a:cubicBezTo>
                      <a:pt x="0" y="450"/>
                      <a:pt x="2" y="447"/>
                      <a:pt x="6" y="445"/>
                    </a:cubicBezTo>
                    <a:cubicBezTo>
                      <a:pt x="6" y="445"/>
                      <a:pt x="6" y="445"/>
                      <a:pt x="6" y="4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0" name="Group 347">
              <a:extLst>
                <a:ext uri="{FF2B5EF4-FFF2-40B4-BE49-F238E27FC236}">
                  <a16:creationId xmlns:a16="http://schemas.microsoft.com/office/drawing/2014/main" id="{28859C98-36EC-708D-3006-4EB97C4B5527}"/>
                </a:ext>
              </a:extLst>
            </p:cNvPr>
            <p:cNvGrpSpPr>
              <a:grpSpLocks noChangeAspect="1"/>
            </p:cNvGrpSpPr>
            <p:nvPr/>
          </p:nvGrpSpPr>
          <p:grpSpPr>
            <a:xfrm>
              <a:off x="9438987" y="3860090"/>
              <a:ext cx="295821" cy="1163941"/>
              <a:chOff x="1160552" y="4046314"/>
              <a:chExt cx="348668" cy="802411"/>
            </a:xfrm>
            <a:solidFill>
              <a:srgbClr val="0073DC"/>
            </a:solidFill>
          </p:grpSpPr>
          <p:sp>
            <p:nvSpPr>
              <p:cNvPr id="142" name="Freeform 29">
                <a:extLst>
                  <a:ext uri="{FF2B5EF4-FFF2-40B4-BE49-F238E27FC236}">
                    <a16:creationId xmlns:a16="http://schemas.microsoft.com/office/drawing/2014/main" id="{F1CFBB94-0C40-2AAA-9EC7-A6E199024A53}"/>
                  </a:ext>
                </a:extLst>
              </p:cNvPr>
              <p:cNvSpPr>
                <a:spLocks/>
              </p:cNvSpPr>
              <p:nvPr/>
            </p:nvSpPr>
            <p:spPr bwMode="auto">
              <a:xfrm>
                <a:off x="1321351" y="4767529"/>
                <a:ext cx="89157" cy="52539"/>
              </a:xfrm>
              <a:custGeom>
                <a:avLst/>
                <a:gdLst>
                  <a:gd name="T0" fmla="*/ 0 w 53"/>
                  <a:gd name="T1" fmla="*/ 9 h 31"/>
                  <a:gd name="T2" fmla="*/ 23 w 53"/>
                  <a:gd name="T3" fmla="*/ 3 h 31"/>
                  <a:gd name="T4" fmla="*/ 52 w 53"/>
                  <a:gd name="T5" fmla="*/ 18 h 31"/>
                  <a:gd name="T6" fmla="*/ 43 w 53"/>
                  <a:gd name="T7" fmla="*/ 15 h 31"/>
                  <a:gd name="T8" fmla="*/ 36 w 53"/>
                  <a:gd name="T9" fmla="*/ 17 h 31"/>
                  <a:gd name="T10" fmla="*/ 47 w 53"/>
                  <a:gd name="T11" fmla="*/ 23 h 31"/>
                  <a:gd name="T12" fmla="*/ 53 w 53"/>
                  <a:gd name="T13" fmla="*/ 20 h 31"/>
                  <a:gd name="T14" fmla="*/ 32 w 53"/>
                  <a:gd name="T15" fmla="*/ 29 h 31"/>
                  <a:gd name="T16" fmla="*/ 0 w 53"/>
                  <a:gd name="T1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1">
                    <a:moveTo>
                      <a:pt x="0" y="9"/>
                    </a:moveTo>
                    <a:cubicBezTo>
                      <a:pt x="0" y="9"/>
                      <a:pt x="9" y="0"/>
                      <a:pt x="23" y="3"/>
                    </a:cubicBezTo>
                    <a:cubicBezTo>
                      <a:pt x="35" y="6"/>
                      <a:pt x="48" y="15"/>
                      <a:pt x="52" y="18"/>
                    </a:cubicBezTo>
                    <a:cubicBezTo>
                      <a:pt x="50" y="17"/>
                      <a:pt x="47" y="15"/>
                      <a:pt x="43" y="15"/>
                    </a:cubicBezTo>
                    <a:cubicBezTo>
                      <a:pt x="39" y="14"/>
                      <a:pt x="36" y="17"/>
                      <a:pt x="36" y="17"/>
                    </a:cubicBezTo>
                    <a:cubicBezTo>
                      <a:pt x="36" y="17"/>
                      <a:pt x="42" y="22"/>
                      <a:pt x="47" y="23"/>
                    </a:cubicBezTo>
                    <a:cubicBezTo>
                      <a:pt x="50" y="23"/>
                      <a:pt x="52" y="21"/>
                      <a:pt x="53" y="20"/>
                    </a:cubicBezTo>
                    <a:cubicBezTo>
                      <a:pt x="51" y="23"/>
                      <a:pt x="44" y="31"/>
                      <a:pt x="32" y="29"/>
                    </a:cubicBezTo>
                    <a:cubicBezTo>
                      <a:pt x="16" y="27"/>
                      <a:pt x="0"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3" name="Freeform 30">
                <a:extLst>
                  <a:ext uri="{FF2B5EF4-FFF2-40B4-BE49-F238E27FC236}">
                    <a16:creationId xmlns:a16="http://schemas.microsoft.com/office/drawing/2014/main" id="{66157AB7-FE05-AD70-87DE-2E58AD864B78}"/>
                  </a:ext>
                </a:extLst>
              </p:cNvPr>
              <p:cNvSpPr>
                <a:spLocks/>
              </p:cNvSpPr>
              <p:nvPr/>
            </p:nvSpPr>
            <p:spPr bwMode="auto">
              <a:xfrm>
                <a:off x="1262444" y="4702253"/>
                <a:ext cx="90749" cy="66868"/>
              </a:xfrm>
              <a:custGeom>
                <a:avLst/>
                <a:gdLst>
                  <a:gd name="T0" fmla="*/ 0 w 54"/>
                  <a:gd name="T1" fmla="*/ 9 h 40"/>
                  <a:gd name="T2" fmla="*/ 26 w 54"/>
                  <a:gd name="T3" fmla="*/ 6 h 40"/>
                  <a:gd name="T4" fmla="*/ 54 w 54"/>
                  <a:gd name="T5" fmla="*/ 28 h 40"/>
                  <a:gd name="T6" fmla="*/ 45 w 54"/>
                  <a:gd name="T7" fmla="*/ 22 h 40"/>
                  <a:gd name="T8" fmla="*/ 37 w 54"/>
                  <a:gd name="T9" fmla="*/ 24 h 40"/>
                  <a:gd name="T10" fmla="*/ 47 w 54"/>
                  <a:gd name="T11" fmla="*/ 32 h 40"/>
                  <a:gd name="T12" fmla="*/ 54 w 54"/>
                  <a:gd name="T13" fmla="*/ 30 h 40"/>
                  <a:gd name="T14" fmla="*/ 30 w 54"/>
                  <a:gd name="T15" fmla="*/ 36 h 40"/>
                  <a:gd name="T16" fmla="*/ 0 w 54"/>
                  <a:gd name="T1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0">
                    <a:moveTo>
                      <a:pt x="0" y="9"/>
                    </a:moveTo>
                    <a:cubicBezTo>
                      <a:pt x="0" y="9"/>
                      <a:pt x="12" y="0"/>
                      <a:pt x="26" y="6"/>
                    </a:cubicBezTo>
                    <a:cubicBezTo>
                      <a:pt x="38" y="11"/>
                      <a:pt x="50" y="24"/>
                      <a:pt x="54" y="28"/>
                    </a:cubicBezTo>
                    <a:cubicBezTo>
                      <a:pt x="52" y="26"/>
                      <a:pt x="49" y="23"/>
                      <a:pt x="45" y="22"/>
                    </a:cubicBezTo>
                    <a:cubicBezTo>
                      <a:pt x="41" y="21"/>
                      <a:pt x="37" y="24"/>
                      <a:pt x="37" y="24"/>
                    </a:cubicBezTo>
                    <a:cubicBezTo>
                      <a:pt x="37" y="24"/>
                      <a:pt x="42" y="30"/>
                      <a:pt x="47" y="32"/>
                    </a:cubicBezTo>
                    <a:cubicBezTo>
                      <a:pt x="51" y="33"/>
                      <a:pt x="53" y="31"/>
                      <a:pt x="54" y="30"/>
                    </a:cubicBezTo>
                    <a:cubicBezTo>
                      <a:pt x="52" y="33"/>
                      <a:pt x="43" y="40"/>
                      <a:pt x="30" y="36"/>
                    </a:cubicBezTo>
                    <a:cubicBezTo>
                      <a:pt x="14" y="31"/>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4" name="Freeform 31">
                <a:extLst>
                  <a:ext uri="{FF2B5EF4-FFF2-40B4-BE49-F238E27FC236}">
                    <a16:creationId xmlns:a16="http://schemas.microsoft.com/office/drawing/2014/main" id="{155FE313-B982-AB54-D606-B4A97DEEAA03}"/>
                  </a:ext>
                </a:extLst>
              </p:cNvPr>
              <p:cNvSpPr>
                <a:spLocks/>
              </p:cNvSpPr>
              <p:nvPr/>
            </p:nvSpPr>
            <p:spPr bwMode="auto">
              <a:xfrm>
                <a:off x="1213089" y="4621057"/>
                <a:ext cx="89157" cy="82788"/>
              </a:xfrm>
              <a:custGeom>
                <a:avLst/>
                <a:gdLst>
                  <a:gd name="T0" fmla="*/ 0 w 53"/>
                  <a:gd name="T1" fmla="*/ 7 h 50"/>
                  <a:gd name="T2" fmla="*/ 29 w 53"/>
                  <a:gd name="T3" fmla="*/ 10 h 50"/>
                  <a:gd name="T4" fmla="*/ 53 w 53"/>
                  <a:gd name="T5" fmla="*/ 39 h 50"/>
                  <a:gd name="T6" fmla="*/ 45 w 53"/>
                  <a:gd name="T7" fmla="*/ 31 h 50"/>
                  <a:gd name="T8" fmla="*/ 36 w 53"/>
                  <a:gd name="T9" fmla="*/ 31 h 50"/>
                  <a:gd name="T10" fmla="*/ 45 w 53"/>
                  <a:gd name="T11" fmla="*/ 41 h 50"/>
                  <a:gd name="T12" fmla="*/ 53 w 53"/>
                  <a:gd name="T13" fmla="*/ 41 h 50"/>
                  <a:gd name="T14" fmla="*/ 26 w 53"/>
                  <a:gd name="T15" fmla="*/ 42 h 50"/>
                  <a:gd name="T16" fmla="*/ 0 w 53"/>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0" y="7"/>
                    </a:moveTo>
                    <a:cubicBezTo>
                      <a:pt x="0" y="7"/>
                      <a:pt x="14" y="0"/>
                      <a:pt x="29" y="10"/>
                    </a:cubicBezTo>
                    <a:cubicBezTo>
                      <a:pt x="40" y="18"/>
                      <a:pt x="50" y="33"/>
                      <a:pt x="53" y="39"/>
                    </a:cubicBezTo>
                    <a:cubicBezTo>
                      <a:pt x="52" y="36"/>
                      <a:pt x="49" y="33"/>
                      <a:pt x="45" y="31"/>
                    </a:cubicBezTo>
                    <a:cubicBezTo>
                      <a:pt x="41" y="28"/>
                      <a:pt x="36" y="31"/>
                      <a:pt x="36" y="31"/>
                    </a:cubicBezTo>
                    <a:cubicBezTo>
                      <a:pt x="36" y="31"/>
                      <a:pt x="40" y="39"/>
                      <a:pt x="45" y="41"/>
                    </a:cubicBezTo>
                    <a:cubicBezTo>
                      <a:pt x="49" y="43"/>
                      <a:pt x="52" y="42"/>
                      <a:pt x="53" y="41"/>
                    </a:cubicBezTo>
                    <a:cubicBezTo>
                      <a:pt x="50" y="43"/>
                      <a:pt x="39" y="50"/>
                      <a:pt x="26" y="42"/>
                    </a:cubicBezTo>
                    <a:cubicBezTo>
                      <a:pt x="10" y="34"/>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5" name="Freeform 32">
                <a:extLst>
                  <a:ext uri="{FF2B5EF4-FFF2-40B4-BE49-F238E27FC236}">
                    <a16:creationId xmlns:a16="http://schemas.microsoft.com/office/drawing/2014/main" id="{87A5CA82-5D70-1F23-504F-88845AD48AFF}"/>
                  </a:ext>
                </a:extLst>
              </p:cNvPr>
              <p:cNvSpPr>
                <a:spLocks/>
              </p:cNvSpPr>
              <p:nvPr/>
            </p:nvSpPr>
            <p:spPr bwMode="auto">
              <a:xfrm>
                <a:off x="1181247" y="4527124"/>
                <a:ext cx="82789" cy="95525"/>
              </a:xfrm>
              <a:custGeom>
                <a:avLst/>
                <a:gdLst>
                  <a:gd name="T0" fmla="*/ 0 w 49"/>
                  <a:gd name="T1" fmla="*/ 4 h 57"/>
                  <a:gd name="T2" fmla="*/ 30 w 49"/>
                  <a:gd name="T3" fmla="*/ 13 h 57"/>
                  <a:gd name="T4" fmla="*/ 49 w 49"/>
                  <a:gd name="T5" fmla="*/ 49 h 57"/>
                  <a:gd name="T6" fmla="*/ 43 w 49"/>
                  <a:gd name="T7" fmla="*/ 39 h 57"/>
                  <a:gd name="T8" fmla="*/ 33 w 49"/>
                  <a:gd name="T9" fmla="*/ 38 h 57"/>
                  <a:gd name="T10" fmla="*/ 40 w 49"/>
                  <a:gd name="T11" fmla="*/ 50 h 57"/>
                  <a:gd name="T12" fmla="*/ 49 w 49"/>
                  <a:gd name="T13" fmla="*/ 52 h 57"/>
                  <a:gd name="T14" fmla="*/ 20 w 49"/>
                  <a:gd name="T15" fmla="*/ 47 h 57"/>
                  <a:gd name="T16" fmla="*/ 0 w 49"/>
                  <a:gd name="T17"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7">
                    <a:moveTo>
                      <a:pt x="0" y="4"/>
                    </a:moveTo>
                    <a:cubicBezTo>
                      <a:pt x="0" y="4"/>
                      <a:pt x="17" y="0"/>
                      <a:pt x="30" y="13"/>
                    </a:cubicBezTo>
                    <a:cubicBezTo>
                      <a:pt x="40" y="24"/>
                      <a:pt x="47" y="43"/>
                      <a:pt x="49" y="49"/>
                    </a:cubicBezTo>
                    <a:cubicBezTo>
                      <a:pt x="48" y="46"/>
                      <a:pt x="46" y="42"/>
                      <a:pt x="43" y="39"/>
                    </a:cubicBezTo>
                    <a:cubicBezTo>
                      <a:pt x="38" y="35"/>
                      <a:pt x="33" y="38"/>
                      <a:pt x="33" y="38"/>
                    </a:cubicBezTo>
                    <a:cubicBezTo>
                      <a:pt x="33" y="38"/>
                      <a:pt x="35" y="46"/>
                      <a:pt x="40" y="50"/>
                    </a:cubicBezTo>
                    <a:cubicBezTo>
                      <a:pt x="44" y="53"/>
                      <a:pt x="47" y="52"/>
                      <a:pt x="49" y="52"/>
                    </a:cubicBezTo>
                    <a:cubicBezTo>
                      <a:pt x="45" y="53"/>
                      <a:pt x="32" y="57"/>
                      <a:pt x="20" y="47"/>
                    </a:cubicBezTo>
                    <a:cubicBezTo>
                      <a:pt x="4" y="3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6" name="Freeform 33">
                <a:extLst>
                  <a:ext uri="{FF2B5EF4-FFF2-40B4-BE49-F238E27FC236}">
                    <a16:creationId xmlns:a16="http://schemas.microsoft.com/office/drawing/2014/main" id="{183327B7-8A93-5C32-C090-888809BB99A1}"/>
                  </a:ext>
                </a:extLst>
              </p:cNvPr>
              <p:cNvSpPr>
                <a:spLocks/>
              </p:cNvSpPr>
              <p:nvPr/>
            </p:nvSpPr>
            <p:spPr bwMode="auto">
              <a:xfrm>
                <a:off x="1166918" y="4418862"/>
                <a:ext cx="74828" cy="109854"/>
              </a:xfrm>
              <a:custGeom>
                <a:avLst/>
                <a:gdLst>
                  <a:gd name="T0" fmla="*/ 3 w 45"/>
                  <a:gd name="T1" fmla="*/ 1 h 65"/>
                  <a:gd name="T2" fmla="*/ 32 w 45"/>
                  <a:gd name="T3" fmla="*/ 18 h 65"/>
                  <a:gd name="T4" fmla="*/ 45 w 45"/>
                  <a:gd name="T5" fmla="*/ 60 h 65"/>
                  <a:gd name="T6" fmla="*/ 40 w 45"/>
                  <a:gd name="T7" fmla="*/ 48 h 65"/>
                  <a:gd name="T8" fmla="*/ 30 w 45"/>
                  <a:gd name="T9" fmla="*/ 44 h 65"/>
                  <a:gd name="T10" fmla="*/ 35 w 45"/>
                  <a:gd name="T11" fmla="*/ 59 h 65"/>
                  <a:gd name="T12" fmla="*/ 43 w 45"/>
                  <a:gd name="T13" fmla="*/ 63 h 65"/>
                  <a:gd name="T14" fmla="*/ 14 w 45"/>
                  <a:gd name="T15" fmla="*/ 51 h 65"/>
                  <a:gd name="T16" fmla="*/ 3 w 45"/>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5">
                    <a:moveTo>
                      <a:pt x="3" y="1"/>
                    </a:moveTo>
                    <a:cubicBezTo>
                      <a:pt x="3" y="1"/>
                      <a:pt x="22" y="0"/>
                      <a:pt x="32" y="18"/>
                    </a:cubicBezTo>
                    <a:cubicBezTo>
                      <a:pt x="41" y="32"/>
                      <a:pt x="43" y="53"/>
                      <a:pt x="45" y="60"/>
                    </a:cubicBezTo>
                    <a:cubicBezTo>
                      <a:pt x="44" y="57"/>
                      <a:pt x="43" y="52"/>
                      <a:pt x="40" y="48"/>
                    </a:cubicBezTo>
                    <a:cubicBezTo>
                      <a:pt x="36" y="43"/>
                      <a:pt x="30" y="44"/>
                      <a:pt x="30" y="44"/>
                    </a:cubicBezTo>
                    <a:cubicBezTo>
                      <a:pt x="30" y="44"/>
                      <a:pt x="30" y="54"/>
                      <a:pt x="35" y="59"/>
                    </a:cubicBezTo>
                    <a:cubicBezTo>
                      <a:pt x="38" y="62"/>
                      <a:pt x="41" y="63"/>
                      <a:pt x="43" y="63"/>
                    </a:cubicBezTo>
                    <a:cubicBezTo>
                      <a:pt x="39" y="63"/>
                      <a:pt x="24" y="65"/>
                      <a:pt x="14" y="51"/>
                    </a:cubicBezTo>
                    <a:cubicBezTo>
                      <a:pt x="0" y="34"/>
                      <a:pt x="3"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7" name="Freeform 34">
                <a:extLst>
                  <a:ext uri="{FF2B5EF4-FFF2-40B4-BE49-F238E27FC236}">
                    <a16:creationId xmlns:a16="http://schemas.microsoft.com/office/drawing/2014/main" id="{549B7A60-C610-885E-482C-94C2E4B03C61}"/>
                  </a:ext>
                </a:extLst>
              </p:cNvPr>
              <p:cNvSpPr>
                <a:spLocks/>
              </p:cNvSpPr>
              <p:nvPr/>
            </p:nvSpPr>
            <p:spPr bwMode="auto">
              <a:xfrm>
                <a:off x="1179655" y="4318561"/>
                <a:ext cx="60499" cy="106670"/>
              </a:xfrm>
              <a:custGeom>
                <a:avLst/>
                <a:gdLst>
                  <a:gd name="T0" fmla="*/ 8 w 36"/>
                  <a:gd name="T1" fmla="*/ 1 h 64"/>
                  <a:gd name="T2" fmla="*/ 31 w 36"/>
                  <a:gd name="T3" fmla="*/ 21 h 64"/>
                  <a:gd name="T4" fmla="*/ 34 w 36"/>
                  <a:gd name="T5" fmla="*/ 61 h 64"/>
                  <a:gd name="T6" fmla="*/ 32 w 36"/>
                  <a:gd name="T7" fmla="*/ 50 h 64"/>
                  <a:gd name="T8" fmla="*/ 24 w 36"/>
                  <a:gd name="T9" fmla="*/ 45 h 64"/>
                  <a:gd name="T10" fmla="*/ 26 w 36"/>
                  <a:gd name="T11" fmla="*/ 59 h 64"/>
                  <a:gd name="T12" fmla="*/ 33 w 36"/>
                  <a:gd name="T13" fmla="*/ 64 h 64"/>
                  <a:gd name="T14" fmla="*/ 8 w 36"/>
                  <a:gd name="T15" fmla="*/ 47 h 64"/>
                  <a:gd name="T16" fmla="*/ 8 w 36"/>
                  <a:gd name="T1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8" y="1"/>
                    </a:moveTo>
                    <a:cubicBezTo>
                      <a:pt x="8" y="0"/>
                      <a:pt x="25" y="4"/>
                      <a:pt x="31" y="21"/>
                    </a:cubicBezTo>
                    <a:cubicBezTo>
                      <a:pt x="36" y="35"/>
                      <a:pt x="35" y="55"/>
                      <a:pt x="34" y="61"/>
                    </a:cubicBezTo>
                    <a:cubicBezTo>
                      <a:pt x="34" y="59"/>
                      <a:pt x="34" y="54"/>
                      <a:pt x="32" y="50"/>
                    </a:cubicBezTo>
                    <a:cubicBezTo>
                      <a:pt x="30" y="45"/>
                      <a:pt x="24" y="45"/>
                      <a:pt x="24" y="45"/>
                    </a:cubicBezTo>
                    <a:cubicBezTo>
                      <a:pt x="24" y="45"/>
                      <a:pt x="23" y="53"/>
                      <a:pt x="26" y="59"/>
                    </a:cubicBezTo>
                    <a:cubicBezTo>
                      <a:pt x="28" y="62"/>
                      <a:pt x="31" y="63"/>
                      <a:pt x="33" y="64"/>
                    </a:cubicBezTo>
                    <a:cubicBezTo>
                      <a:pt x="28" y="63"/>
                      <a:pt x="15" y="62"/>
                      <a:pt x="8" y="47"/>
                    </a:cubicBezTo>
                    <a:cubicBezTo>
                      <a:pt x="0" y="30"/>
                      <a:pt x="8"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8" name="Freeform 35">
                <a:extLst>
                  <a:ext uri="{FF2B5EF4-FFF2-40B4-BE49-F238E27FC236}">
                    <a16:creationId xmlns:a16="http://schemas.microsoft.com/office/drawing/2014/main" id="{A72711FE-0EC2-88F0-9C98-563EA98D5ED4}"/>
                  </a:ext>
                </a:extLst>
              </p:cNvPr>
              <p:cNvSpPr>
                <a:spLocks/>
              </p:cNvSpPr>
              <p:nvPr/>
            </p:nvSpPr>
            <p:spPr bwMode="auto">
              <a:xfrm>
                <a:off x="1211497" y="4232588"/>
                <a:ext cx="52539" cy="101893"/>
              </a:xfrm>
              <a:custGeom>
                <a:avLst/>
                <a:gdLst>
                  <a:gd name="T0" fmla="*/ 12 w 31"/>
                  <a:gd name="T1" fmla="*/ 0 h 61"/>
                  <a:gd name="T2" fmla="*/ 29 w 31"/>
                  <a:gd name="T3" fmla="*/ 23 h 61"/>
                  <a:gd name="T4" fmla="*/ 24 w 31"/>
                  <a:gd name="T5" fmla="*/ 59 h 61"/>
                  <a:gd name="T6" fmla="*/ 25 w 31"/>
                  <a:gd name="T7" fmla="*/ 49 h 61"/>
                  <a:gd name="T8" fmla="*/ 19 w 31"/>
                  <a:gd name="T9" fmla="*/ 42 h 61"/>
                  <a:gd name="T10" fmla="*/ 17 w 31"/>
                  <a:gd name="T11" fmla="*/ 55 h 61"/>
                  <a:gd name="T12" fmla="*/ 23 w 31"/>
                  <a:gd name="T13" fmla="*/ 61 h 61"/>
                  <a:gd name="T14" fmla="*/ 4 w 31"/>
                  <a:gd name="T15" fmla="*/ 42 h 61"/>
                  <a:gd name="T16" fmla="*/ 12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12" y="0"/>
                    </a:moveTo>
                    <a:cubicBezTo>
                      <a:pt x="12" y="0"/>
                      <a:pt x="27" y="6"/>
                      <a:pt x="29" y="23"/>
                    </a:cubicBezTo>
                    <a:cubicBezTo>
                      <a:pt x="31" y="36"/>
                      <a:pt x="26" y="54"/>
                      <a:pt x="24" y="59"/>
                    </a:cubicBezTo>
                    <a:cubicBezTo>
                      <a:pt x="25" y="57"/>
                      <a:pt x="26" y="52"/>
                      <a:pt x="25" y="49"/>
                    </a:cubicBezTo>
                    <a:cubicBezTo>
                      <a:pt x="24" y="44"/>
                      <a:pt x="19" y="42"/>
                      <a:pt x="19" y="42"/>
                    </a:cubicBezTo>
                    <a:cubicBezTo>
                      <a:pt x="19" y="42"/>
                      <a:pt x="16" y="50"/>
                      <a:pt x="17" y="55"/>
                    </a:cubicBezTo>
                    <a:cubicBezTo>
                      <a:pt x="18" y="59"/>
                      <a:pt x="21" y="60"/>
                      <a:pt x="23" y="61"/>
                    </a:cubicBezTo>
                    <a:cubicBezTo>
                      <a:pt x="19" y="60"/>
                      <a:pt x="7" y="56"/>
                      <a:pt x="4" y="42"/>
                    </a:cubicBezTo>
                    <a:cubicBezTo>
                      <a:pt x="0" y="25"/>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9" name="Freeform 36">
                <a:extLst>
                  <a:ext uri="{FF2B5EF4-FFF2-40B4-BE49-F238E27FC236}">
                    <a16:creationId xmlns:a16="http://schemas.microsoft.com/office/drawing/2014/main" id="{E5EB9144-32DB-9F9C-7250-2C1F7FD4CD6F}"/>
                  </a:ext>
                </a:extLst>
              </p:cNvPr>
              <p:cNvSpPr>
                <a:spLocks/>
              </p:cNvSpPr>
              <p:nvPr/>
            </p:nvSpPr>
            <p:spPr bwMode="auto">
              <a:xfrm>
                <a:off x="1256075" y="4164128"/>
                <a:ext cx="44578" cy="92341"/>
              </a:xfrm>
              <a:custGeom>
                <a:avLst/>
                <a:gdLst>
                  <a:gd name="T0" fmla="*/ 15 w 27"/>
                  <a:gd name="T1" fmla="*/ 0 h 55"/>
                  <a:gd name="T2" fmla="*/ 26 w 27"/>
                  <a:gd name="T3" fmla="*/ 23 h 55"/>
                  <a:gd name="T4" fmla="*/ 16 w 27"/>
                  <a:gd name="T5" fmla="*/ 54 h 55"/>
                  <a:gd name="T6" fmla="*/ 18 w 27"/>
                  <a:gd name="T7" fmla="*/ 45 h 55"/>
                  <a:gd name="T8" fmla="*/ 14 w 27"/>
                  <a:gd name="T9" fmla="*/ 38 h 55"/>
                  <a:gd name="T10" fmla="*/ 11 w 27"/>
                  <a:gd name="T11" fmla="*/ 50 h 55"/>
                  <a:gd name="T12" fmla="*/ 14 w 27"/>
                  <a:gd name="T13" fmla="*/ 55 h 55"/>
                  <a:gd name="T14" fmla="*/ 1 w 27"/>
                  <a:gd name="T15" fmla="*/ 36 h 55"/>
                  <a:gd name="T16" fmla="*/ 15 w 2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5">
                    <a:moveTo>
                      <a:pt x="15" y="0"/>
                    </a:moveTo>
                    <a:cubicBezTo>
                      <a:pt x="15" y="0"/>
                      <a:pt x="27" y="8"/>
                      <a:pt x="26" y="23"/>
                    </a:cubicBezTo>
                    <a:cubicBezTo>
                      <a:pt x="26" y="35"/>
                      <a:pt x="19" y="50"/>
                      <a:pt x="16" y="54"/>
                    </a:cubicBezTo>
                    <a:cubicBezTo>
                      <a:pt x="17" y="52"/>
                      <a:pt x="19" y="48"/>
                      <a:pt x="18" y="45"/>
                    </a:cubicBezTo>
                    <a:cubicBezTo>
                      <a:pt x="18" y="40"/>
                      <a:pt x="14" y="38"/>
                      <a:pt x="14" y="38"/>
                    </a:cubicBezTo>
                    <a:cubicBezTo>
                      <a:pt x="14" y="38"/>
                      <a:pt x="10" y="45"/>
                      <a:pt x="11" y="50"/>
                    </a:cubicBezTo>
                    <a:cubicBezTo>
                      <a:pt x="11" y="53"/>
                      <a:pt x="13" y="55"/>
                      <a:pt x="14" y="55"/>
                    </a:cubicBezTo>
                    <a:cubicBezTo>
                      <a:pt x="11" y="54"/>
                      <a:pt x="2" y="49"/>
                      <a:pt x="1" y="36"/>
                    </a:cubicBezTo>
                    <a:cubicBezTo>
                      <a:pt x="0" y="20"/>
                      <a:pt x="15"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0" name="Freeform 37">
                <a:extLst>
                  <a:ext uri="{FF2B5EF4-FFF2-40B4-BE49-F238E27FC236}">
                    <a16:creationId xmlns:a16="http://schemas.microsoft.com/office/drawing/2014/main" id="{78B1728D-432A-D983-95E3-85E7202D5758}"/>
                  </a:ext>
                </a:extLst>
              </p:cNvPr>
              <p:cNvSpPr>
                <a:spLocks/>
              </p:cNvSpPr>
              <p:nvPr/>
            </p:nvSpPr>
            <p:spPr bwMode="auto">
              <a:xfrm>
                <a:off x="1302246" y="4111589"/>
                <a:ext cx="49355" cy="81196"/>
              </a:xfrm>
              <a:custGeom>
                <a:avLst/>
                <a:gdLst>
                  <a:gd name="T0" fmla="*/ 19 w 29"/>
                  <a:gd name="T1" fmla="*/ 0 h 48"/>
                  <a:gd name="T2" fmla="*/ 26 w 29"/>
                  <a:gd name="T3" fmla="*/ 21 h 48"/>
                  <a:gd name="T4" fmla="*/ 12 w 29"/>
                  <a:gd name="T5" fmla="*/ 47 h 48"/>
                  <a:gd name="T6" fmla="*/ 15 w 29"/>
                  <a:gd name="T7" fmla="*/ 40 h 48"/>
                  <a:gd name="T8" fmla="*/ 12 w 29"/>
                  <a:gd name="T9" fmla="*/ 33 h 48"/>
                  <a:gd name="T10" fmla="*/ 8 w 29"/>
                  <a:gd name="T11" fmla="*/ 42 h 48"/>
                  <a:gd name="T12" fmla="*/ 10 w 29"/>
                  <a:gd name="T13" fmla="*/ 48 h 48"/>
                  <a:gd name="T14" fmla="*/ 2 w 29"/>
                  <a:gd name="T15" fmla="*/ 29 h 48"/>
                  <a:gd name="T16" fmla="*/ 19 w 2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8">
                    <a:moveTo>
                      <a:pt x="19" y="0"/>
                    </a:moveTo>
                    <a:cubicBezTo>
                      <a:pt x="19" y="0"/>
                      <a:pt x="29" y="8"/>
                      <a:pt x="26" y="21"/>
                    </a:cubicBezTo>
                    <a:cubicBezTo>
                      <a:pt x="23" y="32"/>
                      <a:pt x="15" y="44"/>
                      <a:pt x="12" y="47"/>
                    </a:cubicBezTo>
                    <a:cubicBezTo>
                      <a:pt x="13" y="46"/>
                      <a:pt x="15" y="43"/>
                      <a:pt x="15" y="40"/>
                    </a:cubicBezTo>
                    <a:cubicBezTo>
                      <a:pt x="16" y="35"/>
                      <a:pt x="12" y="33"/>
                      <a:pt x="12" y="33"/>
                    </a:cubicBezTo>
                    <a:cubicBezTo>
                      <a:pt x="12" y="33"/>
                      <a:pt x="8" y="38"/>
                      <a:pt x="8" y="42"/>
                    </a:cubicBezTo>
                    <a:cubicBezTo>
                      <a:pt x="7" y="45"/>
                      <a:pt x="9" y="47"/>
                      <a:pt x="10" y="48"/>
                    </a:cubicBezTo>
                    <a:cubicBezTo>
                      <a:pt x="7" y="46"/>
                      <a:pt x="0" y="40"/>
                      <a:pt x="2" y="29"/>
                    </a:cubicBezTo>
                    <a:cubicBezTo>
                      <a:pt x="3" y="15"/>
                      <a:pt x="1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1" name="Freeform 38">
                <a:extLst>
                  <a:ext uri="{FF2B5EF4-FFF2-40B4-BE49-F238E27FC236}">
                    <a16:creationId xmlns:a16="http://schemas.microsoft.com/office/drawing/2014/main" id="{0768E5F3-4624-9CB6-2257-6434136366F8}"/>
                  </a:ext>
                </a:extLst>
              </p:cNvPr>
              <p:cNvSpPr>
                <a:spLocks/>
              </p:cNvSpPr>
              <p:nvPr/>
            </p:nvSpPr>
            <p:spPr bwMode="auto">
              <a:xfrm>
                <a:off x="1351601" y="4073379"/>
                <a:ext cx="49355" cy="68460"/>
              </a:xfrm>
              <a:custGeom>
                <a:avLst/>
                <a:gdLst>
                  <a:gd name="T0" fmla="*/ 23 w 30"/>
                  <a:gd name="T1" fmla="*/ 0 h 41"/>
                  <a:gd name="T2" fmla="*/ 26 w 30"/>
                  <a:gd name="T3" fmla="*/ 19 h 41"/>
                  <a:gd name="T4" fmla="*/ 9 w 30"/>
                  <a:gd name="T5" fmla="*/ 40 h 41"/>
                  <a:gd name="T6" fmla="*/ 14 w 30"/>
                  <a:gd name="T7" fmla="*/ 34 h 41"/>
                  <a:gd name="T8" fmla="*/ 12 w 30"/>
                  <a:gd name="T9" fmla="*/ 28 h 41"/>
                  <a:gd name="T10" fmla="*/ 7 w 30"/>
                  <a:gd name="T11" fmla="*/ 35 h 41"/>
                  <a:gd name="T12" fmla="*/ 8 w 30"/>
                  <a:gd name="T13" fmla="*/ 41 h 41"/>
                  <a:gd name="T14" fmla="*/ 3 w 30"/>
                  <a:gd name="T15" fmla="*/ 23 h 41"/>
                  <a:gd name="T16" fmla="*/ 23 w 3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1">
                    <a:moveTo>
                      <a:pt x="23" y="0"/>
                    </a:moveTo>
                    <a:cubicBezTo>
                      <a:pt x="23" y="0"/>
                      <a:pt x="30" y="8"/>
                      <a:pt x="26" y="19"/>
                    </a:cubicBezTo>
                    <a:cubicBezTo>
                      <a:pt x="22" y="28"/>
                      <a:pt x="13" y="37"/>
                      <a:pt x="9" y="40"/>
                    </a:cubicBezTo>
                    <a:cubicBezTo>
                      <a:pt x="11" y="39"/>
                      <a:pt x="13" y="36"/>
                      <a:pt x="14" y="34"/>
                    </a:cubicBezTo>
                    <a:cubicBezTo>
                      <a:pt x="15" y="30"/>
                      <a:pt x="12" y="28"/>
                      <a:pt x="12" y="28"/>
                    </a:cubicBezTo>
                    <a:cubicBezTo>
                      <a:pt x="12" y="28"/>
                      <a:pt x="8" y="32"/>
                      <a:pt x="7" y="35"/>
                    </a:cubicBezTo>
                    <a:cubicBezTo>
                      <a:pt x="6" y="38"/>
                      <a:pt x="7" y="40"/>
                      <a:pt x="8" y="41"/>
                    </a:cubicBezTo>
                    <a:cubicBezTo>
                      <a:pt x="6" y="39"/>
                      <a:pt x="0" y="32"/>
                      <a:pt x="3" y="23"/>
                    </a:cubicBezTo>
                    <a:cubicBezTo>
                      <a:pt x="7" y="11"/>
                      <a:pt x="23"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2" name="Freeform 39">
                <a:extLst>
                  <a:ext uri="{FF2B5EF4-FFF2-40B4-BE49-F238E27FC236}">
                    <a16:creationId xmlns:a16="http://schemas.microsoft.com/office/drawing/2014/main" id="{C5934CB5-BDBB-C4FF-E39C-F58CDB80CA23}"/>
                  </a:ext>
                </a:extLst>
              </p:cNvPr>
              <p:cNvSpPr>
                <a:spLocks/>
              </p:cNvSpPr>
              <p:nvPr/>
            </p:nvSpPr>
            <p:spPr bwMode="auto">
              <a:xfrm>
                <a:off x="1402547" y="4046314"/>
                <a:ext cx="47763" cy="55723"/>
              </a:xfrm>
              <a:custGeom>
                <a:avLst/>
                <a:gdLst>
                  <a:gd name="T0" fmla="*/ 23 w 28"/>
                  <a:gd name="T1" fmla="*/ 0 h 33"/>
                  <a:gd name="T2" fmla="*/ 23 w 28"/>
                  <a:gd name="T3" fmla="*/ 17 h 33"/>
                  <a:gd name="T4" fmla="*/ 6 w 28"/>
                  <a:gd name="T5" fmla="*/ 33 h 33"/>
                  <a:gd name="T6" fmla="*/ 11 w 28"/>
                  <a:gd name="T7" fmla="*/ 28 h 33"/>
                  <a:gd name="T8" fmla="*/ 10 w 28"/>
                  <a:gd name="T9" fmla="*/ 23 h 33"/>
                  <a:gd name="T10" fmla="*/ 5 w 28"/>
                  <a:gd name="T11" fmla="*/ 29 h 33"/>
                  <a:gd name="T12" fmla="*/ 5 w 28"/>
                  <a:gd name="T13" fmla="*/ 33 h 33"/>
                  <a:gd name="T14" fmla="*/ 3 w 28"/>
                  <a:gd name="T15" fmla="*/ 18 h 33"/>
                  <a:gd name="T16" fmla="*/ 23 w 2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23" y="0"/>
                    </a:moveTo>
                    <a:cubicBezTo>
                      <a:pt x="23" y="0"/>
                      <a:pt x="28" y="8"/>
                      <a:pt x="23" y="17"/>
                    </a:cubicBezTo>
                    <a:cubicBezTo>
                      <a:pt x="19" y="24"/>
                      <a:pt x="9" y="31"/>
                      <a:pt x="6" y="33"/>
                    </a:cubicBezTo>
                    <a:cubicBezTo>
                      <a:pt x="8" y="32"/>
                      <a:pt x="10" y="30"/>
                      <a:pt x="11" y="28"/>
                    </a:cubicBezTo>
                    <a:cubicBezTo>
                      <a:pt x="12" y="25"/>
                      <a:pt x="10" y="23"/>
                      <a:pt x="10" y="23"/>
                    </a:cubicBezTo>
                    <a:cubicBezTo>
                      <a:pt x="10" y="23"/>
                      <a:pt x="6" y="26"/>
                      <a:pt x="5" y="29"/>
                    </a:cubicBezTo>
                    <a:cubicBezTo>
                      <a:pt x="4" y="31"/>
                      <a:pt x="4" y="32"/>
                      <a:pt x="5" y="33"/>
                    </a:cubicBezTo>
                    <a:cubicBezTo>
                      <a:pt x="3" y="31"/>
                      <a:pt x="0" y="25"/>
                      <a:pt x="3" y="18"/>
                    </a:cubicBezTo>
                    <a:cubicBezTo>
                      <a:pt x="8" y="8"/>
                      <a:pt x="23"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3" name="Freeform 40">
                <a:extLst>
                  <a:ext uri="{FF2B5EF4-FFF2-40B4-BE49-F238E27FC236}">
                    <a16:creationId xmlns:a16="http://schemas.microsoft.com/office/drawing/2014/main" id="{3E15854C-8ED0-F39A-3A1B-C51D74D8C89F}"/>
                  </a:ext>
                </a:extLst>
              </p:cNvPr>
              <p:cNvSpPr>
                <a:spLocks/>
              </p:cNvSpPr>
              <p:nvPr/>
            </p:nvSpPr>
            <p:spPr bwMode="auto">
              <a:xfrm>
                <a:off x="1381850" y="4710214"/>
                <a:ext cx="50947" cy="76420"/>
              </a:xfrm>
              <a:custGeom>
                <a:avLst/>
                <a:gdLst>
                  <a:gd name="T0" fmla="*/ 11 w 31"/>
                  <a:gd name="T1" fmla="*/ 0 h 46"/>
                  <a:gd name="T2" fmla="*/ 3 w 31"/>
                  <a:gd name="T3" fmla="*/ 22 h 46"/>
                  <a:gd name="T4" fmla="*/ 22 w 31"/>
                  <a:gd name="T5" fmla="*/ 46 h 46"/>
                  <a:gd name="T6" fmla="*/ 16 w 31"/>
                  <a:gd name="T7" fmla="*/ 39 h 46"/>
                  <a:gd name="T8" fmla="*/ 18 w 31"/>
                  <a:gd name="T9" fmla="*/ 32 h 46"/>
                  <a:gd name="T10" fmla="*/ 24 w 31"/>
                  <a:gd name="T11" fmla="*/ 40 h 46"/>
                  <a:gd name="T12" fmla="*/ 24 w 31"/>
                  <a:gd name="T13" fmla="*/ 46 h 46"/>
                  <a:gd name="T14" fmla="*/ 28 w 31"/>
                  <a:gd name="T15" fmla="*/ 25 h 46"/>
                  <a:gd name="T16" fmla="*/ 11 w 3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6">
                    <a:moveTo>
                      <a:pt x="11" y="0"/>
                    </a:moveTo>
                    <a:cubicBezTo>
                      <a:pt x="11" y="0"/>
                      <a:pt x="0" y="8"/>
                      <a:pt x="3" y="22"/>
                    </a:cubicBezTo>
                    <a:cubicBezTo>
                      <a:pt x="5" y="33"/>
                      <a:pt x="17" y="43"/>
                      <a:pt x="22" y="46"/>
                    </a:cubicBezTo>
                    <a:cubicBezTo>
                      <a:pt x="20" y="45"/>
                      <a:pt x="17" y="42"/>
                      <a:pt x="16" y="39"/>
                    </a:cubicBezTo>
                    <a:cubicBezTo>
                      <a:pt x="14" y="35"/>
                      <a:pt x="18" y="32"/>
                      <a:pt x="18" y="32"/>
                    </a:cubicBezTo>
                    <a:cubicBezTo>
                      <a:pt x="18" y="32"/>
                      <a:pt x="23" y="36"/>
                      <a:pt x="24" y="40"/>
                    </a:cubicBezTo>
                    <a:cubicBezTo>
                      <a:pt x="25" y="43"/>
                      <a:pt x="24" y="45"/>
                      <a:pt x="24" y="46"/>
                    </a:cubicBezTo>
                    <a:cubicBezTo>
                      <a:pt x="26" y="44"/>
                      <a:pt x="31" y="35"/>
                      <a:pt x="28" y="25"/>
                    </a:cubicBezTo>
                    <a:cubicBezTo>
                      <a:pt x="24" y="12"/>
                      <a:pt x="11"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4" name="Freeform 41">
                <a:extLst>
                  <a:ext uri="{FF2B5EF4-FFF2-40B4-BE49-F238E27FC236}">
                    <a16:creationId xmlns:a16="http://schemas.microsoft.com/office/drawing/2014/main" id="{208ECF81-CD2B-20BA-3F9E-E74D25C89306}"/>
                  </a:ext>
                </a:extLst>
              </p:cNvPr>
              <p:cNvSpPr>
                <a:spLocks/>
              </p:cNvSpPr>
              <p:nvPr/>
            </p:nvSpPr>
            <p:spPr bwMode="auto">
              <a:xfrm>
                <a:off x="1338864" y="4654491"/>
                <a:ext cx="46171" cy="85973"/>
              </a:xfrm>
              <a:custGeom>
                <a:avLst/>
                <a:gdLst>
                  <a:gd name="T0" fmla="*/ 13 w 27"/>
                  <a:gd name="T1" fmla="*/ 0 h 51"/>
                  <a:gd name="T2" fmla="*/ 0 w 27"/>
                  <a:gd name="T3" fmla="*/ 21 h 51"/>
                  <a:gd name="T4" fmla="*/ 15 w 27"/>
                  <a:gd name="T5" fmla="*/ 51 h 51"/>
                  <a:gd name="T6" fmla="*/ 10 w 27"/>
                  <a:gd name="T7" fmla="*/ 42 h 51"/>
                  <a:gd name="T8" fmla="*/ 13 w 27"/>
                  <a:gd name="T9" fmla="*/ 35 h 51"/>
                  <a:gd name="T10" fmla="*/ 19 w 27"/>
                  <a:gd name="T11" fmla="*/ 44 h 51"/>
                  <a:gd name="T12" fmla="*/ 17 w 27"/>
                  <a:gd name="T13" fmla="*/ 51 h 51"/>
                  <a:gd name="T14" fmla="*/ 26 w 27"/>
                  <a:gd name="T15" fmla="*/ 29 h 51"/>
                  <a:gd name="T16" fmla="*/ 13 w 2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13" y="0"/>
                    </a:moveTo>
                    <a:cubicBezTo>
                      <a:pt x="13" y="0"/>
                      <a:pt x="0" y="6"/>
                      <a:pt x="0" y="21"/>
                    </a:cubicBezTo>
                    <a:cubicBezTo>
                      <a:pt x="0" y="33"/>
                      <a:pt x="11" y="47"/>
                      <a:pt x="15" y="51"/>
                    </a:cubicBezTo>
                    <a:cubicBezTo>
                      <a:pt x="13" y="49"/>
                      <a:pt x="10" y="46"/>
                      <a:pt x="10" y="42"/>
                    </a:cubicBezTo>
                    <a:cubicBezTo>
                      <a:pt x="9" y="37"/>
                      <a:pt x="13" y="35"/>
                      <a:pt x="13" y="35"/>
                    </a:cubicBezTo>
                    <a:cubicBezTo>
                      <a:pt x="13" y="35"/>
                      <a:pt x="18" y="40"/>
                      <a:pt x="19" y="44"/>
                    </a:cubicBezTo>
                    <a:cubicBezTo>
                      <a:pt x="19" y="48"/>
                      <a:pt x="18" y="50"/>
                      <a:pt x="17" y="51"/>
                    </a:cubicBezTo>
                    <a:cubicBezTo>
                      <a:pt x="19" y="49"/>
                      <a:pt x="27" y="40"/>
                      <a:pt x="26" y="29"/>
                    </a:cubicBezTo>
                    <a:cubicBezTo>
                      <a:pt x="24" y="15"/>
                      <a:pt x="13"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5" name="Freeform 42">
                <a:extLst>
                  <a:ext uri="{FF2B5EF4-FFF2-40B4-BE49-F238E27FC236}">
                    <a16:creationId xmlns:a16="http://schemas.microsoft.com/office/drawing/2014/main" id="{8F8CC7C9-C9C7-ACD8-7A53-3B5C76E14ADA}"/>
                  </a:ext>
                </a:extLst>
              </p:cNvPr>
              <p:cNvSpPr>
                <a:spLocks/>
              </p:cNvSpPr>
              <p:nvPr/>
            </p:nvSpPr>
            <p:spPr bwMode="auto">
              <a:xfrm>
                <a:off x="1295878" y="4584439"/>
                <a:ext cx="50947" cy="95525"/>
              </a:xfrm>
              <a:custGeom>
                <a:avLst/>
                <a:gdLst>
                  <a:gd name="T0" fmla="*/ 22 w 30"/>
                  <a:gd name="T1" fmla="*/ 0 h 56"/>
                  <a:gd name="T2" fmla="*/ 3 w 30"/>
                  <a:gd name="T3" fmla="*/ 20 h 56"/>
                  <a:gd name="T4" fmla="*/ 12 w 30"/>
                  <a:gd name="T5" fmla="*/ 55 h 56"/>
                  <a:gd name="T6" fmla="*/ 9 w 30"/>
                  <a:gd name="T7" fmla="*/ 45 h 56"/>
                  <a:gd name="T8" fmla="*/ 14 w 30"/>
                  <a:gd name="T9" fmla="*/ 37 h 56"/>
                  <a:gd name="T10" fmla="*/ 18 w 30"/>
                  <a:gd name="T11" fmla="*/ 49 h 56"/>
                  <a:gd name="T12" fmla="*/ 14 w 30"/>
                  <a:gd name="T13" fmla="*/ 56 h 56"/>
                  <a:gd name="T14" fmla="*/ 29 w 30"/>
                  <a:gd name="T15" fmla="*/ 33 h 56"/>
                  <a:gd name="T16" fmla="*/ 22 w 30"/>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6">
                    <a:moveTo>
                      <a:pt x="22" y="0"/>
                    </a:moveTo>
                    <a:cubicBezTo>
                      <a:pt x="22" y="0"/>
                      <a:pt x="6" y="5"/>
                      <a:pt x="3" y="20"/>
                    </a:cubicBezTo>
                    <a:cubicBezTo>
                      <a:pt x="0" y="34"/>
                      <a:pt x="9" y="50"/>
                      <a:pt x="12" y="55"/>
                    </a:cubicBezTo>
                    <a:cubicBezTo>
                      <a:pt x="11" y="53"/>
                      <a:pt x="9" y="48"/>
                      <a:pt x="9" y="45"/>
                    </a:cubicBezTo>
                    <a:cubicBezTo>
                      <a:pt x="9" y="39"/>
                      <a:pt x="14" y="37"/>
                      <a:pt x="14" y="37"/>
                    </a:cubicBezTo>
                    <a:cubicBezTo>
                      <a:pt x="14" y="37"/>
                      <a:pt x="18" y="44"/>
                      <a:pt x="18" y="49"/>
                    </a:cubicBezTo>
                    <a:cubicBezTo>
                      <a:pt x="18" y="52"/>
                      <a:pt x="15" y="55"/>
                      <a:pt x="14" y="56"/>
                    </a:cubicBezTo>
                    <a:cubicBezTo>
                      <a:pt x="18" y="54"/>
                      <a:pt x="27" y="46"/>
                      <a:pt x="29" y="33"/>
                    </a:cubicBezTo>
                    <a:cubicBezTo>
                      <a:pt x="30" y="18"/>
                      <a:pt x="22" y="1"/>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6" name="Freeform 43">
                <a:extLst>
                  <a:ext uri="{FF2B5EF4-FFF2-40B4-BE49-F238E27FC236}">
                    <a16:creationId xmlns:a16="http://schemas.microsoft.com/office/drawing/2014/main" id="{FDBFFD33-7233-8244-D7D9-0739793D41A5}"/>
                  </a:ext>
                </a:extLst>
              </p:cNvPr>
              <p:cNvSpPr>
                <a:spLocks/>
              </p:cNvSpPr>
              <p:nvPr/>
            </p:nvSpPr>
            <p:spPr bwMode="auto">
              <a:xfrm>
                <a:off x="1265628" y="4511203"/>
                <a:ext cx="60499" cy="93933"/>
              </a:xfrm>
              <a:custGeom>
                <a:avLst/>
                <a:gdLst>
                  <a:gd name="T0" fmla="*/ 31 w 36"/>
                  <a:gd name="T1" fmla="*/ 0 h 56"/>
                  <a:gd name="T2" fmla="*/ 6 w 36"/>
                  <a:gd name="T3" fmla="*/ 16 h 56"/>
                  <a:gd name="T4" fmla="*/ 8 w 36"/>
                  <a:gd name="T5" fmla="*/ 55 h 56"/>
                  <a:gd name="T6" fmla="*/ 7 w 36"/>
                  <a:gd name="T7" fmla="*/ 43 h 56"/>
                  <a:gd name="T8" fmla="*/ 14 w 36"/>
                  <a:gd name="T9" fmla="*/ 37 h 56"/>
                  <a:gd name="T10" fmla="*/ 16 w 36"/>
                  <a:gd name="T11" fmla="*/ 50 h 56"/>
                  <a:gd name="T12" fmla="*/ 10 w 36"/>
                  <a:gd name="T13" fmla="*/ 56 h 56"/>
                  <a:gd name="T14" fmla="*/ 30 w 36"/>
                  <a:gd name="T15" fmla="*/ 36 h 56"/>
                  <a:gd name="T16" fmla="*/ 31 w 3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6">
                    <a:moveTo>
                      <a:pt x="31" y="0"/>
                    </a:moveTo>
                    <a:cubicBezTo>
                      <a:pt x="31" y="0"/>
                      <a:pt x="13" y="0"/>
                      <a:pt x="6" y="16"/>
                    </a:cubicBezTo>
                    <a:cubicBezTo>
                      <a:pt x="0" y="30"/>
                      <a:pt x="5" y="49"/>
                      <a:pt x="8" y="55"/>
                    </a:cubicBezTo>
                    <a:cubicBezTo>
                      <a:pt x="7" y="52"/>
                      <a:pt x="6" y="47"/>
                      <a:pt x="7" y="43"/>
                    </a:cubicBezTo>
                    <a:cubicBezTo>
                      <a:pt x="9" y="38"/>
                      <a:pt x="14" y="37"/>
                      <a:pt x="14" y="37"/>
                    </a:cubicBezTo>
                    <a:cubicBezTo>
                      <a:pt x="14" y="37"/>
                      <a:pt x="17" y="44"/>
                      <a:pt x="16" y="50"/>
                    </a:cubicBezTo>
                    <a:cubicBezTo>
                      <a:pt x="15" y="53"/>
                      <a:pt x="12" y="55"/>
                      <a:pt x="10" y="56"/>
                    </a:cubicBezTo>
                    <a:cubicBezTo>
                      <a:pt x="14" y="55"/>
                      <a:pt x="26" y="48"/>
                      <a:pt x="30" y="36"/>
                    </a:cubicBezTo>
                    <a:cubicBezTo>
                      <a:pt x="36" y="20"/>
                      <a:pt x="31"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7" name="Freeform 44">
                <a:extLst>
                  <a:ext uri="{FF2B5EF4-FFF2-40B4-BE49-F238E27FC236}">
                    <a16:creationId xmlns:a16="http://schemas.microsoft.com/office/drawing/2014/main" id="{58E25C58-DB01-CF85-44DC-2F234785BCD5}"/>
                  </a:ext>
                </a:extLst>
              </p:cNvPr>
              <p:cNvSpPr>
                <a:spLocks/>
              </p:cNvSpPr>
              <p:nvPr/>
            </p:nvSpPr>
            <p:spPr bwMode="auto">
              <a:xfrm>
                <a:off x="1252891" y="4423638"/>
                <a:ext cx="66868" cy="97117"/>
              </a:xfrm>
              <a:custGeom>
                <a:avLst/>
                <a:gdLst>
                  <a:gd name="T0" fmla="*/ 39 w 40"/>
                  <a:gd name="T1" fmla="*/ 3 h 58"/>
                  <a:gd name="T2" fmla="*/ 9 w 40"/>
                  <a:gd name="T3" fmla="*/ 15 h 58"/>
                  <a:gd name="T4" fmla="*/ 3 w 40"/>
                  <a:gd name="T5" fmla="*/ 56 h 58"/>
                  <a:gd name="T6" fmla="*/ 4 w 40"/>
                  <a:gd name="T7" fmla="*/ 44 h 58"/>
                  <a:gd name="T8" fmla="*/ 13 w 40"/>
                  <a:gd name="T9" fmla="*/ 38 h 58"/>
                  <a:gd name="T10" fmla="*/ 12 w 40"/>
                  <a:gd name="T11" fmla="*/ 52 h 58"/>
                  <a:gd name="T12" fmla="*/ 5 w 40"/>
                  <a:gd name="T13" fmla="*/ 58 h 58"/>
                  <a:gd name="T14" fmla="*/ 31 w 40"/>
                  <a:gd name="T15" fmla="*/ 41 h 58"/>
                  <a:gd name="T16" fmla="*/ 39 w 40"/>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
                    <a:moveTo>
                      <a:pt x="39" y="3"/>
                    </a:moveTo>
                    <a:cubicBezTo>
                      <a:pt x="40" y="4"/>
                      <a:pt x="21" y="0"/>
                      <a:pt x="9" y="15"/>
                    </a:cubicBezTo>
                    <a:cubicBezTo>
                      <a:pt x="0" y="27"/>
                      <a:pt x="1" y="49"/>
                      <a:pt x="3" y="56"/>
                    </a:cubicBezTo>
                    <a:cubicBezTo>
                      <a:pt x="2" y="53"/>
                      <a:pt x="2" y="47"/>
                      <a:pt x="4" y="44"/>
                    </a:cubicBezTo>
                    <a:cubicBezTo>
                      <a:pt x="7" y="38"/>
                      <a:pt x="13" y="38"/>
                      <a:pt x="13" y="38"/>
                    </a:cubicBezTo>
                    <a:cubicBezTo>
                      <a:pt x="13" y="38"/>
                      <a:pt x="15" y="47"/>
                      <a:pt x="12" y="52"/>
                    </a:cubicBezTo>
                    <a:cubicBezTo>
                      <a:pt x="10" y="56"/>
                      <a:pt x="7" y="57"/>
                      <a:pt x="5" y="58"/>
                    </a:cubicBezTo>
                    <a:cubicBezTo>
                      <a:pt x="9" y="57"/>
                      <a:pt x="23" y="53"/>
                      <a:pt x="31" y="41"/>
                    </a:cubicBezTo>
                    <a:cubicBezTo>
                      <a:pt x="40" y="26"/>
                      <a:pt x="39" y="4"/>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8" name="Freeform 45">
                <a:extLst>
                  <a:ext uri="{FF2B5EF4-FFF2-40B4-BE49-F238E27FC236}">
                    <a16:creationId xmlns:a16="http://schemas.microsoft.com/office/drawing/2014/main" id="{873C307B-9581-C304-0A8C-AF8FCA5B04D5}"/>
                  </a:ext>
                </a:extLst>
              </p:cNvPr>
              <p:cNvSpPr>
                <a:spLocks/>
              </p:cNvSpPr>
              <p:nvPr/>
            </p:nvSpPr>
            <p:spPr bwMode="auto">
              <a:xfrm>
                <a:off x="1252891" y="4345626"/>
                <a:ext cx="71644" cy="81196"/>
              </a:xfrm>
              <a:custGeom>
                <a:avLst/>
                <a:gdLst>
                  <a:gd name="T0" fmla="*/ 43 w 43"/>
                  <a:gd name="T1" fmla="*/ 6 h 49"/>
                  <a:gd name="T2" fmla="*/ 14 w 43"/>
                  <a:gd name="T3" fmla="*/ 11 h 49"/>
                  <a:gd name="T4" fmla="*/ 0 w 43"/>
                  <a:gd name="T5" fmla="*/ 46 h 49"/>
                  <a:gd name="T6" fmla="*/ 4 w 43"/>
                  <a:gd name="T7" fmla="*/ 36 h 49"/>
                  <a:gd name="T8" fmla="*/ 13 w 43"/>
                  <a:gd name="T9" fmla="*/ 33 h 49"/>
                  <a:gd name="T10" fmla="*/ 9 w 43"/>
                  <a:gd name="T11" fmla="*/ 45 h 49"/>
                  <a:gd name="T12" fmla="*/ 2 w 43"/>
                  <a:gd name="T13" fmla="*/ 48 h 49"/>
                  <a:gd name="T14" fmla="*/ 28 w 43"/>
                  <a:gd name="T15" fmla="*/ 39 h 49"/>
                  <a:gd name="T16" fmla="*/ 43 w 43"/>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9">
                    <a:moveTo>
                      <a:pt x="43" y="6"/>
                    </a:moveTo>
                    <a:cubicBezTo>
                      <a:pt x="43" y="7"/>
                      <a:pt x="27" y="0"/>
                      <a:pt x="14" y="11"/>
                    </a:cubicBezTo>
                    <a:cubicBezTo>
                      <a:pt x="3" y="21"/>
                      <a:pt x="1" y="40"/>
                      <a:pt x="0" y="46"/>
                    </a:cubicBezTo>
                    <a:cubicBezTo>
                      <a:pt x="1" y="43"/>
                      <a:pt x="2" y="39"/>
                      <a:pt x="4" y="36"/>
                    </a:cubicBezTo>
                    <a:cubicBezTo>
                      <a:pt x="8" y="32"/>
                      <a:pt x="13" y="33"/>
                      <a:pt x="13" y="33"/>
                    </a:cubicBezTo>
                    <a:cubicBezTo>
                      <a:pt x="13" y="33"/>
                      <a:pt x="13" y="41"/>
                      <a:pt x="9" y="45"/>
                    </a:cubicBezTo>
                    <a:cubicBezTo>
                      <a:pt x="7" y="48"/>
                      <a:pt x="4" y="48"/>
                      <a:pt x="2" y="48"/>
                    </a:cubicBezTo>
                    <a:cubicBezTo>
                      <a:pt x="6" y="49"/>
                      <a:pt x="19" y="48"/>
                      <a:pt x="28" y="39"/>
                    </a:cubicBezTo>
                    <a:cubicBezTo>
                      <a:pt x="39" y="27"/>
                      <a:pt x="43" y="7"/>
                      <a:pt x="4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9" name="Freeform 46">
                <a:extLst>
                  <a:ext uri="{FF2B5EF4-FFF2-40B4-BE49-F238E27FC236}">
                    <a16:creationId xmlns:a16="http://schemas.microsoft.com/office/drawing/2014/main" id="{599E8D88-DE41-DB96-2A47-351AC31CD1AF}"/>
                  </a:ext>
                </a:extLst>
              </p:cNvPr>
              <p:cNvSpPr>
                <a:spLocks/>
              </p:cNvSpPr>
              <p:nvPr/>
            </p:nvSpPr>
            <p:spPr bwMode="auto">
              <a:xfrm>
                <a:off x="1267220" y="4273982"/>
                <a:ext cx="78012" cy="71644"/>
              </a:xfrm>
              <a:custGeom>
                <a:avLst/>
                <a:gdLst>
                  <a:gd name="T0" fmla="*/ 46 w 46"/>
                  <a:gd name="T1" fmla="*/ 9 h 42"/>
                  <a:gd name="T2" fmla="*/ 19 w 46"/>
                  <a:gd name="T3" fmla="*/ 8 h 42"/>
                  <a:gd name="T4" fmla="*/ 0 w 46"/>
                  <a:gd name="T5" fmla="*/ 37 h 42"/>
                  <a:gd name="T6" fmla="*/ 5 w 46"/>
                  <a:gd name="T7" fmla="*/ 28 h 42"/>
                  <a:gd name="T8" fmla="*/ 14 w 46"/>
                  <a:gd name="T9" fmla="*/ 27 h 42"/>
                  <a:gd name="T10" fmla="*/ 8 w 46"/>
                  <a:gd name="T11" fmla="*/ 37 h 42"/>
                  <a:gd name="T12" fmla="*/ 1 w 46"/>
                  <a:gd name="T13" fmla="*/ 39 h 42"/>
                  <a:gd name="T14" fmla="*/ 26 w 46"/>
                  <a:gd name="T15" fmla="*/ 35 h 42"/>
                  <a:gd name="T16" fmla="*/ 46 w 46"/>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46" y="9"/>
                    </a:moveTo>
                    <a:cubicBezTo>
                      <a:pt x="46" y="9"/>
                      <a:pt x="32" y="0"/>
                      <a:pt x="19" y="8"/>
                    </a:cubicBezTo>
                    <a:cubicBezTo>
                      <a:pt x="8" y="15"/>
                      <a:pt x="2" y="31"/>
                      <a:pt x="0" y="37"/>
                    </a:cubicBezTo>
                    <a:cubicBezTo>
                      <a:pt x="1" y="34"/>
                      <a:pt x="3" y="30"/>
                      <a:pt x="5" y="28"/>
                    </a:cubicBezTo>
                    <a:cubicBezTo>
                      <a:pt x="10" y="25"/>
                      <a:pt x="14" y="27"/>
                      <a:pt x="14" y="27"/>
                    </a:cubicBezTo>
                    <a:cubicBezTo>
                      <a:pt x="14" y="27"/>
                      <a:pt x="12" y="34"/>
                      <a:pt x="8" y="37"/>
                    </a:cubicBezTo>
                    <a:cubicBezTo>
                      <a:pt x="6" y="39"/>
                      <a:pt x="3" y="39"/>
                      <a:pt x="1" y="39"/>
                    </a:cubicBezTo>
                    <a:cubicBezTo>
                      <a:pt x="5" y="40"/>
                      <a:pt x="16" y="42"/>
                      <a:pt x="26" y="35"/>
                    </a:cubicBezTo>
                    <a:cubicBezTo>
                      <a:pt x="38" y="27"/>
                      <a:pt x="45" y="9"/>
                      <a:pt x="4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0" name="Freeform 47">
                <a:extLst>
                  <a:ext uri="{FF2B5EF4-FFF2-40B4-BE49-F238E27FC236}">
                    <a16:creationId xmlns:a16="http://schemas.microsoft.com/office/drawing/2014/main" id="{328E72CD-4C6C-8975-6912-8941F5E2A693}"/>
                  </a:ext>
                </a:extLst>
              </p:cNvPr>
              <p:cNvSpPr>
                <a:spLocks/>
              </p:cNvSpPr>
              <p:nvPr/>
            </p:nvSpPr>
            <p:spPr bwMode="auto">
              <a:xfrm>
                <a:off x="1295878" y="4215075"/>
                <a:ext cx="76420" cy="58907"/>
              </a:xfrm>
              <a:custGeom>
                <a:avLst/>
                <a:gdLst>
                  <a:gd name="T0" fmla="*/ 46 w 46"/>
                  <a:gd name="T1" fmla="*/ 10 h 35"/>
                  <a:gd name="T2" fmla="*/ 22 w 46"/>
                  <a:gd name="T3" fmla="*/ 5 h 35"/>
                  <a:gd name="T4" fmla="*/ 0 w 46"/>
                  <a:gd name="T5" fmla="*/ 28 h 35"/>
                  <a:gd name="T6" fmla="*/ 6 w 46"/>
                  <a:gd name="T7" fmla="*/ 21 h 35"/>
                  <a:gd name="T8" fmla="*/ 14 w 46"/>
                  <a:gd name="T9" fmla="*/ 21 h 35"/>
                  <a:gd name="T10" fmla="*/ 7 w 46"/>
                  <a:gd name="T11" fmla="*/ 29 h 35"/>
                  <a:gd name="T12" fmla="*/ 1 w 46"/>
                  <a:gd name="T13" fmla="*/ 30 h 35"/>
                  <a:gd name="T14" fmla="*/ 24 w 46"/>
                  <a:gd name="T15" fmla="*/ 30 h 35"/>
                  <a:gd name="T16" fmla="*/ 46 w 46"/>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
                    <a:moveTo>
                      <a:pt x="46" y="10"/>
                    </a:moveTo>
                    <a:cubicBezTo>
                      <a:pt x="46" y="10"/>
                      <a:pt x="35" y="0"/>
                      <a:pt x="22" y="5"/>
                    </a:cubicBezTo>
                    <a:cubicBezTo>
                      <a:pt x="11" y="9"/>
                      <a:pt x="2" y="23"/>
                      <a:pt x="0" y="28"/>
                    </a:cubicBezTo>
                    <a:cubicBezTo>
                      <a:pt x="1" y="26"/>
                      <a:pt x="4" y="22"/>
                      <a:pt x="6" y="21"/>
                    </a:cubicBezTo>
                    <a:cubicBezTo>
                      <a:pt x="11" y="19"/>
                      <a:pt x="14" y="21"/>
                      <a:pt x="14" y="21"/>
                    </a:cubicBezTo>
                    <a:cubicBezTo>
                      <a:pt x="14" y="21"/>
                      <a:pt x="11" y="27"/>
                      <a:pt x="7" y="29"/>
                    </a:cubicBezTo>
                    <a:cubicBezTo>
                      <a:pt x="5" y="31"/>
                      <a:pt x="2" y="30"/>
                      <a:pt x="1" y="30"/>
                    </a:cubicBezTo>
                    <a:cubicBezTo>
                      <a:pt x="4" y="31"/>
                      <a:pt x="14" y="35"/>
                      <a:pt x="24" y="30"/>
                    </a:cubicBezTo>
                    <a:cubicBezTo>
                      <a:pt x="36" y="25"/>
                      <a:pt x="45" y="1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1" name="Freeform 48">
                <a:extLst>
                  <a:ext uri="{FF2B5EF4-FFF2-40B4-BE49-F238E27FC236}">
                    <a16:creationId xmlns:a16="http://schemas.microsoft.com/office/drawing/2014/main" id="{F0F8E07B-2743-EDA7-17E4-B089F4FCE43A}"/>
                  </a:ext>
                </a:extLst>
              </p:cNvPr>
              <p:cNvSpPr>
                <a:spLocks/>
              </p:cNvSpPr>
              <p:nvPr/>
            </p:nvSpPr>
            <p:spPr bwMode="auto">
              <a:xfrm>
                <a:off x="1334088" y="4167312"/>
                <a:ext cx="73236" cy="47763"/>
              </a:xfrm>
              <a:custGeom>
                <a:avLst/>
                <a:gdLst>
                  <a:gd name="T0" fmla="*/ 43 w 43"/>
                  <a:gd name="T1" fmla="*/ 10 h 29"/>
                  <a:gd name="T2" fmla="*/ 23 w 43"/>
                  <a:gd name="T3" fmla="*/ 3 h 29"/>
                  <a:gd name="T4" fmla="*/ 0 w 43"/>
                  <a:gd name="T5" fmla="*/ 20 h 29"/>
                  <a:gd name="T6" fmla="*/ 6 w 43"/>
                  <a:gd name="T7" fmla="*/ 15 h 29"/>
                  <a:gd name="T8" fmla="*/ 13 w 43"/>
                  <a:gd name="T9" fmla="*/ 17 h 29"/>
                  <a:gd name="T10" fmla="*/ 6 w 43"/>
                  <a:gd name="T11" fmla="*/ 23 h 29"/>
                  <a:gd name="T12" fmla="*/ 0 w 43"/>
                  <a:gd name="T13" fmla="*/ 22 h 29"/>
                  <a:gd name="T14" fmla="*/ 20 w 43"/>
                  <a:gd name="T15" fmla="*/ 26 h 29"/>
                  <a:gd name="T16" fmla="*/ 43 w 43"/>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43" y="10"/>
                    </a:moveTo>
                    <a:cubicBezTo>
                      <a:pt x="43" y="10"/>
                      <a:pt x="35" y="0"/>
                      <a:pt x="23" y="3"/>
                    </a:cubicBezTo>
                    <a:cubicBezTo>
                      <a:pt x="12" y="5"/>
                      <a:pt x="3" y="16"/>
                      <a:pt x="0" y="20"/>
                    </a:cubicBezTo>
                    <a:cubicBezTo>
                      <a:pt x="1" y="18"/>
                      <a:pt x="4" y="16"/>
                      <a:pt x="6" y="15"/>
                    </a:cubicBezTo>
                    <a:cubicBezTo>
                      <a:pt x="10" y="14"/>
                      <a:pt x="13" y="17"/>
                      <a:pt x="13" y="17"/>
                    </a:cubicBezTo>
                    <a:cubicBezTo>
                      <a:pt x="13" y="17"/>
                      <a:pt x="10" y="21"/>
                      <a:pt x="6" y="23"/>
                    </a:cubicBezTo>
                    <a:cubicBezTo>
                      <a:pt x="3" y="23"/>
                      <a:pt x="1" y="22"/>
                      <a:pt x="0" y="22"/>
                    </a:cubicBezTo>
                    <a:cubicBezTo>
                      <a:pt x="2" y="24"/>
                      <a:pt x="10" y="29"/>
                      <a:pt x="20" y="26"/>
                    </a:cubicBezTo>
                    <a:cubicBezTo>
                      <a:pt x="32" y="23"/>
                      <a:pt x="43" y="10"/>
                      <a:pt x="4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2" name="Freeform 49">
                <a:extLst>
                  <a:ext uri="{FF2B5EF4-FFF2-40B4-BE49-F238E27FC236}">
                    <a16:creationId xmlns:a16="http://schemas.microsoft.com/office/drawing/2014/main" id="{62A7C4CE-A4AC-458D-14FA-5481FA12D1D5}"/>
                  </a:ext>
                </a:extLst>
              </p:cNvPr>
              <p:cNvSpPr>
                <a:spLocks/>
              </p:cNvSpPr>
              <p:nvPr/>
            </p:nvSpPr>
            <p:spPr bwMode="auto">
              <a:xfrm>
                <a:off x="1377074" y="4130695"/>
                <a:ext cx="66868" cy="36618"/>
              </a:xfrm>
              <a:custGeom>
                <a:avLst/>
                <a:gdLst>
                  <a:gd name="T0" fmla="*/ 40 w 40"/>
                  <a:gd name="T1" fmla="*/ 9 h 22"/>
                  <a:gd name="T2" fmla="*/ 23 w 40"/>
                  <a:gd name="T3" fmla="*/ 1 h 22"/>
                  <a:gd name="T4" fmla="*/ 1 w 40"/>
                  <a:gd name="T5" fmla="*/ 13 h 22"/>
                  <a:gd name="T6" fmla="*/ 7 w 40"/>
                  <a:gd name="T7" fmla="*/ 9 h 22"/>
                  <a:gd name="T8" fmla="*/ 13 w 40"/>
                  <a:gd name="T9" fmla="*/ 12 h 22"/>
                  <a:gd name="T10" fmla="*/ 6 w 40"/>
                  <a:gd name="T11" fmla="*/ 16 h 22"/>
                  <a:gd name="T12" fmla="*/ 0 w 40"/>
                  <a:gd name="T13" fmla="*/ 14 h 22"/>
                  <a:gd name="T14" fmla="*/ 18 w 40"/>
                  <a:gd name="T15" fmla="*/ 20 h 22"/>
                  <a:gd name="T16" fmla="*/ 40 w 40"/>
                  <a:gd name="T1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2">
                    <a:moveTo>
                      <a:pt x="40" y="9"/>
                    </a:moveTo>
                    <a:cubicBezTo>
                      <a:pt x="40" y="9"/>
                      <a:pt x="35" y="0"/>
                      <a:pt x="23" y="1"/>
                    </a:cubicBezTo>
                    <a:cubicBezTo>
                      <a:pt x="14" y="2"/>
                      <a:pt x="4" y="10"/>
                      <a:pt x="1" y="13"/>
                    </a:cubicBezTo>
                    <a:cubicBezTo>
                      <a:pt x="2" y="12"/>
                      <a:pt x="5" y="10"/>
                      <a:pt x="7" y="9"/>
                    </a:cubicBezTo>
                    <a:cubicBezTo>
                      <a:pt x="11" y="9"/>
                      <a:pt x="13" y="12"/>
                      <a:pt x="13" y="12"/>
                    </a:cubicBezTo>
                    <a:cubicBezTo>
                      <a:pt x="13" y="12"/>
                      <a:pt x="9" y="15"/>
                      <a:pt x="6" y="16"/>
                    </a:cubicBezTo>
                    <a:cubicBezTo>
                      <a:pt x="3" y="16"/>
                      <a:pt x="1" y="15"/>
                      <a:pt x="0" y="14"/>
                    </a:cubicBezTo>
                    <a:cubicBezTo>
                      <a:pt x="2" y="16"/>
                      <a:pt x="9" y="22"/>
                      <a:pt x="18" y="20"/>
                    </a:cubicBezTo>
                    <a:cubicBezTo>
                      <a:pt x="28" y="19"/>
                      <a:pt x="40" y="9"/>
                      <a:pt x="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3" name="Freeform 50">
                <a:extLst>
                  <a:ext uri="{FF2B5EF4-FFF2-40B4-BE49-F238E27FC236}">
                    <a16:creationId xmlns:a16="http://schemas.microsoft.com/office/drawing/2014/main" id="{F94A46D5-8D26-700B-380B-D34BB6FDB01B}"/>
                  </a:ext>
                </a:extLst>
              </p:cNvPr>
              <p:cNvSpPr>
                <a:spLocks/>
              </p:cNvSpPr>
              <p:nvPr/>
            </p:nvSpPr>
            <p:spPr bwMode="auto">
              <a:xfrm>
                <a:off x="1421653" y="4100445"/>
                <a:ext cx="58907" cy="28658"/>
              </a:xfrm>
              <a:custGeom>
                <a:avLst/>
                <a:gdLst>
                  <a:gd name="T0" fmla="*/ 35 w 35"/>
                  <a:gd name="T1" fmla="*/ 9 h 17"/>
                  <a:gd name="T2" fmla="*/ 21 w 35"/>
                  <a:gd name="T3" fmla="*/ 1 h 17"/>
                  <a:gd name="T4" fmla="*/ 1 w 35"/>
                  <a:gd name="T5" fmla="*/ 9 h 17"/>
                  <a:gd name="T6" fmla="*/ 7 w 35"/>
                  <a:gd name="T7" fmla="*/ 6 h 17"/>
                  <a:gd name="T8" fmla="*/ 11 w 35"/>
                  <a:gd name="T9" fmla="*/ 9 h 17"/>
                  <a:gd name="T10" fmla="*/ 4 w 35"/>
                  <a:gd name="T11" fmla="*/ 12 h 17"/>
                  <a:gd name="T12" fmla="*/ 0 w 35"/>
                  <a:gd name="T13" fmla="*/ 10 h 17"/>
                  <a:gd name="T14" fmla="*/ 14 w 35"/>
                  <a:gd name="T15" fmla="*/ 17 h 17"/>
                  <a:gd name="T16" fmla="*/ 35 w 35"/>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35" y="9"/>
                    </a:moveTo>
                    <a:cubicBezTo>
                      <a:pt x="35" y="9"/>
                      <a:pt x="31" y="1"/>
                      <a:pt x="21" y="1"/>
                    </a:cubicBezTo>
                    <a:cubicBezTo>
                      <a:pt x="13" y="0"/>
                      <a:pt x="4" y="6"/>
                      <a:pt x="1" y="9"/>
                    </a:cubicBezTo>
                    <a:cubicBezTo>
                      <a:pt x="2" y="8"/>
                      <a:pt x="4" y="6"/>
                      <a:pt x="7" y="6"/>
                    </a:cubicBezTo>
                    <a:cubicBezTo>
                      <a:pt x="10" y="6"/>
                      <a:pt x="11" y="9"/>
                      <a:pt x="11" y="9"/>
                    </a:cubicBezTo>
                    <a:cubicBezTo>
                      <a:pt x="11" y="9"/>
                      <a:pt x="8" y="11"/>
                      <a:pt x="4" y="12"/>
                    </a:cubicBezTo>
                    <a:cubicBezTo>
                      <a:pt x="2" y="12"/>
                      <a:pt x="1" y="11"/>
                      <a:pt x="0" y="10"/>
                    </a:cubicBezTo>
                    <a:cubicBezTo>
                      <a:pt x="1" y="12"/>
                      <a:pt x="6" y="17"/>
                      <a:pt x="14" y="17"/>
                    </a:cubicBezTo>
                    <a:cubicBezTo>
                      <a:pt x="23" y="17"/>
                      <a:pt x="35"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4" name="Freeform 51">
                <a:extLst>
                  <a:ext uri="{FF2B5EF4-FFF2-40B4-BE49-F238E27FC236}">
                    <a16:creationId xmlns:a16="http://schemas.microsoft.com/office/drawing/2014/main" id="{3BC2DA56-E199-7836-E671-5E552134ACE9}"/>
                  </a:ext>
                </a:extLst>
              </p:cNvPr>
              <p:cNvSpPr>
                <a:spLocks/>
              </p:cNvSpPr>
              <p:nvPr/>
            </p:nvSpPr>
            <p:spPr bwMode="auto">
              <a:xfrm>
                <a:off x="1440758" y="4055867"/>
                <a:ext cx="66868" cy="39802"/>
              </a:xfrm>
              <a:custGeom>
                <a:avLst/>
                <a:gdLst>
                  <a:gd name="T0" fmla="*/ 40 w 40"/>
                  <a:gd name="T1" fmla="*/ 2 h 23"/>
                  <a:gd name="T2" fmla="*/ 22 w 40"/>
                  <a:gd name="T3" fmla="*/ 18 h 23"/>
                  <a:gd name="T4" fmla="*/ 0 w 40"/>
                  <a:gd name="T5" fmla="*/ 23 h 23"/>
                  <a:gd name="T6" fmla="*/ 7 w 40"/>
                  <a:gd name="T7" fmla="*/ 21 h 23"/>
                  <a:gd name="T8" fmla="*/ 12 w 40"/>
                  <a:gd name="T9" fmla="*/ 16 h 23"/>
                  <a:gd name="T10" fmla="*/ 4 w 40"/>
                  <a:gd name="T11" fmla="*/ 17 h 23"/>
                  <a:gd name="T12" fmla="*/ 0 w 40"/>
                  <a:gd name="T13" fmla="*/ 22 h 23"/>
                  <a:gd name="T14" fmla="*/ 16 w 40"/>
                  <a:gd name="T15" fmla="*/ 6 h 23"/>
                  <a:gd name="T16" fmla="*/ 40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40" y="2"/>
                    </a:moveTo>
                    <a:cubicBezTo>
                      <a:pt x="40" y="2"/>
                      <a:pt x="33" y="12"/>
                      <a:pt x="22" y="18"/>
                    </a:cubicBezTo>
                    <a:cubicBezTo>
                      <a:pt x="13" y="23"/>
                      <a:pt x="4" y="23"/>
                      <a:pt x="0" y="23"/>
                    </a:cubicBezTo>
                    <a:cubicBezTo>
                      <a:pt x="2" y="23"/>
                      <a:pt x="4" y="23"/>
                      <a:pt x="7" y="21"/>
                    </a:cubicBezTo>
                    <a:cubicBezTo>
                      <a:pt x="10" y="19"/>
                      <a:pt x="12" y="16"/>
                      <a:pt x="12" y="16"/>
                    </a:cubicBezTo>
                    <a:cubicBezTo>
                      <a:pt x="12" y="16"/>
                      <a:pt x="8" y="15"/>
                      <a:pt x="4" y="17"/>
                    </a:cubicBezTo>
                    <a:cubicBezTo>
                      <a:pt x="2" y="19"/>
                      <a:pt x="0" y="21"/>
                      <a:pt x="0" y="22"/>
                    </a:cubicBezTo>
                    <a:cubicBezTo>
                      <a:pt x="1" y="19"/>
                      <a:pt x="6" y="11"/>
                      <a:pt x="16" y="6"/>
                    </a:cubicBezTo>
                    <a:cubicBezTo>
                      <a:pt x="27" y="0"/>
                      <a:pt x="40" y="2"/>
                      <a:pt x="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5" name="Freeform 52">
                <a:extLst>
                  <a:ext uri="{FF2B5EF4-FFF2-40B4-BE49-F238E27FC236}">
                    <a16:creationId xmlns:a16="http://schemas.microsoft.com/office/drawing/2014/main" id="{33F89D02-E0E3-A58B-9E43-CF126B15EBBF}"/>
                  </a:ext>
                </a:extLst>
              </p:cNvPr>
              <p:cNvSpPr>
                <a:spLocks/>
              </p:cNvSpPr>
              <p:nvPr/>
            </p:nvSpPr>
            <p:spPr bwMode="auto">
              <a:xfrm>
                <a:off x="1160552" y="4086117"/>
                <a:ext cx="348668" cy="762608"/>
              </a:xfrm>
              <a:custGeom>
                <a:avLst/>
                <a:gdLst>
                  <a:gd name="T0" fmla="*/ 202 w 208"/>
                  <a:gd name="T1" fmla="*/ 445 h 454"/>
                  <a:gd name="T2" fmla="*/ 174 w 208"/>
                  <a:gd name="T3" fmla="*/ 0 h 454"/>
                  <a:gd name="T4" fmla="*/ 198 w 208"/>
                  <a:gd name="T5" fmla="*/ 453 h 454"/>
                  <a:gd name="T6" fmla="*/ 207 w 208"/>
                  <a:gd name="T7" fmla="*/ 452 h 454"/>
                  <a:gd name="T8" fmla="*/ 202 w 208"/>
                  <a:gd name="T9" fmla="*/ 445 h 454"/>
                  <a:gd name="T10" fmla="*/ 202 w 208"/>
                  <a:gd name="T11" fmla="*/ 445 h 454"/>
                </a:gdLst>
                <a:ahLst/>
                <a:cxnLst>
                  <a:cxn ang="0">
                    <a:pos x="T0" y="T1"/>
                  </a:cxn>
                  <a:cxn ang="0">
                    <a:pos x="T2" y="T3"/>
                  </a:cxn>
                  <a:cxn ang="0">
                    <a:pos x="T4" y="T5"/>
                  </a:cxn>
                  <a:cxn ang="0">
                    <a:pos x="T6" y="T7"/>
                  </a:cxn>
                  <a:cxn ang="0">
                    <a:pos x="T8" y="T9"/>
                  </a:cxn>
                  <a:cxn ang="0">
                    <a:pos x="T10" y="T11"/>
                  </a:cxn>
                </a:cxnLst>
                <a:rect l="0" t="0" r="r" b="b"/>
                <a:pathLst>
                  <a:path w="208" h="454">
                    <a:moveTo>
                      <a:pt x="202" y="445"/>
                    </a:moveTo>
                    <a:cubicBezTo>
                      <a:pt x="14" y="363"/>
                      <a:pt x="2" y="103"/>
                      <a:pt x="174" y="0"/>
                    </a:cubicBezTo>
                    <a:cubicBezTo>
                      <a:pt x="0" y="99"/>
                      <a:pt x="5" y="365"/>
                      <a:pt x="198" y="453"/>
                    </a:cubicBezTo>
                    <a:cubicBezTo>
                      <a:pt x="202" y="454"/>
                      <a:pt x="206" y="454"/>
                      <a:pt x="207" y="452"/>
                    </a:cubicBezTo>
                    <a:cubicBezTo>
                      <a:pt x="208" y="450"/>
                      <a:pt x="206" y="447"/>
                      <a:pt x="202" y="445"/>
                    </a:cubicBezTo>
                    <a:cubicBezTo>
                      <a:pt x="202" y="445"/>
                      <a:pt x="202" y="445"/>
                      <a:pt x="202" y="4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141" name="文本框 1087">
              <a:extLst>
                <a:ext uri="{FF2B5EF4-FFF2-40B4-BE49-F238E27FC236}">
                  <a16:creationId xmlns:a16="http://schemas.microsoft.com/office/drawing/2014/main" id="{763ED531-2367-FDE4-039D-7634ACBBB765}"/>
                </a:ext>
              </a:extLst>
            </p:cNvPr>
            <p:cNvSpPr txBox="1"/>
            <p:nvPr/>
          </p:nvSpPr>
          <p:spPr>
            <a:xfrm>
              <a:off x="9610690" y="3891448"/>
              <a:ext cx="1705934" cy="228268"/>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4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rPr>
                <a:t>高可用、低成本</a:t>
              </a:r>
              <a:endParaRPr kumimoji="0" lang="en-US" altLang="zh-CN" sz="14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endParaRPr>
            </a:p>
          </p:txBody>
        </p:sp>
      </p:grpSp>
      <p:grpSp>
        <p:nvGrpSpPr>
          <p:cNvPr id="190" name="组合 419">
            <a:extLst>
              <a:ext uri="{FF2B5EF4-FFF2-40B4-BE49-F238E27FC236}">
                <a16:creationId xmlns:a16="http://schemas.microsoft.com/office/drawing/2014/main" id="{017BE873-E1CA-775E-2A39-09094F5EAB3B}"/>
              </a:ext>
            </a:extLst>
          </p:cNvPr>
          <p:cNvGrpSpPr/>
          <p:nvPr/>
        </p:nvGrpSpPr>
        <p:grpSpPr>
          <a:xfrm>
            <a:off x="8979905" y="5149676"/>
            <a:ext cx="2519664" cy="1163941"/>
            <a:chOff x="8979905" y="5136613"/>
            <a:chExt cx="2519664" cy="1163941"/>
          </a:xfrm>
        </p:grpSpPr>
        <p:sp>
          <p:nvSpPr>
            <p:cNvPr id="191" name="文本框 1195">
              <a:extLst>
                <a:ext uri="{FF2B5EF4-FFF2-40B4-BE49-F238E27FC236}">
                  <a16:creationId xmlns:a16="http://schemas.microsoft.com/office/drawing/2014/main" id="{8D4B1F96-02A5-87BE-BFED-ED2F0563C915}"/>
                </a:ext>
              </a:extLst>
            </p:cNvPr>
            <p:cNvSpPr txBox="1"/>
            <p:nvPr/>
          </p:nvSpPr>
          <p:spPr>
            <a:xfrm>
              <a:off x="9593702" y="5522284"/>
              <a:ext cx="1852188" cy="659155"/>
            </a:xfrm>
            <a:prstGeom prst="rect">
              <a:avLst/>
            </a:prstGeom>
            <a:noFill/>
          </p:spPr>
          <p:txBody>
            <a:bodyPr wrap="square">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altLang="zh-CN" sz="1200" b="0" i="0" u="none" strike="noStrike" kern="0" cap="none" spc="0" normalizeH="0" baseline="0" noProof="0">
                  <a:ln>
                    <a:noFill/>
                  </a:ln>
                  <a:solidFill>
                    <a:srgbClr val="242424"/>
                  </a:solidFill>
                  <a:effectLst/>
                  <a:uLnTx/>
                  <a:uFillTx/>
                  <a:latin typeface="Arial"/>
                  <a:ea typeface="微软雅黑"/>
                  <a:cs typeface="+mn-cs"/>
                </a:rPr>
                <a:t>NVIDIA</a:t>
              </a:r>
              <a:r>
                <a:rPr kumimoji="0" lang="zh-CN" altLang="en-US" sz="1200" b="0" i="0" u="none" strike="noStrike" kern="0" cap="none" spc="0" normalizeH="0" baseline="0" noProof="0">
                  <a:ln>
                    <a:noFill/>
                  </a:ln>
                  <a:solidFill>
                    <a:srgbClr val="242424"/>
                  </a:solidFill>
                  <a:effectLst/>
                  <a:uLnTx/>
                  <a:uFillTx/>
                  <a:latin typeface="Arial"/>
                  <a:ea typeface="微软雅黑"/>
                  <a:cs typeface="+mn-cs"/>
                </a:rPr>
                <a:t> </a:t>
              </a:r>
              <a:r>
                <a:rPr kumimoji="0" lang="en-US" altLang="zh-CN" sz="1200" b="0" i="0" u="none" strike="noStrike" kern="0" cap="none" spc="0" normalizeH="0" baseline="0" noProof="0" dirty="0">
                  <a:ln>
                    <a:noFill/>
                  </a:ln>
                  <a:solidFill>
                    <a:srgbClr val="242424"/>
                  </a:solidFill>
                  <a:effectLst/>
                  <a:uLnTx/>
                  <a:uFillTx/>
                  <a:latin typeface="Arial"/>
                  <a:ea typeface="微软雅黑"/>
                  <a:cs typeface="+mn-cs"/>
                </a:rPr>
                <a:t>GPU</a:t>
              </a:r>
              <a:r>
                <a:rPr kumimoji="0" lang="zh-CN" altLang="en-US" sz="1200" b="0" i="0" u="none" strike="noStrike" kern="0" cap="none" spc="0" normalizeH="0" baseline="0" noProof="0" dirty="0">
                  <a:ln>
                    <a:noFill/>
                  </a:ln>
                  <a:solidFill>
                    <a:srgbClr val="242424"/>
                  </a:solidFill>
                  <a:effectLst/>
                  <a:uLnTx/>
                  <a:uFillTx/>
                  <a:latin typeface="Arial"/>
                  <a:ea typeface="微软雅黑"/>
                  <a:cs typeface="+mn-cs"/>
                </a:rPr>
                <a:t>、昇腾</a:t>
              </a:r>
              <a:r>
                <a:rPr kumimoji="0" lang="en-US" altLang="zh-CN" sz="1200" b="0" i="0" u="none" strike="noStrike" kern="0" cap="none" spc="0" normalizeH="0" baseline="0" noProof="0" dirty="0">
                  <a:ln>
                    <a:noFill/>
                  </a:ln>
                  <a:solidFill>
                    <a:srgbClr val="242424"/>
                  </a:solidFill>
                  <a:effectLst/>
                  <a:uLnTx/>
                  <a:uFillTx/>
                  <a:latin typeface="Arial"/>
                  <a:ea typeface="微软雅黑"/>
                  <a:cs typeface="+mn-cs"/>
                </a:rPr>
                <a:t>910</a:t>
              </a:r>
              <a:r>
                <a:rPr kumimoji="0" lang="zh-CN" altLang="en-US" sz="1200" b="0" i="0" u="none" strike="noStrike" kern="0" cap="none" spc="0" normalizeH="0" baseline="0" noProof="0" dirty="0">
                  <a:ln>
                    <a:noFill/>
                  </a:ln>
                  <a:solidFill>
                    <a:srgbClr val="242424"/>
                  </a:solidFill>
                  <a:effectLst/>
                  <a:uLnTx/>
                  <a:uFillTx/>
                  <a:latin typeface="Arial"/>
                  <a:ea typeface="微软雅黑"/>
                  <a:cs typeface="+mn-cs"/>
                </a:rPr>
                <a:t>、海光</a:t>
              </a:r>
              <a:r>
                <a:rPr kumimoji="0" lang="en-US" altLang="zh-CN" sz="1200" b="0" i="0" u="none" strike="noStrike" kern="0" cap="none" spc="0" normalizeH="0" baseline="0" noProof="0" dirty="0">
                  <a:ln>
                    <a:noFill/>
                  </a:ln>
                  <a:solidFill>
                    <a:srgbClr val="242424"/>
                  </a:solidFill>
                  <a:effectLst/>
                  <a:uLnTx/>
                  <a:uFillTx/>
                  <a:latin typeface="Arial"/>
                  <a:ea typeface="微软雅黑"/>
                  <a:cs typeface="+mn-cs"/>
                </a:rPr>
                <a:t>DCU</a:t>
              </a:r>
              <a:r>
                <a:rPr kumimoji="0" lang="zh-CN" altLang="en-US" sz="1200" b="0" i="0" u="none" strike="noStrike" kern="0" cap="none" spc="0" normalizeH="0" baseline="0" noProof="0" dirty="0">
                  <a:ln>
                    <a:noFill/>
                  </a:ln>
                  <a:solidFill>
                    <a:srgbClr val="242424"/>
                  </a:solidFill>
                  <a:effectLst/>
                  <a:uLnTx/>
                  <a:uFillTx/>
                  <a:latin typeface="Arial"/>
                  <a:ea typeface="微软雅黑"/>
                  <a:cs typeface="+mn-cs"/>
                </a:rPr>
                <a:t>、申威等</a:t>
              </a:r>
              <a:endParaRPr kumimoji="0" lang="en-US" altLang="zh-CN" sz="1200" b="0" i="0" u="none" strike="noStrike" kern="0" cap="none" spc="0" normalizeH="0" baseline="0" noProof="0" dirty="0">
                <a:ln>
                  <a:noFill/>
                </a:ln>
                <a:solidFill>
                  <a:srgbClr val="242424"/>
                </a:solidFill>
                <a:effectLst/>
                <a:uLnTx/>
                <a:uFillTx/>
                <a:latin typeface="Arial"/>
                <a:ea typeface="微软雅黑"/>
                <a:cs typeface="+mn-cs"/>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200" b="0" i="0" u="none" strike="noStrike" kern="0" cap="none" spc="0" normalizeH="0" baseline="0" noProof="0" dirty="0">
                  <a:ln>
                    <a:noFill/>
                  </a:ln>
                  <a:solidFill>
                    <a:srgbClr val="242424"/>
                  </a:solidFill>
                  <a:effectLst/>
                  <a:uLnTx/>
                  <a:uFillTx/>
                  <a:latin typeface="Arial"/>
                  <a:ea typeface="微软雅黑"/>
                  <a:cs typeface="+mn-cs"/>
                </a:rPr>
                <a:t>芯片适配</a:t>
              </a:r>
            </a:p>
          </p:txBody>
        </p:sp>
        <p:sp>
          <p:nvSpPr>
            <p:cNvPr id="192" name="Freeform 14">
              <a:extLst>
                <a:ext uri="{FF2B5EF4-FFF2-40B4-BE49-F238E27FC236}">
                  <a16:creationId xmlns:a16="http://schemas.microsoft.com/office/drawing/2014/main" id="{B08D764B-C0D8-2326-F633-51B014871F7C}"/>
                </a:ext>
              </a:extLst>
            </p:cNvPr>
            <p:cNvSpPr>
              <a:spLocks noEditPoints="1"/>
            </p:cNvSpPr>
            <p:nvPr/>
          </p:nvSpPr>
          <p:spPr bwMode="auto">
            <a:xfrm>
              <a:off x="8979905" y="5593771"/>
              <a:ext cx="384392" cy="311575"/>
            </a:xfrm>
            <a:custGeom>
              <a:avLst/>
              <a:gdLst>
                <a:gd name="T0" fmla="*/ 73 w 313"/>
                <a:gd name="T1" fmla="*/ 256 h 256"/>
                <a:gd name="T2" fmla="*/ 240 w 313"/>
                <a:gd name="T3" fmla="*/ 256 h 256"/>
                <a:gd name="T4" fmla="*/ 232 w 313"/>
                <a:gd name="T5" fmla="*/ 227 h 256"/>
                <a:gd name="T6" fmla="*/ 207 w 313"/>
                <a:gd name="T7" fmla="*/ 227 h 256"/>
                <a:gd name="T8" fmla="*/ 176 w 313"/>
                <a:gd name="T9" fmla="*/ 182 h 256"/>
                <a:gd name="T10" fmla="*/ 189 w 313"/>
                <a:gd name="T11" fmla="*/ 162 h 256"/>
                <a:gd name="T12" fmla="*/ 183 w 313"/>
                <a:gd name="T13" fmla="*/ 147 h 256"/>
                <a:gd name="T14" fmla="*/ 205 w 313"/>
                <a:gd name="T15" fmla="*/ 134 h 256"/>
                <a:gd name="T16" fmla="*/ 205 w 313"/>
                <a:gd name="T17" fmla="*/ 149 h 256"/>
                <a:gd name="T18" fmla="*/ 219 w 313"/>
                <a:gd name="T19" fmla="*/ 169 h 256"/>
                <a:gd name="T20" fmla="*/ 253 w 313"/>
                <a:gd name="T21" fmla="*/ 138 h 256"/>
                <a:gd name="T22" fmla="*/ 241 w 313"/>
                <a:gd name="T23" fmla="*/ 139 h 256"/>
                <a:gd name="T24" fmla="*/ 239 w 313"/>
                <a:gd name="T25" fmla="*/ 147 h 256"/>
                <a:gd name="T26" fmla="*/ 236 w 313"/>
                <a:gd name="T27" fmla="*/ 149 h 256"/>
                <a:gd name="T28" fmla="*/ 227 w 313"/>
                <a:gd name="T29" fmla="*/ 143 h 256"/>
                <a:gd name="T30" fmla="*/ 231 w 313"/>
                <a:gd name="T31" fmla="*/ 135 h 256"/>
                <a:gd name="T32" fmla="*/ 240 w 313"/>
                <a:gd name="T33" fmla="*/ 131 h 256"/>
                <a:gd name="T34" fmla="*/ 277 w 313"/>
                <a:gd name="T35" fmla="*/ 109 h 256"/>
                <a:gd name="T36" fmla="*/ 304 w 313"/>
                <a:gd name="T37" fmla="*/ 63 h 256"/>
                <a:gd name="T38" fmla="*/ 313 w 313"/>
                <a:gd name="T39" fmla="*/ 10 h 256"/>
                <a:gd name="T40" fmla="*/ 248 w 313"/>
                <a:gd name="T41" fmla="*/ 10 h 256"/>
                <a:gd name="T42" fmla="*/ 246 w 313"/>
                <a:gd name="T43" fmla="*/ 0 h 256"/>
                <a:gd name="T44" fmla="*/ 67 w 313"/>
                <a:gd name="T45" fmla="*/ 0 h 256"/>
                <a:gd name="T46" fmla="*/ 65 w 313"/>
                <a:gd name="T47" fmla="*/ 10 h 256"/>
                <a:gd name="T48" fmla="*/ 0 w 313"/>
                <a:gd name="T49" fmla="*/ 10 h 256"/>
                <a:gd name="T50" fmla="*/ 9 w 313"/>
                <a:gd name="T51" fmla="*/ 63 h 256"/>
                <a:gd name="T52" fmla="*/ 36 w 313"/>
                <a:gd name="T53" fmla="*/ 109 h 256"/>
                <a:gd name="T54" fmla="*/ 73 w 313"/>
                <a:gd name="T55" fmla="*/ 131 h 256"/>
                <a:gd name="T56" fmla="*/ 82 w 313"/>
                <a:gd name="T57" fmla="*/ 135 h 256"/>
                <a:gd name="T58" fmla="*/ 86 w 313"/>
                <a:gd name="T59" fmla="*/ 143 h 256"/>
                <a:gd name="T60" fmla="*/ 77 w 313"/>
                <a:gd name="T61" fmla="*/ 149 h 256"/>
                <a:gd name="T62" fmla="*/ 74 w 313"/>
                <a:gd name="T63" fmla="*/ 147 h 256"/>
                <a:gd name="T64" fmla="*/ 72 w 313"/>
                <a:gd name="T65" fmla="*/ 139 h 256"/>
                <a:gd name="T66" fmla="*/ 60 w 313"/>
                <a:gd name="T67" fmla="*/ 138 h 256"/>
                <a:gd name="T68" fmla="*/ 94 w 313"/>
                <a:gd name="T69" fmla="*/ 169 h 256"/>
                <a:gd name="T70" fmla="*/ 108 w 313"/>
                <a:gd name="T71" fmla="*/ 149 h 256"/>
                <a:gd name="T72" fmla="*/ 108 w 313"/>
                <a:gd name="T73" fmla="*/ 134 h 256"/>
                <a:gd name="T74" fmla="*/ 130 w 313"/>
                <a:gd name="T75" fmla="*/ 147 h 256"/>
                <a:gd name="T76" fmla="*/ 124 w 313"/>
                <a:gd name="T77" fmla="*/ 162 h 256"/>
                <a:gd name="T78" fmla="*/ 137 w 313"/>
                <a:gd name="T79" fmla="*/ 182 h 256"/>
                <a:gd name="T80" fmla="*/ 106 w 313"/>
                <a:gd name="T81" fmla="*/ 227 h 256"/>
                <a:gd name="T82" fmla="*/ 81 w 313"/>
                <a:gd name="T83" fmla="*/ 227 h 256"/>
                <a:gd name="T84" fmla="*/ 73 w 313"/>
                <a:gd name="T85" fmla="*/ 256 h 256"/>
                <a:gd name="T86" fmla="*/ 250 w 313"/>
                <a:gd name="T87" fmla="*/ 36 h 256"/>
                <a:gd name="T88" fmla="*/ 287 w 313"/>
                <a:gd name="T89" fmla="*/ 36 h 256"/>
                <a:gd name="T90" fmla="*/ 283 w 313"/>
                <a:gd name="T91" fmla="*/ 53 h 256"/>
                <a:gd name="T92" fmla="*/ 261 w 313"/>
                <a:gd name="T93" fmla="*/ 89 h 256"/>
                <a:gd name="T94" fmla="*/ 230 w 313"/>
                <a:gd name="T95" fmla="*/ 107 h 256"/>
                <a:gd name="T96" fmla="*/ 250 w 313"/>
                <a:gd name="T97" fmla="*/ 36 h 256"/>
                <a:gd name="T98" fmla="*/ 63 w 313"/>
                <a:gd name="T99" fmla="*/ 36 h 256"/>
                <a:gd name="T100" fmla="*/ 83 w 313"/>
                <a:gd name="T101" fmla="*/ 107 h 256"/>
                <a:gd name="T102" fmla="*/ 52 w 313"/>
                <a:gd name="T103" fmla="*/ 89 h 256"/>
                <a:gd name="T104" fmla="*/ 30 w 313"/>
                <a:gd name="T105" fmla="*/ 53 h 256"/>
                <a:gd name="T106" fmla="*/ 26 w 313"/>
                <a:gd name="T107" fmla="*/ 36 h 256"/>
                <a:gd name="T108" fmla="*/ 63 w 313"/>
                <a:gd name="T109" fmla="*/ 3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3" h="256">
                  <a:moveTo>
                    <a:pt x="73" y="256"/>
                  </a:moveTo>
                  <a:cubicBezTo>
                    <a:pt x="240" y="256"/>
                    <a:pt x="240" y="256"/>
                    <a:pt x="240" y="256"/>
                  </a:cubicBezTo>
                  <a:cubicBezTo>
                    <a:pt x="232" y="227"/>
                    <a:pt x="232" y="227"/>
                    <a:pt x="232" y="227"/>
                  </a:cubicBezTo>
                  <a:cubicBezTo>
                    <a:pt x="207" y="227"/>
                    <a:pt x="207" y="227"/>
                    <a:pt x="207" y="227"/>
                  </a:cubicBezTo>
                  <a:cubicBezTo>
                    <a:pt x="195" y="209"/>
                    <a:pt x="180" y="215"/>
                    <a:pt x="176" y="182"/>
                  </a:cubicBezTo>
                  <a:cubicBezTo>
                    <a:pt x="184" y="178"/>
                    <a:pt x="189" y="170"/>
                    <a:pt x="189" y="162"/>
                  </a:cubicBezTo>
                  <a:cubicBezTo>
                    <a:pt x="189" y="156"/>
                    <a:pt x="187" y="151"/>
                    <a:pt x="183" y="147"/>
                  </a:cubicBezTo>
                  <a:cubicBezTo>
                    <a:pt x="191" y="144"/>
                    <a:pt x="198" y="140"/>
                    <a:pt x="205" y="134"/>
                  </a:cubicBezTo>
                  <a:cubicBezTo>
                    <a:pt x="204" y="139"/>
                    <a:pt x="204" y="144"/>
                    <a:pt x="205" y="149"/>
                  </a:cubicBezTo>
                  <a:cubicBezTo>
                    <a:pt x="207" y="158"/>
                    <a:pt x="212" y="165"/>
                    <a:pt x="219" y="169"/>
                  </a:cubicBezTo>
                  <a:cubicBezTo>
                    <a:pt x="239" y="181"/>
                    <a:pt x="263" y="163"/>
                    <a:pt x="253" y="138"/>
                  </a:cubicBezTo>
                  <a:cubicBezTo>
                    <a:pt x="241" y="139"/>
                    <a:pt x="241" y="139"/>
                    <a:pt x="241" y="139"/>
                  </a:cubicBezTo>
                  <a:cubicBezTo>
                    <a:pt x="241" y="143"/>
                    <a:pt x="241" y="145"/>
                    <a:pt x="239" y="147"/>
                  </a:cubicBezTo>
                  <a:cubicBezTo>
                    <a:pt x="238" y="148"/>
                    <a:pt x="237" y="148"/>
                    <a:pt x="236" y="149"/>
                  </a:cubicBezTo>
                  <a:cubicBezTo>
                    <a:pt x="232" y="150"/>
                    <a:pt x="228" y="148"/>
                    <a:pt x="227" y="143"/>
                  </a:cubicBezTo>
                  <a:cubicBezTo>
                    <a:pt x="227" y="139"/>
                    <a:pt x="228" y="137"/>
                    <a:pt x="231" y="135"/>
                  </a:cubicBezTo>
                  <a:cubicBezTo>
                    <a:pt x="234" y="133"/>
                    <a:pt x="237" y="132"/>
                    <a:pt x="240" y="131"/>
                  </a:cubicBezTo>
                  <a:cubicBezTo>
                    <a:pt x="254" y="128"/>
                    <a:pt x="266" y="119"/>
                    <a:pt x="277" y="109"/>
                  </a:cubicBezTo>
                  <a:cubicBezTo>
                    <a:pt x="289" y="96"/>
                    <a:pt x="298" y="79"/>
                    <a:pt x="304" y="63"/>
                  </a:cubicBezTo>
                  <a:cubicBezTo>
                    <a:pt x="309" y="48"/>
                    <a:pt x="313" y="26"/>
                    <a:pt x="313" y="10"/>
                  </a:cubicBezTo>
                  <a:cubicBezTo>
                    <a:pt x="248" y="10"/>
                    <a:pt x="248" y="10"/>
                    <a:pt x="248" y="10"/>
                  </a:cubicBezTo>
                  <a:cubicBezTo>
                    <a:pt x="247" y="6"/>
                    <a:pt x="247" y="3"/>
                    <a:pt x="246" y="0"/>
                  </a:cubicBezTo>
                  <a:cubicBezTo>
                    <a:pt x="67" y="0"/>
                    <a:pt x="67" y="0"/>
                    <a:pt x="67" y="0"/>
                  </a:cubicBezTo>
                  <a:cubicBezTo>
                    <a:pt x="66" y="3"/>
                    <a:pt x="65" y="6"/>
                    <a:pt x="65" y="10"/>
                  </a:cubicBezTo>
                  <a:cubicBezTo>
                    <a:pt x="0" y="10"/>
                    <a:pt x="0" y="10"/>
                    <a:pt x="0" y="10"/>
                  </a:cubicBezTo>
                  <a:cubicBezTo>
                    <a:pt x="0" y="26"/>
                    <a:pt x="3" y="48"/>
                    <a:pt x="9" y="63"/>
                  </a:cubicBezTo>
                  <a:cubicBezTo>
                    <a:pt x="15" y="79"/>
                    <a:pt x="24" y="96"/>
                    <a:pt x="36" y="109"/>
                  </a:cubicBezTo>
                  <a:cubicBezTo>
                    <a:pt x="47" y="119"/>
                    <a:pt x="59" y="128"/>
                    <a:pt x="73" y="131"/>
                  </a:cubicBezTo>
                  <a:cubicBezTo>
                    <a:pt x="76" y="132"/>
                    <a:pt x="79" y="133"/>
                    <a:pt x="82" y="135"/>
                  </a:cubicBezTo>
                  <a:cubicBezTo>
                    <a:pt x="85" y="137"/>
                    <a:pt x="86" y="139"/>
                    <a:pt x="86" y="143"/>
                  </a:cubicBezTo>
                  <a:cubicBezTo>
                    <a:pt x="85" y="148"/>
                    <a:pt x="81" y="150"/>
                    <a:pt x="77" y="149"/>
                  </a:cubicBezTo>
                  <a:cubicBezTo>
                    <a:pt x="76" y="148"/>
                    <a:pt x="75" y="148"/>
                    <a:pt x="74" y="147"/>
                  </a:cubicBezTo>
                  <a:cubicBezTo>
                    <a:pt x="72" y="145"/>
                    <a:pt x="71" y="143"/>
                    <a:pt x="72" y="139"/>
                  </a:cubicBezTo>
                  <a:cubicBezTo>
                    <a:pt x="60" y="138"/>
                    <a:pt x="60" y="138"/>
                    <a:pt x="60" y="138"/>
                  </a:cubicBezTo>
                  <a:cubicBezTo>
                    <a:pt x="50" y="163"/>
                    <a:pt x="74" y="181"/>
                    <a:pt x="94" y="169"/>
                  </a:cubicBezTo>
                  <a:cubicBezTo>
                    <a:pt x="101" y="165"/>
                    <a:pt x="106" y="158"/>
                    <a:pt x="108" y="149"/>
                  </a:cubicBezTo>
                  <a:cubicBezTo>
                    <a:pt x="109" y="144"/>
                    <a:pt x="109" y="139"/>
                    <a:pt x="108" y="134"/>
                  </a:cubicBezTo>
                  <a:cubicBezTo>
                    <a:pt x="115" y="140"/>
                    <a:pt x="122" y="144"/>
                    <a:pt x="130" y="147"/>
                  </a:cubicBezTo>
                  <a:cubicBezTo>
                    <a:pt x="126" y="151"/>
                    <a:pt x="124" y="156"/>
                    <a:pt x="124" y="162"/>
                  </a:cubicBezTo>
                  <a:cubicBezTo>
                    <a:pt x="124" y="170"/>
                    <a:pt x="129" y="178"/>
                    <a:pt x="137" y="182"/>
                  </a:cubicBezTo>
                  <a:cubicBezTo>
                    <a:pt x="133" y="215"/>
                    <a:pt x="118" y="209"/>
                    <a:pt x="106" y="227"/>
                  </a:cubicBezTo>
                  <a:cubicBezTo>
                    <a:pt x="81" y="227"/>
                    <a:pt x="81" y="227"/>
                    <a:pt x="81" y="227"/>
                  </a:cubicBezTo>
                  <a:cubicBezTo>
                    <a:pt x="73" y="256"/>
                    <a:pt x="73" y="256"/>
                    <a:pt x="73" y="256"/>
                  </a:cubicBezTo>
                  <a:close/>
                  <a:moveTo>
                    <a:pt x="250" y="36"/>
                  </a:moveTo>
                  <a:cubicBezTo>
                    <a:pt x="287" y="36"/>
                    <a:pt x="287" y="36"/>
                    <a:pt x="287" y="36"/>
                  </a:cubicBezTo>
                  <a:cubicBezTo>
                    <a:pt x="286" y="42"/>
                    <a:pt x="285" y="48"/>
                    <a:pt x="283" y="53"/>
                  </a:cubicBezTo>
                  <a:cubicBezTo>
                    <a:pt x="278" y="66"/>
                    <a:pt x="271" y="79"/>
                    <a:pt x="261" y="89"/>
                  </a:cubicBezTo>
                  <a:cubicBezTo>
                    <a:pt x="250" y="101"/>
                    <a:pt x="244" y="103"/>
                    <a:pt x="230" y="107"/>
                  </a:cubicBezTo>
                  <a:cubicBezTo>
                    <a:pt x="242" y="88"/>
                    <a:pt x="250" y="63"/>
                    <a:pt x="250" y="36"/>
                  </a:cubicBezTo>
                  <a:close/>
                  <a:moveTo>
                    <a:pt x="63" y="36"/>
                  </a:moveTo>
                  <a:cubicBezTo>
                    <a:pt x="63" y="63"/>
                    <a:pt x="71" y="88"/>
                    <a:pt x="83" y="107"/>
                  </a:cubicBezTo>
                  <a:cubicBezTo>
                    <a:pt x="69" y="103"/>
                    <a:pt x="63" y="101"/>
                    <a:pt x="52" y="89"/>
                  </a:cubicBezTo>
                  <a:cubicBezTo>
                    <a:pt x="42" y="79"/>
                    <a:pt x="35" y="66"/>
                    <a:pt x="30" y="53"/>
                  </a:cubicBezTo>
                  <a:cubicBezTo>
                    <a:pt x="28" y="48"/>
                    <a:pt x="27" y="42"/>
                    <a:pt x="26" y="36"/>
                  </a:cubicBezTo>
                  <a:lnTo>
                    <a:pt x="63" y="36"/>
                  </a:lnTo>
                  <a:close/>
                </a:path>
              </a:pathLst>
            </a:custGeom>
            <a:solidFill>
              <a:srgbClr val="007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93" name="Group 322">
              <a:extLst>
                <a:ext uri="{FF2B5EF4-FFF2-40B4-BE49-F238E27FC236}">
                  <a16:creationId xmlns:a16="http://schemas.microsoft.com/office/drawing/2014/main" id="{E170A58E-8E09-63EB-781C-53FBA9AF8668}"/>
                </a:ext>
              </a:extLst>
            </p:cNvPr>
            <p:cNvGrpSpPr>
              <a:grpSpLocks noChangeAspect="1"/>
            </p:cNvGrpSpPr>
            <p:nvPr/>
          </p:nvGrpSpPr>
          <p:grpSpPr>
            <a:xfrm>
              <a:off x="11203748" y="5136613"/>
              <a:ext cx="295821" cy="1163941"/>
              <a:chOff x="1802162" y="4046314"/>
              <a:chExt cx="348667" cy="802411"/>
            </a:xfrm>
            <a:solidFill>
              <a:srgbClr val="0073DC"/>
            </a:solidFill>
          </p:grpSpPr>
          <p:sp>
            <p:nvSpPr>
              <p:cNvPr id="220" name="Freeform 5">
                <a:extLst>
                  <a:ext uri="{FF2B5EF4-FFF2-40B4-BE49-F238E27FC236}">
                    <a16:creationId xmlns:a16="http://schemas.microsoft.com/office/drawing/2014/main" id="{78CEBA05-2794-2302-D030-7CA95F697CB6}"/>
                  </a:ext>
                </a:extLst>
              </p:cNvPr>
              <p:cNvSpPr>
                <a:spLocks/>
              </p:cNvSpPr>
              <p:nvPr/>
            </p:nvSpPr>
            <p:spPr bwMode="auto">
              <a:xfrm>
                <a:off x="1900871" y="4767529"/>
                <a:ext cx="89157" cy="52539"/>
              </a:xfrm>
              <a:custGeom>
                <a:avLst/>
                <a:gdLst>
                  <a:gd name="T0" fmla="*/ 53 w 53"/>
                  <a:gd name="T1" fmla="*/ 9 h 31"/>
                  <a:gd name="T2" fmla="*/ 30 w 53"/>
                  <a:gd name="T3" fmla="*/ 3 h 31"/>
                  <a:gd name="T4" fmla="*/ 1 w 53"/>
                  <a:gd name="T5" fmla="*/ 18 h 31"/>
                  <a:gd name="T6" fmla="*/ 10 w 53"/>
                  <a:gd name="T7" fmla="*/ 15 h 31"/>
                  <a:gd name="T8" fmla="*/ 17 w 53"/>
                  <a:gd name="T9" fmla="*/ 17 h 31"/>
                  <a:gd name="T10" fmla="*/ 6 w 53"/>
                  <a:gd name="T11" fmla="*/ 23 h 31"/>
                  <a:gd name="T12" fmla="*/ 0 w 53"/>
                  <a:gd name="T13" fmla="*/ 20 h 31"/>
                  <a:gd name="T14" fmla="*/ 21 w 53"/>
                  <a:gd name="T15" fmla="*/ 29 h 31"/>
                  <a:gd name="T16" fmla="*/ 53 w 53"/>
                  <a:gd name="T1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1">
                    <a:moveTo>
                      <a:pt x="53" y="9"/>
                    </a:moveTo>
                    <a:cubicBezTo>
                      <a:pt x="53" y="9"/>
                      <a:pt x="44" y="0"/>
                      <a:pt x="30" y="3"/>
                    </a:cubicBezTo>
                    <a:cubicBezTo>
                      <a:pt x="18" y="6"/>
                      <a:pt x="5" y="15"/>
                      <a:pt x="1" y="18"/>
                    </a:cubicBezTo>
                    <a:cubicBezTo>
                      <a:pt x="3" y="17"/>
                      <a:pt x="6" y="15"/>
                      <a:pt x="10" y="15"/>
                    </a:cubicBezTo>
                    <a:cubicBezTo>
                      <a:pt x="14" y="14"/>
                      <a:pt x="17" y="17"/>
                      <a:pt x="17" y="17"/>
                    </a:cubicBezTo>
                    <a:cubicBezTo>
                      <a:pt x="17" y="17"/>
                      <a:pt x="11" y="22"/>
                      <a:pt x="6" y="23"/>
                    </a:cubicBezTo>
                    <a:cubicBezTo>
                      <a:pt x="3" y="23"/>
                      <a:pt x="1" y="21"/>
                      <a:pt x="0" y="20"/>
                    </a:cubicBezTo>
                    <a:cubicBezTo>
                      <a:pt x="2" y="23"/>
                      <a:pt x="9" y="31"/>
                      <a:pt x="21" y="29"/>
                    </a:cubicBezTo>
                    <a:cubicBezTo>
                      <a:pt x="37" y="27"/>
                      <a:pt x="53" y="10"/>
                      <a:pt x="5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1" name="Freeform 6">
                <a:extLst>
                  <a:ext uri="{FF2B5EF4-FFF2-40B4-BE49-F238E27FC236}">
                    <a16:creationId xmlns:a16="http://schemas.microsoft.com/office/drawing/2014/main" id="{6EBF0FC2-6AD3-E54E-44FD-87BA173750BC}"/>
                  </a:ext>
                </a:extLst>
              </p:cNvPr>
              <p:cNvSpPr>
                <a:spLocks/>
              </p:cNvSpPr>
              <p:nvPr/>
            </p:nvSpPr>
            <p:spPr bwMode="auto">
              <a:xfrm>
                <a:off x="1958186" y="4702253"/>
                <a:ext cx="90749" cy="66868"/>
              </a:xfrm>
              <a:custGeom>
                <a:avLst/>
                <a:gdLst>
                  <a:gd name="T0" fmla="*/ 54 w 54"/>
                  <a:gd name="T1" fmla="*/ 9 h 40"/>
                  <a:gd name="T2" fmla="*/ 28 w 54"/>
                  <a:gd name="T3" fmla="*/ 6 h 40"/>
                  <a:gd name="T4" fmla="*/ 0 w 54"/>
                  <a:gd name="T5" fmla="*/ 28 h 40"/>
                  <a:gd name="T6" fmla="*/ 9 w 54"/>
                  <a:gd name="T7" fmla="*/ 22 h 40"/>
                  <a:gd name="T8" fmla="*/ 17 w 54"/>
                  <a:gd name="T9" fmla="*/ 24 h 40"/>
                  <a:gd name="T10" fmla="*/ 7 w 54"/>
                  <a:gd name="T11" fmla="*/ 32 h 40"/>
                  <a:gd name="T12" fmla="*/ 0 w 54"/>
                  <a:gd name="T13" fmla="*/ 30 h 40"/>
                  <a:gd name="T14" fmla="*/ 24 w 54"/>
                  <a:gd name="T15" fmla="*/ 36 h 40"/>
                  <a:gd name="T16" fmla="*/ 54 w 54"/>
                  <a:gd name="T1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0">
                    <a:moveTo>
                      <a:pt x="54" y="9"/>
                    </a:moveTo>
                    <a:cubicBezTo>
                      <a:pt x="54" y="9"/>
                      <a:pt x="42" y="0"/>
                      <a:pt x="28" y="6"/>
                    </a:cubicBezTo>
                    <a:cubicBezTo>
                      <a:pt x="16" y="11"/>
                      <a:pt x="4" y="24"/>
                      <a:pt x="0" y="28"/>
                    </a:cubicBezTo>
                    <a:cubicBezTo>
                      <a:pt x="2" y="26"/>
                      <a:pt x="5" y="23"/>
                      <a:pt x="9" y="22"/>
                    </a:cubicBezTo>
                    <a:cubicBezTo>
                      <a:pt x="13" y="21"/>
                      <a:pt x="17" y="24"/>
                      <a:pt x="17" y="24"/>
                    </a:cubicBezTo>
                    <a:cubicBezTo>
                      <a:pt x="17" y="24"/>
                      <a:pt x="12" y="30"/>
                      <a:pt x="7" y="32"/>
                    </a:cubicBezTo>
                    <a:cubicBezTo>
                      <a:pt x="3" y="33"/>
                      <a:pt x="1" y="31"/>
                      <a:pt x="0" y="30"/>
                    </a:cubicBezTo>
                    <a:cubicBezTo>
                      <a:pt x="2" y="33"/>
                      <a:pt x="11" y="40"/>
                      <a:pt x="24" y="36"/>
                    </a:cubicBezTo>
                    <a:cubicBezTo>
                      <a:pt x="40" y="31"/>
                      <a:pt x="54" y="9"/>
                      <a:pt x="5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2" name="Freeform 7">
                <a:extLst>
                  <a:ext uri="{FF2B5EF4-FFF2-40B4-BE49-F238E27FC236}">
                    <a16:creationId xmlns:a16="http://schemas.microsoft.com/office/drawing/2014/main" id="{7E6E6ACE-BE06-3AD2-3AA4-0041A36C079C}"/>
                  </a:ext>
                </a:extLst>
              </p:cNvPr>
              <p:cNvSpPr>
                <a:spLocks/>
              </p:cNvSpPr>
              <p:nvPr/>
            </p:nvSpPr>
            <p:spPr bwMode="auto">
              <a:xfrm>
                <a:off x="2009133" y="4621057"/>
                <a:ext cx="89157" cy="82788"/>
              </a:xfrm>
              <a:custGeom>
                <a:avLst/>
                <a:gdLst>
                  <a:gd name="T0" fmla="*/ 53 w 53"/>
                  <a:gd name="T1" fmla="*/ 7 h 50"/>
                  <a:gd name="T2" fmla="*/ 24 w 53"/>
                  <a:gd name="T3" fmla="*/ 10 h 50"/>
                  <a:gd name="T4" fmla="*/ 0 w 53"/>
                  <a:gd name="T5" fmla="*/ 39 h 50"/>
                  <a:gd name="T6" fmla="*/ 8 w 53"/>
                  <a:gd name="T7" fmla="*/ 31 h 50"/>
                  <a:gd name="T8" fmla="*/ 17 w 53"/>
                  <a:gd name="T9" fmla="*/ 31 h 50"/>
                  <a:gd name="T10" fmla="*/ 8 w 53"/>
                  <a:gd name="T11" fmla="*/ 41 h 50"/>
                  <a:gd name="T12" fmla="*/ 0 w 53"/>
                  <a:gd name="T13" fmla="*/ 41 h 50"/>
                  <a:gd name="T14" fmla="*/ 27 w 53"/>
                  <a:gd name="T15" fmla="*/ 42 h 50"/>
                  <a:gd name="T16" fmla="*/ 53 w 53"/>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53" y="7"/>
                    </a:moveTo>
                    <a:cubicBezTo>
                      <a:pt x="53" y="7"/>
                      <a:pt x="39" y="0"/>
                      <a:pt x="24" y="10"/>
                    </a:cubicBezTo>
                    <a:cubicBezTo>
                      <a:pt x="13" y="18"/>
                      <a:pt x="3" y="33"/>
                      <a:pt x="0" y="39"/>
                    </a:cubicBezTo>
                    <a:cubicBezTo>
                      <a:pt x="1" y="36"/>
                      <a:pt x="4" y="33"/>
                      <a:pt x="8" y="31"/>
                    </a:cubicBezTo>
                    <a:cubicBezTo>
                      <a:pt x="12" y="28"/>
                      <a:pt x="17" y="31"/>
                      <a:pt x="17" y="31"/>
                    </a:cubicBezTo>
                    <a:cubicBezTo>
                      <a:pt x="17" y="31"/>
                      <a:pt x="13" y="39"/>
                      <a:pt x="8" y="41"/>
                    </a:cubicBezTo>
                    <a:cubicBezTo>
                      <a:pt x="4" y="43"/>
                      <a:pt x="1" y="42"/>
                      <a:pt x="0" y="41"/>
                    </a:cubicBezTo>
                    <a:cubicBezTo>
                      <a:pt x="3" y="43"/>
                      <a:pt x="14" y="50"/>
                      <a:pt x="27" y="42"/>
                    </a:cubicBezTo>
                    <a:cubicBezTo>
                      <a:pt x="43" y="34"/>
                      <a:pt x="53"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3" name="Freeform 8">
                <a:extLst>
                  <a:ext uri="{FF2B5EF4-FFF2-40B4-BE49-F238E27FC236}">
                    <a16:creationId xmlns:a16="http://schemas.microsoft.com/office/drawing/2014/main" id="{180F39C2-D53F-0740-BB67-52C73AFEA556}"/>
                  </a:ext>
                </a:extLst>
              </p:cNvPr>
              <p:cNvSpPr>
                <a:spLocks/>
              </p:cNvSpPr>
              <p:nvPr/>
            </p:nvSpPr>
            <p:spPr bwMode="auto">
              <a:xfrm>
                <a:off x="2047343" y="4527124"/>
                <a:ext cx="82789" cy="95525"/>
              </a:xfrm>
              <a:custGeom>
                <a:avLst/>
                <a:gdLst>
                  <a:gd name="T0" fmla="*/ 49 w 49"/>
                  <a:gd name="T1" fmla="*/ 4 h 57"/>
                  <a:gd name="T2" fmla="*/ 19 w 49"/>
                  <a:gd name="T3" fmla="*/ 13 h 57"/>
                  <a:gd name="T4" fmla="*/ 0 w 49"/>
                  <a:gd name="T5" fmla="*/ 49 h 57"/>
                  <a:gd name="T6" fmla="*/ 6 w 49"/>
                  <a:gd name="T7" fmla="*/ 39 h 57"/>
                  <a:gd name="T8" fmla="*/ 16 w 49"/>
                  <a:gd name="T9" fmla="*/ 38 h 57"/>
                  <a:gd name="T10" fmla="*/ 9 w 49"/>
                  <a:gd name="T11" fmla="*/ 50 h 57"/>
                  <a:gd name="T12" fmla="*/ 0 w 49"/>
                  <a:gd name="T13" fmla="*/ 52 h 57"/>
                  <a:gd name="T14" fmla="*/ 29 w 49"/>
                  <a:gd name="T15" fmla="*/ 47 h 57"/>
                  <a:gd name="T16" fmla="*/ 49 w 49"/>
                  <a:gd name="T17"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7">
                    <a:moveTo>
                      <a:pt x="49" y="4"/>
                    </a:moveTo>
                    <a:cubicBezTo>
                      <a:pt x="49" y="4"/>
                      <a:pt x="32" y="0"/>
                      <a:pt x="19" y="13"/>
                    </a:cubicBezTo>
                    <a:cubicBezTo>
                      <a:pt x="9" y="24"/>
                      <a:pt x="2" y="43"/>
                      <a:pt x="0" y="49"/>
                    </a:cubicBezTo>
                    <a:cubicBezTo>
                      <a:pt x="1" y="46"/>
                      <a:pt x="3" y="42"/>
                      <a:pt x="6" y="39"/>
                    </a:cubicBezTo>
                    <a:cubicBezTo>
                      <a:pt x="11" y="35"/>
                      <a:pt x="16" y="38"/>
                      <a:pt x="16" y="38"/>
                    </a:cubicBezTo>
                    <a:cubicBezTo>
                      <a:pt x="16" y="38"/>
                      <a:pt x="14" y="46"/>
                      <a:pt x="9" y="50"/>
                    </a:cubicBezTo>
                    <a:cubicBezTo>
                      <a:pt x="5" y="53"/>
                      <a:pt x="2" y="52"/>
                      <a:pt x="0" y="52"/>
                    </a:cubicBezTo>
                    <a:cubicBezTo>
                      <a:pt x="4" y="53"/>
                      <a:pt x="17" y="57"/>
                      <a:pt x="29" y="47"/>
                    </a:cubicBezTo>
                    <a:cubicBezTo>
                      <a:pt x="45" y="34"/>
                      <a:pt x="49" y="4"/>
                      <a:pt x="4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4" name="Freeform 9">
                <a:extLst>
                  <a:ext uri="{FF2B5EF4-FFF2-40B4-BE49-F238E27FC236}">
                    <a16:creationId xmlns:a16="http://schemas.microsoft.com/office/drawing/2014/main" id="{BE31B704-8EE5-43B6-07C8-30B859D1CD06}"/>
                  </a:ext>
                </a:extLst>
              </p:cNvPr>
              <p:cNvSpPr>
                <a:spLocks/>
              </p:cNvSpPr>
              <p:nvPr/>
            </p:nvSpPr>
            <p:spPr bwMode="auto">
              <a:xfrm>
                <a:off x="2069632" y="4418862"/>
                <a:ext cx="74828" cy="109854"/>
              </a:xfrm>
              <a:custGeom>
                <a:avLst/>
                <a:gdLst>
                  <a:gd name="T0" fmla="*/ 42 w 45"/>
                  <a:gd name="T1" fmla="*/ 1 h 65"/>
                  <a:gd name="T2" fmla="*/ 13 w 45"/>
                  <a:gd name="T3" fmla="*/ 18 h 65"/>
                  <a:gd name="T4" fmla="*/ 0 w 45"/>
                  <a:gd name="T5" fmla="*/ 60 h 65"/>
                  <a:gd name="T6" fmla="*/ 5 w 45"/>
                  <a:gd name="T7" fmla="*/ 48 h 65"/>
                  <a:gd name="T8" fmla="*/ 15 w 45"/>
                  <a:gd name="T9" fmla="*/ 44 h 65"/>
                  <a:gd name="T10" fmla="*/ 10 w 45"/>
                  <a:gd name="T11" fmla="*/ 59 h 65"/>
                  <a:gd name="T12" fmla="*/ 1 w 45"/>
                  <a:gd name="T13" fmla="*/ 63 h 65"/>
                  <a:gd name="T14" fmla="*/ 31 w 45"/>
                  <a:gd name="T15" fmla="*/ 51 h 65"/>
                  <a:gd name="T16" fmla="*/ 42 w 45"/>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5">
                    <a:moveTo>
                      <a:pt x="42" y="1"/>
                    </a:moveTo>
                    <a:cubicBezTo>
                      <a:pt x="42" y="1"/>
                      <a:pt x="23" y="0"/>
                      <a:pt x="13" y="18"/>
                    </a:cubicBezTo>
                    <a:cubicBezTo>
                      <a:pt x="4" y="32"/>
                      <a:pt x="2" y="53"/>
                      <a:pt x="0" y="60"/>
                    </a:cubicBezTo>
                    <a:cubicBezTo>
                      <a:pt x="1" y="57"/>
                      <a:pt x="2" y="52"/>
                      <a:pt x="5" y="48"/>
                    </a:cubicBezTo>
                    <a:cubicBezTo>
                      <a:pt x="9" y="43"/>
                      <a:pt x="15" y="44"/>
                      <a:pt x="15" y="44"/>
                    </a:cubicBezTo>
                    <a:cubicBezTo>
                      <a:pt x="15" y="44"/>
                      <a:pt x="15" y="54"/>
                      <a:pt x="10" y="59"/>
                    </a:cubicBezTo>
                    <a:cubicBezTo>
                      <a:pt x="7" y="62"/>
                      <a:pt x="4" y="63"/>
                      <a:pt x="1" y="63"/>
                    </a:cubicBezTo>
                    <a:cubicBezTo>
                      <a:pt x="6" y="63"/>
                      <a:pt x="21" y="65"/>
                      <a:pt x="31" y="51"/>
                    </a:cubicBezTo>
                    <a:cubicBezTo>
                      <a:pt x="45" y="34"/>
                      <a:pt x="42" y="0"/>
                      <a:pt x="4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5" name="Freeform 10">
                <a:extLst>
                  <a:ext uri="{FF2B5EF4-FFF2-40B4-BE49-F238E27FC236}">
                    <a16:creationId xmlns:a16="http://schemas.microsoft.com/office/drawing/2014/main" id="{A92322C3-D612-246D-D01B-F801C0A5E2D1}"/>
                  </a:ext>
                </a:extLst>
              </p:cNvPr>
              <p:cNvSpPr>
                <a:spLocks/>
              </p:cNvSpPr>
              <p:nvPr/>
            </p:nvSpPr>
            <p:spPr bwMode="auto">
              <a:xfrm>
                <a:off x="2071225" y="4318561"/>
                <a:ext cx="60499" cy="106670"/>
              </a:xfrm>
              <a:custGeom>
                <a:avLst/>
                <a:gdLst>
                  <a:gd name="T0" fmla="*/ 28 w 36"/>
                  <a:gd name="T1" fmla="*/ 1 h 64"/>
                  <a:gd name="T2" fmla="*/ 5 w 36"/>
                  <a:gd name="T3" fmla="*/ 21 h 64"/>
                  <a:gd name="T4" fmla="*/ 2 w 36"/>
                  <a:gd name="T5" fmla="*/ 61 h 64"/>
                  <a:gd name="T6" fmla="*/ 4 w 36"/>
                  <a:gd name="T7" fmla="*/ 50 h 64"/>
                  <a:gd name="T8" fmla="*/ 12 w 36"/>
                  <a:gd name="T9" fmla="*/ 45 h 64"/>
                  <a:gd name="T10" fmla="*/ 10 w 36"/>
                  <a:gd name="T11" fmla="*/ 59 h 64"/>
                  <a:gd name="T12" fmla="*/ 3 w 36"/>
                  <a:gd name="T13" fmla="*/ 64 h 64"/>
                  <a:gd name="T14" fmla="*/ 28 w 36"/>
                  <a:gd name="T15" fmla="*/ 47 h 64"/>
                  <a:gd name="T16" fmla="*/ 28 w 36"/>
                  <a:gd name="T1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28" y="1"/>
                    </a:moveTo>
                    <a:cubicBezTo>
                      <a:pt x="28" y="0"/>
                      <a:pt x="11" y="4"/>
                      <a:pt x="5" y="21"/>
                    </a:cubicBezTo>
                    <a:cubicBezTo>
                      <a:pt x="0" y="35"/>
                      <a:pt x="1" y="55"/>
                      <a:pt x="2" y="61"/>
                    </a:cubicBezTo>
                    <a:cubicBezTo>
                      <a:pt x="2" y="59"/>
                      <a:pt x="2" y="54"/>
                      <a:pt x="4" y="50"/>
                    </a:cubicBezTo>
                    <a:cubicBezTo>
                      <a:pt x="6" y="45"/>
                      <a:pt x="12" y="45"/>
                      <a:pt x="12" y="45"/>
                    </a:cubicBezTo>
                    <a:cubicBezTo>
                      <a:pt x="12" y="45"/>
                      <a:pt x="13" y="53"/>
                      <a:pt x="10" y="59"/>
                    </a:cubicBezTo>
                    <a:cubicBezTo>
                      <a:pt x="8" y="62"/>
                      <a:pt x="5" y="63"/>
                      <a:pt x="3" y="64"/>
                    </a:cubicBezTo>
                    <a:cubicBezTo>
                      <a:pt x="7" y="63"/>
                      <a:pt x="21" y="62"/>
                      <a:pt x="28" y="47"/>
                    </a:cubicBezTo>
                    <a:cubicBezTo>
                      <a:pt x="36" y="30"/>
                      <a:pt x="28" y="0"/>
                      <a:pt x="2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6" name="Freeform 11">
                <a:extLst>
                  <a:ext uri="{FF2B5EF4-FFF2-40B4-BE49-F238E27FC236}">
                    <a16:creationId xmlns:a16="http://schemas.microsoft.com/office/drawing/2014/main" id="{017FD48B-DD77-0313-646B-8F21E021C88F}"/>
                  </a:ext>
                </a:extLst>
              </p:cNvPr>
              <p:cNvSpPr>
                <a:spLocks/>
              </p:cNvSpPr>
              <p:nvPr/>
            </p:nvSpPr>
            <p:spPr bwMode="auto">
              <a:xfrm>
                <a:off x="2047343" y="4232588"/>
                <a:ext cx="52539" cy="101893"/>
              </a:xfrm>
              <a:custGeom>
                <a:avLst/>
                <a:gdLst>
                  <a:gd name="T0" fmla="*/ 19 w 31"/>
                  <a:gd name="T1" fmla="*/ 0 h 61"/>
                  <a:gd name="T2" fmla="*/ 2 w 31"/>
                  <a:gd name="T3" fmla="*/ 23 h 61"/>
                  <a:gd name="T4" fmla="*/ 6 w 31"/>
                  <a:gd name="T5" fmla="*/ 59 h 61"/>
                  <a:gd name="T6" fmla="*/ 6 w 31"/>
                  <a:gd name="T7" fmla="*/ 49 h 61"/>
                  <a:gd name="T8" fmla="*/ 12 w 31"/>
                  <a:gd name="T9" fmla="*/ 42 h 61"/>
                  <a:gd name="T10" fmla="*/ 14 w 31"/>
                  <a:gd name="T11" fmla="*/ 55 h 61"/>
                  <a:gd name="T12" fmla="*/ 8 w 31"/>
                  <a:gd name="T13" fmla="*/ 61 h 61"/>
                  <a:gd name="T14" fmla="*/ 27 w 31"/>
                  <a:gd name="T15" fmla="*/ 42 h 61"/>
                  <a:gd name="T16" fmla="*/ 19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19" y="0"/>
                    </a:moveTo>
                    <a:cubicBezTo>
                      <a:pt x="19" y="0"/>
                      <a:pt x="4" y="6"/>
                      <a:pt x="2" y="23"/>
                    </a:cubicBezTo>
                    <a:cubicBezTo>
                      <a:pt x="0" y="36"/>
                      <a:pt x="5" y="54"/>
                      <a:pt x="6" y="59"/>
                    </a:cubicBezTo>
                    <a:cubicBezTo>
                      <a:pt x="6" y="57"/>
                      <a:pt x="5" y="52"/>
                      <a:pt x="6" y="49"/>
                    </a:cubicBezTo>
                    <a:cubicBezTo>
                      <a:pt x="7" y="44"/>
                      <a:pt x="12" y="42"/>
                      <a:pt x="12" y="42"/>
                    </a:cubicBezTo>
                    <a:cubicBezTo>
                      <a:pt x="12" y="42"/>
                      <a:pt x="15" y="50"/>
                      <a:pt x="14" y="55"/>
                    </a:cubicBezTo>
                    <a:cubicBezTo>
                      <a:pt x="13" y="59"/>
                      <a:pt x="10" y="60"/>
                      <a:pt x="8" y="61"/>
                    </a:cubicBezTo>
                    <a:cubicBezTo>
                      <a:pt x="12" y="60"/>
                      <a:pt x="24" y="56"/>
                      <a:pt x="27" y="42"/>
                    </a:cubicBezTo>
                    <a:cubicBezTo>
                      <a:pt x="31" y="25"/>
                      <a:pt x="1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7" name="Freeform 12">
                <a:extLst>
                  <a:ext uri="{FF2B5EF4-FFF2-40B4-BE49-F238E27FC236}">
                    <a16:creationId xmlns:a16="http://schemas.microsoft.com/office/drawing/2014/main" id="{258EE6CE-0975-089D-F868-3F8B8CFEF8B2}"/>
                  </a:ext>
                </a:extLst>
              </p:cNvPr>
              <p:cNvSpPr>
                <a:spLocks/>
              </p:cNvSpPr>
              <p:nvPr/>
            </p:nvSpPr>
            <p:spPr bwMode="auto">
              <a:xfrm>
                <a:off x="2010725" y="4164128"/>
                <a:ext cx="44578" cy="92341"/>
              </a:xfrm>
              <a:custGeom>
                <a:avLst/>
                <a:gdLst>
                  <a:gd name="T0" fmla="*/ 12 w 27"/>
                  <a:gd name="T1" fmla="*/ 0 h 55"/>
                  <a:gd name="T2" fmla="*/ 1 w 27"/>
                  <a:gd name="T3" fmla="*/ 23 h 55"/>
                  <a:gd name="T4" fmla="*/ 11 w 27"/>
                  <a:gd name="T5" fmla="*/ 54 h 55"/>
                  <a:gd name="T6" fmla="*/ 8 w 27"/>
                  <a:gd name="T7" fmla="*/ 45 h 55"/>
                  <a:gd name="T8" fmla="*/ 13 w 27"/>
                  <a:gd name="T9" fmla="*/ 38 h 55"/>
                  <a:gd name="T10" fmla="*/ 16 w 27"/>
                  <a:gd name="T11" fmla="*/ 50 h 55"/>
                  <a:gd name="T12" fmla="*/ 13 w 27"/>
                  <a:gd name="T13" fmla="*/ 55 h 55"/>
                  <a:gd name="T14" fmla="*/ 26 w 27"/>
                  <a:gd name="T15" fmla="*/ 36 h 55"/>
                  <a:gd name="T16" fmla="*/ 12 w 2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5">
                    <a:moveTo>
                      <a:pt x="12" y="0"/>
                    </a:moveTo>
                    <a:cubicBezTo>
                      <a:pt x="12" y="0"/>
                      <a:pt x="0" y="8"/>
                      <a:pt x="1" y="23"/>
                    </a:cubicBezTo>
                    <a:cubicBezTo>
                      <a:pt x="1" y="35"/>
                      <a:pt x="8" y="50"/>
                      <a:pt x="11" y="54"/>
                    </a:cubicBezTo>
                    <a:cubicBezTo>
                      <a:pt x="10" y="52"/>
                      <a:pt x="8" y="48"/>
                      <a:pt x="8" y="45"/>
                    </a:cubicBezTo>
                    <a:cubicBezTo>
                      <a:pt x="9" y="40"/>
                      <a:pt x="13" y="38"/>
                      <a:pt x="13" y="38"/>
                    </a:cubicBezTo>
                    <a:cubicBezTo>
                      <a:pt x="13" y="38"/>
                      <a:pt x="17" y="45"/>
                      <a:pt x="16" y="50"/>
                    </a:cubicBezTo>
                    <a:cubicBezTo>
                      <a:pt x="16" y="53"/>
                      <a:pt x="14" y="55"/>
                      <a:pt x="13" y="55"/>
                    </a:cubicBezTo>
                    <a:cubicBezTo>
                      <a:pt x="16" y="54"/>
                      <a:pt x="25" y="49"/>
                      <a:pt x="26" y="36"/>
                    </a:cubicBezTo>
                    <a:cubicBezTo>
                      <a:pt x="27" y="20"/>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8" name="Freeform 13">
                <a:extLst>
                  <a:ext uri="{FF2B5EF4-FFF2-40B4-BE49-F238E27FC236}">
                    <a16:creationId xmlns:a16="http://schemas.microsoft.com/office/drawing/2014/main" id="{44ABAB6B-0BBA-DF4F-75B9-55D65DC6E84F}"/>
                  </a:ext>
                </a:extLst>
              </p:cNvPr>
              <p:cNvSpPr>
                <a:spLocks/>
              </p:cNvSpPr>
              <p:nvPr/>
            </p:nvSpPr>
            <p:spPr bwMode="auto">
              <a:xfrm>
                <a:off x="1959778" y="4111589"/>
                <a:ext cx="49355" cy="81196"/>
              </a:xfrm>
              <a:custGeom>
                <a:avLst/>
                <a:gdLst>
                  <a:gd name="T0" fmla="*/ 10 w 29"/>
                  <a:gd name="T1" fmla="*/ 0 h 48"/>
                  <a:gd name="T2" fmla="*/ 3 w 29"/>
                  <a:gd name="T3" fmla="*/ 21 h 48"/>
                  <a:gd name="T4" fmla="*/ 17 w 29"/>
                  <a:gd name="T5" fmla="*/ 47 h 48"/>
                  <a:gd name="T6" fmla="*/ 14 w 29"/>
                  <a:gd name="T7" fmla="*/ 40 h 48"/>
                  <a:gd name="T8" fmla="*/ 17 w 29"/>
                  <a:gd name="T9" fmla="*/ 33 h 48"/>
                  <a:gd name="T10" fmla="*/ 21 w 29"/>
                  <a:gd name="T11" fmla="*/ 42 h 48"/>
                  <a:gd name="T12" fmla="*/ 19 w 29"/>
                  <a:gd name="T13" fmla="*/ 48 h 48"/>
                  <a:gd name="T14" fmla="*/ 27 w 29"/>
                  <a:gd name="T15" fmla="*/ 29 h 48"/>
                  <a:gd name="T16" fmla="*/ 10 w 2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8">
                    <a:moveTo>
                      <a:pt x="10" y="0"/>
                    </a:moveTo>
                    <a:cubicBezTo>
                      <a:pt x="10" y="0"/>
                      <a:pt x="0" y="8"/>
                      <a:pt x="3" y="21"/>
                    </a:cubicBezTo>
                    <a:cubicBezTo>
                      <a:pt x="6" y="32"/>
                      <a:pt x="14" y="44"/>
                      <a:pt x="17" y="47"/>
                    </a:cubicBezTo>
                    <a:cubicBezTo>
                      <a:pt x="16" y="46"/>
                      <a:pt x="14" y="43"/>
                      <a:pt x="14" y="40"/>
                    </a:cubicBezTo>
                    <a:cubicBezTo>
                      <a:pt x="13" y="35"/>
                      <a:pt x="17" y="33"/>
                      <a:pt x="17" y="33"/>
                    </a:cubicBezTo>
                    <a:cubicBezTo>
                      <a:pt x="17" y="33"/>
                      <a:pt x="21" y="38"/>
                      <a:pt x="21" y="42"/>
                    </a:cubicBezTo>
                    <a:cubicBezTo>
                      <a:pt x="22" y="45"/>
                      <a:pt x="20" y="47"/>
                      <a:pt x="19" y="48"/>
                    </a:cubicBezTo>
                    <a:cubicBezTo>
                      <a:pt x="21" y="46"/>
                      <a:pt x="29" y="40"/>
                      <a:pt x="27" y="29"/>
                    </a:cubicBezTo>
                    <a:cubicBezTo>
                      <a:pt x="26" y="15"/>
                      <a:pt x="10"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9" name="Freeform 14">
                <a:extLst>
                  <a:ext uri="{FF2B5EF4-FFF2-40B4-BE49-F238E27FC236}">
                    <a16:creationId xmlns:a16="http://schemas.microsoft.com/office/drawing/2014/main" id="{E6BC66BC-CF71-081C-0274-70FE6B32B173}"/>
                  </a:ext>
                </a:extLst>
              </p:cNvPr>
              <p:cNvSpPr>
                <a:spLocks/>
              </p:cNvSpPr>
              <p:nvPr/>
            </p:nvSpPr>
            <p:spPr bwMode="auto">
              <a:xfrm>
                <a:off x="1910424" y="4073379"/>
                <a:ext cx="49355" cy="68460"/>
              </a:xfrm>
              <a:custGeom>
                <a:avLst/>
                <a:gdLst>
                  <a:gd name="T0" fmla="*/ 7 w 30"/>
                  <a:gd name="T1" fmla="*/ 0 h 41"/>
                  <a:gd name="T2" fmla="*/ 4 w 30"/>
                  <a:gd name="T3" fmla="*/ 19 h 41"/>
                  <a:gd name="T4" fmla="*/ 20 w 30"/>
                  <a:gd name="T5" fmla="*/ 40 h 41"/>
                  <a:gd name="T6" fmla="*/ 16 w 30"/>
                  <a:gd name="T7" fmla="*/ 34 h 41"/>
                  <a:gd name="T8" fmla="*/ 18 w 30"/>
                  <a:gd name="T9" fmla="*/ 28 h 41"/>
                  <a:gd name="T10" fmla="*/ 23 w 30"/>
                  <a:gd name="T11" fmla="*/ 35 h 41"/>
                  <a:gd name="T12" fmla="*/ 22 w 30"/>
                  <a:gd name="T13" fmla="*/ 41 h 41"/>
                  <a:gd name="T14" fmla="*/ 27 w 30"/>
                  <a:gd name="T15" fmla="*/ 23 h 41"/>
                  <a:gd name="T16" fmla="*/ 7 w 3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1">
                    <a:moveTo>
                      <a:pt x="7" y="0"/>
                    </a:moveTo>
                    <a:cubicBezTo>
                      <a:pt x="7" y="0"/>
                      <a:pt x="0" y="8"/>
                      <a:pt x="4" y="19"/>
                    </a:cubicBezTo>
                    <a:cubicBezTo>
                      <a:pt x="8" y="28"/>
                      <a:pt x="17" y="37"/>
                      <a:pt x="20" y="40"/>
                    </a:cubicBezTo>
                    <a:cubicBezTo>
                      <a:pt x="19" y="39"/>
                      <a:pt x="17" y="36"/>
                      <a:pt x="16" y="34"/>
                    </a:cubicBezTo>
                    <a:cubicBezTo>
                      <a:pt x="15" y="30"/>
                      <a:pt x="18" y="28"/>
                      <a:pt x="18" y="28"/>
                    </a:cubicBezTo>
                    <a:cubicBezTo>
                      <a:pt x="18" y="28"/>
                      <a:pt x="22" y="32"/>
                      <a:pt x="23" y="35"/>
                    </a:cubicBezTo>
                    <a:cubicBezTo>
                      <a:pt x="24" y="38"/>
                      <a:pt x="23" y="40"/>
                      <a:pt x="22" y="41"/>
                    </a:cubicBezTo>
                    <a:cubicBezTo>
                      <a:pt x="24" y="39"/>
                      <a:pt x="30" y="32"/>
                      <a:pt x="27" y="23"/>
                    </a:cubicBezTo>
                    <a:cubicBezTo>
                      <a:pt x="23" y="11"/>
                      <a:pt x="7"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0" name="Freeform 15">
                <a:extLst>
                  <a:ext uri="{FF2B5EF4-FFF2-40B4-BE49-F238E27FC236}">
                    <a16:creationId xmlns:a16="http://schemas.microsoft.com/office/drawing/2014/main" id="{BD7FD026-1C3A-8BFD-1270-E0E5ED881730}"/>
                  </a:ext>
                </a:extLst>
              </p:cNvPr>
              <p:cNvSpPr>
                <a:spLocks/>
              </p:cNvSpPr>
              <p:nvPr/>
            </p:nvSpPr>
            <p:spPr bwMode="auto">
              <a:xfrm>
                <a:off x="1861069" y="4046314"/>
                <a:ext cx="47763" cy="55723"/>
              </a:xfrm>
              <a:custGeom>
                <a:avLst/>
                <a:gdLst>
                  <a:gd name="T0" fmla="*/ 5 w 28"/>
                  <a:gd name="T1" fmla="*/ 0 h 33"/>
                  <a:gd name="T2" fmla="*/ 5 w 28"/>
                  <a:gd name="T3" fmla="*/ 17 h 33"/>
                  <a:gd name="T4" fmla="*/ 22 w 28"/>
                  <a:gd name="T5" fmla="*/ 33 h 33"/>
                  <a:gd name="T6" fmla="*/ 17 w 28"/>
                  <a:gd name="T7" fmla="*/ 28 h 33"/>
                  <a:gd name="T8" fmla="*/ 18 w 28"/>
                  <a:gd name="T9" fmla="*/ 23 h 33"/>
                  <a:gd name="T10" fmla="*/ 23 w 28"/>
                  <a:gd name="T11" fmla="*/ 29 h 33"/>
                  <a:gd name="T12" fmla="*/ 23 w 28"/>
                  <a:gd name="T13" fmla="*/ 33 h 33"/>
                  <a:gd name="T14" fmla="*/ 25 w 28"/>
                  <a:gd name="T15" fmla="*/ 18 h 33"/>
                  <a:gd name="T16" fmla="*/ 5 w 2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5" y="0"/>
                    </a:moveTo>
                    <a:cubicBezTo>
                      <a:pt x="5" y="0"/>
                      <a:pt x="0" y="8"/>
                      <a:pt x="5" y="17"/>
                    </a:cubicBezTo>
                    <a:cubicBezTo>
                      <a:pt x="9" y="24"/>
                      <a:pt x="19" y="31"/>
                      <a:pt x="22" y="33"/>
                    </a:cubicBezTo>
                    <a:cubicBezTo>
                      <a:pt x="20" y="32"/>
                      <a:pt x="18" y="30"/>
                      <a:pt x="17" y="28"/>
                    </a:cubicBezTo>
                    <a:cubicBezTo>
                      <a:pt x="16" y="25"/>
                      <a:pt x="18" y="23"/>
                      <a:pt x="18" y="23"/>
                    </a:cubicBezTo>
                    <a:cubicBezTo>
                      <a:pt x="18" y="23"/>
                      <a:pt x="22" y="26"/>
                      <a:pt x="23" y="29"/>
                    </a:cubicBezTo>
                    <a:cubicBezTo>
                      <a:pt x="24" y="31"/>
                      <a:pt x="24" y="32"/>
                      <a:pt x="23" y="33"/>
                    </a:cubicBezTo>
                    <a:cubicBezTo>
                      <a:pt x="24" y="31"/>
                      <a:pt x="28" y="25"/>
                      <a:pt x="25" y="18"/>
                    </a:cubicBezTo>
                    <a:cubicBezTo>
                      <a:pt x="20" y="8"/>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1" name="Freeform 16">
                <a:extLst>
                  <a:ext uri="{FF2B5EF4-FFF2-40B4-BE49-F238E27FC236}">
                    <a16:creationId xmlns:a16="http://schemas.microsoft.com/office/drawing/2014/main" id="{07A2A254-C8B7-5976-D501-9C9D82E25E53}"/>
                  </a:ext>
                </a:extLst>
              </p:cNvPr>
              <p:cNvSpPr>
                <a:spLocks/>
              </p:cNvSpPr>
              <p:nvPr/>
            </p:nvSpPr>
            <p:spPr bwMode="auto">
              <a:xfrm>
                <a:off x="1878582" y="4710214"/>
                <a:ext cx="50947" cy="76420"/>
              </a:xfrm>
              <a:custGeom>
                <a:avLst/>
                <a:gdLst>
                  <a:gd name="T0" fmla="*/ 20 w 31"/>
                  <a:gd name="T1" fmla="*/ 0 h 46"/>
                  <a:gd name="T2" fmla="*/ 28 w 31"/>
                  <a:gd name="T3" fmla="*/ 22 h 46"/>
                  <a:gd name="T4" fmla="*/ 9 w 31"/>
                  <a:gd name="T5" fmla="*/ 46 h 46"/>
                  <a:gd name="T6" fmla="*/ 15 w 31"/>
                  <a:gd name="T7" fmla="*/ 39 h 46"/>
                  <a:gd name="T8" fmla="*/ 13 w 31"/>
                  <a:gd name="T9" fmla="*/ 32 h 46"/>
                  <a:gd name="T10" fmla="*/ 7 w 31"/>
                  <a:gd name="T11" fmla="*/ 40 h 46"/>
                  <a:gd name="T12" fmla="*/ 7 w 31"/>
                  <a:gd name="T13" fmla="*/ 46 h 46"/>
                  <a:gd name="T14" fmla="*/ 3 w 31"/>
                  <a:gd name="T15" fmla="*/ 25 h 46"/>
                  <a:gd name="T16" fmla="*/ 20 w 3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6">
                    <a:moveTo>
                      <a:pt x="20" y="0"/>
                    </a:moveTo>
                    <a:cubicBezTo>
                      <a:pt x="20" y="0"/>
                      <a:pt x="31" y="8"/>
                      <a:pt x="28" y="22"/>
                    </a:cubicBezTo>
                    <a:cubicBezTo>
                      <a:pt x="26" y="33"/>
                      <a:pt x="14" y="43"/>
                      <a:pt x="9" y="46"/>
                    </a:cubicBezTo>
                    <a:cubicBezTo>
                      <a:pt x="11" y="45"/>
                      <a:pt x="14" y="42"/>
                      <a:pt x="15" y="39"/>
                    </a:cubicBezTo>
                    <a:cubicBezTo>
                      <a:pt x="16" y="35"/>
                      <a:pt x="13" y="32"/>
                      <a:pt x="13" y="32"/>
                    </a:cubicBezTo>
                    <a:cubicBezTo>
                      <a:pt x="13" y="32"/>
                      <a:pt x="8" y="36"/>
                      <a:pt x="7" y="40"/>
                    </a:cubicBezTo>
                    <a:cubicBezTo>
                      <a:pt x="6" y="43"/>
                      <a:pt x="7" y="45"/>
                      <a:pt x="7" y="46"/>
                    </a:cubicBezTo>
                    <a:cubicBezTo>
                      <a:pt x="5" y="44"/>
                      <a:pt x="0" y="35"/>
                      <a:pt x="3" y="25"/>
                    </a:cubicBezTo>
                    <a:cubicBezTo>
                      <a:pt x="7" y="12"/>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2" name="Freeform 17">
                <a:extLst>
                  <a:ext uri="{FF2B5EF4-FFF2-40B4-BE49-F238E27FC236}">
                    <a16:creationId xmlns:a16="http://schemas.microsoft.com/office/drawing/2014/main" id="{E3FA2B75-7FC3-76ED-6699-F9B83ECE1DC1}"/>
                  </a:ext>
                </a:extLst>
              </p:cNvPr>
              <p:cNvSpPr>
                <a:spLocks/>
              </p:cNvSpPr>
              <p:nvPr/>
            </p:nvSpPr>
            <p:spPr bwMode="auto">
              <a:xfrm>
                <a:off x="1926345" y="4654491"/>
                <a:ext cx="46171" cy="85973"/>
              </a:xfrm>
              <a:custGeom>
                <a:avLst/>
                <a:gdLst>
                  <a:gd name="T0" fmla="*/ 14 w 27"/>
                  <a:gd name="T1" fmla="*/ 0 h 51"/>
                  <a:gd name="T2" fmla="*/ 27 w 27"/>
                  <a:gd name="T3" fmla="*/ 21 h 51"/>
                  <a:gd name="T4" fmla="*/ 12 w 27"/>
                  <a:gd name="T5" fmla="*/ 51 h 51"/>
                  <a:gd name="T6" fmla="*/ 17 w 27"/>
                  <a:gd name="T7" fmla="*/ 42 h 51"/>
                  <a:gd name="T8" fmla="*/ 14 w 27"/>
                  <a:gd name="T9" fmla="*/ 35 h 51"/>
                  <a:gd name="T10" fmla="*/ 8 w 27"/>
                  <a:gd name="T11" fmla="*/ 44 h 51"/>
                  <a:gd name="T12" fmla="*/ 10 w 27"/>
                  <a:gd name="T13" fmla="*/ 51 h 51"/>
                  <a:gd name="T14" fmla="*/ 1 w 27"/>
                  <a:gd name="T15" fmla="*/ 29 h 51"/>
                  <a:gd name="T16" fmla="*/ 14 w 2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14" y="0"/>
                    </a:moveTo>
                    <a:cubicBezTo>
                      <a:pt x="14" y="0"/>
                      <a:pt x="27" y="6"/>
                      <a:pt x="27" y="21"/>
                    </a:cubicBezTo>
                    <a:cubicBezTo>
                      <a:pt x="27" y="33"/>
                      <a:pt x="16" y="47"/>
                      <a:pt x="12" y="51"/>
                    </a:cubicBezTo>
                    <a:cubicBezTo>
                      <a:pt x="14" y="49"/>
                      <a:pt x="17" y="46"/>
                      <a:pt x="17" y="42"/>
                    </a:cubicBezTo>
                    <a:cubicBezTo>
                      <a:pt x="18" y="37"/>
                      <a:pt x="14" y="35"/>
                      <a:pt x="14" y="35"/>
                    </a:cubicBezTo>
                    <a:cubicBezTo>
                      <a:pt x="14" y="35"/>
                      <a:pt x="9" y="40"/>
                      <a:pt x="8" y="44"/>
                    </a:cubicBezTo>
                    <a:cubicBezTo>
                      <a:pt x="8" y="48"/>
                      <a:pt x="9" y="50"/>
                      <a:pt x="10" y="51"/>
                    </a:cubicBezTo>
                    <a:cubicBezTo>
                      <a:pt x="7" y="49"/>
                      <a:pt x="0" y="40"/>
                      <a:pt x="1" y="29"/>
                    </a:cubicBezTo>
                    <a:cubicBezTo>
                      <a:pt x="3" y="15"/>
                      <a:pt x="14"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3" name="Freeform 18">
                <a:extLst>
                  <a:ext uri="{FF2B5EF4-FFF2-40B4-BE49-F238E27FC236}">
                    <a16:creationId xmlns:a16="http://schemas.microsoft.com/office/drawing/2014/main" id="{AFB3F43C-9379-2178-10C9-8095ABCD3DA2}"/>
                  </a:ext>
                </a:extLst>
              </p:cNvPr>
              <p:cNvSpPr>
                <a:spLocks/>
              </p:cNvSpPr>
              <p:nvPr/>
            </p:nvSpPr>
            <p:spPr bwMode="auto">
              <a:xfrm>
                <a:off x="1964555" y="4584439"/>
                <a:ext cx="50947" cy="95525"/>
              </a:xfrm>
              <a:custGeom>
                <a:avLst/>
                <a:gdLst>
                  <a:gd name="T0" fmla="*/ 8 w 30"/>
                  <a:gd name="T1" fmla="*/ 0 h 56"/>
                  <a:gd name="T2" fmla="*/ 27 w 30"/>
                  <a:gd name="T3" fmla="*/ 20 h 56"/>
                  <a:gd name="T4" fmla="*/ 18 w 30"/>
                  <a:gd name="T5" fmla="*/ 55 h 56"/>
                  <a:gd name="T6" fmla="*/ 21 w 30"/>
                  <a:gd name="T7" fmla="*/ 45 h 56"/>
                  <a:gd name="T8" fmla="*/ 16 w 30"/>
                  <a:gd name="T9" fmla="*/ 37 h 56"/>
                  <a:gd name="T10" fmla="*/ 12 w 30"/>
                  <a:gd name="T11" fmla="*/ 49 h 56"/>
                  <a:gd name="T12" fmla="*/ 16 w 30"/>
                  <a:gd name="T13" fmla="*/ 56 h 56"/>
                  <a:gd name="T14" fmla="*/ 1 w 30"/>
                  <a:gd name="T15" fmla="*/ 33 h 56"/>
                  <a:gd name="T16" fmla="*/ 8 w 30"/>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6">
                    <a:moveTo>
                      <a:pt x="8" y="0"/>
                    </a:moveTo>
                    <a:cubicBezTo>
                      <a:pt x="8" y="0"/>
                      <a:pt x="24" y="5"/>
                      <a:pt x="27" y="20"/>
                    </a:cubicBezTo>
                    <a:cubicBezTo>
                      <a:pt x="30" y="34"/>
                      <a:pt x="21" y="50"/>
                      <a:pt x="18" y="55"/>
                    </a:cubicBezTo>
                    <a:cubicBezTo>
                      <a:pt x="19" y="53"/>
                      <a:pt x="21" y="48"/>
                      <a:pt x="21" y="45"/>
                    </a:cubicBezTo>
                    <a:cubicBezTo>
                      <a:pt x="21" y="39"/>
                      <a:pt x="16" y="37"/>
                      <a:pt x="16" y="37"/>
                    </a:cubicBezTo>
                    <a:cubicBezTo>
                      <a:pt x="16" y="37"/>
                      <a:pt x="12" y="44"/>
                      <a:pt x="12" y="49"/>
                    </a:cubicBezTo>
                    <a:cubicBezTo>
                      <a:pt x="12" y="52"/>
                      <a:pt x="15" y="55"/>
                      <a:pt x="16" y="56"/>
                    </a:cubicBezTo>
                    <a:cubicBezTo>
                      <a:pt x="12" y="54"/>
                      <a:pt x="3" y="46"/>
                      <a:pt x="1" y="33"/>
                    </a:cubicBezTo>
                    <a:cubicBezTo>
                      <a:pt x="0" y="18"/>
                      <a:pt x="8" y="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4" name="Freeform 19">
                <a:extLst>
                  <a:ext uri="{FF2B5EF4-FFF2-40B4-BE49-F238E27FC236}">
                    <a16:creationId xmlns:a16="http://schemas.microsoft.com/office/drawing/2014/main" id="{E22FE700-C337-4927-E142-411B0A65E0CE}"/>
                  </a:ext>
                </a:extLst>
              </p:cNvPr>
              <p:cNvSpPr>
                <a:spLocks/>
              </p:cNvSpPr>
              <p:nvPr/>
            </p:nvSpPr>
            <p:spPr bwMode="auto">
              <a:xfrm>
                <a:off x="1985252" y="4511203"/>
                <a:ext cx="60499" cy="93933"/>
              </a:xfrm>
              <a:custGeom>
                <a:avLst/>
                <a:gdLst>
                  <a:gd name="T0" fmla="*/ 5 w 36"/>
                  <a:gd name="T1" fmla="*/ 0 h 56"/>
                  <a:gd name="T2" fmla="*/ 30 w 36"/>
                  <a:gd name="T3" fmla="*/ 16 h 56"/>
                  <a:gd name="T4" fmla="*/ 28 w 36"/>
                  <a:gd name="T5" fmla="*/ 55 h 56"/>
                  <a:gd name="T6" fmla="*/ 29 w 36"/>
                  <a:gd name="T7" fmla="*/ 43 h 56"/>
                  <a:gd name="T8" fmla="*/ 22 w 36"/>
                  <a:gd name="T9" fmla="*/ 37 h 56"/>
                  <a:gd name="T10" fmla="*/ 20 w 36"/>
                  <a:gd name="T11" fmla="*/ 50 h 56"/>
                  <a:gd name="T12" fmla="*/ 26 w 36"/>
                  <a:gd name="T13" fmla="*/ 56 h 56"/>
                  <a:gd name="T14" fmla="*/ 6 w 36"/>
                  <a:gd name="T15" fmla="*/ 36 h 56"/>
                  <a:gd name="T16" fmla="*/ 5 w 3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6">
                    <a:moveTo>
                      <a:pt x="5" y="0"/>
                    </a:moveTo>
                    <a:cubicBezTo>
                      <a:pt x="5" y="0"/>
                      <a:pt x="23" y="0"/>
                      <a:pt x="30" y="16"/>
                    </a:cubicBezTo>
                    <a:cubicBezTo>
                      <a:pt x="36" y="30"/>
                      <a:pt x="30" y="49"/>
                      <a:pt x="28" y="55"/>
                    </a:cubicBezTo>
                    <a:cubicBezTo>
                      <a:pt x="29" y="52"/>
                      <a:pt x="30" y="47"/>
                      <a:pt x="29" y="43"/>
                    </a:cubicBezTo>
                    <a:cubicBezTo>
                      <a:pt x="27" y="38"/>
                      <a:pt x="22" y="37"/>
                      <a:pt x="22" y="37"/>
                    </a:cubicBezTo>
                    <a:cubicBezTo>
                      <a:pt x="22" y="37"/>
                      <a:pt x="19" y="44"/>
                      <a:pt x="20" y="50"/>
                    </a:cubicBezTo>
                    <a:cubicBezTo>
                      <a:pt x="21" y="53"/>
                      <a:pt x="24" y="55"/>
                      <a:pt x="26" y="56"/>
                    </a:cubicBezTo>
                    <a:cubicBezTo>
                      <a:pt x="22" y="55"/>
                      <a:pt x="10" y="48"/>
                      <a:pt x="6" y="36"/>
                    </a:cubicBezTo>
                    <a:cubicBezTo>
                      <a:pt x="0" y="20"/>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5" name="Freeform 20">
                <a:extLst>
                  <a:ext uri="{FF2B5EF4-FFF2-40B4-BE49-F238E27FC236}">
                    <a16:creationId xmlns:a16="http://schemas.microsoft.com/office/drawing/2014/main" id="{59AE5A6E-AC33-7AE6-B0B6-E307977A4EE0}"/>
                  </a:ext>
                </a:extLst>
              </p:cNvPr>
              <p:cNvSpPr>
                <a:spLocks/>
              </p:cNvSpPr>
              <p:nvPr/>
            </p:nvSpPr>
            <p:spPr bwMode="auto">
              <a:xfrm>
                <a:off x="1991620" y="4423638"/>
                <a:ext cx="66868" cy="97117"/>
              </a:xfrm>
              <a:custGeom>
                <a:avLst/>
                <a:gdLst>
                  <a:gd name="T0" fmla="*/ 1 w 40"/>
                  <a:gd name="T1" fmla="*/ 3 h 58"/>
                  <a:gd name="T2" fmla="*/ 31 w 40"/>
                  <a:gd name="T3" fmla="*/ 15 h 58"/>
                  <a:gd name="T4" fmla="*/ 37 w 40"/>
                  <a:gd name="T5" fmla="*/ 56 h 58"/>
                  <a:gd name="T6" fmla="*/ 36 w 40"/>
                  <a:gd name="T7" fmla="*/ 44 h 58"/>
                  <a:gd name="T8" fmla="*/ 27 w 40"/>
                  <a:gd name="T9" fmla="*/ 38 h 58"/>
                  <a:gd name="T10" fmla="*/ 28 w 40"/>
                  <a:gd name="T11" fmla="*/ 52 h 58"/>
                  <a:gd name="T12" fmla="*/ 35 w 40"/>
                  <a:gd name="T13" fmla="*/ 58 h 58"/>
                  <a:gd name="T14" fmla="*/ 9 w 40"/>
                  <a:gd name="T15" fmla="*/ 41 h 58"/>
                  <a:gd name="T16" fmla="*/ 1 w 40"/>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
                    <a:moveTo>
                      <a:pt x="1" y="3"/>
                    </a:moveTo>
                    <a:cubicBezTo>
                      <a:pt x="0" y="4"/>
                      <a:pt x="19" y="0"/>
                      <a:pt x="31" y="15"/>
                    </a:cubicBezTo>
                    <a:cubicBezTo>
                      <a:pt x="40" y="27"/>
                      <a:pt x="39" y="49"/>
                      <a:pt x="37" y="56"/>
                    </a:cubicBezTo>
                    <a:cubicBezTo>
                      <a:pt x="38" y="53"/>
                      <a:pt x="38" y="47"/>
                      <a:pt x="36" y="44"/>
                    </a:cubicBezTo>
                    <a:cubicBezTo>
                      <a:pt x="33" y="38"/>
                      <a:pt x="27" y="38"/>
                      <a:pt x="27" y="38"/>
                    </a:cubicBezTo>
                    <a:cubicBezTo>
                      <a:pt x="27" y="38"/>
                      <a:pt x="25" y="47"/>
                      <a:pt x="28" y="52"/>
                    </a:cubicBezTo>
                    <a:cubicBezTo>
                      <a:pt x="30" y="56"/>
                      <a:pt x="33" y="57"/>
                      <a:pt x="35" y="58"/>
                    </a:cubicBezTo>
                    <a:cubicBezTo>
                      <a:pt x="31" y="57"/>
                      <a:pt x="17" y="53"/>
                      <a:pt x="9" y="41"/>
                    </a:cubicBezTo>
                    <a:cubicBezTo>
                      <a:pt x="0" y="26"/>
                      <a:pt x="1" y="4"/>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6" name="Freeform 21">
                <a:extLst>
                  <a:ext uri="{FF2B5EF4-FFF2-40B4-BE49-F238E27FC236}">
                    <a16:creationId xmlns:a16="http://schemas.microsoft.com/office/drawing/2014/main" id="{BE22C8F9-A99F-2754-3FDA-1E083AEDC056}"/>
                  </a:ext>
                </a:extLst>
              </p:cNvPr>
              <p:cNvSpPr>
                <a:spLocks/>
              </p:cNvSpPr>
              <p:nvPr/>
            </p:nvSpPr>
            <p:spPr bwMode="auto">
              <a:xfrm>
                <a:off x="1986844" y="4345626"/>
                <a:ext cx="71644" cy="81196"/>
              </a:xfrm>
              <a:custGeom>
                <a:avLst/>
                <a:gdLst>
                  <a:gd name="T0" fmla="*/ 0 w 43"/>
                  <a:gd name="T1" fmla="*/ 6 h 49"/>
                  <a:gd name="T2" fmla="*/ 29 w 43"/>
                  <a:gd name="T3" fmla="*/ 11 h 49"/>
                  <a:gd name="T4" fmla="*/ 43 w 43"/>
                  <a:gd name="T5" fmla="*/ 46 h 49"/>
                  <a:gd name="T6" fmla="*/ 39 w 43"/>
                  <a:gd name="T7" fmla="*/ 36 h 49"/>
                  <a:gd name="T8" fmla="*/ 30 w 43"/>
                  <a:gd name="T9" fmla="*/ 33 h 49"/>
                  <a:gd name="T10" fmla="*/ 34 w 43"/>
                  <a:gd name="T11" fmla="*/ 45 h 49"/>
                  <a:gd name="T12" fmla="*/ 41 w 43"/>
                  <a:gd name="T13" fmla="*/ 48 h 49"/>
                  <a:gd name="T14" fmla="*/ 15 w 43"/>
                  <a:gd name="T15" fmla="*/ 39 h 49"/>
                  <a:gd name="T16" fmla="*/ 0 w 43"/>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9">
                    <a:moveTo>
                      <a:pt x="0" y="6"/>
                    </a:moveTo>
                    <a:cubicBezTo>
                      <a:pt x="0" y="7"/>
                      <a:pt x="16" y="0"/>
                      <a:pt x="29" y="11"/>
                    </a:cubicBezTo>
                    <a:cubicBezTo>
                      <a:pt x="39" y="21"/>
                      <a:pt x="42" y="40"/>
                      <a:pt x="43" y="46"/>
                    </a:cubicBezTo>
                    <a:cubicBezTo>
                      <a:pt x="42" y="43"/>
                      <a:pt x="41" y="39"/>
                      <a:pt x="39" y="36"/>
                    </a:cubicBezTo>
                    <a:cubicBezTo>
                      <a:pt x="35" y="32"/>
                      <a:pt x="30" y="33"/>
                      <a:pt x="30" y="33"/>
                    </a:cubicBezTo>
                    <a:cubicBezTo>
                      <a:pt x="30" y="33"/>
                      <a:pt x="30" y="41"/>
                      <a:pt x="34" y="45"/>
                    </a:cubicBezTo>
                    <a:cubicBezTo>
                      <a:pt x="36" y="48"/>
                      <a:pt x="39" y="48"/>
                      <a:pt x="41" y="48"/>
                    </a:cubicBezTo>
                    <a:cubicBezTo>
                      <a:pt x="37" y="49"/>
                      <a:pt x="24" y="48"/>
                      <a:pt x="15" y="39"/>
                    </a:cubicBezTo>
                    <a:cubicBezTo>
                      <a:pt x="4" y="27"/>
                      <a:pt x="0" y="7"/>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7" name="Freeform 22">
                <a:extLst>
                  <a:ext uri="{FF2B5EF4-FFF2-40B4-BE49-F238E27FC236}">
                    <a16:creationId xmlns:a16="http://schemas.microsoft.com/office/drawing/2014/main" id="{608C0442-7AAC-EC82-1067-5A8C2061BDD2}"/>
                  </a:ext>
                </a:extLst>
              </p:cNvPr>
              <p:cNvSpPr>
                <a:spLocks/>
              </p:cNvSpPr>
              <p:nvPr/>
            </p:nvSpPr>
            <p:spPr bwMode="auto">
              <a:xfrm>
                <a:off x="1966147" y="4273982"/>
                <a:ext cx="78012" cy="71644"/>
              </a:xfrm>
              <a:custGeom>
                <a:avLst/>
                <a:gdLst>
                  <a:gd name="T0" fmla="*/ 0 w 46"/>
                  <a:gd name="T1" fmla="*/ 9 h 42"/>
                  <a:gd name="T2" fmla="*/ 27 w 46"/>
                  <a:gd name="T3" fmla="*/ 8 h 42"/>
                  <a:gd name="T4" fmla="*/ 46 w 46"/>
                  <a:gd name="T5" fmla="*/ 37 h 42"/>
                  <a:gd name="T6" fmla="*/ 40 w 46"/>
                  <a:gd name="T7" fmla="*/ 28 h 42"/>
                  <a:gd name="T8" fmla="*/ 32 w 46"/>
                  <a:gd name="T9" fmla="*/ 27 h 42"/>
                  <a:gd name="T10" fmla="*/ 38 w 46"/>
                  <a:gd name="T11" fmla="*/ 37 h 42"/>
                  <a:gd name="T12" fmla="*/ 45 w 46"/>
                  <a:gd name="T13" fmla="*/ 39 h 42"/>
                  <a:gd name="T14" fmla="*/ 20 w 46"/>
                  <a:gd name="T15" fmla="*/ 35 h 42"/>
                  <a:gd name="T16" fmla="*/ 0 w 46"/>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0" y="9"/>
                    </a:moveTo>
                    <a:cubicBezTo>
                      <a:pt x="0" y="9"/>
                      <a:pt x="14" y="0"/>
                      <a:pt x="27" y="8"/>
                    </a:cubicBezTo>
                    <a:cubicBezTo>
                      <a:pt x="38" y="15"/>
                      <a:pt x="44" y="31"/>
                      <a:pt x="46" y="37"/>
                    </a:cubicBezTo>
                    <a:cubicBezTo>
                      <a:pt x="45" y="34"/>
                      <a:pt x="43" y="30"/>
                      <a:pt x="40" y="28"/>
                    </a:cubicBezTo>
                    <a:cubicBezTo>
                      <a:pt x="36" y="25"/>
                      <a:pt x="32" y="27"/>
                      <a:pt x="32" y="27"/>
                    </a:cubicBezTo>
                    <a:cubicBezTo>
                      <a:pt x="32" y="27"/>
                      <a:pt x="34" y="34"/>
                      <a:pt x="38" y="37"/>
                    </a:cubicBezTo>
                    <a:cubicBezTo>
                      <a:pt x="40" y="39"/>
                      <a:pt x="43" y="39"/>
                      <a:pt x="45" y="39"/>
                    </a:cubicBezTo>
                    <a:cubicBezTo>
                      <a:pt x="41" y="40"/>
                      <a:pt x="30" y="42"/>
                      <a:pt x="20" y="35"/>
                    </a:cubicBezTo>
                    <a:cubicBezTo>
                      <a:pt x="8" y="27"/>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8" name="Freeform 23">
                <a:extLst>
                  <a:ext uri="{FF2B5EF4-FFF2-40B4-BE49-F238E27FC236}">
                    <a16:creationId xmlns:a16="http://schemas.microsoft.com/office/drawing/2014/main" id="{8B77AA5E-471B-FA87-3319-F8AAC4774EEA}"/>
                  </a:ext>
                </a:extLst>
              </p:cNvPr>
              <p:cNvSpPr>
                <a:spLocks/>
              </p:cNvSpPr>
              <p:nvPr/>
            </p:nvSpPr>
            <p:spPr bwMode="auto">
              <a:xfrm>
                <a:off x="1939081" y="4215075"/>
                <a:ext cx="76420" cy="58907"/>
              </a:xfrm>
              <a:custGeom>
                <a:avLst/>
                <a:gdLst>
                  <a:gd name="T0" fmla="*/ 0 w 46"/>
                  <a:gd name="T1" fmla="*/ 10 h 35"/>
                  <a:gd name="T2" fmla="*/ 24 w 46"/>
                  <a:gd name="T3" fmla="*/ 5 h 35"/>
                  <a:gd name="T4" fmla="*/ 46 w 46"/>
                  <a:gd name="T5" fmla="*/ 28 h 35"/>
                  <a:gd name="T6" fmla="*/ 39 w 46"/>
                  <a:gd name="T7" fmla="*/ 21 h 35"/>
                  <a:gd name="T8" fmla="*/ 32 w 46"/>
                  <a:gd name="T9" fmla="*/ 21 h 35"/>
                  <a:gd name="T10" fmla="*/ 38 w 46"/>
                  <a:gd name="T11" fmla="*/ 29 h 35"/>
                  <a:gd name="T12" fmla="*/ 45 w 46"/>
                  <a:gd name="T13" fmla="*/ 30 h 35"/>
                  <a:gd name="T14" fmla="*/ 22 w 46"/>
                  <a:gd name="T15" fmla="*/ 30 h 35"/>
                  <a:gd name="T16" fmla="*/ 0 w 46"/>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
                    <a:moveTo>
                      <a:pt x="0" y="10"/>
                    </a:moveTo>
                    <a:cubicBezTo>
                      <a:pt x="0" y="10"/>
                      <a:pt x="11" y="0"/>
                      <a:pt x="24" y="5"/>
                    </a:cubicBezTo>
                    <a:cubicBezTo>
                      <a:pt x="35" y="9"/>
                      <a:pt x="43" y="23"/>
                      <a:pt x="46" y="28"/>
                    </a:cubicBezTo>
                    <a:cubicBezTo>
                      <a:pt x="45" y="26"/>
                      <a:pt x="42" y="22"/>
                      <a:pt x="39" y="21"/>
                    </a:cubicBezTo>
                    <a:cubicBezTo>
                      <a:pt x="35" y="19"/>
                      <a:pt x="32" y="21"/>
                      <a:pt x="32" y="21"/>
                    </a:cubicBezTo>
                    <a:cubicBezTo>
                      <a:pt x="32" y="21"/>
                      <a:pt x="34" y="27"/>
                      <a:pt x="38" y="29"/>
                    </a:cubicBezTo>
                    <a:cubicBezTo>
                      <a:pt x="41" y="31"/>
                      <a:pt x="44" y="30"/>
                      <a:pt x="45" y="30"/>
                    </a:cubicBezTo>
                    <a:cubicBezTo>
                      <a:pt x="42" y="31"/>
                      <a:pt x="32" y="35"/>
                      <a:pt x="22" y="30"/>
                    </a:cubicBezTo>
                    <a:cubicBezTo>
                      <a:pt x="10" y="25"/>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9" name="Freeform 24">
                <a:extLst>
                  <a:ext uri="{FF2B5EF4-FFF2-40B4-BE49-F238E27FC236}">
                    <a16:creationId xmlns:a16="http://schemas.microsoft.com/office/drawing/2014/main" id="{0AF23059-1A65-F98D-3F2E-74197A65BEF1}"/>
                  </a:ext>
                </a:extLst>
              </p:cNvPr>
              <p:cNvSpPr>
                <a:spLocks/>
              </p:cNvSpPr>
              <p:nvPr/>
            </p:nvSpPr>
            <p:spPr bwMode="auto">
              <a:xfrm>
                <a:off x="1904055" y="4167312"/>
                <a:ext cx="73236" cy="47763"/>
              </a:xfrm>
              <a:custGeom>
                <a:avLst/>
                <a:gdLst>
                  <a:gd name="T0" fmla="*/ 0 w 43"/>
                  <a:gd name="T1" fmla="*/ 10 h 29"/>
                  <a:gd name="T2" fmla="*/ 20 w 43"/>
                  <a:gd name="T3" fmla="*/ 3 h 29"/>
                  <a:gd name="T4" fmla="*/ 43 w 43"/>
                  <a:gd name="T5" fmla="*/ 20 h 29"/>
                  <a:gd name="T6" fmla="*/ 36 w 43"/>
                  <a:gd name="T7" fmla="*/ 15 h 29"/>
                  <a:gd name="T8" fmla="*/ 30 w 43"/>
                  <a:gd name="T9" fmla="*/ 17 h 29"/>
                  <a:gd name="T10" fmla="*/ 37 w 43"/>
                  <a:gd name="T11" fmla="*/ 23 h 29"/>
                  <a:gd name="T12" fmla="*/ 43 w 43"/>
                  <a:gd name="T13" fmla="*/ 22 h 29"/>
                  <a:gd name="T14" fmla="*/ 23 w 43"/>
                  <a:gd name="T15" fmla="*/ 26 h 29"/>
                  <a:gd name="T16" fmla="*/ 0 w 43"/>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0" y="10"/>
                    </a:moveTo>
                    <a:cubicBezTo>
                      <a:pt x="0" y="10"/>
                      <a:pt x="8" y="0"/>
                      <a:pt x="20" y="3"/>
                    </a:cubicBezTo>
                    <a:cubicBezTo>
                      <a:pt x="31" y="5"/>
                      <a:pt x="40" y="16"/>
                      <a:pt x="43" y="20"/>
                    </a:cubicBezTo>
                    <a:cubicBezTo>
                      <a:pt x="42" y="18"/>
                      <a:pt x="39" y="16"/>
                      <a:pt x="36" y="15"/>
                    </a:cubicBezTo>
                    <a:cubicBezTo>
                      <a:pt x="32" y="14"/>
                      <a:pt x="30" y="17"/>
                      <a:pt x="30" y="17"/>
                    </a:cubicBezTo>
                    <a:cubicBezTo>
                      <a:pt x="30" y="17"/>
                      <a:pt x="33" y="21"/>
                      <a:pt x="37" y="23"/>
                    </a:cubicBezTo>
                    <a:cubicBezTo>
                      <a:pt x="40" y="23"/>
                      <a:pt x="42" y="22"/>
                      <a:pt x="43" y="22"/>
                    </a:cubicBezTo>
                    <a:cubicBezTo>
                      <a:pt x="41" y="24"/>
                      <a:pt x="32" y="29"/>
                      <a:pt x="23" y="26"/>
                    </a:cubicBezTo>
                    <a:cubicBezTo>
                      <a:pt x="11" y="23"/>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0" name="Freeform 25">
                <a:extLst>
                  <a:ext uri="{FF2B5EF4-FFF2-40B4-BE49-F238E27FC236}">
                    <a16:creationId xmlns:a16="http://schemas.microsoft.com/office/drawing/2014/main" id="{7EACFCBE-1AEF-D186-A617-B9EF322E85B4}"/>
                  </a:ext>
                </a:extLst>
              </p:cNvPr>
              <p:cNvSpPr>
                <a:spLocks/>
              </p:cNvSpPr>
              <p:nvPr/>
            </p:nvSpPr>
            <p:spPr bwMode="auto">
              <a:xfrm>
                <a:off x="1867437" y="4130695"/>
                <a:ext cx="65276" cy="36618"/>
              </a:xfrm>
              <a:custGeom>
                <a:avLst/>
                <a:gdLst>
                  <a:gd name="T0" fmla="*/ 0 w 39"/>
                  <a:gd name="T1" fmla="*/ 9 h 22"/>
                  <a:gd name="T2" fmla="*/ 17 w 39"/>
                  <a:gd name="T3" fmla="*/ 1 h 22"/>
                  <a:gd name="T4" fmla="*/ 39 w 39"/>
                  <a:gd name="T5" fmla="*/ 13 h 22"/>
                  <a:gd name="T6" fmla="*/ 33 w 39"/>
                  <a:gd name="T7" fmla="*/ 9 h 22"/>
                  <a:gd name="T8" fmla="*/ 27 w 39"/>
                  <a:gd name="T9" fmla="*/ 12 h 22"/>
                  <a:gd name="T10" fmla="*/ 34 w 39"/>
                  <a:gd name="T11" fmla="*/ 16 h 22"/>
                  <a:gd name="T12" fmla="*/ 39 w 39"/>
                  <a:gd name="T13" fmla="*/ 14 h 22"/>
                  <a:gd name="T14" fmla="*/ 22 w 39"/>
                  <a:gd name="T15" fmla="*/ 20 h 22"/>
                  <a:gd name="T16" fmla="*/ 0 w 39"/>
                  <a:gd name="T1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0" y="9"/>
                    </a:moveTo>
                    <a:cubicBezTo>
                      <a:pt x="0" y="9"/>
                      <a:pt x="5" y="0"/>
                      <a:pt x="17" y="1"/>
                    </a:cubicBezTo>
                    <a:cubicBezTo>
                      <a:pt x="26" y="2"/>
                      <a:pt x="36" y="10"/>
                      <a:pt x="39" y="13"/>
                    </a:cubicBezTo>
                    <a:cubicBezTo>
                      <a:pt x="38" y="12"/>
                      <a:pt x="35" y="10"/>
                      <a:pt x="33" y="9"/>
                    </a:cubicBezTo>
                    <a:cubicBezTo>
                      <a:pt x="29" y="9"/>
                      <a:pt x="27" y="12"/>
                      <a:pt x="27" y="12"/>
                    </a:cubicBezTo>
                    <a:cubicBezTo>
                      <a:pt x="27" y="12"/>
                      <a:pt x="31" y="15"/>
                      <a:pt x="34" y="16"/>
                    </a:cubicBezTo>
                    <a:cubicBezTo>
                      <a:pt x="37" y="16"/>
                      <a:pt x="39" y="15"/>
                      <a:pt x="39" y="14"/>
                    </a:cubicBezTo>
                    <a:cubicBezTo>
                      <a:pt x="38" y="16"/>
                      <a:pt x="31" y="22"/>
                      <a:pt x="22" y="20"/>
                    </a:cubicBezTo>
                    <a:cubicBezTo>
                      <a:pt x="12" y="1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1" name="Freeform 26">
                <a:extLst>
                  <a:ext uri="{FF2B5EF4-FFF2-40B4-BE49-F238E27FC236}">
                    <a16:creationId xmlns:a16="http://schemas.microsoft.com/office/drawing/2014/main" id="{5F37C2B9-C828-C48E-5B87-4EB0A5EBAAC4}"/>
                  </a:ext>
                </a:extLst>
              </p:cNvPr>
              <p:cNvSpPr>
                <a:spLocks/>
              </p:cNvSpPr>
              <p:nvPr/>
            </p:nvSpPr>
            <p:spPr bwMode="auto">
              <a:xfrm>
                <a:off x="1830819" y="4100445"/>
                <a:ext cx="58907" cy="28658"/>
              </a:xfrm>
              <a:custGeom>
                <a:avLst/>
                <a:gdLst>
                  <a:gd name="T0" fmla="*/ 0 w 35"/>
                  <a:gd name="T1" fmla="*/ 9 h 17"/>
                  <a:gd name="T2" fmla="*/ 13 w 35"/>
                  <a:gd name="T3" fmla="*/ 1 h 17"/>
                  <a:gd name="T4" fmla="*/ 34 w 35"/>
                  <a:gd name="T5" fmla="*/ 9 h 17"/>
                  <a:gd name="T6" fmla="*/ 28 w 35"/>
                  <a:gd name="T7" fmla="*/ 6 h 17"/>
                  <a:gd name="T8" fmla="*/ 24 w 35"/>
                  <a:gd name="T9" fmla="*/ 9 h 17"/>
                  <a:gd name="T10" fmla="*/ 31 w 35"/>
                  <a:gd name="T11" fmla="*/ 12 h 17"/>
                  <a:gd name="T12" fmla="*/ 35 w 35"/>
                  <a:gd name="T13" fmla="*/ 10 h 17"/>
                  <a:gd name="T14" fmla="*/ 21 w 35"/>
                  <a:gd name="T15" fmla="*/ 17 h 17"/>
                  <a:gd name="T16" fmla="*/ 0 w 35"/>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0" y="9"/>
                    </a:moveTo>
                    <a:cubicBezTo>
                      <a:pt x="0" y="9"/>
                      <a:pt x="3" y="1"/>
                      <a:pt x="13" y="1"/>
                    </a:cubicBezTo>
                    <a:cubicBezTo>
                      <a:pt x="22" y="0"/>
                      <a:pt x="31" y="6"/>
                      <a:pt x="34" y="9"/>
                    </a:cubicBezTo>
                    <a:cubicBezTo>
                      <a:pt x="33" y="8"/>
                      <a:pt x="30" y="6"/>
                      <a:pt x="28" y="6"/>
                    </a:cubicBezTo>
                    <a:cubicBezTo>
                      <a:pt x="25" y="6"/>
                      <a:pt x="24" y="9"/>
                      <a:pt x="24" y="9"/>
                    </a:cubicBezTo>
                    <a:cubicBezTo>
                      <a:pt x="24" y="9"/>
                      <a:pt x="27" y="11"/>
                      <a:pt x="31" y="12"/>
                    </a:cubicBezTo>
                    <a:cubicBezTo>
                      <a:pt x="33" y="12"/>
                      <a:pt x="34" y="11"/>
                      <a:pt x="35" y="10"/>
                    </a:cubicBezTo>
                    <a:cubicBezTo>
                      <a:pt x="33" y="12"/>
                      <a:pt x="29" y="17"/>
                      <a:pt x="21" y="17"/>
                    </a:cubicBezTo>
                    <a:cubicBezTo>
                      <a:pt x="12" y="17"/>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2" name="Freeform 27">
                <a:extLst>
                  <a:ext uri="{FF2B5EF4-FFF2-40B4-BE49-F238E27FC236}">
                    <a16:creationId xmlns:a16="http://schemas.microsoft.com/office/drawing/2014/main" id="{A9740322-D225-6BB5-0215-135404172C18}"/>
                  </a:ext>
                </a:extLst>
              </p:cNvPr>
              <p:cNvSpPr>
                <a:spLocks/>
              </p:cNvSpPr>
              <p:nvPr/>
            </p:nvSpPr>
            <p:spPr bwMode="auto">
              <a:xfrm>
                <a:off x="1803754" y="4055867"/>
                <a:ext cx="66868" cy="39802"/>
              </a:xfrm>
              <a:custGeom>
                <a:avLst/>
                <a:gdLst>
                  <a:gd name="T0" fmla="*/ 0 w 40"/>
                  <a:gd name="T1" fmla="*/ 2 h 23"/>
                  <a:gd name="T2" fmla="*/ 18 w 40"/>
                  <a:gd name="T3" fmla="*/ 18 h 23"/>
                  <a:gd name="T4" fmla="*/ 40 w 40"/>
                  <a:gd name="T5" fmla="*/ 23 h 23"/>
                  <a:gd name="T6" fmla="*/ 33 w 40"/>
                  <a:gd name="T7" fmla="*/ 21 h 23"/>
                  <a:gd name="T8" fmla="*/ 28 w 40"/>
                  <a:gd name="T9" fmla="*/ 16 h 23"/>
                  <a:gd name="T10" fmla="*/ 36 w 40"/>
                  <a:gd name="T11" fmla="*/ 17 h 23"/>
                  <a:gd name="T12" fmla="*/ 40 w 40"/>
                  <a:gd name="T13" fmla="*/ 22 h 23"/>
                  <a:gd name="T14" fmla="*/ 24 w 40"/>
                  <a:gd name="T15" fmla="*/ 6 h 23"/>
                  <a:gd name="T16" fmla="*/ 0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0" y="2"/>
                    </a:moveTo>
                    <a:cubicBezTo>
                      <a:pt x="0" y="2"/>
                      <a:pt x="7" y="12"/>
                      <a:pt x="18" y="18"/>
                    </a:cubicBezTo>
                    <a:cubicBezTo>
                      <a:pt x="27" y="23"/>
                      <a:pt x="36" y="23"/>
                      <a:pt x="40" y="23"/>
                    </a:cubicBezTo>
                    <a:cubicBezTo>
                      <a:pt x="38" y="23"/>
                      <a:pt x="36" y="23"/>
                      <a:pt x="33" y="21"/>
                    </a:cubicBezTo>
                    <a:cubicBezTo>
                      <a:pt x="30" y="19"/>
                      <a:pt x="28" y="16"/>
                      <a:pt x="28" y="16"/>
                    </a:cubicBezTo>
                    <a:cubicBezTo>
                      <a:pt x="28" y="16"/>
                      <a:pt x="32" y="15"/>
                      <a:pt x="36" y="17"/>
                    </a:cubicBezTo>
                    <a:cubicBezTo>
                      <a:pt x="38" y="19"/>
                      <a:pt x="39" y="21"/>
                      <a:pt x="40" y="22"/>
                    </a:cubicBezTo>
                    <a:cubicBezTo>
                      <a:pt x="39" y="19"/>
                      <a:pt x="34" y="11"/>
                      <a:pt x="24" y="6"/>
                    </a:cubicBezTo>
                    <a:cubicBezTo>
                      <a:pt x="13" y="0"/>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3" name="Freeform 28">
                <a:extLst>
                  <a:ext uri="{FF2B5EF4-FFF2-40B4-BE49-F238E27FC236}">
                    <a16:creationId xmlns:a16="http://schemas.microsoft.com/office/drawing/2014/main" id="{D6512982-51A3-7BDF-1152-EE128D325797}"/>
                  </a:ext>
                </a:extLst>
              </p:cNvPr>
              <p:cNvSpPr>
                <a:spLocks/>
              </p:cNvSpPr>
              <p:nvPr/>
            </p:nvSpPr>
            <p:spPr bwMode="auto">
              <a:xfrm>
                <a:off x="1802162" y="4086116"/>
                <a:ext cx="348667" cy="762609"/>
              </a:xfrm>
              <a:custGeom>
                <a:avLst/>
                <a:gdLst>
                  <a:gd name="T0" fmla="*/ 6 w 208"/>
                  <a:gd name="T1" fmla="*/ 445 h 454"/>
                  <a:gd name="T2" fmla="*/ 34 w 208"/>
                  <a:gd name="T3" fmla="*/ 0 h 454"/>
                  <a:gd name="T4" fmla="*/ 10 w 208"/>
                  <a:gd name="T5" fmla="*/ 453 h 454"/>
                  <a:gd name="T6" fmla="*/ 1 w 208"/>
                  <a:gd name="T7" fmla="*/ 452 h 454"/>
                  <a:gd name="T8" fmla="*/ 6 w 208"/>
                  <a:gd name="T9" fmla="*/ 445 h 454"/>
                  <a:gd name="T10" fmla="*/ 6 w 208"/>
                  <a:gd name="T11" fmla="*/ 445 h 454"/>
                </a:gdLst>
                <a:ahLst/>
                <a:cxnLst>
                  <a:cxn ang="0">
                    <a:pos x="T0" y="T1"/>
                  </a:cxn>
                  <a:cxn ang="0">
                    <a:pos x="T2" y="T3"/>
                  </a:cxn>
                  <a:cxn ang="0">
                    <a:pos x="T4" y="T5"/>
                  </a:cxn>
                  <a:cxn ang="0">
                    <a:pos x="T6" y="T7"/>
                  </a:cxn>
                  <a:cxn ang="0">
                    <a:pos x="T8" y="T9"/>
                  </a:cxn>
                  <a:cxn ang="0">
                    <a:pos x="T10" y="T11"/>
                  </a:cxn>
                </a:cxnLst>
                <a:rect l="0" t="0" r="r" b="b"/>
                <a:pathLst>
                  <a:path w="208" h="454">
                    <a:moveTo>
                      <a:pt x="6" y="445"/>
                    </a:moveTo>
                    <a:cubicBezTo>
                      <a:pt x="194" y="363"/>
                      <a:pt x="206" y="103"/>
                      <a:pt x="34" y="0"/>
                    </a:cubicBezTo>
                    <a:cubicBezTo>
                      <a:pt x="208" y="99"/>
                      <a:pt x="203" y="365"/>
                      <a:pt x="10" y="453"/>
                    </a:cubicBezTo>
                    <a:cubicBezTo>
                      <a:pt x="6" y="454"/>
                      <a:pt x="2" y="454"/>
                      <a:pt x="1" y="452"/>
                    </a:cubicBezTo>
                    <a:cubicBezTo>
                      <a:pt x="0" y="450"/>
                      <a:pt x="2" y="447"/>
                      <a:pt x="6" y="445"/>
                    </a:cubicBezTo>
                    <a:cubicBezTo>
                      <a:pt x="6" y="445"/>
                      <a:pt x="6" y="445"/>
                      <a:pt x="6" y="4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4" name="Group 347">
              <a:extLst>
                <a:ext uri="{FF2B5EF4-FFF2-40B4-BE49-F238E27FC236}">
                  <a16:creationId xmlns:a16="http://schemas.microsoft.com/office/drawing/2014/main" id="{6618F35D-AB03-5DCC-0FFB-5D7CA3538E53}"/>
                </a:ext>
              </a:extLst>
            </p:cNvPr>
            <p:cNvGrpSpPr>
              <a:grpSpLocks noChangeAspect="1"/>
            </p:cNvGrpSpPr>
            <p:nvPr/>
          </p:nvGrpSpPr>
          <p:grpSpPr>
            <a:xfrm>
              <a:off x="9470378" y="5136613"/>
              <a:ext cx="295821" cy="1163941"/>
              <a:chOff x="1160552" y="4046314"/>
              <a:chExt cx="348668" cy="802411"/>
            </a:xfrm>
            <a:solidFill>
              <a:srgbClr val="0073DC"/>
            </a:solidFill>
          </p:grpSpPr>
          <p:sp>
            <p:nvSpPr>
              <p:cNvPr id="196" name="Freeform 29">
                <a:extLst>
                  <a:ext uri="{FF2B5EF4-FFF2-40B4-BE49-F238E27FC236}">
                    <a16:creationId xmlns:a16="http://schemas.microsoft.com/office/drawing/2014/main" id="{B9E78C34-E184-E211-4D94-7910BCC9AFE1}"/>
                  </a:ext>
                </a:extLst>
              </p:cNvPr>
              <p:cNvSpPr>
                <a:spLocks/>
              </p:cNvSpPr>
              <p:nvPr/>
            </p:nvSpPr>
            <p:spPr bwMode="auto">
              <a:xfrm>
                <a:off x="1321351" y="4767529"/>
                <a:ext cx="89157" cy="52539"/>
              </a:xfrm>
              <a:custGeom>
                <a:avLst/>
                <a:gdLst>
                  <a:gd name="T0" fmla="*/ 0 w 53"/>
                  <a:gd name="T1" fmla="*/ 9 h 31"/>
                  <a:gd name="T2" fmla="*/ 23 w 53"/>
                  <a:gd name="T3" fmla="*/ 3 h 31"/>
                  <a:gd name="T4" fmla="*/ 52 w 53"/>
                  <a:gd name="T5" fmla="*/ 18 h 31"/>
                  <a:gd name="T6" fmla="*/ 43 w 53"/>
                  <a:gd name="T7" fmla="*/ 15 h 31"/>
                  <a:gd name="T8" fmla="*/ 36 w 53"/>
                  <a:gd name="T9" fmla="*/ 17 h 31"/>
                  <a:gd name="T10" fmla="*/ 47 w 53"/>
                  <a:gd name="T11" fmla="*/ 23 h 31"/>
                  <a:gd name="T12" fmla="*/ 53 w 53"/>
                  <a:gd name="T13" fmla="*/ 20 h 31"/>
                  <a:gd name="T14" fmla="*/ 32 w 53"/>
                  <a:gd name="T15" fmla="*/ 29 h 31"/>
                  <a:gd name="T16" fmla="*/ 0 w 53"/>
                  <a:gd name="T1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1">
                    <a:moveTo>
                      <a:pt x="0" y="9"/>
                    </a:moveTo>
                    <a:cubicBezTo>
                      <a:pt x="0" y="9"/>
                      <a:pt x="9" y="0"/>
                      <a:pt x="23" y="3"/>
                    </a:cubicBezTo>
                    <a:cubicBezTo>
                      <a:pt x="35" y="6"/>
                      <a:pt x="48" y="15"/>
                      <a:pt x="52" y="18"/>
                    </a:cubicBezTo>
                    <a:cubicBezTo>
                      <a:pt x="50" y="17"/>
                      <a:pt x="47" y="15"/>
                      <a:pt x="43" y="15"/>
                    </a:cubicBezTo>
                    <a:cubicBezTo>
                      <a:pt x="39" y="14"/>
                      <a:pt x="36" y="17"/>
                      <a:pt x="36" y="17"/>
                    </a:cubicBezTo>
                    <a:cubicBezTo>
                      <a:pt x="36" y="17"/>
                      <a:pt x="42" y="22"/>
                      <a:pt x="47" y="23"/>
                    </a:cubicBezTo>
                    <a:cubicBezTo>
                      <a:pt x="50" y="23"/>
                      <a:pt x="52" y="21"/>
                      <a:pt x="53" y="20"/>
                    </a:cubicBezTo>
                    <a:cubicBezTo>
                      <a:pt x="51" y="23"/>
                      <a:pt x="44" y="31"/>
                      <a:pt x="32" y="29"/>
                    </a:cubicBezTo>
                    <a:cubicBezTo>
                      <a:pt x="16" y="27"/>
                      <a:pt x="0" y="10"/>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7" name="Freeform 30">
                <a:extLst>
                  <a:ext uri="{FF2B5EF4-FFF2-40B4-BE49-F238E27FC236}">
                    <a16:creationId xmlns:a16="http://schemas.microsoft.com/office/drawing/2014/main" id="{1A1C636A-9D9A-1DAC-4684-DFADE7963213}"/>
                  </a:ext>
                </a:extLst>
              </p:cNvPr>
              <p:cNvSpPr>
                <a:spLocks/>
              </p:cNvSpPr>
              <p:nvPr/>
            </p:nvSpPr>
            <p:spPr bwMode="auto">
              <a:xfrm>
                <a:off x="1262444" y="4702253"/>
                <a:ext cx="90749" cy="66868"/>
              </a:xfrm>
              <a:custGeom>
                <a:avLst/>
                <a:gdLst>
                  <a:gd name="T0" fmla="*/ 0 w 54"/>
                  <a:gd name="T1" fmla="*/ 9 h 40"/>
                  <a:gd name="T2" fmla="*/ 26 w 54"/>
                  <a:gd name="T3" fmla="*/ 6 h 40"/>
                  <a:gd name="T4" fmla="*/ 54 w 54"/>
                  <a:gd name="T5" fmla="*/ 28 h 40"/>
                  <a:gd name="T6" fmla="*/ 45 w 54"/>
                  <a:gd name="T7" fmla="*/ 22 h 40"/>
                  <a:gd name="T8" fmla="*/ 37 w 54"/>
                  <a:gd name="T9" fmla="*/ 24 h 40"/>
                  <a:gd name="T10" fmla="*/ 47 w 54"/>
                  <a:gd name="T11" fmla="*/ 32 h 40"/>
                  <a:gd name="T12" fmla="*/ 54 w 54"/>
                  <a:gd name="T13" fmla="*/ 30 h 40"/>
                  <a:gd name="T14" fmla="*/ 30 w 54"/>
                  <a:gd name="T15" fmla="*/ 36 h 40"/>
                  <a:gd name="T16" fmla="*/ 0 w 54"/>
                  <a:gd name="T1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0">
                    <a:moveTo>
                      <a:pt x="0" y="9"/>
                    </a:moveTo>
                    <a:cubicBezTo>
                      <a:pt x="0" y="9"/>
                      <a:pt x="12" y="0"/>
                      <a:pt x="26" y="6"/>
                    </a:cubicBezTo>
                    <a:cubicBezTo>
                      <a:pt x="38" y="11"/>
                      <a:pt x="50" y="24"/>
                      <a:pt x="54" y="28"/>
                    </a:cubicBezTo>
                    <a:cubicBezTo>
                      <a:pt x="52" y="26"/>
                      <a:pt x="49" y="23"/>
                      <a:pt x="45" y="22"/>
                    </a:cubicBezTo>
                    <a:cubicBezTo>
                      <a:pt x="41" y="21"/>
                      <a:pt x="37" y="24"/>
                      <a:pt x="37" y="24"/>
                    </a:cubicBezTo>
                    <a:cubicBezTo>
                      <a:pt x="37" y="24"/>
                      <a:pt x="42" y="30"/>
                      <a:pt x="47" y="32"/>
                    </a:cubicBezTo>
                    <a:cubicBezTo>
                      <a:pt x="51" y="33"/>
                      <a:pt x="53" y="31"/>
                      <a:pt x="54" y="30"/>
                    </a:cubicBezTo>
                    <a:cubicBezTo>
                      <a:pt x="52" y="33"/>
                      <a:pt x="43" y="40"/>
                      <a:pt x="30" y="36"/>
                    </a:cubicBezTo>
                    <a:cubicBezTo>
                      <a:pt x="14" y="31"/>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8" name="Freeform 31">
                <a:extLst>
                  <a:ext uri="{FF2B5EF4-FFF2-40B4-BE49-F238E27FC236}">
                    <a16:creationId xmlns:a16="http://schemas.microsoft.com/office/drawing/2014/main" id="{AA013F5E-A2BC-6675-DCCC-73F3C88588F1}"/>
                  </a:ext>
                </a:extLst>
              </p:cNvPr>
              <p:cNvSpPr>
                <a:spLocks/>
              </p:cNvSpPr>
              <p:nvPr/>
            </p:nvSpPr>
            <p:spPr bwMode="auto">
              <a:xfrm>
                <a:off x="1213089" y="4621057"/>
                <a:ext cx="89157" cy="82788"/>
              </a:xfrm>
              <a:custGeom>
                <a:avLst/>
                <a:gdLst>
                  <a:gd name="T0" fmla="*/ 0 w 53"/>
                  <a:gd name="T1" fmla="*/ 7 h 50"/>
                  <a:gd name="T2" fmla="*/ 29 w 53"/>
                  <a:gd name="T3" fmla="*/ 10 h 50"/>
                  <a:gd name="T4" fmla="*/ 53 w 53"/>
                  <a:gd name="T5" fmla="*/ 39 h 50"/>
                  <a:gd name="T6" fmla="*/ 45 w 53"/>
                  <a:gd name="T7" fmla="*/ 31 h 50"/>
                  <a:gd name="T8" fmla="*/ 36 w 53"/>
                  <a:gd name="T9" fmla="*/ 31 h 50"/>
                  <a:gd name="T10" fmla="*/ 45 w 53"/>
                  <a:gd name="T11" fmla="*/ 41 h 50"/>
                  <a:gd name="T12" fmla="*/ 53 w 53"/>
                  <a:gd name="T13" fmla="*/ 41 h 50"/>
                  <a:gd name="T14" fmla="*/ 26 w 53"/>
                  <a:gd name="T15" fmla="*/ 42 h 50"/>
                  <a:gd name="T16" fmla="*/ 0 w 53"/>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0">
                    <a:moveTo>
                      <a:pt x="0" y="7"/>
                    </a:moveTo>
                    <a:cubicBezTo>
                      <a:pt x="0" y="7"/>
                      <a:pt x="14" y="0"/>
                      <a:pt x="29" y="10"/>
                    </a:cubicBezTo>
                    <a:cubicBezTo>
                      <a:pt x="40" y="18"/>
                      <a:pt x="50" y="33"/>
                      <a:pt x="53" y="39"/>
                    </a:cubicBezTo>
                    <a:cubicBezTo>
                      <a:pt x="52" y="36"/>
                      <a:pt x="49" y="33"/>
                      <a:pt x="45" y="31"/>
                    </a:cubicBezTo>
                    <a:cubicBezTo>
                      <a:pt x="41" y="28"/>
                      <a:pt x="36" y="31"/>
                      <a:pt x="36" y="31"/>
                    </a:cubicBezTo>
                    <a:cubicBezTo>
                      <a:pt x="36" y="31"/>
                      <a:pt x="40" y="39"/>
                      <a:pt x="45" y="41"/>
                    </a:cubicBezTo>
                    <a:cubicBezTo>
                      <a:pt x="49" y="43"/>
                      <a:pt x="52" y="42"/>
                      <a:pt x="53" y="41"/>
                    </a:cubicBezTo>
                    <a:cubicBezTo>
                      <a:pt x="50" y="43"/>
                      <a:pt x="39" y="50"/>
                      <a:pt x="26" y="42"/>
                    </a:cubicBezTo>
                    <a:cubicBezTo>
                      <a:pt x="10" y="34"/>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9" name="Freeform 32">
                <a:extLst>
                  <a:ext uri="{FF2B5EF4-FFF2-40B4-BE49-F238E27FC236}">
                    <a16:creationId xmlns:a16="http://schemas.microsoft.com/office/drawing/2014/main" id="{08A81B58-46DF-0878-4344-9F447726E9E8}"/>
                  </a:ext>
                </a:extLst>
              </p:cNvPr>
              <p:cNvSpPr>
                <a:spLocks/>
              </p:cNvSpPr>
              <p:nvPr/>
            </p:nvSpPr>
            <p:spPr bwMode="auto">
              <a:xfrm>
                <a:off x="1181247" y="4527124"/>
                <a:ext cx="82789" cy="95525"/>
              </a:xfrm>
              <a:custGeom>
                <a:avLst/>
                <a:gdLst>
                  <a:gd name="T0" fmla="*/ 0 w 49"/>
                  <a:gd name="T1" fmla="*/ 4 h 57"/>
                  <a:gd name="T2" fmla="*/ 30 w 49"/>
                  <a:gd name="T3" fmla="*/ 13 h 57"/>
                  <a:gd name="T4" fmla="*/ 49 w 49"/>
                  <a:gd name="T5" fmla="*/ 49 h 57"/>
                  <a:gd name="T6" fmla="*/ 43 w 49"/>
                  <a:gd name="T7" fmla="*/ 39 h 57"/>
                  <a:gd name="T8" fmla="*/ 33 w 49"/>
                  <a:gd name="T9" fmla="*/ 38 h 57"/>
                  <a:gd name="T10" fmla="*/ 40 w 49"/>
                  <a:gd name="T11" fmla="*/ 50 h 57"/>
                  <a:gd name="T12" fmla="*/ 49 w 49"/>
                  <a:gd name="T13" fmla="*/ 52 h 57"/>
                  <a:gd name="T14" fmla="*/ 20 w 49"/>
                  <a:gd name="T15" fmla="*/ 47 h 57"/>
                  <a:gd name="T16" fmla="*/ 0 w 49"/>
                  <a:gd name="T17"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7">
                    <a:moveTo>
                      <a:pt x="0" y="4"/>
                    </a:moveTo>
                    <a:cubicBezTo>
                      <a:pt x="0" y="4"/>
                      <a:pt x="17" y="0"/>
                      <a:pt x="30" y="13"/>
                    </a:cubicBezTo>
                    <a:cubicBezTo>
                      <a:pt x="40" y="24"/>
                      <a:pt x="47" y="43"/>
                      <a:pt x="49" y="49"/>
                    </a:cubicBezTo>
                    <a:cubicBezTo>
                      <a:pt x="48" y="46"/>
                      <a:pt x="46" y="42"/>
                      <a:pt x="43" y="39"/>
                    </a:cubicBezTo>
                    <a:cubicBezTo>
                      <a:pt x="38" y="35"/>
                      <a:pt x="33" y="38"/>
                      <a:pt x="33" y="38"/>
                    </a:cubicBezTo>
                    <a:cubicBezTo>
                      <a:pt x="33" y="38"/>
                      <a:pt x="35" y="46"/>
                      <a:pt x="40" y="50"/>
                    </a:cubicBezTo>
                    <a:cubicBezTo>
                      <a:pt x="44" y="53"/>
                      <a:pt x="47" y="52"/>
                      <a:pt x="49" y="52"/>
                    </a:cubicBezTo>
                    <a:cubicBezTo>
                      <a:pt x="45" y="53"/>
                      <a:pt x="32" y="57"/>
                      <a:pt x="20" y="47"/>
                    </a:cubicBezTo>
                    <a:cubicBezTo>
                      <a:pt x="4" y="34"/>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0" name="Freeform 33">
                <a:extLst>
                  <a:ext uri="{FF2B5EF4-FFF2-40B4-BE49-F238E27FC236}">
                    <a16:creationId xmlns:a16="http://schemas.microsoft.com/office/drawing/2014/main" id="{A6831E1D-76D0-7F08-039F-BFDB5F520D92}"/>
                  </a:ext>
                </a:extLst>
              </p:cNvPr>
              <p:cNvSpPr>
                <a:spLocks/>
              </p:cNvSpPr>
              <p:nvPr/>
            </p:nvSpPr>
            <p:spPr bwMode="auto">
              <a:xfrm>
                <a:off x="1166918" y="4418862"/>
                <a:ext cx="74828" cy="109854"/>
              </a:xfrm>
              <a:custGeom>
                <a:avLst/>
                <a:gdLst>
                  <a:gd name="T0" fmla="*/ 3 w 45"/>
                  <a:gd name="T1" fmla="*/ 1 h 65"/>
                  <a:gd name="T2" fmla="*/ 32 w 45"/>
                  <a:gd name="T3" fmla="*/ 18 h 65"/>
                  <a:gd name="T4" fmla="*/ 45 w 45"/>
                  <a:gd name="T5" fmla="*/ 60 h 65"/>
                  <a:gd name="T6" fmla="*/ 40 w 45"/>
                  <a:gd name="T7" fmla="*/ 48 h 65"/>
                  <a:gd name="T8" fmla="*/ 30 w 45"/>
                  <a:gd name="T9" fmla="*/ 44 h 65"/>
                  <a:gd name="T10" fmla="*/ 35 w 45"/>
                  <a:gd name="T11" fmla="*/ 59 h 65"/>
                  <a:gd name="T12" fmla="*/ 43 w 45"/>
                  <a:gd name="T13" fmla="*/ 63 h 65"/>
                  <a:gd name="T14" fmla="*/ 14 w 45"/>
                  <a:gd name="T15" fmla="*/ 51 h 65"/>
                  <a:gd name="T16" fmla="*/ 3 w 45"/>
                  <a:gd name="T1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5">
                    <a:moveTo>
                      <a:pt x="3" y="1"/>
                    </a:moveTo>
                    <a:cubicBezTo>
                      <a:pt x="3" y="1"/>
                      <a:pt x="22" y="0"/>
                      <a:pt x="32" y="18"/>
                    </a:cubicBezTo>
                    <a:cubicBezTo>
                      <a:pt x="41" y="32"/>
                      <a:pt x="43" y="53"/>
                      <a:pt x="45" y="60"/>
                    </a:cubicBezTo>
                    <a:cubicBezTo>
                      <a:pt x="44" y="57"/>
                      <a:pt x="43" y="52"/>
                      <a:pt x="40" y="48"/>
                    </a:cubicBezTo>
                    <a:cubicBezTo>
                      <a:pt x="36" y="43"/>
                      <a:pt x="30" y="44"/>
                      <a:pt x="30" y="44"/>
                    </a:cubicBezTo>
                    <a:cubicBezTo>
                      <a:pt x="30" y="44"/>
                      <a:pt x="30" y="54"/>
                      <a:pt x="35" y="59"/>
                    </a:cubicBezTo>
                    <a:cubicBezTo>
                      <a:pt x="38" y="62"/>
                      <a:pt x="41" y="63"/>
                      <a:pt x="43" y="63"/>
                    </a:cubicBezTo>
                    <a:cubicBezTo>
                      <a:pt x="39" y="63"/>
                      <a:pt x="24" y="65"/>
                      <a:pt x="14" y="51"/>
                    </a:cubicBezTo>
                    <a:cubicBezTo>
                      <a:pt x="0" y="34"/>
                      <a:pt x="3"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1" name="Freeform 34">
                <a:extLst>
                  <a:ext uri="{FF2B5EF4-FFF2-40B4-BE49-F238E27FC236}">
                    <a16:creationId xmlns:a16="http://schemas.microsoft.com/office/drawing/2014/main" id="{D167DF9F-1CAE-B805-A377-2BE60748F5E1}"/>
                  </a:ext>
                </a:extLst>
              </p:cNvPr>
              <p:cNvSpPr>
                <a:spLocks/>
              </p:cNvSpPr>
              <p:nvPr/>
            </p:nvSpPr>
            <p:spPr bwMode="auto">
              <a:xfrm>
                <a:off x="1179655" y="4318561"/>
                <a:ext cx="60499" cy="106670"/>
              </a:xfrm>
              <a:custGeom>
                <a:avLst/>
                <a:gdLst>
                  <a:gd name="T0" fmla="*/ 8 w 36"/>
                  <a:gd name="T1" fmla="*/ 1 h 64"/>
                  <a:gd name="T2" fmla="*/ 31 w 36"/>
                  <a:gd name="T3" fmla="*/ 21 h 64"/>
                  <a:gd name="T4" fmla="*/ 34 w 36"/>
                  <a:gd name="T5" fmla="*/ 61 h 64"/>
                  <a:gd name="T6" fmla="*/ 32 w 36"/>
                  <a:gd name="T7" fmla="*/ 50 h 64"/>
                  <a:gd name="T8" fmla="*/ 24 w 36"/>
                  <a:gd name="T9" fmla="*/ 45 h 64"/>
                  <a:gd name="T10" fmla="*/ 26 w 36"/>
                  <a:gd name="T11" fmla="*/ 59 h 64"/>
                  <a:gd name="T12" fmla="*/ 33 w 36"/>
                  <a:gd name="T13" fmla="*/ 64 h 64"/>
                  <a:gd name="T14" fmla="*/ 8 w 36"/>
                  <a:gd name="T15" fmla="*/ 47 h 64"/>
                  <a:gd name="T16" fmla="*/ 8 w 36"/>
                  <a:gd name="T1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4">
                    <a:moveTo>
                      <a:pt x="8" y="1"/>
                    </a:moveTo>
                    <a:cubicBezTo>
                      <a:pt x="8" y="0"/>
                      <a:pt x="25" y="4"/>
                      <a:pt x="31" y="21"/>
                    </a:cubicBezTo>
                    <a:cubicBezTo>
                      <a:pt x="36" y="35"/>
                      <a:pt x="35" y="55"/>
                      <a:pt x="34" y="61"/>
                    </a:cubicBezTo>
                    <a:cubicBezTo>
                      <a:pt x="34" y="59"/>
                      <a:pt x="34" y="54"/>
                      <a:pt x="32" y="50"/>
                    </a:cubicBezTo>
                    <a:cubicBezTo>
                      <a:pt x="30" y="45"/>
                      <a:pt x="24" y="45"/>
                      <a:pt x="24" y="45"/>
                    </a:cubicBezTo>
                    <a:cubicBezTo>
                      <a:pt x="24" y="45"/>
                      <a:pt x="23" y="53"/>
                      <a:pt x="26" y="59"/>
                    </a:cubicBezTo>
                    <a:cubicBezTo>
                      <a:pt x="28" y="62"/>
                      <a:pt x="31" y="63"/>
                      <a:pt x="33" y="64"/>
                    </a:cubicBezTo>
                    <a:cubicBezTo>
                      <a:pt x="28" y="63"/>
                      <a:pt x="15" y="62"/>
                      <a:pt x="8" y="47"/>
                    </a:cubicBezTo>
                    <a:cubicBezTo>
                      <a:pt x="0" y="30"/>
                      <a:pt x="8" y="0"/>
                      <a:pt x="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2" name="Freeform 35">
                <a:extLst>
                  <a:ext uri="{FF2B5EF4-FFF2-40B4-BE49-F238E27FC236}">
                    <a16:creationId xmlns:a16="http://schemas.microsoft.com/office/drawing/2014/main" id="{DA3F43A1-0F92-532C-8021-B2FFEE113771}"/>
                  </a:ext>
                </a:extLst>
              </p:cNvPr>
              <p:cNvSpPr>
                <a:spLocks/>
              </p:cNvSpPr>
              <p:nvPr/>
            </p:nvSpPr>
            <p:spPr bwMode="auto">
              <a:xfrm>
                <a:off x="1211497" y="4232588"/>
                <a:ext cx="52539" cy="101893"/>
              </a:xfrm>
              <a:custGeom>
                <a:avLst/>
                <a:gdLst>
                  <a:gd name="T0" fmla="*/ 12 w 31"/>
                  <a:gd name="T1" fmla="*/ 0 h 61"/>
                  <a:gd name="T2" fmla="*/ 29 w 31"/>
                  <a:gd name="T3" fmla="*/ 23 h 61"/>
                  <a:gd name="T4" fmla="*/ 24 w 31"/>
                  <a:gd name="T5" fmla="*/ 59 h 61"/>
                  <a:gd name="T6" fmla="*/ 25 w 31"/>
                  <a:gd name="T7" fmla="*/ 49 h 61"/>
                  <a:gd name="T8" fmla="*/ 19 w 31"/>
                  <a:gd name="T9" fmla="*/ 42 h 61"/>
                  <a:gd name="T10" fmla="*/ 17 w 31"/>
                  <a:gd name="T11" fmla="*/ 55 h 61"/>
                  <a:gd name="T12" fmla="*/ 23 w 31"/>
                  <a:gd name="T13" fmla="*/ 61 h 61"/>
                  <a:gd name="T14" fmla="*/ 4 w 31"/>
                  <a:gd name="T15" fmla="*/ 42 h 61"/>
                  <a:gd name="T16" fmla="*/ 12 w 3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1">
                    <a:moveTo>
                      <a:pt x="12" y="0"/>
                    </a:moveTo>
                    <a:cubicBezTo>
                      <a:pt x="12" y="0"/>
                      <a:pt x="27" y="6"/>
                      <a:pt x="29" y="23"/>
                    </a:cubicBezTo>
                    <a:cubicBezTo>
                      <a:pt x="31" y="36"/>
                      <a:pt x="26" y="54"/>
                      <a:pt x="24" y="59"/>
                    </a:cubicBezTo>
                    <a:cubicBezTo>
                      <a:pt x="25" y="57"/>
                      <a:pt x="26" y="52"/>
                      <a:pt x="25" y="49"/>
                    </a:cubicBezTo>
                    <a:cubicBezTo>
                      <a:pt x="24" y="44"/>
                      <a:pt x="19" y="42"/>
                      <a:pt x="19" y="42"/>
                    </a:cubicBezTo>
                    <a:cubicBezTo>
                      <a:pt x="19" y="42"/>
                      <a:pt x="16" y="50"/>
                      <a:pt x="17" y="55"/>
                    </a:cubicBezTo>
                    <a:cubicBezTo>
                      <a:pt x="18" y="59"/>
                      <a:pt x="21" y="60"/>
                      <a:pt x="23" y="61"/>
                    </a:cubicBezTo>
                    <a:cubicBezTo>
                      <a:pt x="19" y="60"/>
                      <a:pt x="7" y="56"/>
                      <a:pt x="4" y="42"/>
                    </a:cubicBezTo>
                    <a:cubicBezTo>
                      <a:pt x="0" y="25"/>
                      <a:pt x="12"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3" name="Freeform 36">
                <a:extLst>
                  <a:ext uri="{FF2B5EF4-FFF2-40B4-BE49-F238E27FC236}">
                    <a16:creationId xmlns:a16="http://schemas.microsoft.com/office/drawing/2014/main" id="{1F621E8F-BD4A-53E5-9F3A-EC5543A1714E}"/>
                  </a:ext>
                </a:extLst>
              </p:cNvPr>
              <p:cNvSpPr>
                <a:spLocks/>
              </p:cNvSpPr>
              <p:nvPr/>
            </p:nvSpPr>
            <p:spPr bwMode="auto">
              <a:xfrm>
                <a:off x="1256075" y="4164128"/>
                <a:ext cx="44578" cy="92341"/>
              </a:xfrm>
              <a:custGeom>
                <a:avLst/>
                <a:gdLst>
                  <a:gd name="T0" fmla="*/ 15 w 27"/>
                  <a:gd name="T1" fmla="*/ 0 h 55"/>
                  <a:gd name="T2" fmla="*/ 26 w 27"/>
                  <a:gd name="T3" fmla="*/ 23 h 55"/>
                  <a:gd name="T4" fmla="*/ 16 w 27"/>
                  <a:gd name="T5" fmla="*/ 54 h 55"/>
                  <a:gd name="T6" fmla="*/ 18 w 27"/>
                  <a:gd name="T7" fmla="*/ 45 h 55"/>
                  <a:gd name="T8" fmla="*/ 14 w 27"/>
                  <a:gd name="T9" fmla="*/ 38 h 55"/>
                  <a:gd name="T10" fmla="*/ 11 w 27"/>
                  <a:gd name="T11" fmla="*/ 50 h 55"/>
                  <a:gd name="T12" fmla="*/ 14 w 27"/>
                  <a:gd name="T13" fmla="*/ 55 h 55"/>
                  <a:gd name="T14" fmla="*/ 1 w 27"/>
                  <a:gd name="T15" fmla="*/ 36 h 55"/>
                  <a:gd name="T16" fmla="*/ 15 w 2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5">
                    <a:moveTo>
                      <a:pt x="15" y="0"/>
                    </a:moveTo>
                    <a:cubicBezTo>
                      <a:pt x="15" y="0"/>
                      <a:pt x="27" y="8"/>
                      <a:pt x="26" y="23"/>
                    </a:cubicBezTo>
                    <a:cubicBezTo>
                      <a:pt x="26" y="35"/>
                      <a:pt x="19" y="50"/>
                      <a:pt x="16" y="54"/>
                    </a:cubicBezTo>
                    <a:cubicBezTo>
                      <a:pt x="17" y="52"/>
                      <a:pt x="19" y="48"/>
                      <a:pt x="18" y="45"/>
                    </a:cubicBezTo>
                    <a:cubicBezTo>
                      <a:pt x="18" y="40"/>
                      <a:pt x="14" y="38"/>
                      <a:pt x="14" y="38"/>
                    </a:cubicBezTo>
                    <a:cubicBezTo>
                      <a:pt x="14" y="38"/>
                      <a:pt x="10" y="45"/>
                      <a:pt x="11" y="50"/>
                    </a:cubicBezTo>
                    <a:cubicBezTo>
                      <a:pt x="11" y="53"/>
                      <a:pt x="13" y="55"/>
                      <a:pt x="14" y="55"/>
                    </a:cubicBezTo>
                    <a:cubicBezTo>
                      <a:pt x="11" y="54"/>
                      <a:pt x="2" y="49"/>
                      <a:pt x="1" y="36"/>
                    </a:cubicBezTo>
                    <a:cubicBezTo>
                      <a:pt x="0" y="20"/>
                      <a:pt x="15"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4" name="Freeform 37">
                <a:extLst>
                  <a:ext uri="{FF2B5EF4-FFF2-40B4-BE49-F238E27FC236}">
                    <a16:creationId xmlns:a16="http://schemas.microsoft.com/office/drawing/2014/main" id="{03958F73-1323-C3F0-9323-0425DF1BE169}"/>
                  </a:ext>
                </a:extLst>
              </p:cNvPr>
              <p:cNvSpPr>
                <a:spLocks/>
              </p:cNvSpPr>
              <p:nvPr/>
            </p:nvSpPr>
            <p:spPr bwMode="auto">
              <a:xfrm>
                <a:off x="1302246" y="4111589"/>
                <a:ext cx="49355" cy="81196"/>
              </a:xfrm>
              <a:custGeom>
                <a:avLst/>
                <a:gdLst>
                  <a:gd name="T0" fmla="*/ 19 w 29"/>
                  <a:gd name="T1" fmla="*/ 0 h 48"/>
                  <a:gd name="T2" fmla="*/ 26 w 29"/>
                  <a:gd name="T3" fmla="*/ 21 h 48"/>
                  <a:gd name="T4" fmla="*/ 12 w 29"/>
                  <a:gd name="T5" fmla="*/ 47 h 48"/>
                  <a:gd name="T6" fmla="*/ 15 w 29"/>
                  <a:gd name="T7" fmla="*/ 40 h 48"/>
                  <a:gd name="T8" fmla="*/ 12 w 29"/>
                  <a:gd name="T9" fmla="*/ 33 h 48"/>
                  <a:gd name="T10" fmla="*/ 8 w 29"/>
                  <a:gd name="T11" fmla="*/ 42 h 48"/>
                  <a:gd name="T12" fmla="*/ 10 w 29"/>
                  <a:gd name="T13" fmla="*/ 48 h 48"/>
                  <a:gd name="T14" fmla="*/ 2 w 29"/>
                  <a:gd name="T15" fmla="*/ 29 h 48"/>
                  <a:gd name="T16" fmla="*/ 19 w 29"/>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8">
                    <a:moveTo>
                      <a:pt x="19" y="0"/>
                    </a:moveTo>
                    <a:cubicBezTo>
                      <a:pt x="19" y="0"/>
                      <a:pt x="29" y="8"/>
                      <a:pt x="26" y="21"/>
                    </a:cubicBezTo>
                    <a:cubicBezTo>
                      <a:pt x="23" y="32"/>
                      <a:pt x="15" y="44"/>
                      <a:pt x="12" y="47"/>
                    </a:cubicBezTo>
                    <a:cubicBezTo>
                      <a:pt x="13" y="46"/>
                      <a:pt x="15" y="43"/>
                      <a:pt x="15" y="40"/>
                    </a:cubicBezTo>
                    <a:cubicBezTo>
                      <a:pt x="16" y="35"/>
                      <a:pt x="12" y="33"/>
                      <a:pt x="12" y="33"/>
                    </a:cubicBezTo>
                    <a:cubicBezTo>
                      <a:pt x="12" y="33"/>
                      <a:pt x="8" y="38"/>
                      <a:pt x="8" y="42"/>
                    </a:cubicBezTo>
                    <a:cubicBezTo>
                      <a:pt x="7" y="45"/>
                      <a:pt x="9" y="47"/>
                      <a:pt x="10" y="48"/>
                    </a:cubicBezTo>
                    <a:cubicBezTo>
                      <a:pt x="7" y="46"/>
                      <a:pt x="0" y="40"/>
                      <a:pt x="2" y="29"/>
                    </a:cubicBezTo>
                    <a:cubicBezTo>
                      <a:pt x="3" y="15"/>
                      <a:pt x="19" y="0"/>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5" name="Freeform 38">
                <a:extLst>
                  <a:ext uri="{FF2B5EF4-FFF2-40B4-BE49-F238E27FC236}">
                    <a16:creationId xmlns:a16="http://schemas.microsoft.com/office/drawing/2014/main" id="{07873BA3-7696-DB27-5031-543195C75253}"/>
                  </a:ext>
                </a:extLst>
              </p:cNvPr>
              <p:cNvSpPr>
                <a:spLocks/>
              </p:cNvSpPr>
              <p:nvPr/>
            </p:nvSpPr>
            <p:spPr bwMode="auto">
              <a:xfrm>
                <a:off x="1351601" y="4073379"/>
                <a:ext cx="49355" cy="68460"/>
              </a:xfrm>
              <a:custGeom>
                <a:avLst/>
                <a:gdLst>
                  <a:gd name="T0" fmla="*/ 23 w 30"/>
                  <a:gd name="T1" fmla="*/ 0 h 41"/>
                  <a:gd name="T2" fmla="*/ 26 w 30"/>
                  <a:gd name="T3" fmla="*/ 19 h 41"/>
                  <a:gd name="T4" fmla="*/ 9 w 30"/>
                  <a:gd name="T5" fmla="*/ 40 h 41"/>
                  <a:gd name="T6" fmla="*/ 14 w 30"/>
                  <a:gd name="T7" fmla="*/ 34 h 41"/>
                  <a:gd name="T8" fmla="*/ 12 w 30"/>
                  <a:gd name="T9" fmla="*/ 28 h 41"/>
                  <a:gd name="T10" fmla="*/ 7 w 30"/>
                  <a:gd name="T11" fmla="*/ 35 h 41"/>
                  <a:gd name="T12" fmla="*/ 8 w 30"/>
                  <a:gd name="T13" fmla="*/ 41 h 41"/>
                  <a:gd name="T14" fmla="*/ 3 w 30"/>
                  <a:gd name="T15" fmla="*/ 23 h 41"/>
                  <a:gd name="T16" fmla="*/ 23 w 3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1">
                    <a:moveTo>
                      <a:pt x="23" y="0"/>
                    </a:moveTo>
                    <a:cubicBezTo>
                      <a:pt x="23" y="0"/>
                      <a:pt x="30" y="8"/>
                      <a:pt x="26" y="19"/>
                    </a:cubicBezTo>
                    <a:cubicBezTo>
                      <a:pt x="22" y="28"/>
                      <a:pt x="13" y="37"/>
                      <a:pt x="9" y="40"/>
                    </a:cubicBezTo>
                    <a:cubicBezTo>
                      <a:pt x="11" y="39"/>
                      <a:pt x="13" y="36"/>
                      <a:pt x="14" y="34"/>
                    </a:cubicBezTo>
                    <a:cubicBezTo>
                      <a:pt x="15" y="30"/>
                      <a:pt x="12" y="28"/>
                      <a:pt x="12" y="28"/>
                    </a:cubicBezTo>
                    <a:cubicBezTo>
                      <a:pt x="12" y="28"/>
                      <a:pt x="8" y="32"/>
                      <a:pt x="7" y="35"/>
                    </a:cubicBezTo>
                    <a:cubicBezTo>
                      <a:pt x="6" y="38"/>
                      <a:pt x="7" y="40"/>
                      <a:pt x="8" y="41"/>
                    </a:cubicBezTo>
                    <a:cubicBezTo>
                      <a:pt x="6" y="39"/>
                      <a:pt x="0" y="32"/>
                      <a:pt x="3" y="23"/>
                    </a:cubicBezTo>
                    <a:cubicBezTo>
                      <a:pt x="7" y="11"/>
                      <a:pt x="23"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6" name="Freeform 39">
                <a:extLst>
                  <a:ext uri="{FF2B5EF4-FFF2-40B4-BE49-F238E27FC236}">
                    <a16:creationId xmlns:a16="http://schemas.microsoft.com/office/drawing/2014/main" id="{2B6181F5-4E9A-0E47-8577-5CB5113B3E4E}"/>
                  </a:ext>
                </a:extLst>
              </p:cNvPr>
              <p:cNvSpPr>
                <a:spLocks/>
              </p:cNvSpPr>
              <p:nvPr/>
            </p:nvSpPr>
            <p:spPr bwMode="auto">
              <a:xfrm>
                <a:off x="1402547" y="4046314"/>
                <a:ext cx="47763" cy="55723"/>
              </a:xfrm>
              <a:custGeom>
                <a:avLst/>
                <a:gdLst>
                  <a:gd name="T0" fmla="*/ 23 w 28"/>
                  <a:gd name="T1" fmla="*/ 0 h 33"/>
                  <a:gd name="T2" fmla="*/ 23 w 28"/>
                  <a:gd name="T3" fmla="*/ 17 h 33"/>
                  <a:gd name="T4" fmla="*/ 6 w 28"/>
                  <a:gd name="T5" fmla="*/ 33 h 33"/>
                  <a:gd name="T6" fmla="*/ 11 w 28"/>
                  <a:gd name="T7" fmla="*/ 28 h 33"/>
                  <a:gd name="T8" fmla="*/ 10 w 28"/>
                  <a:gd name="T9" fmla="*/ 23 h 33"/>
                  <a:gd name="T10" fmla="*/ 5 w 28"/>
                  <a:gd name="T11" fmla="*/ 29 h 33"/>
                  <a:gd name="T12" fmla="*/ 5 w 28"/>
                  <a:gd name="T13" fmla="*/ 33 h 33"/>
                  <a:gd name="T14" fmla="*/ 3 w 28"/>
                  <a:gd name="T15" fmla="*/ 18 h 33"/>
                  <a:gd name="T16" fmla="*/ 23 w 2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3">
                    <a:moveTo>
                      <a:pt x="23" y="0"/>
                    </a:moveTo>
                    <a:cubicBezTo>
                      <a:pt x="23" y="0"/>
                      <a:pt x="28" y="8"/>
                      <a:pt x="23" y="17"/>
                    </a:cubicBezTo>
                    <a:cubicBezTo>
                      <a:pt x="19" y="24"/>
                      <a:pt x="9" y="31"/>
                      <a:pt x="6" y="33"/>
                    </a:cubicBezTo>
                    <a:cubicBezTo>
                      <a:pt x="8" y="32"/>
                      <a:pt x="10" y="30"/>
                      <a:pt x="11" y="28"/>
                    </a:cubicBezTo>
                    <a:cubicBezTo>
                      <a:pt x="12" y="25"/>
                      <a:pt x="10" y="23"/>
                      <a:pt x="10" y="23"/>
                    </a:cubicBezTo>
                    <a:cubicBezTo>
                      <a:pt x="10" y="23"/>
                      <a:pt x="6" y="26"/>
                      <a:pt x="5" y="29"/>
                    </a:cubicBezTo>
                    <a:cubicBezTo>
                      <a:pt x="4" y="31"/>
                      <a:pt x="4" y="32"/>
                      <a:pt x="5" y="33"/>
                    </a:cubicBezTo>
                    <a:cubicBezTo>
                      <a:pt x="3" y="31"/>
                      <a:pt x="0" y="25"/>
                      <a:pt x="3" y="18"/>
                    </a:cubicBezTo>
                    <a:cubicBezTo>
                      <a:pt x="8" y="8"/>
                      <a:pt x="23"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7" name="Freeform 40">
                <a:extLst>
                  <a:ext uri="{FF2B5EF4-FFF2-40B4-BE49-F238E27FC236}">
                    <a16:creationId xmlns:a16="http://schemas.microsoft.com/office/drawing/2014/main" id="{B0B5420A-2B18-F4F8-C42F-71D35383D9D3}"/>
                  </a:ext>
                </a:extLst>
              </p:cNvPr>
              <p:cNvSpPr>
                <a:spLocks/>
              </p:cNvSpPr>
              <p:nvPr/>
            </p:nvSpPr>
            <p:spPr bwMode="auto">
              <a:xfrm>
                <a:off x="1381850" y="4710214"/>
                <a:ext cx="50947" cy="76420"/>
              </a:xfrm>
              <a:custGeom>
                <a:avLst/>
                <a:gdLst>
                  <a:gd name="T0" fmla="*/ 11 w 31"/>
                  <a:gd name="T1" fmla="*/ 0 h 46"/>
                  <a:gd name="T2" fmla="*/ 3 w 31"/>
                  <a:gd name="T3" fmla="*/ 22 h 46"/>
                  <a:gd name="T4" fmla="*/ 22 w 31"/>
                  <a:gd name="T5" fmla="*/ 46 h 46"/>
                  <a:gd name="T6" fmla="*/ 16 w 31"/>
                  <a:gd name="T7" fmla="*/ 39 h 46"/>
                  <a:gd name="T8" fmla="*/ 18 w 31"/>
                  <a:gd name="T9" fmla="*/ 32 h 46"/>
                  <a:gd name="T10" fmla="*/ 24 w 31"/>
                  <a:gd name="T11" fmla="*/ 40 h 46"/>
                  <a:gd name="T12" fmla="*/ 24 w 31"/>
                  <a:gd name="T13" fmla="*/ 46 h 46"/>
                  <a:gd name="T14" fmla="*/ 28 w 31"/>
                  <a:gd name="T15" fmla="*/ 25 h 46"/>
                  <a:gd name="T16" fmla="*/ 11 w 3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6">
                    <a:moveTo>
                      <a:pt x="11" y="0"/>
                    </a:moveTo>
                    <a:cubicBezTo>
                      <a:pt x="11" y="0"/>
                      <a:pt x="0" y="8"/>
                      <a:pt x="3" y="22"/>
                    </a:cubicBezTo>
                    <a:cubicBezTo>
                      <a:pt x="5" y="33"/>
                      <a:pt x="17" y="43"/>
                      <a:pt x="22" y="46"/>
                    </a:cubicBezTo>
                    <a:cubicBezTo>
                      <a:pt x="20" y="45"/>
                      <a:pt x="17" y="42"/>
                      <a:pt x="16" y="39"/>
                    </a:cubicBezTo>
                    <a:cubicBezTo>
                      <a:pt x="14" y="35"/>
                      <a:pt x="18" y="32"/>
                      <a:pt x="18" y="32"/>
                    </a:cubicBezTo>
                    <a:cubicBezTo>
                      <a:pt x="18" y="32"/>
                      <a:pt x="23" y="36"/>
                      <a:pt x="24" y="40"/>
                    </a:cubicBezTo>
                    <a:cubicBezTo>
                      <a:pt x="25" y="43"/>
                      <a:pt x="24" y="45"/>
                      <a:pt x="24" y="46"/>
                    </a:cubicBezTo>
                    <a:cubicBezTo>
                      <a:pt x="26" y="44"/>
                      <a:pt x="31" y="35"/>
                      <a:pt x="28" y="25"/>
                    </a:cubicBezTo>
                    <a:cubicBezTo>
                      <a:pt x="24" y="12"/>
                      <a:pt x="11"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8" name="Freeform 41">
                <a:extLst>
                  <a:ext uri="{FF2B5EF4-FFF2-40B4-BE49-F238E27FC236}">
                    <a16:creationId xmlns:a16="http://schemas.microsoft.com/office/drawing/2014/main" id="{ADE3494E-15F8-3B9B-F4CE-559182A64A70}"/>
                  </a:ext>
                </a:extLst>
              </p:cNvPr>
              <p:cNvSpPr>
                <a:spLocks/>
              </p:cNvSpPr>
              <p:nvPr/>
            </p:nvSpPr>
            <p:spPr bwMode="auto">
              <a:xfrm>
                <a:off x="1338864" y="4654491"/>
                <a:ext cx="46171" cy="85973"/>
              </a:xfrm>
              <a:custGeom>
                <a:avLst/>
                <a:gdLst>
                  <a:gd name="T0" fmla="*/ 13 w 27"/>
                  <a:gd name="T1" fmla="*/ 0 h 51"/>
                  <a:gd name="T2" fmla="*/ 0 w 27"/>
                  <a:gd name="T3" fmla="*/ 21 h 51"/>
                  <a:gd name="T4" fmla="*/ 15 w 27"/>
                  <a:gd name="T5" fmla="*/ 51 h 51"/>
                  <a:gd name="T6" fmla="*/ 10 w 27"/>
                  <a:gd name="T7" fmla="*/ 42 h 51"/>
                  <a:gd name="T8" fmla="*/ 13 w 27"/>
                  <a:gd name="T9" fmla="*/ 35 h 51"/>
                  <a:gd name="T10" fmla="*/ 19 w 27"/>
                  <a:gd name="T11" fmla="*/ 44 h 51"/>
                  <a:gd name="T12" fmla="*/ 17 w 27"/>
                  <a:gd name="T13" fmla="*/ 51 h 51"/>
                  <a:gd name="T14" fmla="*/ 26 w 27"/>
                  <a:gd name="T15" fmla="*/ 29 h 51"/>
                  <a:gd name="T16" fmla="*/ 13 w 27"/>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13" y="0"/>
                    </a:moveTo>
                    <a:cubicBezTo>
                      <a:pt x="13" y="0"/>
                      <a:pt x="0" y="6"/>
                      <a:pt x="0" y="21"/>
                    </a:cubicBezTo>
                    <a:cubicBezTo>
                      <a:pt x="0" y="33"/>
                      <a:pt x="11" y="47"/>
                      <a:pt x="15" y="51"/>
                    </a:cubicBezTo>
                    <a:cubicBezTo>
                      <a:pt x="13" y="49"/>
                      <a:pt x="10" y="46"/>
                      <a:pt x="10" y="42"/>
                    </a:cubicBezTo>
                    <a:cubicBezTo>
                      <a:pt x="9" y="37"/>
                      <a:pt x="13" y="35"/>
                      <a:pt x="13" y="35"/>
                    </a:cubicBezTo>
                    <a:cubicBezTo>
                      <a:pt x="13" y="35"/>
                      <a:pt x="18" y="40"/>
                      <a:pt x="19" y="44"/>
                    </a:cubicBezTo>
                    <a:cubicBezTo>
                      <a:pt x="19" y="48"/>
                      <a:pt x="18" y="50"/>
                      <a:pt x="17" y="51"/>
                    </a:cubicBezTo>
                    <a:cubicBezTo>
                      <a:pt x="19" y="49"/>
                      <a:pt x="27" y="40"/>
                      <a:pt x="26" y="29"/>
                    </a:cubicBezTo>
                    <a:cubicBezTo>
                      <a:pt x="24" y="15"/>
                      <a:pt x="13"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9" name="Freeform 42">
                <a:extLst>
                  <a:ext uri="{FF2B5EF4-FFF2-40B4-BE49-F238E27FC236}">
                    <a16:creationId xmlns:a16="http://schemas.microsoft.com/office/drawing/2014/main" id="{E459CDD2-3A50-789A-D5E3-1A5DBB3F863E}"/>
                  </a:ext>
                </a:extLst>
              </p:cNvPr>
              <p:cNvSpPr>
                <a:spLocks/>
              </p:cNvSpPr>
              <p:nvPr/>
            </p:nvSpPr>
            <p:spPr bwMode="auto">
              <a:xfrm>
                <a:off x="1295878" y="4584439"/>
                <a:ext cx="50947" cy="95525"/>
              </a:xfrm>
              <a:custGeom>
                <a:avLst/>
                <a:gdLst>
                  <a:gd name="T0" fmla="*/ 22 w 30"/>
                  <a:gd name="T1" fmla="*/ 0 h 56"/>
                  <a:gd name="T2" fmla="*/ 3 w 30"/>
                  <a:gd name="T3" fmla="*/ 20 h 56"/>
                  <a:gd name="T4" fmla="*/ 12 w 30"/>
                  <a:gd name="T5" fmla="*/ 55 h 56"/>
                  <a:gd name="T6" fmla="*/ 9 w 30"/>
                  <a:gd name="T7" fmla="*/ 45 h 56"/>
                  <a:gd name="T8" fmla="*/ 14 w 30"/>
                  <a:gd name="T9" fmla="*/ 37 h 56"/>
                  <a:gd name="T10" fmla="*/ 18 w 30"/>
                  <a:gd name="T11" fmla="*/ 49 h 56"/>
                  <a:gd name="T12" fmla="*/ 14 w 30"/>
                  <a:gd name="T13" fmla="*/ 56 h 56"/>
                  <a:gd name="T14" fmla="*/ 29 w 30"/>
                  <a:gd name="T15" fmla="*/ 33 h 56"/>
                  <a:gd name="T16" fmla="*/ 22 w 30"/>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6">
                    <a:moveTo>
                      <a:pt x="22" y="0"/>
                    </a:moveTo>
                    <a:cubicBezTo>
                      <a:pt x="22" y="0"/>
                      <a:pt x="6" y="5"/>
                      <a:pt x="3" y="20"/>
                    </a:cubicBezTo>
                    <a:cubicBezTo>
                      <a:pt x="0" y="34"/>
                      <a:pt x="9" y="50"/>
                      <a:pt x="12" y="55"/>
                    </a:cubicBezTo>
                    <a:cubicBezTo>
                      <a:pt x="11" y="53"/>
                      <a:pt x="9" y="48"/>
                      <a:pt x="9" y="45"/>
                    </a:cubicBezTo>
                    <a:cubicBezTo>
                      <a:pt x="9" y="39"/>
                      <a:pt x="14" y="37"/>
                      <a:pt x="14" y="37"/>
                    </a:cubicBezTo>
                    <a:cubicBezTo>
                      <a:pt x="14" y="37"/>
                      <a:pt x="18" y="44"/>
                      <a:pt x="18" y="49"/>
                    </a:cubicBezTo>
                    <a:cubicBezTo>
                      <a:pt x="18" y="52"/>
                      <a:pt x="15" y="55"/>
                      <a:pt x="14" y="56"/>
                    </a:cubicBezTo>
                    <a:cubicBezTo>
                      <a:pt x="18" y="54"/>
                      <a:pt x="27" y="46"/>
                      <a:pt x="29" y="33"/>
                    </a:cubicBezTo>
                    <a:cubicBezTo>
                      <a:pt x="30" y="18"/>
                      <a:pt x="22" y="1"/>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0" name="Freeform 43">
                <a:extLst>
                  <a:ext uri="{FF2B5EF4-FFF2-40B4-BE49-F238E27FC236}">
                    <a16:creationId xmlns:a16="http://schemas.microsoft.com/office/drawing/2014/main" id="{9E6A09AF-BA5A-141D-D078-B1E95CD6E1AE}"/>
                  </a:ext>
                </a:extLst>
              </p:cNvPr>
              <p:cNvSpPr>
                <a:spLocks/>
              </p:cNvSpPr>
              <p:nvPr/>
            </p:nvSpPr>
            <p:spPr bwMode="auto">
              <a:xfrm>
                <a:off x="1265628" y="4511203"/>
                <a:ext cx="60499" cy="93933"/>
              </a:xfrm>
              <a:custGeom>
                <a:avLst/>
                <a:gdLst>
                  <a:gd name="T0" fmla="*/ 31 w 36"/>
                  <a:gd name="T1" fmla="*/ 0 h 56"/>
                  <a:gd name="T2" fmla="*/ 6 w 36"/>
                  <a:gd name="T3" fmla="*/ 16 h 56"/>
                  <a:gd name="T4" fmla="*/ 8 w 36"/>
                  <a:gd name="T5" fmla="*/ 55 h 56"/>
                  <a:gd name="T6" fmla="*/ 7 w 36"/>
                  <a:gd name="T7" fmla="*/ 43 h 56"/>
                  <a:gd name="T8" fmla="*/ 14 w 36"/>
                  <a:gd name="T9" fmla="*/ 37 h 56"/>
                  <a:gd name="T10" fmla="*/ 16 w 36"/>
                  <a:gd name="T11" fmla="*/ 50 h 56"/>
                  <a:gd name="T12" fmla="*/ 10 w 36"/>
                  <a:gd name="T13" fmla="*/ 56 h 56"/>
                  <a:gd name="T14" fmla="*/ 30 w 36"/>
                  <a:gd name="T15" fmla="*/ 36 h 56"/>
                  <a:gd name="T16" fmla="*/ 31 w 3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56">
                    <a:moveTo>
                      <a:pt x="31" y="0"/>
                    </a:moveTo>
                    <a:cubicBezTo>
                      <a:pt x="31" y="0"/>
                      <a:pt x="13" y="0"/>
                      <a:pt x="6" y="16"/>
                    </a:cubicBezTo>
                    <a:cubicBezTo>
                      <a:pt x="0" y="30"/>
                      <a:pt x="5" y="49"/>
                      <a:pt x="8" y="55"/>
                    </a:cubicBezTo>
                    <a:cubicBezTo>
                      <a:pt x="7" y="52"/>
                      <a:pt x="6" y="47"/>
                      <a:pt x="7" y="43"/>
                    </a:cubicBezTo>
                    <a:cubicBezTo>
                      <a:pt x="9" y="38"/>
                      <a:pt x="14" y="37"/>
                      <a:pt x="14" y="37"/>
                    </a:cubicBezTo>
                    <a:cubicBezTo>
                      <a:pt x="14" y="37"/>
                      <a:pt x="17" y="44"/>
                      <a:pt x="16" y="50"/>
                    </a:cubicBezTo>
                    <a:cubicBezTo>
                      <a:pt x="15" y="53"/>
                      <a:pt x="12" y="55"/>
                      <a:pt x="10" y="56"/>
                    </a:cubicBezTo>
                    <a:cubicBezTo>
                      <a:pt x="14" y="55"/>
                      <a:pt x="26" y="48"/>
                      <a:pt x="30" y="36"/>
                    </a:cubicBezTo>
                    <a:cubicBezTo>
                      <a:pt x="36" y="20"/>
                      <a:pt x="31"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1" name="Freeform 44">
                <a:extLst>
                  <a:ext uri="{FF2B5EF4-FFF2-40B4-BE49-F238E27FC236}">
                    <a16:creationId xmlns:a16="http://schemas.microsoft.com/office/drawing/2014/main" id="{6802FAFF-4CAB-8D86-A007-84CC94E1D8D4}"/>
                  </a:ext>
                </a:extLst>
              </p:cNvPr>
              <p:cNvSpPr>
                <a:spLocks/>
              </p:cNvSpPr>
              <p:nvPr/>
            </p:nvSpPr>
            <p:spPr bwMode="auto">
              <a:xfrm>
                <a:off x="1252891" y="4423638"/>
                <a:ext cx="66868" cy="97117"/>
              </a:xfrm>
              <a:custGeom>
                <a:avLst/>
                <a:gdLst>
                  <a:gd name="T0" fmla="*/ 39 w 40"/>
                  <a:gd name="T1" fmla="*/ 3 h 58"/>
                  <a:gd name="T2" fmla="*/ 9 w 40"/>
                  <a:gd name="T3" fmla="*/ 15 h 58"/>
                  <a:gd name="T4" fmla="*/ 3 w 40"/>
                  <a:gd name="T5" fmla="*/ 56 h 58"/>
                  <a:gd name="T6" fmla="*/ 4 w 40"/>
                  <a:gd name="T7" fmla="*/ 44 h 58"/>
                  <a:gd name="T8" fmla="*/ 13 w 40"/>
                  <a:gd name="T9" fmla="*/ 38 h 58"/>
                  <a:gd name="T10" fmla="*/ 12 w 40"/>
                  <a:gd name="T11" fmla="*/ 52 h 58"/>
                  <a:gd name="T12" fmla="*/ 5 w 40"/>
                  <a:gd name="T13" fmla="*/ 58 h 58"/>
                  <a:gd name="T14" fmla="*/ 31 w 40"/>
                  <a:gd name="T15" fmla="*/ 41 h 58"/>
                  <a:gd name="T16" fmla="*/ 39 w 40"/>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8">
                    <a:moveTo>
                      <a:pt x="39" y="3"/>
                    </a:moveTo>
                    <a:cubicBezTo>
                      <a:pt x="40" y="4"/>
                      <a:pt x="21" y="0"/>
                      <a:pt x="9" y="15"/>
                    </a:cubicBezTo>
                    <a:cubicBezTo>
                      <a:pt x="0" y="27"/>
                      <a:pt x="1" y="49"/>
                      <a:pt x="3" y="56"/>
                    </a:cubicBezTo>
                    <a:cubicBezTo>
                      <a:pt x="2" y="53"/>
                      <a:pt x="2" y="47"/>
                      <a:pt x="4" y="44"/>
                    </a:cubicBezTo>
                    <a:cubicBezTo>
                      <a:pt x="7" y="38"/>
                      <a:pt x="13" y="38"/>
                      <a:pt x="13" y="38"/>
                    </a:cubicBezTo>
                    <a:cubicBezTo>
                      <a:pt x="13" y="38"/>
                      <a:pt x="15" y="47"/>
                      <a:pt x="12" y="52"/>
                    </a:cubicBezTo>
                    <a:cubicBezTo>
                      <a:pt x="10" y="56"/>
                      <a:pt x="7" y="57"/>
                      <a:pt x="5" y="58"/>
                    </a:cubicBezTo>
                    <a:cubicBezTo>
                      <a:pt x="9" y="57"/>
                      <a:pt x="23" y="53"/>
                      <a:pt x="31" y="41"/>
                    </a:cubicBezTo>
                    <a:cubicBezTo>
                      <a:pt x="40" y="26"/>
                      <a:pt x="39" y="4"/>
                      <a:pt x="3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2" name="Freeform 45">
                <a:extLst>
                  <a:ext uri="{FF2B5EF4-FFF2-40B4-BE49-F238E27FC236}">
                    <a16:creationId xmlns:a16="http://schemas.microsoft.com/office/drawing/2014/main" id="{ABA2BE33-DBDF-8F93-ED83-3AEDAE6BD7AD}"/>
                  </a:ext>
                </a:extLst>
              </p:cNvPr>
              <p:cNvSpPr>
                <a:spLocks/>
              </p:cNvSpPr>
              <p:nvPr/>
            </p:nvSpPr>
            <p:spPr bwMode="auto">
              <a:xfrm>
                <a:off x="1252891" y="4345626"/>
                <a:ext cx="71644" cy="81196"/>
              </a:xfrm>
              <a:custGeom>
                <a:avLst/>
                <a:gdLst>
                  <a:gd name="T0" fmla="*/ 43 w 43"/>
                  <a:gd name="T1" fmla="*/ 6 h 49"/>
                  <a:gd name="T2" fmla="*/ 14 w 43"/>
                  <a:gd name="T3" fmla="*/ 11 h 49"/>
                  <a:gd name="T4" fmla="*/ 0 w 43"/>
                  <a:gd name="T5" fmla="*/ 46 h 49"/>
                  <a:gd name="T6" fmla="*/ 4 w 43"/>
                  <a:gd name="T7" fmla="*/ 36 h 49"/>
                  <a:gd name="T8" fmla="*/ 13 w 43"/>
                  <a:gd name="T9" fmla="*/ 33 h 49"/>
                  <a:gd name="T10" fmla="*/ 9 w 43"/>
                  <a:gd name="T11" fmla="*/ 45 h 49"/>
                  <a:gd name="T12" fmla="*/ 2 w 43"/>
                  <a:gd name="T13" fmla="*/ 48 h 49"/>
                  <a:gd name="T14" fmla="*/ 28 w 43"/>
                  <a:gd name="T15" fmla="*/ 39 h 49"/>
                  <a:gd name="T16" fmla="*/ 43 w 43"/>
                  <a:gd name="T1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49">
                    <a:moveTo>
                      <a:pt x="43" y="6"/>
                    </a:moveTo>
                    <a:cubicBezTo>
                      <a:pt x="43" y="7"/>
                      <a:pt x="27" y="0"/>
                      <a:pt x="14" y="11"/>
                    </a:cubicBezTo>
                    <a:cubicBezTo>
                      <a:pt x="3" y="21"/>
                      <a:pt x="1" y="40"/>
                      <a:pt x="0" y="46"/>
                    </a:cubicBezTo>
                    <a:cubicBezTo>
                      <a:pt x="1" y="43"/>
                      <a:pt x="2" y="39"/>
                      <a:pt x="4" y="36"/>
                    </a:cubicBezTo>
                    <a:cubicBezTo>
                      <a:pt x="8" y="32"/>
                      <a:pt x="13" y="33"/>
                      <a:pt x="13" y="33"/>
                    </a:cubicBezTo>
                    <a:cubicBezTo>
                      <a:pt x="13" y="33"/>
                      <a:pt x="13" y="41"/>
                      <a:pt x="9" y="45"/>
                    </a:cubicBezTo>
                    <a:cubicBezTo>
                      <a:pt x="7" y="48"/>
                      <a:pt x="4" y="48"/>
                      <a:pt x="2" y="48"/>
                    </a:cubicBezTo>
                    <a:cubicBezTo>
                      <a:pt x="6" y="49"/>
                      <a:pt x="19" y="48"/>
                      <a:pt x="28" y="39"/>
                    </a:cubicBezTo>
                    <a:cubicBezTo>
                      <a:pt x="39" y="27"/>
                      <a:pt x="43" y="7"/>
                      <a:pt x="4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3" name="Freeform 46">
                <a:extLst>
                  <a:ext uri="{FF2B5EF4-FFF2-40B4-BE49-F238E27FC236}">
                    <a16:creationId xmlns:a16="http://schemas.microsoft.com/office/drawing/2014/main" id="{A5A27EB2-4A0D-89C0-3D09-6511DB5AE5B0}"/>
                  </a:ext>
                </a:extLst>
              </p:cNvPr>
              <p:cNvSpPr>
                <a:spLocks/>
              </p:cNvSpPr>
              <p:nvPr/>
            </p:nvSpPr>
            <p:spPr bwMode="auto">
              <a:xfrm>
                <a:off x="1267220" y="4273982"/>
                <a:ext cx="78012" cy="71644"/>
              </a:xfrm>
              <a:custGeom>
                <a:avLst/>
                <a:gdLst>
                  <a:gd name="T0" fmla="*/ 46 w 46"/>
                  <a:gd name="T1" fmla="*/ 9 h 42"/>
                  <a:gd name="T2" fmla="*/ 19 w 46"/>
                  <a:gd name="T3" fmla="*/ 8 h 42"/>
                  <a:gd name="T4" fmla="*/ 0 w 46"/>
                  <a:gd name="T5" fmla="*/ 37 h 42"/>
                  <a:gd name="T6" fmla="*/ 5 w 46"/>
                  <a:gd name="T7" fmla="*/ 28 h 42"/>
                  <a:gd name="T8" fmla="*/ 14 w 46"/>
                  <a:gd name="T9" fmla="*/ 27 h 42"/>
                  <a:gd name="T10" fmla="*/ 8 w 46"/>
                  <a:gd name="T11" fmla="*/ 37 h 42"/>
                  <a:gd name="T12" fmla="*/ 1 w 46"/>
                  <a:gd name="T13" fmla="*/ 39 h 42"/>
                  <a:gd name="T14" fmla="*/ 26 w 46"/>
                  <a:gd name="T15" fmla="*/ 35 h 42"/>
                  <a:gd name="T16" fmla="*/ 46 w 46"/>
                  <a:gd name="T1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46" y="9"/>
                    </a:moveTo>
                    <a:cubicBezTo>
                      <a:pt x="46" y="9"/>
                      <a:pt x="32" y="0"/>
                      <a:pt x="19" y="8"/>
                    </a:cubicBezTo>
                    <a:cubicBezTo>
                      <a:pt x="8" y="15"/>
                      <a:pt x="2" y="31"/>
                      <a:pt x="0" y="37"/>
                    </a:cubicBezTo>
                    <a:cubicBezTo>
                      <a:pt x="1" y="34"/>
                      <a:pt x="3" y="30"/>
                      <a:pt x="5" y="28"/>
                    </a:cubicBezTo>
                    <a:cubicBezTo>
                      <a:pt x="10" y="25"/>
                      <a:pt x="14" y="27"/>
                      <a:pt x="14" y="27"/>
                    </a:cubicBezTo>
                    <a:cubicBezTo>
                      <a:pt x="14" y="27"/>
                      <a:pt x="12" y="34"/>
                      <a:pt x="8" y="37"/>
                    </a:cubicBezTo>
                    <a:cubicBezTo>
                      <a:pt x="6" y="39"/>
                      <a:pt x="3" y="39"/>
                      <a:pt x="1" y="39"/>
                    </a:cubicBezTo>
                    <a:cubicBezTo>
                      <a:pt x="5" y="40"/>
                      <a:pt x="16" y="42"/>
                      <a:pt x="26" y="35"/>
                    </a:cubicBezTo>
                    <a:cubicBezTo>
                      <a:pt x="38" y="27"/>
                      <a:pt x="45" y="9"/>
                      <a:pt x="4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4" name="Freeform 47">
                <a:extLst>
                  <a:ext uri="{FF2B5EF4-FFF2-40B4-BE49-F238E27FC236}">
                    <a16:creationId xmlns:a16="http://schemas.microsoft.com/office/drawing/2014/main" id="{73DD5C68-1484-189C-924D-A43C6B85256D}"/>
                  </a:ext>
                </a:extLst>
              </p:cNvPr>
              <p:cNvSpPr>
                <a:spLocks/>
              </p:cNvSpPr>
              <p:nvPr/>
            </p:nvSpPr>
            <p:spPr bwMode="auto">
              <a:xfrm>
                <a:off x="1295878" y="4215075"/>
                <a:ext cx="76420" cy="58907"/>
              </a:xfrm>
              <a:custGeom>
                <a:avLst/>
                <a:gdLst>
                  <a:gd name="T0" fmla="*/ 46 w 46"/>
                  <a:gd name="T1" fmla="*/ 10 h 35"/>
                  <a:gd name="T2" fmla="*/ 22 w 46"/>
                  <a:gd name="T3" fmla="*/ 5 h 35"/>
                  <a:gd name="T4" fmla="*/ 0 w 46"/>
                  <a:gd name="T5" fmla="*/ 28 h 35"/>
                  <a:gd name="T6" fmla="*/ 6 w 46"/>
                  <a:gd name="T7" fmla="*/ 21 h 35"/>
                  <a:gd name="T8" fmla="*/ 14 w 46"/>
                  <a:gd name="T9" fmla="*/ 21 h 35"/>
                  <a:gd name="T10" fmla="*/ 7 w 46"/>
                  <a:gd name="T11" fmla="*/ 29 h 35"/>
                  <a:gd name="T12" fmla="*/ 1 w 46"/>
                  <a:gd name="T13" fmla="*/ 30 h 35"/>
                  <a:gd name="T14" fmla="*/ 24 w 46"/>
                  <a:gd name="T15" fmla="*/ 30 h 35"/>
                  <a:gd name="T16" fmla="*/ 46 w 46"/>
                  <a:gd name="T17"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
                    <a:moveTo>
                      <a:pt x="46" y="10"/>
                    </a:moveTo>
                    <a:cubicBezTo>
                      <a:pt x="46" y="10"/>
                      <a:pt x="35" y="0"/>
                      <a:pt x="22" y="5"/>
                    </a:cubicBezTo>
                    <a:cubicBezTo>
                      <a:pt x="11" y="9"/>
                      <a:pt x="2" y="23"/>
                      <a:pt x="0" y="28"/>
                    </a:cubicBezTo>
                    <a:cubicBezTo>
                      <a:pt x="1" y="26"/>
                      <a:pt x="4" y="22"/>
                      <a:pt x="6" y="21"/>
                    </a:cubicBezTo>
                    <a:cubicBezTo>
                      <a:pt x="11" y="19"/>
                      <a:pt x="14" y="21"/>
                      <a:pt x="14" y="21"/>
                    </a:cubicBezTo>
                    <a:cubicBezTo>
                      <a:pt x="14" y="21"/>
                      <a:pt x="11" y="27"/>
                      <a:pt x="7" y="29"/>
                    </a:cubicBezTo>
                    <a:cubicBezTo>
                      <a:pt x="5" y="31"/>
                      <a:pt x="2" y="30"/>
                      <a:pt x="1" y="30"/>
                    </a:cubicBezTo>
                    <a:cubicBezTo>
                      <a:pt x="4" y="31"/>
                      <a:pt x="14" y="35"/>
                      <a:pt x="24" y="30"/>
                    </a:cubicBezTo>
                    <a:cubicBezTo>
                      <a:pt x="36" y="25"/>
                      <a:pt x="45" y="10"/>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5" name="Freeform 48">
                <a:extLst>
                  <a:ext uri="{FF2B5EF4-FFF2-40B4-BE49-F238E27FC236}">
                    <a16:creationId xmlns:a16="http://schemas.microsoft.com/office/drawing/2014/main" id="{313991D9-E161-7B51-6816-4AB7AC8712E8}"/>
                  </a:ext>
                </a:extLst>
              </p:cNvPr>
              <p:cNvSpPr>
                <a:spLocks/>
              </p:cNvSpPr>
              <p:nvPr/>
            </p:nvSpPr>
            <p:spPr bwMode="auto">
              <a:xfrm>
                <a:off x="1334088" y="4167312"/>
                <a:ext cx="73236" cy="47763"/>
              </a:xfrm>
              <a:custGeom>
                <a:avLst/>
                <a:gdLst>
                  <a:gd name="T0" fmla="*/ 43 w 43"/>
                  <a:gd name="T1" fmla="*/ 10 h 29"/>
                  <a:gd name="T2" fmla="*/ 23 w 43"/>
                  <a:gd name="T3" fmla="*/ 3 h 29"/>
                  <a:gd name="T4" fmla="*/ 0 w 43"/>
                  <a:gd name="T5" fmla="*/ 20 h 29"/>
                  <a:gd name="T6" fmla="*/ 6 w 43"/>
                  <a:gd name="T7" fmla="*/ 15 h 29"/>
                  <a:gd name="T8" fmla="*/ 13 w 43"/>
                  <a:gd name="T9" fmla="*/ 17 h 29"/>
                  <a:gd name="T10" fmla="*/ 6 w 43"/>
                  <a:gd name="T11" fmla="*/ 23 h 29"/>
                  <a:gd name="T12" fmla="*/ 0 w 43"/>
                  <a:gd name="T13" fmla="*/ 22 h 29"/>
                  <a:gd name="T14" fmla="*/ 20 w 43"/>
                  <a:gd name="T15" fmla="*/ 26 h 29"/>
                  <a:gd name="T16" fmla="*/ 43 w 43"/>
                  <a:gd name="T17"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9">
                    <a:moveTo>
                      <a:pt x="43" y="10"/>
                    </a:moveTo>
                    <a:cubicBezTo>
                      <a:pt x="43" y="10"/>
                      <a:pt x="35" y="0"/>
                      <a:pt x="23" y="3"/>
                    </a:cubicBezTo>
                    <a:cubicBezTo>
                      <a:pt x="12" y="5"/>
                      <a:pt x="3" y="16"/>
                      <a:pt x="0" y="20"/>
                    </a:cubicBezTo>
                    <a:cubicBezTo>
                      <a:pt x="1" y="18"/>
                      <a:pt x="4" y="16"/>
                      <a:pt x="6" y="15"/>
                    </a:cubicBezTo>
                    <a:cubicBezTo>
                      <a:pt x="10" y="14"/>
                      <a:pt x="13" y="17"/>
                      <a:pt x="13" y="17"/>
                    </a:cubicBezTo>
                    <a:cubicBezTo>
                      <a:pt x="13" y="17"/>
                      <a:pt x="10" y="21"/>
                      <a:pt x="6" y="23"/>
                    </a:cubicBezTo>
                    <a:cubicBezTo>
                      <a:pt x="3" y="23"/>
                      <a:pt x="1" y="22"/>
                      <a:pt x="0" y="22"/>
                    </a:cubicBezTo>
                    <a:cubicBezTo>
                      <a:pt x="2" y="24"/>
                      <a:pt x="10" y="29"/>
                      <a:pt x="20" y="26"/>
                    </a:cubicBezTo>
                    <a:cubicBezTo>
                      <a:pt x="32" y="23"/>
                      <a:pt x="43" y="10"/>
                      <a:pt x="4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6" name="Freeform 49">
                <a:extLst>
                  <a:ext uri="{FF2B5EF4-FFF2-40B4-BE49-F238E27FC236}">
                    <a16:creationId xmlns:a16="http://schemas.microsoft.com/office/drawing/2014/main" id="{8196172A-0D19-C613-EBCA-777BAE01E3B5}"/>
                  </a:ext>
                </a:extLst>
              </p:cNvPr>
              <p:cNvSpPr>
                <a:spLocks/>
              </p:cNvSpPr>
              <p:nvPr/>
            </p:nvSpPr>
            <p:spPr bwMode="auto">
              <a:xfrm>
                <a:off x="1377074" y="4130695"/>
                <a:ext cx="66868" cy="36618"/>
              </a:xfrm>
              <a:custGeom>
                <a:avLst/>
                <a:gdLst>
                  <a:gd name="T0" fmla="*/ 40 w 40"/>
                  <a:gd name="T1" fmla="*/ 9 h 22"/>
                  <a:gd name="T2" fmla="*/ 23 w 40"/>
                  <a:gd name="T3" fmla="*/ 1 h 22"/>
                  <a:gd name="T4" fmla="*/ 1 w 40"/>
                  <a:gd name="T5" fmla="*/ 13 h 22"/>
                  <a:gd name="T6" fmla="*/ 7 w 40"/>
                  <a:gd name="T7" fmla="*/ 9 h 22"/>
                  <a:gd name="T8" fmla="*/ 13 w 40"/>
                  <a:gd name="T9" fmla="*/ 12 h 22"/>
                  <a:gd name="T10" fmla="*/ 6 w 40"/>
                  <a:gd name="T11" fmla="*/ 16 h 22"/>
                  <a:gd name="T12" fmla="*/ 0 w 40"/>
                  <a:gd name="T13" fmla="*/ 14 h 22"/>
                  <a:gd name="T14" fmla="*/ 18 w 40"/>
                  <a:gd name="T15" fmla="*/ 20 h 22"/>
                  <a:gd name="T16" fmla="*/ 40 w 40"/>
                  <a:gd name="T17"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2">
                    <a:moveTo>
                      <a:pt x="40" y="9"/>
                    </a:moveTo>
                    <a:cubicBezTo>
                      <a:pt x="40" y="9"/>
                      <a:pt x="35" y="0"/>
                      <a:pt x="23" y="1"/>
                    </a:cubicBezTo>
                    <a:cubicBezTo>
                      <a:pt x="14" y="2"/>
                      <a:pt x="4" y="10"/>
                      <a:pt x="1" y="13"/>
                    </a:cubicBezTo>
                    <a:cubicBezTo>
                      <a:pt x="2" y="12"/>
                      <a:pt x="5" y="10"/>
                      <a:pt x="7" y="9"/>
                    </a:cubicBezTo>
                    <a:cubicBezTo>
                      <a:pt x="11" y="9"/>
                      <a:pt x="13" y="12"/>
                      <a:pt x="13" y="12"/>
                    </a:cubicBezTo>
                    <a:cubicBezTo>
                      <a:pt x="13" y="12"/>
                      <a:pt x="9" y="15"/>
                      <a:pt x="6" y="16"/>
                    </a:cubicBezTo>
                    <a:cubicBezTo>
                      <a:pt x="3" y="16"/>
                      <a:pt x="1" y="15"/>
                      <a:pt x="0" y="14"/>
                    </a:cubicBezTo>
                    <a:cubicBezTo>
                      <a:pt x="2" y="16"/>
                      <a:pt x="9" y="22"/>
                      <a:pt x="18" y="20"/>
                    </a:cubicBezTo>
                    <a:cubicBezTo>
                      <a:pt x="28" y="19"/>
                      <a:pt x="40" y="9"/>
                      <a:pt x="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7" name="Freeform 50">
                <a:extLst>
                  <a:ext uri="{FF2B5EF4-FFF2-40B4-BE49-F238E27FC236}">
                    <a16:creationId xmlns:a16="http://schemas.microsoft.com/office/drawing/2014/main" id="{2237F2F4-957B-4D50-4B79-ED1E6C6A183E}"/>
                  </a:ext>
                </a:extLst>
              </p:cNvPr>
              <p:cNvSpPr>
                <a:spLocks/>
              </p:cNvSpPr>
              <p:nvPr/>
            </p:nvSpPr>
            <p:spPr bwMode="auto">
              <a:xfrm>
                <a:off x="1421653" y="4100445"/>
                <a:ext cx="58907" cy="28658"/>
              </a:xfrm>
              <a:custGeom>
                <a:avLst/>
                <a:gdLst>
                  <a:gd name="T0" fmla="*/ 35 w 35"/>
                  <a:gd name="T1" fmla="*/ 9 h 17"/>
                  <a:gd name="T2" fmla="*/ 21 w 35"/>
                  <a:gd name="T3" fmla="*/ 1 h 17"/>
                  <a:gd name="T4" fmla="*/ 1 w 35"/>
                  <a:gd name="T5" fmla="*/ 9 h 17"/>
                  <a:gd name="T6" fmla="*/ 7 w 35"/>
                  <a:gd name="T7" fmla="*/ 6 h 17"/>
                  <a:gd name="T8" fmla="*/ 11 w 35"/>
                  <a:gd name="T9" fmla="*/ 9 h 17"/>
                  <a:gd name="T10" fmla="*/ 4 w 35"/>
                  <a:gd name="T11" fmla="*/ 12 h 17"/>
                  <a:gd name="T12" fmla="*/ 0 w 35"/>
                  <a:gd name="T13" fmla="*/ 10 h 17"/>
                  <a:gd name="T14" fmla="*/ 14 w 35"/>
                  <a:gd name="T15" fmla="*/ 17 h 17"/>
                  <a:gd name="T16" fmla="*/ 35 w 35"/>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7">
                    <a:moveTo>
                      <a:pt x="35" y="9"/>
                    </a:moveTo>
                    <a:cubicBezTo>
                      <a:pt x="35" y="9"/>
                      <a:pt x="31" y="1"/>
                      <a:pt x="21" y="1"/>
                    </a:cubicBezTo>
                    <a:cubicBezTo>
                      <a:pt x="13" y="0"/>
                      <a:pt x="4" y="6"/>
                      <a:pt x="1" y="9"/>
                    </a:cubicBezTo>
                    <a:cubicBezTo>
                      <a:pt x="2" y="8"/>
                      <a:pt x="4" y="6"/>
                      <a:pt x="7" y="6"/>
                    </a:cubicBezTo>
                    <a:cubicBezTo>
                      <a:pt x="10" y="6"/>
                      <a:pt x="11" y="9"/>
                      <a:pt x="11" y="9"/>
                    </a:cubicBezTo>
                    <a:cubicBezTo>
                      <a:pt x="11" y="9"/>
                      <a:pt x="8" y="11"/>
                      <a:pt x="4" y="12"/>
                    </a:cubicBezTo>
                    <a:cubicBezTo>
                      <a:pt x="2" y="12"/>
                      <a:pt x="1" y="11"/>
                      <a:pt x="0" y="10"/>
                    </a:cubicBezTo>
                    <a:cubicBezTo>
                      <a:pt x="1" y="12"/>
                      <a:pt x="6" y="17"/>
                      <a:pt x="14" y="17"/>
                    </a:cubicBezTo>
                    <a:cubicBezTo>
                      <a:pt x="23" y="17"/>
                      <a:pt x="35" y="9"/>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8" name="Freeform 51">
                <a:extLst>
                  <a:ext uri="{FF2B5EF4-FFF2-40B4-BE49-F238E27FC236}">
                    <a16:creationId xmlns:a16="http://schemas.microsoft.com/office/drawing/2014/main" id="{07B737B0-4BC8-A71C-7E94-B93AE356BD87}"/>
                  </a:ext>
                </a:extLst>
              </p:cNvPr>
              <p:cNvSpPr>
                <a:spLocks/>
              </p:cNvSpPr>
              <p:nvPr/>
            </p:nvSpPr>
            <p:spPr bwMode="auto">
              <a:xfrm>
                <a:off x="1440758" y="4055867"/>
                <a:ext cx="66868" cy="39802"/>
              </a:xfrm>
              <a:custGeom>
                <a:avLst/>
                <a:gdLst>
                  <a:gd name="T0" fmla="*/ 40 w 40"/>
                  <a:gd name="T1" fmla="*/ 2 h 23"/>
                  <a:gd name="T2" fmla="*/ 22 w 40"/>
                  <a:gd name="T3" fmla="*/ 18 h 23"/>
                  <a:gd name="T4" fmla="*/ 0 w 40"/>
                  <a:gd name="T5" fmla="*/ 23 h 23"/>
                  <a:gd name="T6" fmla="*/ 7 w 40"/>
                  <a:gd name="T7" fmla="*/ 21 h 23"/>
                  <a:gd name="T8" fmla="*/ 12 w 40"/>
                  <a:gd name="T9" fmla="*/ 16 h 23"/>
                  <a:gd name="T10" fmla="*/ 4 w 40"/>
                  <a:gd name="T11" fmla="*/ 17 h 23"/>
                  <a:gd name="T12" fmla="*/ 0 w 40"/>
                  <a:gd name="T13" fmla="*/ 22 h 23"/>
                  <a:gd name="T14" fmla="*/ 16 w 40"/>
                  <a:gd name="T15" fmla="*/ 6 h 23"/>
                  <a:gd name="T16" fmla="*/ 40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40" y="2"/>
                    </a:moveTo>
                    <a:cubicBezTo>
                      <a:pt x="40" y="2"/>
                      <a:pt x="33" y="12"/>
                      <a:pt x="22" y="18"/>
                    </a:cubicBezTo>
                    <a:cubicBezTo>
                      <a:pt x="13" y="23"/>
                      <a:pt x="4" y="23"/>
                      <a:pt x="0" y="23"/>
                    </a:cubicBezTo>
                    <a:cubicBezTo>
                      <a:pt x="2" y="23"/>
                      <a:pt x="4" y="23"/>
                      <a:pt x="7" y="21"/>
                    </a:cubicBezTo>
                    <a:cubicBezTo>
                      <a:pt x="10" y="19"/>
                      <a:pt x="12" y="16"/>
                      <a:pt x="12" y="16"/>
                    </a:cubicBezTo>
                    <a:cubicBezTo>
                      <a:pt x="12" y="16"/>
                      <a:pt x="8" y="15"/>
                      <a:pt x="4" y="17"/>
                    </a:cubicBezTo>
                    <a:cubicBezTo>
                      <a:pt x="2" y="19"/>
                      <a:pt x="0" y="21"/>
                      <a:pt x="0" y="22"/>
                    </a:cubicBezTo>
                    <a:cubicBezTo>
                      <a:pt x="1" y="19"/>
                      <a:pt x="6" y="11"/>
                      <a:pt x="16" y="6"/>
                    </a:cubicBezTo>
                    <a:cubicBezTo>
                      <a:pt x="27" y="0"/>
                      <a:pt x="40" y="2"/>
                      <a:pt x="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9" name="Freeform 52">
                <a:extLst>
                  <a:ext uri="{FF2B5EF4-FFF2-40B4-BE49-F238E27FC236}">
                    <a16:creationId xmlns:a16="http://schemas.microsoft.com/office/drawing/2014/main" id="{A688BF8E-0A09-FA89-7CC4-537931DD15F5}"/>
                  </a:ext>
                </a:extLst>
              </p:cNvPr>
              <p:cNvSpPr>
                <a:spLocks/>
              </p:cNvSpPr>
              <p:nvPr/>
            </p:nvSpPr>
            <p:spPr bwMode="auto">
              <a:xfrm>
                <a:off x="1160552" y="4086117"/>
                <a:ext cx="348668" cy="762608"/>
              </a:xfrm>
              <a:custGeom>
                <a:avLst/>
                <a:gdLst>
                  <a:gd name="T0" fmla="*/ 202 w 208"/>
                  <a:gd name="T1" fmla="*/ 445 h 454"/>
                  <a:gd name="T2" fmla="*/ 174 w 208"/>
                  <a:gd name="T3" fmla="*/ 0 h 454"/>
                  <a:gd name="T4" fmla="*/ 198 w 208"/>
                  <a:gd name="T5" fmla="*/ 453 h 454"/>
                  <a:gd name="T6" fmla="*/ 207 w 208"/>
                  <a:gd name="T7" fmla="*/ 452 h 454"/>
                  <a:gd name="T8" fmla="*/ 202 w 208"/>
                  <a:gd name="T9" fmla="*/ 445 h 454"/>
                  <a:gd name="T10" fmla="*/ 202 w 208"/>
                  <a:gd name="T11" fmla="*/ 445 h 454"/>
                </a:gdLst>
                <a:ahLst/>
                <a:cxnLst>
                  <a:cxn ang="0">
                    <a:pos x="T0" y="T1"/>
                  </a:cxn>
                  <a:cxn ang="0">
                    <a:pos x="T2" y="T3"/>
                  </a:cxn>
                  <a:cxn ang="0">
                    <a:pos x="T4" y="T5"/>
                  </a:cxn>
                  <a:cxn ang="0">
                    <a:pos x="T6" y="T7"/>
                  </a:cxn>
                  <a:cxn ang="0">
                    <a:pos x="T8" y="T9"/>
                  </a:cxn>
                  <a:cxn ang="0">
                    <a:pos x="T10" y="T11"/>
                  </a:cxn>
                </a:cxnLst>
                <a:rect l="0" t="0" r="r" b="b"/>
                <a:pathLst>
                  <a:path w="208" h="454">
                    <a:moveTo>
                      <a:pt x="202" y="445"/>
                    </a:moveTo>
                    <a:cubicBezTo>
                      <a:pt x="14" y="363"/>
                      <a:pt x="2" y="103"/>
                      <a:pt x="174" y="0"/>
                    </a:cubicBezTo>
                    <a:cubicBezTo>
                      <a:pt x="0" y="99"/>
                      <a:pt x="5" y="365"/>
                      <a:pt x="198" y="453"/>
                    </a:cubicBezTo>
                    <a:cubicBezTo>
                      <a:pt x="202" y="454"/>
                      <a:pt x="206" y="454"/>
                      <a:pt x="207" y="452"/>
                    </a:cubicBezTo>
                    <a:cubicBezTo>
                      <a:pt x="208" y="450"/>
                      <a:pt x="206" y="447"/>
                      <a:pt x="202" y="445"/>
                    </a:cubicBezTo>
                    <a:cubicBezTo>
                      <a:pt x="202" y="445"/>
                      <a:pt x="202" y="445"/>
                      <a:pt x="202" y="4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42424"/>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195" name="文本框 1087">
              <a:extLst>
                <a:ext uri="{FF2B5EF4-FFF2-40B4-BE49-F238E27FC236}">
                  <a16:creationId xmlns:a16="http://schemas.microsoft.com/office/drawing/2014/main" id="{9A9E7929-0CC2-E5E6-61EB-010AE0418001}"/>
                </a:ext>
              </a:extLst>
            </p:cNvPr>
            <p:cNvSpPr txBox="1"/>
            <p:nvPr/>
          </p:nvSpPr>
          <p:spPr>
            <a:xfrm>
              <a:off x="9610690" y="5233608"/>
              <a:ext cx="1705934" cy="228268"/>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4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rPr>
                <a:t>多平台适配</a:t>
              </a:r>
            </a:p>
          </p:txBody>
        </p:sp>
      </p:grpSp>
      <p:cxnSp>
        <p:nvCxnSpPr>
          <p:cNvPr id="244" name="直接连接符 421">
            <a:extLst>
              <a:ext uri="{FF2B5EF4-FFF2-40B4-BE49-F238E27FC236}">
                <a16:creationId xmlns:a16="http://schemas.microsoft.com/office/drawing/2014/main" id="{C0A2A4E8-198A-9EB7-BC33-367575F34686}"/>
              </a:ext>
            </a:extLst>
          </p:cNvPr>
          <p:cNvCxnSpPr>
            <a:cxnSpLocks/>
          </p:cNvCxnSpPr>
          <p:nvPr/>
        </p:nvCxnSpPr>
        <p:spPr>
          <a:xfrm>
            <a:off x="9191664" y="5049403"/>
            <a:ext cx="2223843" cy="0"/>
          </a:xfrm>
          <a:prstGeom prst="line">
            <a:avLst/>
          </a:prstGeom>
          <a:ln>
            <a:solidFill>
              <a:schemeClr val="bg1">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直接连接符 423">
            <a:extLst>
              <a:ext uri="{FF2B5EF4-FFF2-40B4-BE49-F238E27FC236}">
                <a16:creationId xmlns:a16="http://schemas.microsoft.com/office/drawing/2014/main" id="{B0C1E62D-929C-697C-3D35-4ADE8BCF1E75}"/>
              </a:ext>
            </a:extLst>
          </p:cNvPr>
          <p:cNvCxnSpPr>
            <a:cxnSpLocks/>
          </p:cNvCxnSpPr>
          <p:nvPr/>
        </p:nvCxnSpPr>
        <p:spPr>
          <a:xfrm>
            <a:off x="9191664" y="3621727"/>
            <a:ext cx="2223843" cy="0"/>
          </a:xfrm>
          <a:prstGeom prst="line">
            <a:avLst/>
          </a:prstGeom>
          <a:ln>
            <a:solidFill>
              <a:schemeClr val="bg1">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6" name="组合 425">
            <a:extLst>
              <a:ext uri="{FF2B5EF4-FFF2-40B4-BE49-F238E27FC236}">
                <a16:creationId xmlns:a16="http://schemas.microsoft.com/office/drawing/2014/main" id="{43128558-9177-89D8-E33F-E17C4844CEB3}"/>
              </a:ext>
            </a:extLst>
          </p:cNvPr>
          <p:cNvGrpSpPr/>
          <p:nvPr/>
        </p:nvGrpSpPr>
        <p:grpSpPr>
          <a:xfrm>
            <a:off x="566593" y="4290326"/>
            <a:ext cx="3827607" cy="384721"/>
            <a:chOff x="7101876" y="1750177"/>
            <a:chExt cx="4470364" cy="384721"/>
          </a:xfrm>
        </p:grpSpPr>
        <p:sp>
          <p:nvSpPr>
            <p:cNvPr id="247" name="矩形 426">
              <a:extLst>
                <a:ext uri="{FF2B5EF4-FFF2-40B4-BE49-F238E27FC236}">
                  <a16:creationId xmlns:a16="http://schemas.microsoft.com/office/drawing/2014/main" id="{ADC47042-D103-E751-AB76-02B4FCAA419C}"/>
                </a:ext>
              </a:extLst>
            </p:cNvPr>
            <p:cNvSpPr/>
            <p:nvPr/>
          </p:nvSpPr>
          <p:spPr>
            <a:xfrm>
              <a:off x="7101876" y="1750177"/>
              <a:ext cx="4470364" cy="384721"/>
            </a:xfrm>
            <a:prstGeom prst="rect">
              <a:avLst/>
            </a:prstGeom>
            <a:solidFill>
              <a:srgbClr val="E0EEFB"/>
            </a:soli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endParaRPr>
            </a:p>
          </p:txBody>
        </p:sp>
        <p:sp>
          <p:nvSpPr>
            <p:cNvPr id="248" name="矩形 427">
              <a:extLst>
                <a:ext uri="{FF2B5EF4-FFF2-40B4-BE49-F238E27FC236}">
                  <a16:creationId xmlns:a16="http://schemas.microsoft.com/office/drawing/2014/main" id="{DE73E882-FA7D-761E-C047-5CDEC870710C}"/>
                </a:ext>
              </a:extLst>
            </p:cNvPr>
            <p:cNvSpPr/>
            <p:nvPr/>
          </p:nvSpPr>
          <p:spPr>
            <a:xfrm>
              <a:off x="7471229" y="1759702"/>
              <a:ext cx="373165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校准误差 </a:t>
              </a:r>
              <a:r>
                <a:rPr kumimoji="0" lang="en-US" altLang="zh-CN"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Calibration error</a:t>
              </a:r>
            </a:p>
          </p:txBody>
        </p:sp>
      </p:grpSp>
      <p:grpSp>
        <p:nvGrpSpPr>
          <p:cNvPr id="249" name="组合 428">
            <a:extLst>
              <a:ext uri="{FF2B5EF4-FFF2-40B4-BE49-F238E27FC236}">
                <a16:creationId xmlns:a16="http://schemas.microsoft.com/office/drawing/2014/main" id="{048602C5-7182-907C-1D74-6F8B8AA151E3}"/>
              </a:ext>
            </a:extLst>
          </p:cNvPr>
          <p:cNvGrpSpPr/>
          <p:nvPr/>
        </p:nvGrpSpPr>
        <p:grpSpPr>
          <a:xfrm>
            <a:off x="4505110" y="4288802"/>
            <a:ext cx="3827607" cy="384721"/>
            <a:chOff x="7101876" y="1750177"/>
            <a:chExt cx="4470364" cy="384721"/>
          </a:xfrm>
        </p:grpSpPr>
        <p:sp>
          <p:nvSpPr>
            <p:cNvPr id="250" name="矩形 429">
              <a:extLst>
                <a:ext uri="{FF2B5EF4-FFF2-40B4-BE49-F238E27FC236}">
                  <a16:creationId xmlns:a16="http://schemas.microsoft.com/office/drawing/2014/main" id="{913D5F53-D848-9BE4-BFE4-418CF58C33E1}"/>
                </a:ext>
              </a:extLst>
            </p:cNvPr>
            <p:cNvSpPr/>
            <p:nvPr/>
          </p:nvSpPr>
          <p:spPr>
            <a:xfrm>
              <a:off x="7101876" y="1750177"/>
              <a:ext cx="4470364" cy="384721"/>
            </a:xfrm>
            <a:prstGeom prst="rect">
              <a:avLst/>
            </a:prstGeom>
            <a:solidFill>
              <a:srgbClr val="E0EEFB"/>
            </a:solidFill>
            <a:ln w="3175" cap="flat" cmpd="sng" algn="ctr">
              <a:solidFill>
                <a:srgbClr val="AFD5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endParaRPr>
            </a:p>
          </p:txBody>
        </p:sp>
        <p:sp>
          <p:nvSpPr>
            <p:cNvPr id="251" name="矩形 430">
              <a:extLst>
                <a:ext uri="{FF2B5EF4-FFF2-40B4-BE49-F238E27FC236}">
                  <a16:creationId xmlns:a16="http://schemas.microsoft.com/office/drawing/2014/main" id="{5C52DD92-4BD2-C268-15E7-E0DB0789A7D8}"/>
                </a:ext>
              </a:extLst>
            </p:cNvPr>
            <p:cNvSpPr/>
            <p:nvPr/>
          </p:nvSpPr>
          <p:spPr>
            <a:xfrm>
              <a:off x="7471229" y="1759702"/>
              <a:ext cx="373165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恶意性 </a:t>
              </a:r>
              <a:r>
                <a:rPr kumimoji="0" lang="en-US" altLang="zh-CN" sz="1800" b="1" i="0" u="none" strike="noStrike" kern="1200" cap="none" spc="0" normalizeH="0" baseline="0" noProof="0">
                  <a:ln>
                    <a:noFill/>
                  </a:ln>
                  <a:solidFill>
                    <a:srgbClr val="0073DC"/>
                  </a:solidFill>
                  <a:effectLst/>
                  <a:uLnTx/>
                  <a:uFillTx/>
                  <a:latin typeface="微软雅黑" panose="020B0503020204020204" pitchFamily="34" charset="-122"/>
                  <a:ea typeface="微软雅黑" panose="020B0503020204020204" pitchFamily="34" charset="-122"/>
                  <a:cs typeface="+mn-ea"/>
                  <a:sym typeface="+mn-lt"/>
                </a:rPr>
                <a:t>Toxicity</a:t>
              </a:r>
            </a:p>
          </p:txBody>
        </p:sp>
      </p:grpSp>
      <p:grpSp>
        <p:nvGrpSpPr>
          <p:cNvPr id="252" name="组合 1078">
            <a:extLst>
              <a:ext uri="{FF2B5EF4-FFF2-40B4-BE49-F238E27FC236}">
                <a16:creationId xmlns:a16="http://schemas.microsoft.com/office/drawing/2014/main" id="{923C5AE8-7926-0F59-A5EF-54C0E6DA47C9}"/>
              </a:ext>
            </a:extLst>
          </p:cNvPr>
          <p:cNvGrpSpPr/>
          <p:nvPr/>
        </p:nvGrpSpPr>
        <p:grpSpPr>
          <a:xfrm>
            <a:off x="324480" y="4773241"/>
            <a:ext cx="4017031" cy="1620913"/>
            <a:chOff x="5568142" y="1774584"/>
            <a:chExt cx="4821192" cy="1941568"/>
          </a:xfrm>
        </p:grpSpPr>
        <p:sp>
          <p:nvSpPr>
            <p:cNvPr id="253" name="文本框 1085">
              <a:extLst>
                <a:ext uri="{FF2B5EF4-FFF2-40B4-BE49-F238E27FC236}">
                  <a16:creationId xmlns:a16="http://schemas.microsoft.com/office/drawing/2014/main" id="{40D80DDD-65A2-8183-3CB5-9A80B90E3346}"/>
                </a:ext>
              </a:extLst>
            </p:cNvPr>
            <p:cNvSpPr txBox="1"/>
            <p:nvPr/>
          </p:nvSpPr>
          <p:spPr>
            <a:xfrm>
              <a:off x="5735772" y="2523645"/>
              <a:ext cx="1533300" cy="241092"/>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InstructGPT</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endPar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endParaRPr>
            </a:p>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v2(175B*)</a:t>
              </a:r>
            </a:p>
          </p:txBody>
        </p:sp>
        <p:sp>
          <p:nvSpPr>
            <p:cNvPr id="254" name="文本框 1086">
              <a:extLst>
                <a:ext uri="{FF2B5EF4-FFF2-40B4-BE49-F238E27FC236}">
                  <a16:creationId xmlns:a16="http://schemas.microsoft.com/office/drawing/2014/main" id="{DA302962-D3CC-6436-5D49-537552800B86}"/>
                </a:ext>
              </a:extLst>
            </p:cNvPr>
            <p:cNvSpPr txBox="1"/>
            <p:nvPr/>
          </p:nvSpPr>
          <p:spPr>
            <a:xfrm>
              <a:off x="5591544" y="2104921"/>
              <a:ext cx="1677525" cy="12054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GPT-3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v1(175B)</a:t>
              </a:r>
            </a:p>
          </p:txBody>
        </p:sp>
        <p:sp>
          <p:nvSpPr>
            <p:cNvPr id="255" name="文本框 161">
              <a:extLst>
                <a:ext uri="{FF2B5EF4-FFF2-40B4-BE49-F238E27FC236}">
                  <a16:creationId xmlns:a16="http://schemas.microsoft.com/office/drawing/2014/main" id="{A8BBF7A9-E8B9-3F7A-D2C3-838933847EEE}"/>
                </a:ext>
              </a:extLst>
            </p:cNvPr>
            <p:cNvSpPr txBox="1"/>
            <p:nvPr/>
          </p:nvSpPr>
          <p:spPr>
            <a:xfrm>
              <a:off x="5591544" y="1837658"/>
              <a:ext cx="1677525" cy="12054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GLM(130B)</a:t>
              </a:r>
            </a:p>
          </p:txBody>
        </p:sp>
        <p:sp>
          <p:nvSpPr>
            <p:cNvPr id="256" name="文本框 162">
              <a:extLst>
                <a:ext uri="{FF2B5EF4-FFF2-40B4-BE49-F238E27FC236}">
                  <a16:creationId xmlns:a16="http://schemas.microsoft.com/office/drawing/2014/main" id="{E04B4BA2-A0EA-2AD0-1AEF-C5E6FF4962BB}"/>
                </a:ext>
              </a:extLst>
            </p:cNvPr>
            <p:cNvSpPr txBox="1"/>
            <p:nvPr/>
          </p:nvSpPr>
          <p:spPr>
            <a:xfrm>
              <a:off x="5568142" y="3340992"/>
              <a:ext cx="1677526" cy="12054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BLOOM(176B)</a:t>
              </a:r>
            </a:p>
          </p:txBody>
        </p:sp>
        <p:sp>
          <p:nvSpPr>
            <p:cNvPr id="257" name="文本框 163">
              <a:extLst>
                <a:ext uri="{FF2B5EF4-FFF2-40B4-BE49-F238E27FC236}">
                  <a16:creationId xmlns:a16="http://schemas.microsoft.com/office/drawing/2014/main" id="{F517D37A-DB7A-5CF2-816F-5FE36C1124AC}"/>
                </a:ext>
              </a:extLst>
            </p:cNvPr>
            <p:cNvSpPr txBox="1"/>
            <p:nvPr/>
          </p:nvSpPr>
          <p:spPr>
            <a:xfrm>
              <a:off x="5591544" y="2370964"/>
              <a:ext cx="1677525" cy="12054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UL2(20B)</a:t>
              </a:r>
            </a:p>
          </p:txBody>
        </p:sp>
        <p:sp>
          <p:nvSpPr>
            <p:cNvPr id="258" name="文本框 164">
              <a:extLst>
                <a:ext uri="{FF2B5EF4-FFF2-40B4-BE49-F238E27FC236}">
                  <a16:creationId xmlns:a16="http://schemas.microsoft.com/office/drawing/2014/main" id="{DDBA08ED-BD20-2624-5881-2DD1BF8DAE5D}"/>
                </a:ext>
              </a:extLst>
            </p:cNvPr>
            <p:cNvSpPr txBox="1"/>
            <p:nvPr/>
          </p:nvSpPr>
          <p:spPr>
            <a:xfrm>
              <a:off x="5591544" y="2835891"/>
              <a:ext cx="1677525" cy="12054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YaLM</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(100B)</a:t>
              </a:r>
              <a:endParaRPr kumimoji="0" lang="zh-CN" altLang="en-US"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endParaRPr>
            </a:p>
          </p:txBody>
        </p:sp>
        <p:sp>
          <p:nvSpPr>
            <p:cNvPr id="259" name="文本框 165">
              <a:extLst>
                <a:ext uri="{FF2B5EF4-FFF2-40B4-BE49-F238E27FC236}">
                  <a16:creationId xmlns:a16="http://schemas.microsoft.com/office/drawing/2014/main" id="{A9552CDF-B711-2488-E9DA-9A50309E0C33}"/>
                </a:ext>
              </a:extLst>
            </p:cNvPr>
            <p:cNvSpPr txBox="1"/>
            <p:nvPr/>
          </p:nvSpPr>
          <p:spPr>
            <a:xfrm>
              <a:off x="5591544" y="3082526"/>
              <a:ext cx="1677525" cy="12054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OPT(175B)</a:t>
              </a:r>
            </a:p>
          </p:txBody>
        </p:sp>
        <p:sp>
          <p:nvSpPr>
            <p:cNvPr id="260" name="文本框 166">
              <a:extLst>
                <a:ext uri="{FF2B5EF4-FFF2-40B4-BE49-F238E27FC236}">
                  <a16:creationId xmlns:a16="http://schemas.microsoft.com/office/drawing/2014/main" id="{524F998E-9F46-FE2A-5197-ED46AD47A07F}"/>
                </a:ext>
              </a:extLst>
            </p:cNvPr>
            <p:cNvSpPr txBox="1"/>
            <p:nvPr/>
          </p:nvSpPr>
          <p:spPr>
            <a:xfrm>
              <a:off x="7465699" y="3566772"/>
              <a:ext cx="320231" cy="13568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0.0</a:t>
              </a:r>
            </a:p>
          </p:txBody>
        </p:sp>
        <p:sp>
          <p:nvSpPr>
            <p:cNvPr id="261" name="文本框 167">
              <a:extLst>
                <a:ext uri="{FF2B5EF4-FFF2-40B4-BE49-F238E27FC236}">
                  <a16:creationId xmlns:a16="http://schemas.microsoft.com/office/drawing/2014/main" id="{F9EF9ECF-F0AE-B1C3-A00D-3883F1C90AD6}"/>
                </a:ext>
              </a:extLst>
            </p:cNvPr>
            <p:cNvSpPr txBox="1"/>
            <p:nvPr/>
          </p:nvSpPr>
          <p:spPr>
            <a:xfrm>
              <a:off x="10065166" y="3566772"/>
              <a:ext cx="324168" cy="135935"/>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1.0</a:t>
              </a:r>
            </a:p>
          </p:txBody>
        </p:sp>
        <p:sp>
          <p:nvSpPr>
            <p:cNvPr id="262" name="文本框 168">
              <a:extLst>
                <a:ext uri="{FF2B5EF4-FFF2-40B4-BE49-F238E27FC236}">
                  <a16:creationId xmlns:a16="http://schemas.microsoft.com/office/drawing/2014/main" id="{E07D0EDA-2294-9CFA-4E05-6661FF5D11BA}"/>
                </a:ext>
              </a:extLst>
            </p:cNvPr>
            <p:cNvSpPr txBox="1"/>
            <p:nvPr/>
          </p:nvSpPr>
          <p:spPr>
            <a:xfrm>
              <a:off x="8783816" y="3553326"/>
              <a:ext cx="344604" cy="162826"/>
            </a:xfrm>
            <a:prstGeom prst="rect">
              <a:avLst/>
            </a:prstGeom>
          </p:spPr>
          <p:txBody>
            <a:bodyPr vert="horz" wrap="square" lIns="0" tIns="12700" rIns="0" bIns="0" rtlCol="0" anchor="ctr">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0.5</a:t>
              </a:r>
            </a:p>
          </p:txBody>
        </p:sp>
        <p:grpSp>
          <p:nvGrpSpPr>
            <p:cNvPr id="263" name="组合 170">
              <a:extLst>
                <a:ext uri="{FF2B5EF4-FFF2-40B4-BE49-F238E27FC236}">
                  <a16:creationId xmlns:a16="http://schemas.microsoft.com/office/drawing/2014/main" id="{C6F599FB-66C2-07CA-823A-8109FFE10C7E}"/>
                </a:ext>
              </a:extLst>
            </p:cNvPr>
            <p:cNvGrpSpPr/>
            <p:nvPr/>
          </p:nvGrpSpPr>
          <p:grpSpPr>
            <a:xfrm>
              <a:off x="7619439" y="1774584"/>
              <a:ext cx="2705944" cy="1773766"/>
              <a:chOff x="7674186" y="1104352"/>
              <a:chExt cx="1735525" cy="1773766"/>
            </a:xfrm>
          </p:grpSpPr>
          <p:grpSp>
            <p:nvGrpSpPr>
              <p:cNvPr id="264" name="组合 171">
                <a:extLst>
                  <a:ext uri="{FF2B5EF4-FFF2-40B4-BE49-F238E27FC236}">
                    <a16:creationId xmlns:a16="http://schemas.microsoft.com/office/drawing/2014/main" id="{2D9D6109-23B5-92AD-D4D4-8ED55B05545E}"/>
                  </a:ext>
                </a:extLst>
              </p:cNvPr>
              <p:cNvGrpSpPr/>
              <p:nvPr/>
            </p:nvGrpSpPr>
            <p:grpSpPr>
              <a:xfrm>
                <a:off x="7674186" y="1104352"/>
                <a:ext cx="1735525" cy="1773766"/>
                <a:chOff x="7270192" y="1265074"/>
                <a:chExt cx="768403" cy="1773766"/>
              </a:xfrm>
            </p:grpSpPr>
            <p:cxnSp>
              <p:nvCxnSpPr>
                <p:cNvPr id="272" name="直接连接符 157">
                  <a:extLst>
                    <a:ext uri="{FF2B5EF4-FFF2-40B4-BE49-F238E27FC236}">
                      <a16:creationId xmlns:a16="http://schemas.microsoft.com/office/drawing/2014/main" id="{9B523390-1D6B-8DDB-F7F4-9A130EE1676B}"/>
                    </a:ext>
                  </a:extLst>
                </p:cNvPr>
                <p:cNvCxnSpPr>
                  <a:cxnSpLocks/>
                  <a:stCxn id="273" idx="0"/>
                  <a:endCxn id="273" idx="2"/>
                </p:cNvCxnSpPr>
                <p:nvPr/>
              </p:nvCxnSpPr>
              <p:spPr>
                <a:xfrm>
                  <a:off x="7654394" y="1265074"/>
                  <a:ext cx="0" cy="1773766"/>
                </a:xfrm>
                <a:prstGeom prst="line">
                  <a:avLst/>
                </a:prstGeom>
                <a:noFill/>
                <a:ln w="9525" cap="flat" cmpd="sng" algn="ctr">
                  <a:solidFill>
                    <a:sysClr val="window" lastClr="FFFFFF">
                      <a:lumMod val="75000"/>
                    </a:sysClr>
                  </a:solidFill>
                  <a:prstDash val="dash"/>
                  <a:miter lim="800000"/>
                </a:ln>
                <a:effectLst/>
              </p:spPr>
            </p:cxnSp>
            <p:sp>
              <p:nvSpPr>
                <p:cNvPr id="273" name="矩形 184">
                  <a:extLst>
                    <a:ext uri="{FF2B5EF4-FFF2-40B4-BE49-F238E27FC236}">
                      <a16:creationId xmlns:a16="http://schemas.microsoft.com/office/drawing/2014/main" id="{1986B5CA-72C6-B5EC-0182-651FA0191B65}"/>
                    </a:ext>
                  </a:extLst>
                </p:cNvPr>
                <p:cNvSpPr/>
                <p:nvPr/>
              </p:nvSpPr>
              <p:spPr>
                <a:xfrm>
                  <a:off x="7270192" y="1265074"/>
                  <a:ext cx="768403" cy="1773766"/>
                </a:xfrm>
                <a:prstGeom prst="rect">
                  <a:avLst/>
                </a:prstGeom>
                <a:noFill/>
                <a:ln w="9525" cap="flat" cmpd="sng" algn="ctr">
                  <a:solidFill>
                    <a:sysClr val="window" lastClr="FFFFFF">
                      <a:lumMod val="7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grpSp>
          <p:sp>
            <p:nvSpPr>
              <p:cNvPr id="265" name="矩形: 圆角 150">
                <a:extLst>
                  <a:ext uri="{FF2B5EF4-FFF2-40B4-BE49-F238E27FC236}">
                    <a16:creationId xmlns:a16="http://schemas.microsoft.com/office/drawing/2014/main" id="{05950D47-E230-445A-A3B7-927CCC777CA9}"/>
                  </a:ext>
                </a:extLst>
              </p:cNvPr>
              <p:cNvSpPr/>
              <p:nvPr/>
            </p:nvSpPr>
            <p:spPr>
              <a:xfrm>
                <a:off x="7701643" y="2647104"/>
                <a:ext cx="1118985"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66" name="矩形: 圆角 151">
                <a:extLst>
                  <a:ext uri="{FF2B5EF4-FFF2-40B4-BE49-F238E27FC236}">
                    <a16:creationId xmlns:a16="http://schemas.microsoft.com/office/drawing/2014/main" id="{406593B5-277C-4D63-9216-132C52B9F871}"/>
                  </a:ext>
                </a:extLst>
              </p:cNvPr>
              <p:cNvSpPr/>
              <p:nvPr/>
            </p:nvSpPr>
            <p:spPr>
              <a:xfrm>
                <a:off x="7708285" y="2415582"/>
                <a:ext cx="1079022"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67" name="矩形: 圆角 152">
                <a:extLst>
                  <a:ext uri="{FF2B5EF4-FFF2-40B4-BE49-F238E27FC236}">
                    <a16:creationId xmlns:a16="http://schemas.microsoft.com/office/drawing/2014/main" id="{FE72D7FA-2D13-D95F-3E12-1298FECDD534}"/>
                  </a:ext>
                </a:extLst>
              </p:cNvPr>
              <p:cNvSpPr/>
              <p:nvPr/>
            </p:nvSpPr>
            <p:spPr>
              <a:xfrm>
                <a:off x="7710826" y="2173474"/>
                <a:ext cx="979112"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68" name="矩形: 圆角 153">
                <a:extLst>
                  <a:ext uri="{FF2B5EF4-FFF2-40B4-BE49-F238E27FC236}">
                    <a16:creationId xmlns:a16="http://schemas.microsoft.com/office/drawing/2014/main" id="{52309146-0972-44B1-5F05-1E808A050B54}"/>
                  </a:ext>
                </a:extLst>
              </p:cNvPr>
              <p:cNvSpPr/>
              <p:nvPr/>
            </p:nvSpPr>
            <p:spPr>
              <a:xfrm>
                <a:off x="7705249" y="1674485"/>
                <a:ext cx="839239"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69" name="矩形: 圆角 154">
                <a:extLst>
                  <a:ext uri="{FF2B5EF4-FFF2-40B4-BE49-F238E27FC236}">
                    <a16:creationId xmlns:a16="http://schemas.microsoft.com/office/drawing/2014/main" id="{C9665893-5C5A-8A27-0D61-316E9D2DEA9E}"/>
                  </a:ext>
                </a:extLst>
              </p:cNvPr>
              <p:cNvSpPr/>
              <p:nvPr/>
            </p:nvSpPr>
            <p:spPr>
              <a:xfrm>
                <a:off x="7705249" y="1425099"/>
                <a:ext cx="599457" cy="149807"/>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70" name="矩形: 圆角 155">
                <a:extLst>
                  <a:ext uri="{FF2B5EF4-FFF2-40B4-BE49-F238E27FC236}">
                    <a16:creationId xmlns:a16="http://schemas.microsoft.com/office/drawing/2014/main" id="{E2105117-AB5E-94D1-5F1F-BEEC374E07B9}"/>
                  </a:ext>
                </a:extLst>
              </p:cNvPr>
              <p:cNvSpPr/>
              <p:nvPr/>
            </p:nvSpPr>
            <p:spPr>
              <a:xfrm>
                <a:off x="7703979" y="1169091"/>
                <a:ext cx="559493" cy="149807"/>
              </a:xfrm>
              <a:prstGeom prst="rect">
                <a:avLst/>
              </a:prstGeom>
              <a:solidFill>
                <a:srgbClr val="DA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71" name="矩形: 圆角 156">
                <a:extLst>
                  <a:ext uri="{FF2B5EF4-FFF2-40B4-BE49-F238E27FC236}">
                    <a16:creationId xmlns:a16="http://schemas.microsoft.com/office/drawing/2014/main" id="{DC4C90DD-4C7A-F1E6-6CB3-91C8190D04FA}"/>
                  </a:ext>
                </a:extLst>
              </p:cNvPr>
              <p:cNvSpPr/>
              <p:nvPr/>
            </p:nvSpPr>
            <p:spPr>
              <a:xfrm>
                <a:off x="7707120" y="1926764"/>
                <a:ext cx="859221" cy="149807"/>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i="0" u="none" strike="noStrike" kern="0" cap="none" spc="0" normalizeH="0" baseline="0" noProof="0" dirty="0">
                    <a:ln>
                      <a:noFill/>
                    </a:ln>
                    <a:solidFill>
                      <a:prstClr val="white"/>
                    </a:solidFill>
                    <a:effectLst/>
                    <a:uLnTx/>
                    <a:uFillTx/>
                    <a:latin typeface="Arial"/>
                    <a:ea typeface="微软雅黑"/>
                    <a:cs typeface="+mn-cs"/>
                  </a:rPr>
                  <a:t>指令提示微调</a:t>
                </a:r>
              </a:p>
            </p:txBody>
          </p:sp>
        </p:grpSp>
      </p:grpSp>
      <p:grpSp>
        <p:nvGrpSpPr>
          <p:cNvPr id="274" name="组合 463">
            <a:extLst>
              <a:ext uri="{FF2B5EF4-FFF2-40B4-BE49-F238E27FC236}">
                <a16:creationId xmlns:a16="http://schemas.microsoft.com/office/drawing/2014/main" id="{155BD239-E8F3-BE7C-3C27-97ED0567F568}"/>
              </a:ext>
            </a:extLst>
          </p:cNvPr>
          <p:cNvGrpSpPr/>
          <p:nvPr/>
        </p:nvGrpSpPr>
        <p:grpSpPr>
          <a:xfrm>
            <a:off x="1781408" y="4811645"/>
            <a:ext cx="212464" cy="1391837"/>
            <a:chOff x="1694317" y="4838131"/>
            <a:chExt cx="280763" cy="1391837"/>
          </a:xfrm>
        </p:grpSpPr>
        <p:pic>
          <p:nvPicPr>
            <p:cNvPr id="275" name="Picture 2" descr="俄罗斯国旗 的图像结果">
              <a:extLst>
                <a:ext uri="{FF2B5EF4-FFF2-40B4-BE49-F238E27FC236}">
                  <a16:creationId xmlns:a16="http://schemas.microsoft.com/office/drawing/2014/main" id="{C2E413B4-6F9A-A4CD-4233-2AC400420E1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97017" y="5666096"/>
              <a:ext cx="277015" cy="162790"/>
            </a:xfrm>
            <a:prstGeom prst="rect">
              <a:avLst/>
            </a:prstGeom>
            <a:noFill/>
            <a:extLst>
              <a:ext uri="{909E8E84-426E-40DD-AFC4-6F175D3DCCD1}">
                <a14:hiddenFill xmlns:a14="http://schemas.microsoft.com/office/drawing/2010/main">
                  <a:solidFill>
                    <a:srgbClr val="FFFFFF"/>
                  </a:solidFill>
                </a14:hiddenFill>
              </a:ext>
            </a:extLst>
          </p:spPr>
        </p:pic>
        <p:pic>
          <p:nvPicPr>
            <p:cNvPr id="276" name="Picture 4" descr="美国国旗 的图像结果">
              <a:extLst>
                <a:ext uri="{FF2B5EF4-FFF2-40B4-BE49-F238E27FC236}">
                  <a16:creationId xmlns:a16="http://schemas.microsoft.com/office/drawing/2014/main" id="{D6826424-0E54-22A3-1DFE-6E6645C8B4B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4317" y="5878162"/>
              <a:ext cx="271702" cy="145502"/>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8" descr="中国国国旗 的图像结果">
              <a:extLst>
                <a:ext uri="{FF2B5EF4-FFF2-40B4-BE49-F238E27FC236}">
                  <a16:creationId xmlns:a16="http://schemas.microsoft.com/office/drawing/2014/main" id="{24926256-E10C-C450-61F4-CFBA662D74D9}"/>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700391" y="4838131"/>
              <a:ext cx="266818" cy="152873"/>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4" descr="美国国旗 的图像结果">
              <a:extLst>
                <a:ext uri="{FF2B5EF4-FFF2-40B4-BE49-F238E27FC236}">
                  <a16:creationId xmlns:a16="http://schemas.microsoft.com/office/drawing/2014/main" id="{F40627C4-BF66-8EC8-DA1D-E3F7EE3DFDA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8157" y="5465182"/>
              <a:ext cx="271702" cy="145502"/>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4" descr="美国国旗 的图像结果">
              <a:extLst>
                <a:ext uri="{FF2B5EF4-FFF2-40B4-BE49-F238E27FC236}">
                  <a16:creationId xmlns:a16="http://schemas.microsoft.com/office/drawing/2014/main" id="{3C26836C-5B19-F041-CBC2-987A6091C1C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703378" y="5065020"/>
              <a:ext cx="271702" cy="145502"/>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美国国旗 的图像结果">
              <a:extLst>
                <a:ext uri="{FF2B5EF4-FFF2-40B4-BE49-F238E27FC236}">
                  <a16:creationId xmlns:a16="http://schemas.microsoft.com/office/drawing/2014/main" id="{E521B5E4-8C0C-2DB4-5AAA-EB5BD736918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4375" y="6084466"/>
              <a:ext cx="271703" cy="145502"/>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4" descr="美国国旗 的图像结果">
              <a:extLst>
                <a:ext uri="{FF2B5EF4-FFF2-40B4-BE49-F238E27FC236}">
                  <a16:creationId xmlns:a16="http://schemas.microsoft.com/office/drawing/2014/main" id="{CD4C5941-5DC0-FB78-1A96-F7CEBB5D8C2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98948" y="5267654"/>
              <a:ext cx="271703" cy="1455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2" name="组合 1046">
            <a:extLst>
              <a:ext uri="{FF2B5EF4-FFF2-40B4-BE49-F238E27FC236}">
                <a16:creationId xmlns:a16="http://schemas.microsoft.com/office/drawing/2014/main" id="{F4569077-BA47-84FE-58F6-05608925CEF7}"/>
              </a:ext>
            </a:extLst>
          </p:cNvPr>
          <p:cNvGrpSpPr/>
          <p:nvPr/>
        </p:nvGrpSpPr>
        <p:grpSpPr>
          <a:xfrm>
            <a:off x="4282923" y="4786168"/>
            <a:ext cx="4006402" cy="1577503"/>
            <a:chOff x="5532907" y="1099300"/>
            <a:chExt cx="4915875" cy="1953765"/>
          </a:xfrm>
        </p:grpSpPr>
        <p:sp>
          <p:nvSpPr>
            <p:cNvPr id="283" name="文本框 1053">
              <a:extLst>
                <a:ext uri="{FF2B5EF4-FFF2-40B4-BE49-F238E27FC236}">
                  <a16:creationId xmlns:a16="http://schemas.microsoft.com/office/drawing/2014/main" id="{D0E7EF7A-A507-F47E-C2ED-A17C758FADC8}"/>
                </a:ext>
              </a:extLst>
            </p:cNvPr>
            <p:cNvSpPr txBox="1"/>
            <p:nvPr/>
          </p:nvSpPr>
          <p:spPr>
            <a:xfrm>
              <a:off x="5763879" y="1600639"/>
              <a:ext cx="1446557" cy="228268"/>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InstructGPT</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v2(175B*)</a:t>
              </a:r>
            </a:p>
          </p:txBody>
        </p:sp>
        <p:sp>
          <p:nvSpPr>
            <p:cNvPr id="284" name="文本框 1054">
              <a:extLst>
                <a:ext uri="{FF2B5EF4-FFF2-40B4-BE49-F238E27FC236}">
                  <a16:creationId xmlns:a16="http://schemas.microsoft.com/office/drawing/2014/main" id="{B0E18481-8AD5-857E-19AC-582D1AB3FE50}"/>
                </a:ext>
              </a:extLst>
            </p:cNvPr>
            <p:cNvSpPr txBox="1"/>
            <p:nvPr/>
          </p:nvSpPr>
          <p:spPr>
            <a:xfrm>
              <a:off x="5532907" y="1140079"/>
              <a:ext cx="1677527" cy="12054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GPT-3 </a:t>
              </a: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davinci</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 v1(175B)</a:t>
              </a:r>
            </a:p>
          </p:txBody>
        </p:sp>
        <p:sp>
          <p:nvSpPr>
            <p:cNvPr id="285" name="文本框 1055">
              <a:extLst>
                <a:ext uri="{FF2B5EF4-FFF2-40B4-BE49-F238E27FC236}">
                  <a16:creationId xmlns:a16="http://schemas.microsoft.com/office/drawing/2014/main" id="{220071C0-A6C5-BCB6-3A89-7416236FC56C}"/>
                </a:ext>
              </a:extLst>
            </p:cNvPr>
            <p:cNvSpPr txBox="1"/>
            <p:nvPr/>
          </p:nvSpPr>
          <p:spPr>
            <a:xfrm>
              <a:off x="5532908" y="1404867"/>
              <a:ext cx="1677527" cy="12054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GLM(130B)</a:t>
              </a:r>
            </a:p>
          </p:txBody>
        </p:sp>
        <p:sp>
          <p:nvSpPr>
            <p:cNvPr id="286" name="文本框 1056">
              <a:extLst>
                <a:ext uri="{FF2B5EF4-FFF2-40B4-BE49-F238E27FC236}">
                  <a16:creationId xmlns:a16="http://schemas.microsoft.com/office/drawing/2014/main" id="{C78F1C96-306C-53BF-9F91-A55B8982660A}"/>
                </a:ext>
              </a:extLst>
            </p:cNvPr>
            <p:cNvSpPr txBox="1"/>
            <p:nvPr/>
          </p:nvSpPr>
          <p:spPr>
            <a:xfrm>
              <a:off x="5532912" y="2410701"/>
              <a:ext cx="1677527" cy="12054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BLOOM(176B)</a:t>
              </a:r>
            </a:p>
          </p:txBody>
        </p:sp>
        <p:sp>
          <p:nvSpPr>
            <p:cNvPr id="287" name="文本框 1057">
              <a:extLst>
                <a:ext uri="{FF2B5EF4-FFF2-40B4-BE49-F238E27FC236}">
                  <a16:creationId xmlns:a16="http://schemas.microsoft.com/office/drawing/2014/main" id="{E16F82DB-C715-EC3E-E9DB-FCE021537A44}"/>
                </a:ext>
              </a:extLst>
            </p:cNvPr>
            <p:cNvSpPr txBox="1"/>
            <p:nvPr/>
          </p:nvSpPr>
          <p:spPr>
            <a:xfrm>
              <a:off x="5532911" y="2150354"/>
              <a:ext cx="1677527" cy="12054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UL2(20B)</a:t>
              </a:r>
            </a:p>
          </p:txBody>
        </p:sp>
        <p:sp>
          <p:nvSpPr>
            <p:cNvPr id="288" name="文本框 1058">
              <a:extLst>
                <a:ext uri="{FF2B5EF4-FFF2-40B4-BE49-F238E27FC236}">
                  <a16:creationId xmlns:a16="http://schemas.microsoft.com/office/drawing/2014/main" id="{39C3AC40-2FEC-E4A0-F701-03C3BFE7B8E2}"/>
                </a:ext>
              </a:extLst>
            </p:cNvPr>
            <p:cNvSpPr txBox="1"/>
            <p:nvPr/>
          </p:nvSpPr>
          <p:spPr>
            <a:xfrm>
              <a:off x="5532914" y="2655702"/>
              <a:ext cx="1677526" cy="12054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err="1">
                  <a:ln>
                    <a:noFill/>
                  </a:ln>
                  <a:solidFill>
                    <a:srgbClr val="242424"/>
                  </a:solidFill>
                  <a:effectLst/>
                  <a:uLnTx/>
                  <a:uFillTx/>
                  <a:latin typeface="微软雅黑" panose="020B0503020204020204" charset="-122"/>
                  <a:ea typeface="微软雅黑"/>
                  <a:cs typeface="微软雅黑" panose="020B0503020204020204" charset="-122"/>
                </a:rPr>
                <a:t>YaLM</a:t>
              </a: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(100B)</a:t>
              </a:r>
              <a:endParaRPr kumimoji="0" lang="zh-CN" altLang="en-US"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endParaRPr>
            </a:p>
          </p:txBody>
        </p:sp>
        <p:sp>
          <p:nvSpPr>
            <p:cNvPr id="289" name="文本框 1059">
              <a:extLst>
                <a:ext uri="{FF2B5EF4-FFF2-40B4-BE49-F238E27FC236}">
                  <a16:creationId xmlns:a16="http://schemas.microsoft.com/office/drawing/2014/main" id="{98E553A0-54EF-D9A1-154C-ECFD62B218A0}"/>
                </a:ext>
              </a:extLst>
            </p:cNvPr>
            <p:cNvSpPr txBox="1"/>
            <p:nvPr/>
          </p:nvSpPr>
          <p:spPr>
            <a:xfrm>
              <a:off x="5532911" y="1932371"/>
              <a:ext cx="1677526" cy="120546"/>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700" b="1" i="0" u="none" strike="noStrike" kern="0" cap="none" spc="0" normalizeH="0" baseline="0" noProof="0" dirty="0">
                  <a:ln>
                    <a:noFill/>
                  </a:ln>
                  <a:solidFill>
                    <a:srgbClr val="242424"/>
                  </a:solidFill>
                  <a:effectLst/>
                  <a:uLnTx/>
                  <a:uFillTx/>
                  <a:latin typeface="微软雅黑" panose="020B0503020204020204" charset="-122"/>
                  <a:ea typeface="微软雅黑"/>
                  <a:cs typeface="微软雅黑" panose="020B0503020204020204" charset="-122"/>
                </a:rPr>
                <a:t>OPT(175B)</a:t>
              </a:r>
            </a:p>
          </p:txBody>
        </p:sp>
        <p:sp>
          <p:nvSpPr>
            <p:cNvPr id="290" name="文本框 1060">
              <a:extLst>
                <a:ext uri="{FF2B5EF4-FFF2-40B4-BE49-F238E27FC236}">
                  <a16:creationId xmlns:a16="http://schemas.microsoft.com/office/drawing/2014/main" id="{C0EB370A-63B4-4828-36CB-7C566638243F}"/>
                </a:ext>
              </a:extLst>
            </p:cNvPr>
            <p:cNvSpPr txBox="1"/>
            <p:nvPr/>
          </p:nvSpPr>
          <p:spPr>
            <a:xfrm>
              <a:off x="7603619" y="2917131"/>
              <a:ext cx="313517" cy="135067"/>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0.0</a:t>
              </a:r>
            </a:p>
          </p:txBody>
        </p:sp>
        <p:sp>
          <p:nvSpPr>
            <p:cNvPr id="291" name="文本框 1061">
              <a:extLst>
                <a:ext uri="{FF2B5EF4-FFF2-40B4-BE49-F238E27FC236}">
                  <a16:creationId xmlns:a16="http://schemas.microsoft.com/office/drawing/2014/main" id="{F66CBD58-160C-445C-0244-81CF0329860B}"/>
                </a:ext>
              </a:extLst>
            </p:cNvPr>
            <p:cNvSpPr txBox="1"/>
            <p:nvPr/>
          </p:nvSpPr>
          <p:spPr>
            <a:xfrm>
              <a:off x="10111104" y="2917130"/>
              <a:ext cx="337678" cy="135935"/>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1.0</a:t>
              </a:r>
            </a:p>
          </p:txBody>
        </p:sp>
        <p:sp>
          <p:nvSpPr>
            <p:cNvPr id="292" name="文本框 1062">
              <a:extLst>
                <a:ext uri="{FF2B5EF4-FFF2-40B4-BE49-F238E27FC236}">
                  <a16:creationId xmlns:a16="http://schemas.microsoft.com/office/drawing/2014/main" id="{F09B1953-F7F0-3185-66AD-9BE9704B304A}"/>
                </a:ext>
              </a:extLst>
            </p:cNvPr>
            <p:cNvSpPr txBox="1"/>
            <p:nvPr/>
          </p:nvSpPr>
          <p:spPr>
            <a:xfrm>
              <a:off x="8825646" y="2917130"/>
              <a:ext cx="375098" cy="135935"/>
            </a:xfrm>
            <a:prstGeom prst="rect">
              <a:avLst/>
            </a:prstGeom>
          </p:spPr>
          <p:txBody>
            <a:bodyPr vert="horz" wrap="square" lIns="0" tIns="12700" rIns="0" bIns="0" rtlCol="0" anchor="ctr">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altLang="zh-CN" sz="8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a:cs typeface="微软雅黑" panose="020B0503020204020204" charset="-122"/>
                </a:rPr>
                <a:t>0.5</a:t>
              </a:r>
            </a:p>
          </p:txBody>
        </p:sp>
        <p:grpSp>
          <p:nvGrpSpPr>
            <p:cNvPr id="293" name="组合 1063">
              <a:extLst>
                <a:ext uri="{FF2B5EF4-FFF2-40B4-BE49-F238E27FC236}">
                  <a16:creationId xmlns:a16="http://schemas.microsoft.com/office/drawing/2014/main" id="{1C1D20AA-7409-63DB-2EF9-3D61514BBE5A}"/>
                </a:ext>
              </a:extLst>
            </p:cNvPr>
            <p:cNvGrpSpPr/>
            <p:nvPr/>
          </p:nvGrpSpPr>
          <p:grpSpPr>
            <a:xfrm>
              <a:off x="7674186" y="1099300"/>
              <a:ext cx="2705944" cy="1773766"/>
              <a:chOff x="7674186" y="1099300"/>
              <a:chExt cx="1550645" cy="1773766"/>
            </a:xfrm>
          </p:grpSpPr>
          <p:grpSp>
            <p:nvGrpSpPr>
              <p:cNvPr id="294" name="组合 1064">
                <a:extLst>
                  <a:ext uri="{FF2B5EF4-FFF2-40B4-BE49-F238E27FC236}">
                    <a16:creationId xmlns:a16="http://schemas.microsoft.com/office/drawing/2014/main" id="{4AA7B124-D799-A418-8938-80FAF64A0EDE}"/>
                  </a:ext>
                </a:extLst>
              </p:cNvPr>
              <p:cNvGrpSpPr/>
              <p:nvPr/>
            </p:nvGrpSpPr>
            <p:grpSpPr>
              <a:xfrm>
                <a:off x="7674186" y="1099300"/>
                <a:ext cx="1550645" cy="1773766"/>
                <a:chOff x="7270192" y="1265074"/>
                <a:chExt cx="768403" cy="1773766"/>
              </a:xfrm>
            </p:grpSpPr>
            <p:cxnSp>
              <p:nvCxnSpPr>
                <p:cNvPr id="302" name="直接连接符 135">
                  <a:extLst>
                    <a:ext uri="{FF2B5EF4-FFF2-40B4-BE49-F238E27FC236}">
                      <a16:creationId xmlns:a16="http://schemas.microsoft.com/office/drawing/2014/main" id="{502E151A-C936-6471-C982-EF68039C785E}"/>
                    </a:ext>
                  </a:extLst>
                </p:cNvPr>
                <p:cNvCxnSpPr>
                  <a:cxnSpLocks/>
                  <a:stCxn id="303" idx="0"/>
                  <a:endCxn id="303" idx="2"/>
                </p:cNvCxnSpPr>
                <p:nvPr/>
              </p:nvCxnSpPr>
              <p:spPr>
                <a:xfrm>
                  <a:off x="7654394" y="1265074"/>
                  <a:ext cx="0" cy="1773766"/>
                </a:xfrm>
                <a:prstGeom prst="line">
                  <a:avLst/>
                </a:prstGeom>
                <a:noFill/>
                <a:ln w="9525" cap="flat" cmpd="sng" algn="ctr">
                  <a:solidFill>
                    <a:sysClr val="window" lastClr="FFFFFF">
                      <a:lumMod val="75000"/>
                    </a:sysClr>
                  </a:solidFill>
                  <a:prstDash val="dash"/>
                  <a:miter lim="800000"/>
                </a:ln>
                <a:effectLst/>
              </p:spPr>
            </p:cxnSp>
            <p:sp>
              <p:nvSpPr>
                <p:cNvPr id="303" name="矩形 1073">
                  <a:extLst>
                    <a:ext uri="{FF2B5EF4-FFF2-40B4-BE49-F238E27FC236}">
                      <a16:creationId xmlns:a16="http://schemas.microsoft.com/office/drawing/2014/main" id="{2BEAFFE9-DE23-C9DE-6C58-5C9CC2C3DA95}"/>
                    </a:ext>
                  </a:extLst>
                </p:cNvPr>
                <p:cNvSpPr/>
                <p:nvPr/>
              </p:nvSpPr>
              <p:spPr>
                <a:xfrm>
                  <a:off x="7270192" y="1265074"/>
                  <a:ext cx="768403" cy="1773766"/>
                </a:xfrm>
                <a:prstGeom prst="rect">
                  <a:avLst/>
                </a:prstGeom>
                <a:noFill/>
                <a:ln w="9525" cap="flat" cmpd="sng" algn="ctr">
                  <a:solidFill>
                    <a:sysClr val="window" lastClr="FFFFFF">
                      <a:lumMod val="7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grpSp>
          <p:sp>
            <p:nvSpPr>
              <p:cNvPr id="295" name="矩形: 圆角 128">
                <a:extLst>
                  <a:ext uri="{FF2B5EF4-FFF2-40B4-BE49-F238E27FC236}">
                    <a16:creationId xmlns:a16="http://schemas.microsoft.com/office/drawing/2014/main" id="{597F314A-4463-8941-BA51-4A8B593C32D3}"/>
                  </a:ext>
                </a:extLst>
              </p:cNvPr>
              <p:cNvSpPr/>
              <p:nvPr/>
            </p:nvSpPr>
            <p:spPr>
              <a:xfrm>
                <a:off x="7706846" y="1664374"/>
                <a:ext cx="627721" cy="151200"/>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800" i="0" u="none" strike="noStrike" kern="0" cap="none" spc="0" normalizeH="0" baseline="0" noProof="0" dirty="0">
                    <a:ln>
                      <a:noFill/>
                    </a:ln>
                    <a:solidFill>
                      <a:prstClr val="white"/>
                    </a:solidFill>
                    <a:effectLst/>
                    <a:uLnTx/>
                    <a:uFillTx/>
                    <a:latin typeface="Arial"/>
                    <a:ea typeface="微软雅黑"/>
                    <a:cs typeface="+mn-cs"/>
                  </a:rPr>
                  <a:t>指令提示微调</a:t>
                </a:r>
              </a:p>
            </p:txBody>
          </p:sp>
          <p:sp>
            <p:nvSpPr>
              <p:cNvPr id="296" name="矩形: 圆角 129">
                <a:extLst>
                  <a:ext uri="{FF2B5EF4-FFF2-40B4-BE49-F238E27FC236}">
                    <a16:creationId xmlns:a16="http://schemas.microsoft.com/office/drawing/2014/main" id="{6CD785AF-2464-40FA-D9FE-5572B8729C2C}"/>
                  </a:ext>
                </a:extLst>
              </p:cNvPr>
              <p:cNvSpPr/>
              <p:nvPr/>
            </p:nvSpPr>
            <p:spPr>
              <a:xfrm>
                <a:off x="7703546" y="2653083"/>
                <a:ext cx="902350" cy="151200"/>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97" name="矩形: 圆角 130">
                <a:extLst>
                  <a:ext uri="{FF2B5EF4-FFF2-40B4-BE49-F238E27FC236}">
                    <a16:creationId xmlns:a16="http://schemas.microsoft.com/office/drawing/2014/main" id="{E7A7273A-A123-2780-CD8C-AAF38C7CD623}"/>
                  </a:ext>
                </a:extLst>
              </p:cNvPr>
              <p:cNvSpPr/>
              <p:nvPr/>
            </p:nvSpPr>
            <p:spPr>
              <a:xfrm>
                <a:off x="7704495" y="2390351"/>
                <a:ext cx="902350" cy="151200"/>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98" name="矩形: 圆角 131">
                <a:extLst>
                  <a:ext uri="{FF2B5EF4-FFF2-40B4-BE49-F238E27FC236}">
                    <a16:creationId xmlns:a16="http://schemas.microsoft.com/office/drawing/2014/main" id="{C78BD3B5-5385-392E-0B06-F5140BE6E888}"/>
                  </a:ext>
                </a:extLst>
              </p:cNvPr>
              <p:cNvSpPr/>
              <p:nvPr/>
            </p:nvSpPr>
            <p:spPr>
              <a:xfrm>
                <a:off x="7706553" y="1164930"/>
                <a:ext cx="510024" cy="151200"/>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299" name="矩形: 圆角 132">
                <a:extLst>
                  <a:ext uri="{FF2B5EF4-FFF2-40B4-BE49-F238E27FC236}">
                    <a16:creationId xmlns:a16="http://schemas.microsoft.com/office/drawing/2014/main" id="{5C6D3BFD-CB45-47FF-915E-C4D7D155996C}"/>
                  </a:ext>
                </a:extLst>
              </p:cNvPr>
              <p:cNvSpPr/>
              <p:nvPr/>
            </p:nvSpPr>
            <p:spPr>
              <a:xfrm>
                <a:off x="7703546" y="2137063"/>
                <a:ext cx="804268" cy="151200"/>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300" name="矩形: 圆角 133">
                <a:extLst>
                  <a:ext uri="{FF2B5EF4-FFF2-40B4-BE49-F238E27FC236}">
                    <a16:creationId xmlns:a16="http://schemas.microsoft.com/office/drawing/2014/main" id="{CBD0D02F-4CC0-EFF4-0BAA-0A6E1C7ED274}"/>
                  </a:ext>
                </a:extLst>
              </p:cNvPr>
              <p:cNvSpPr/>
              <p:nvPr/>
            </p:nvSpPr>
            <p:spPr>
              <a:xfrm>
                <a:off x="7700688" y="1907637"/>
                <a:ext cx="686570" cy="151200"/>
              </a:xfrm>
              <a:prstGeom prst="rect">
                <a:avLst/>
              </a:prstGeom>
              <a:solidFill>
                <a:srgbClr val="0073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73DC"/>
                  </a:solidFill>
                  <a:effectLst/>
                  <a:uLnTx/>
                  <a:uFillTx/>
                  <a:latin typeface="Arial"/>
                  <a:ea typeface="微软雅黑"/>
                  <a:cs typeface="+mn-cs"/>
                </a:endParaRPr>
              </a:p>
            </p:txBody>
          </p:sp>
          <p:sp>
            <p:nvSpPr>
              <p:cNvPr id="301" name="矩形: 圆角 134">
                <a:extLst>
                  <a:ext uri="{FF2B5EF4-FFF2-40B4-BE49-F238E27FC236}">
                    <a16:creationId xmlns:a16="http://schemas.microsoft.com/office/drawing/2014/main" id="{E358FDDE-461A-B7B5-0DDD-54633698A978}"/>
                  </a:ext>
                </a:extLst>
              </p:cNvPr>
              <p:cNvSpPr/>
              <p:nvPr/>
            </p:nvSpPr>
            <p:spPr>
              <a:xfrm>
                <a:off x="7706311" y="1416307"/>
                <a:ext cx="627721" cy="151200"/>
              </a:xfrm>
              <a:prstGeom prst="rect">
                <a:avLst/>
              </a:prstGeom>
              <a:solidFill>
                <a:srgbClr val="DA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grpSp>
      </p:grpSp>
      <p:grpSp>
        <p:nvGrpSpPr>
          <p:cNvPr id="304" name="组合 496">
            <a:extLst>
              <a:ext uri="{FF2B5EF4-FFF2-40B4-BE49-F238E27FC236}">
                <a16:creationId xmlns:a16="http://schemas.microsoft.com/office/drawing/2014/main" id="{5E8B9767-A525-BD05-EDA8-49FCD27E4938}"/>
              </a:ext>
            </a:extLst>
          </p:cNvPr>
          <p:cNvGrpSpPr/>
          <p:nvPr/>
        </p:nvGrpSpPr>
        <p:grpSpPr>
          <a:xfrm>
            <a:off x="5744236" y="4814512"/>
            <a:ext cx="216995" cy="1362247"/>
            <a:chOff x="5711316" y="4852227"/>
            <a:chExt cx="267665" cy="1362247"/>
          </a:xfrm>
        </p:grpSpPr>
        <p:pic>
          <p:nvPicPr>
            <p:cNvPr id="305" name="Picture 2" descr="俄罗斯国旗 的图像结果">
              <a:extLst>
                <a:ext uri="{FF2B5EF4-FFF2-40B4-BE49-F238E27FC236}">
                  <a16:creationId xmlns:a16="http://schemas.microsoft.com/office/drawing/2014/main" id="{E37647EB-4E4B-4B95-3AA8-BA6091D8C5B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718469" y="6057033"/>
              <a:ext cx="260511" cy="157441"/>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8" descr="中国国国旗 的图像结果">
              <a:extLst>
                <a:ext uri="{FF2B5EF4-FFF2-40B4-BE49-F238E27FC236}">
                  <a16:creationId xmlns:a16="http://schemas.microsoft.com/office/drawing/2014/main" id="{FAE52536-D588-219E-AFC6-3E2FB53209F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5715091" y="5064515"/>
              <a:ext cx="250921" cy="147850"/>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 descr="美国国旗 的图像结果">
              <a:extLst>
                <a:ext uri="{FF2B5EF4-FFF2-40B4-BE49-F238E27FC236}">
                  <a16:creationId xmlns:a16="http://schemas.microsoft.com/office/drawing/2014/main" id="{7D8D0CA5-07A1-C795-D9BC-F45CC69AF14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14906" y="5450570"/>
              <a:ext cx="255514" cy="140721"/>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4" descr="美国国旗 的图像结果">
              <a:extLst>
                <a:ext uri="{FF2B5EF4-FFF2-40B4-BE49-F238E27FC236}">
                  <a16:creationId xmlns:a16="http://schemas.microsoft.com/office/drawing/2014/main" id="{2DF1C741-CADE-33C2-80E3-F5286EDE7FB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15190" y="5652182"/>
              <a:ext cx="255514" cy="140721"/>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4" descr="美国国旗 的图像结果">
              <a:extLst>
                <a:ext uri="{FF2B5EF4-FFF2-40B4-BE49-F238E27FC236}">
                  <a16:creationId xmlns:a16="http://schemas.microsoft.com/office/drawing/2014/main" id="{C51A8803-E490-18EB-CDB2-0FACF534484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19497" y="5259103"/>
              <a:ext cx="255514" cy="140721"/>
            </a:xfrm>
            <a:prstGeom prst="rect">
              <a:avLst/>
            </a:prstGeom>
            <a:noFill/>
            <a:extLst>
              <a:ext uri="{909E8E84-426E-40DD-AFC4-6F175D3DCCD1}">
                <a14:hiddenFill xmlns:a14="http://schemas.microsoft.com/office/drawing/2010/main">
                  <a:solidFill>
                    <a:srgbClr val="FFFFFF"/>
                  </a:solidFill>
                </a14:hiddenFill>
              </a:ext>
            </a:extLst>
          </p:spPr>
        </p:pic>
        <p:pic>
          <p:nvPicPr>
            <p:cNvPr id="310" name="Picture 4" descr="美国国旗 的图像结果">
              <a:extLst>
                <a:ext uri="{FF2B5EF4-FFF2-40B4-BE49-F238E27FC236}">
                  <a16:creationId xmlns:a16="http://schemas.microsoft.com/office/drawing/2014/main" id="{E33BD5D3-F854-0181-9765-82C719A2E8C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23466" y="4852227"/>
              <a:ext cx="255515" cy="140721"/>
            </a:xfrm>
            <a:prstGeom prst="rect">
              <a:avLst/>
            </a:prstGeom>
            <a:noFill/>
            <a:extLst>
              <a:ext uri="{909E8E84-426E-40DD-AFC4-6F175D3DCCD1}">
                <a14:hiddenFill xmlns:a14="http://schemas.microsoft.com/office/drawing/2010/main">
                  <a:solidFill>
                    <a:srgbClr val="FFFFFF"/>
                  </a:solidFill>
                </a14:hiddenFill>
              </a:ext>
            </a:extLst>
          </p:spPr>
        </p:pic>
        <p:pic>
          <p:nvPicPr>
            <p:cNvPr id="311" name="Picture 4" descr="美国国旗 的图像结果">
              <a:extLst>
                <a:ext uri="{FF2B5EF4-FFF2-40B4-BE49-F238E27FC236}">
                  <a16:creationId xmlns:a16="http://schemas.microsoft.com/office/drawing/2014/main" id="{D2F6C136-B178-A792-69B2-84AF758E068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711316" y="5866145"/>
              <a:ext cx="255515" cy="140721"/>
            </a:xfrm>
            <a:prstGeom prst="rect">
              <a:avLst/>
            </a:prstGeom>
            <a:noFill/>
            <a:extLst>
              <a:ext uri="{909E8E84-426E-40DD-AFC4-6F175D3DCCD1}">
                <a14:hiddenFill xmlns:a14="http://schemas.microsoft.com/office/drawing/2010/main">
                  <a:solidFill>
                    <a:srgbClr val="FFFFFF"/>
                  </a:solidFill>
                </a14:hiddenFill>
              </a:ext>
            </a:extLst>
          </p:spPr>
        </p:pic>
      </p:grpSp>
      <p:sp>
        <p:nvSpPr>
          <p:cNvPr id="312" name="TextBox 581">
            <a:extLst>
              <a:ext uri="{FF2B5EF4-FFF2-40B4-BE49-F238E27FC236}">
                <a16:creationId xmlns:a16="http://schemas.microsoft.com/office/drawing/2014/main" id="{1B097E9D-8B89-D5D3-9519-5CE0A8D0FA1A}"/>
              </a:ext>
            </a:extLst>
          </p:cNvPr>
          <p:cNvSpPr txBox="1"/>
          <p:nvPr/>
        </p:nvSpPr>
        <p:spPr>
          <a:xfrm>
            <a:off x="485540" y="6640478"/>
            <a:ext cx="50981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1.Liang</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et</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al.,</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Holistic</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Evaluation</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of</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Language</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Models.</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arXiv</a:t>
            </a:r>
            <a:r>
              <a:rPr kumimoji="0" lang="en-US" altLang="zh-CN"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1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2211.09110</a:t>
            </a:r>
            <a:endParaRPr kumimoji="0" lang="en-US" sz="11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1992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PA" val="v5.2.1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PA" val="v5.2.1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PA" val="v5.2.10"/>
</p:tagLst>
</file>

<file path=ppt/tags/tag41.xml><?xml version="1.0" encoding="utf-8"?>
<p:tagLst xmlns:a="http://schemas.openxmlformats.org/drawingml/2006/main" xmlns:r="http://schemas.openxmlformats.org/officeDocument/2006/relationships" xmlns:p="http://schemas.openxmlformats.org/presentationml/2006/main">
  <p:tag name="PA" val="v5.2.10"/>
</p:tagLst>
</file>

<file path=ppt/tags/tag42.xml><?xml version="1.0" encoding="utf-8"?>
<p:tagLst xmlns:a="http://schemas.openxmlformats.org/drawingml/2006/main" xmlns:r="http://schemas.openxmlformats.org/officeDocument/2006/relationships" xmlns:p="http://schemas.openxmlformats.org/presentationml/2006/main">
  <p:tag name="PA" val="v5.2.10"/>
</p:tagLst>
</file>

<file path=ppt/tags/tag43.xml><?xml version="1.0" encoding="utf-8"?>
<p:tagLst xmlns:a="http://schemas.openxmlformats.org/drawingml/2006/main" xmlns:r="http://schemas.openxmlformats.org/officeDocument/2006/relationships" xmlns:p="http://schemas.openxmlformats.org/presentationml/2006/main">
  <p:tag name="PA" val="v5.2.10"/>
</p:tagLst>
</file>

<file path=ppt/tags/tag44.xml><?xml version="1.0" encoding="utf-8"?>
<p:tagLst xmlns:a="http://schemas.openxmlformats.org/drawingml/2006/main" xmlns:r="http://schemas.openxmlformats.org/officeDocument/2006/relationships" xmlns:p="http://schemas.openxmlformats.org/presentationml/2006/main">
  <p:tag name="PA" val="v5.2.10"/>
</p:tagLst>
</file>

<file path=ppt/tags/tag45.xml><?xml version="1.0" encoding="utf-8"?>
<p:tagLst xmlns:a="http://schemas.openxmlformats.org/drawingml/2006/main" xmlns:r="http://schemas.openxmlformats.org/officeDocument/2006/relationships" xmlns:p="http://schemas.openxmlformats.org/presentationml/2006/main">
  <p:tag name="PA" val="v5.2.10"/>
</p:tagLst>
</file>

<file path=ppt/tags/tag46.xml><?xml version="1.0" encoding="utf-8"?>
<p:tagLst xmlns:a="http://schemas.openxmlformats.org/drawingml/2006/main" xmlns:r="http://schemas.openxmlformats.org/officeDocument/2006/relationships" xmlns:p="http://schemas.openxmlformats.org/presentationml/2006/main">
  <p:tag name="PA" val="v5.2.10"/>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PA" val="v5.2.10"/>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go">
  <a:themeElements>
    <a:clrScheme name="Crypto Dark">
      <a:dk1>
        <a:srgbClr val="FEFFFE"/>
      </a:dk1>
      <a:lt1>
        <a:srgbClr val="001847"/>
      </a:lt1>
      <a:dk2>
        <a:srgbClr val="FEFFFE"/>
      </a:dk2>
      <a:lt2>
        <a:srgbClr val="001847"/>
      </a:lt2>
      <a:accent1>
        <a:srgbClr val="2574FB"/>
      </a:accent1>
      <a:accent2>
        <a:srgbClr val="6A11CA"/>
      </a:accent2>
      <a:accent3>
        <a:srgbClr val="2574FB"/>
      </a:accent3>
      <a:accent4>
        <a:srgbClr val="1162E8"/>
      </a:accent4>
      <a:accent5>
        <a:srgbClr val="0A55D3"/>
      </a:accent5>
      <a:accent6>
        <a:srgbClr val="074CC1"/>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ogo">
  <a:themeElements>
    <a:clrScheme name="Crypto Dark">
      <a:dk1>
        <a:srgbClr val="FEFFFE"/>
      </a:dk1>
      <a:lt1>
        <a:srgbClr val="001847"/>
      </a:lt1>
      <a:dk2>
        <a:srgbClr val="FEFFFE"/>
      </a:dk2>
      <a:lt2>
        <a:srgbClr val="001847"/>
      </a:lt2>
      <a:accent1>
        <a:srgbClr val="2574FB"/>
      </a:accent1>
      <a:accent2>
        <a:srgbClr val="6A11CA"/>
      </a:accent2>
      <a:accent3>
        <a:srgbClr val="2574FB"/>
      </a:accent3>
      <a:accent4>
        <a:srgbClr val="1162E8"/>
      </a:accent4>
      <a:accent5>
        <a:srgbClr val="0A55D3"/>
      </a:accent5>
      <a:accent6>
        <a:srgbClr val="074CC1"/>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92883</TotalTime>
  <Words>4305</Words>
  <Application>Microsoft Macintosh PowerPoint</Application>
  <PresentationFormat>Widescreen</PresentationFormat>
  <Paragraphs>758</Paragraphs>
  <Slides>59</Slides>
  <Notes>27</Notes>
  <HiddenSlides>0</HiddenSlides>
  <MMClips>16</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59</vt:i4>
      </vt:variant>
    </vt:vector>
  </HeadingPairs>
  <TitlesOfParts>
    <vt:vector size="80" baseType="lpstr">
      <vt:lpstr>-apple-system</vt:lpstr>
      <vt:lpstr>Acumin Variable C...</vt:lpstr>
      <vt:lpstr>Arial Bold</vt:lpstr>
      <vt:lpstr>等线</vt:lpstr>
      <vt:lpstr>Microsoft YaHei</vt:lpstr>
      <vt:lpstr>Microsoft YaHei</vt:lpstr>
      <vt:lpstr>Microsoft YaHei UI</vt:lpstr>
      <vt:lpstr>NimbusRomNo9L</vt:lpstr>
      <vt:lpstr>PingFang HK</vt:lpstr>
      <vt:lpstr>PingFang SC</vt:lpstr>
      <vt:lpstr>PingFang SC Medium</vt:lpstr>
      <vt:lpstr>PingFang SC Regular</vt:lpstr>
      <vt:lpstr>PingFang SC Semibold</vt:lpstr>
      <vt:lpstr>Source Han Sans CN Medium</vt:lpstr>
      <vt:lpstr>Arial</vt:lpstr>
      <vt:lpstr>Calibri</vt:lpstr>
      <vt:lpstr>Times New Roman</vt:lpstr>
      <vt:lpstr>Wingdings</vt:lpstr>
      <vt:lpstr>Default Design</vt:lpstr>
      <vt:lpstr>logo</vt:lpstr>
      <vt:lpstr>1_logo</vt:lpstr>
      <vt:lpstr>GLM: 从大模型看AGI的发展</vt:lpstr>
      <vt:lpstr>PowerPoint Presentation</vt:lpstr>
      <vt:lpstr>GPT vs. GLM</vt:lpstr>
      <vt:lpstr>自研大模型架构</vt:lpstr>
      <vt:lpstr>PowerPoint Presentation</vt:lpstr>
      <vt:lpstr>PowerPoint Presentation</vt:lpstr>
      <vt:lpstr>PowerPoint Presentation</vt:lpstr>
      <vt:lpstr>PowerPoint Presentation</vt:lpstr>
      <vt:lpstr>GLM-130B</vt:lpstr>
      <vt:lpstr>清言chatglm.cn—挑战更复杂</vt:lpstr>
      <vt:lpstr>国际影响力</vt:lpstr>
      <vt:lpstr>国际影响力</vt:lpstr>
      <vt:lpstr>PowerPoint Presentation</vt:lpstr>
      <vt:lpstr>视频生成</vt:lpstr>
      <vt:lpstr>文生视频</vt:lpstr>
      <vt:lpstr>PowerPoint Presentation</vt:lpstr>
      <vt:lpstr>文生视频</vt:lpstr>
      <vt:lpstr>PowerPoint Presentation</vt:lpstr>
      <vt:lpstr>文生视频</vt:lpstr>
      <vt:lpstr>PowerPoint Presentation</vt:lpstr>
      <vt:lpstr>文生视频</vt:lpstr>
      <vt:lpstr>PowerPoint Presentation</vt:lpstr>
      <vt:lpstr>文生视频</vt:lpstr>
      <vt:lpstr>PowerPoint Presentation</vt:lpstr>
      <vt:lpstr>图生视频</vt:lpstr>
      <vt:lpstr>图生视频</vt:lpstr>
      <vt:lpstr>来点干货</vt:lpstr>
      <vt:lpstr>Cog 系列模型历史</vt:lpstr>
      <vt:lpstr>核心模块：3D Transformer</vt:lpstr>
      <vt:lpstr>核心模块：3D Transformer</vt:lpstr>
      <vt:lpstr>核心流程：data pipeline —— 视频caption</vt:lpstr>
      <vt:lpstr>训练过程</vt:lpstr>
      <vt:lpstr>与已有模型比较</vt:lpstr>
      <vt:lpstr>CogVideoX开源</vt:lpstr>
      <vt:lpstr>安装模型(SAT)</vt:lpstr>
      <vt:lpstr>关键步骤: 转换提示词</vt:lpstr>
      <vt:lpstr>效果展示</vt:lpstr>
      <vt:lpstr>贡献开源</vt:lpstr>
      <vt:lpstr>PowerPoint Presentation</vt:lpstr>
      <vt:lpstr>PowerPoint Presentation</vt:lpstr>
      <vt:lpstr>PowerPoint Presentation</vt:lpstr>
      <vt:lpstr>大模型的AGI之路</vt:lpstr>
      <vt:lpstr>世界知识一阶推理</vt:lpstr>
      <vt:lpstr>抽象与复杂COT推理</vt:lpstr>
      <vt:lpstr>能力涌现</vt:lpstr>
      <vt:lpstr>“思考”的大模型</vt:lpstr>
      <vt:lpstr>大模型与环境的交互</vt:lpstr>
      <vt:lpstr>教会大模型使用工具</vt:lpstr>
      <vt:lpstr>AGI分级</vt:lpstr>
      <vt:lpstr>AGI之路</vt:lpstr>
      <vt:lpstr>AGI应用栈</vt:lpstr>
      <vt:lpstr>搜索的革命</vt:lpstr>
      <vt:lpstr>助手的革命</vt:lpstr>
      <vt:lpstr>OS的革命</vt:lpstr>
      <vt:lpstr>OS的革命</vt:lpstr>
      <vt:lpstr>计算的革命—MaaS（模型即产品）</vt:lpstr>
      <vt:lpstr>2024-AGI元年？</vt:lpstr>
      <vt:lpstr>相关文献</vt:lpstr>
      <vt:lpstr>致谢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GCNs: Neighborhood Aggregation and Network Sampling</dc:title>
  <dc:creator>Microsoft Office 用户</dc:creator>
  <cp:lastModifiedBy>Jie Tang</cp:lastModifiedBy>
  <cp:revision>1887</cp:revision>
  <cp:lastPrinted>2023-03-17T17:08:03Z</cp:lastPrinted>
  <dcterms:created xsi:type="dcterms:W3CDTF">2019-03-09T02:35:56Z</dcterms:created>
  <dcterms:modified xsi:type="dcterms:W3CDTF">2024-08-17T03:21:08Z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yuxdong@microsoft.com</vt:lpwstr>
  </property>
  <property fmtid="{D5CDD505-2E9C-101B-9397-08002B2CF9AE}" pid="5" name="MSIP_Label_f42aa342-8706-4288-bd11-ebb85995028c_SetDate">
    <vt:lpwstr>2019-07-19T03:32:53.0678133Z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2ac1fe39-aa26-4568-9708-5164b8dc94e2</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