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710" r:id="rId3"/>
    <p:sldId id="711" r:id="rId4"/>
    <p:sldId id="712" r:id="rId5"/>
    <p:sldId id="715" r:id="rId6"/>
    <p:sldId id="716" r:id="rId7"/>
    <p:sldId id="717" r:id="rId8"/>
    <p:sldId id="718" r:id="rId9"/>
    <p:sldId id="719" r:id="rId10"/>
    <p:sldId id="720" r:id="rId11"/>
    <p:sldId id="721" r:id="rId12"/>
    <p:sldId id="723" r:id="rId13"/>
    <p:sldId id="724" r:id="rId14"/>
    <p:sldId id="725" r:id="rId15"/>
    <p:sldId id="731" r:id="rId16"/>
    <p:sldId id="732" r:id="rId17"/>
    <p:sldId id="733" r:id="rId18"/>
    <p:sldId id="734" r:id="rId19"/>
    <p:sldId id="735" r:id="rId20"/>
    <p:sldId id="757" r:id="rId21"/>
    <p:sldId id="758" r:id="rId22"/>
    <p:sldId id="760" r:id="rId23"/>
    <p:sldId id="788" r:id="rId24"/>
    <p:sldId id="761" r:id="rId25"/>
    <p:sldId id="763" r:id="rId26"/>
    <p:sldId id="764" r:id="rId27"/>
    <p:sldId id="791" r:id="rId28"/>
    <p:sldId id="713" r:id="rId29"/>
    <p:sldId id="665" r:id="rId30"/>
    <p:sldId id="767" r:id="rId31"/>
    <p:sldId id="666" r:id="rId32"/>
    <p:sldId id="670" r:id="rId33"/>
    <p:sldId id="768" r:id="rId34"/>
    <p:sldId id="774" r:id="rId35"/>
    <p:sldId id="770" r:id="rId36"/>
    <p:sldId id="769" r:id="rId37"/>
    <p:sldId id="779" r:id="rId38"/>
    <p:sldId id="780" r:id="rId39"/>
    <p:sldId id="781" r:id="rId40"/>
    <p:sldId id="773" r:id="rId41"/>
    <p:sldId id="775" r:id="rId42"/>
    <p:sldId id="778" r:id="rId43"/>
    <p:sldId id="776" r:id="rId44"/>
    <p:sldId id="777" r:id="rId45"/>
    <p:sldId id="426" r:id="rId46"/>
    <p:sldId id="782" r:id="rId47"/>
    <p:sldId id="783" r:id="rId48"/>
    <p:sldId id="790" r:id="rId49"/>
    <p:sldId id="792" r:id="rId50"/>
    <p:sldId id="793" r:id="rId51"/>
    <p:sldId id="787" r:id="rId52"/>
  </p:sldIdLst>
  <p:sldSz cx="9906000" cy="6858000" type="A4"/>
  <p:notesSz cx="6797675" cy="9928225"/>
  <p:defaultTextStyle>
    <a:defPPr>
      <a:defRPr lang="zh-CN"/>
    </a:defPPr>
    <a:lvl1pPr algn="l" rtl="0" fontAlgn="base">
      <a:spcBef>
        <a:spcPct val="0"/>
      </a:spcBef>
      <a:spcAft>
        <a:spcPct val="0"/>
      </a:spcAft>
      <a:defRPr sz="20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0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0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0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958" userDrawn="1">
          <p15:clr>
            <a:srgbClr val="A4A3A4"/>
          </p15:clr>
        </p15:guide>
        <p15:guide id="2" pos="1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EEEF"/>
    <a:srgbClr val="992CCC"/>
    <a:srgbClr val="003298"/>
    <a:srgbClr val="0000CC"/>
    <a:srgbClr val="4791CB"/>
    <a:srgbClr val="800D00"/>
    <a:srgbClr val="871114"/>
    <a:srgbClr val="CC99FF"/>
    <a:srgbClr val="FF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80" autoAdjust="0"/>
    <p:restoredTop sz="93990" autoAdjust="0"/>
  </p:normalViewPr>
  <p:slideViewPr>
    <p:cSldViewPr>
      <p:cViewPr varScale="1">
        <p:scale>
          <a:sx n="87" d="100"/>
          <a:sy n="87" d="100"/>
        </p:scale>
        <p:origin x="208" y="488"/>
      </p:cViewPr>
      <p:guideLst>
        <p:guide orient="horz" pos="958"/>
        <p:guide pos="149"/>
      </p:guideLst>
    </p:cSldViewPr>
  </p:slideViewPr>
  <p:outlineViewPr>
    <p:cViewPr>
      <p:scale>
        <a:sx n="33" d="100"/>
        <a:sy n="33" d="100"/>
      </p:scale>
      <p:origin x="60" y="20040"/>
    </p:cViewPr>
  </p:outlineViewPr>
  <p:notesTextViewPr>
    <p:cViewPr>
      <p:scale>
        <a:sx n="100" d="100"/>
        <a:sy n="100" d="100"/>
      </p:scale>
      <p:origin x="0" y="0"/>
    </p:cViewPr>
  </p:notesTextViewPr>
  <p:sorterViewPr>
    <p:cViewPr>
      <p:scale>
        <a:sx n="66" d="100"/>
        <a:sy n="66" d="100"/>
      </p:scale>
      <p:origin x="0" y="384"/>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5" Type="http://schemas.openxmlformats.org/officeDocument/2006/relationships/image" Target="../media/image28.wmf"/><Relationship Id="rId6" Type="http://schemas.openxmlformats.org/officeDocument/2006/relationships/image" Target="../media/image29.wmf"/><Relationship Id="rId7" Type="http://schemas.openxmlformats.org/officeDocument/2006/relationships/image" Target="../media/image30.wmf"/><Relationship Id="rId1" Type="http://schemas.openxmlformats.org/officeDocument/2006/relationships/image" Target="../media/image24.wmf"/><Relationship Id="rId2"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FEB3ECEE-0D21-4F07-BB2D-93D9E09592DF}" type="datetimeFigureOut">
              <a:rPr lang="zh-CN" altLang="en-US" smtClean="0"/>
              <a:pPr/>
              <a:t>16/2/24</a:t>
            </a:fld>
            <a:endParaRPr lang="zh-CN" altLang="en-US"/>
          </a:p>
        </p:txBody>
      </p:sp>
      <p:sp>
        <p:nvSpPr>
          <p:cNvPr id="4" name="页脚占位符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F3AB24B0-ABFA-48A2-B98F-612E1EF5F550}" type="slidenum">
              <a:rPr lang="zh-CN" altLang="en-US" smtClean="0"/>
              <a:pPr/>
              <a:t>‹#›</a:t>
            </a:fld>
            <a:endParaRPr lang="zh-CN" altLang="en-US"/>
          </a:p>
        </p:txBody>
      </p:sp>
    </p:spTree>
    <p:extLst>
      <p:ext uri="{BB962C8B-B14F-4D97-AF65-F5344CB8AC3E}">
        <p14:creationId xmlns:p14="http://schemas.microsoft.com/office/powerpoint/2010/main" val="3719105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4099" name="Rectangle 3"/>
          <p:cNvSpPr>
            <a:spLocks noGrp="1" noChangeArrowheads="1"/>
          </p:cNvSpPr>
          <p:nvPr>
            <p:ph type="dt" idx="1"/>
          </p:nvPr>
        </p:nvSpPr>
        <p:spPr bwMode="auto">
          <a:xfrm>
            <a:off x="3850444"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53252"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1"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3850444"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2E79F43-6908-4B1A-A9AD-43D028E4EDC1}" type="slidenum">
              <a:rPr lang="en-US" altLang="zh-CN"/>
              <a:pPr>
                <a:defRPr/>
              </a:pPr>
              <a:t>‹#›</a:t>
            </a:fld>
            <a:endParaRPr lang="en-US" altLang="zh-CN"/>
          </a:p>
        </p:txBody>
      </p:sp>
    </p:spTree>
    <p:extLst>
      <p:ext uri="{BB962C8B-B14F-4D97-AF65-F5344CB8AC3E}">
        <p14:creationId xmlns:p14="http://schemas.microsoft.com/office/powerpoint/2010/main" val="955934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6EB4426-93D2-4533-889B-6D1E6D9184EC}" type="slidenum">
              <a:rPr lang="en-US" altLang="zh-CN" smtClean="0"/>
              <a:pPr/>
              <a:t>1</a:t>
            </a:fld>
            <a:endParaRPr lang="en-US" altLang="zh-CN" smtClean="0"/>
          </a:p>
        </p:txBody>
      </p:sp>
      <p:sp>
        <p:nvSpPr>
          <p:cNvPr id="62467" name="Rectangle 7"/>
          <p:cNvSpPr txBox="1">
            <a:spLocks noGrp="1" noChangeArrowheads="1"/>
          </p:cNvSpPr>
          <p:nvPr/>
        </p:nvSpPr>
        <p:spPr bwMode="auto">
          <a:xfrm>
            <a:off x="3850443" y="9430091"/>
            <a:ext cx="2945659" cy="496411"/>
          </a:xfrm>
          <a:prstGeom prst="rect">
            <a:avLst/>
          </a:prstGeom>
          <a:noFill/>
          <a:ln w="9525">
            <a:noFill/>
            <a:miter lim="800000"/>
            <a:headEnd/>
            <a:tailEnd/>
          </a:ln>
        </p:spPr>
        <p:txBody>
          <a:bodyPr lIns="91431" tIns="45716" rIns="91431" bIns="45716" anchor="b"/>
          <a:lstStyle/>
          <a:p>
            <a:pPr algn="r"/>
            <a:fld id="{83A6FD5C-3E3C-47D2-AE81-223DA9895A76}" type="slidenum">
              <a:rPr kumimoji="0" lang="en-US" altLang="zh-CN" sz="1200"/>
              <a:pPr algn="r"/>
              <a:t>1</a:t>
            </a:fld>
            <a:endParaRPr kumimoji="0" lang="en-US" altLang="zh-CN"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lIns="91431" tIns="45716" rIns="91431" bIns="45716"/>
          <a:lstStyle/>
          <a:p>
            <a:pPr eaLnBrk="1" hangingPunct="1"/>
            <a:endParaRPr lang="zh-CN" altLang="zh-CN" dirty="0" smtClean="0"/>
          </a:p>
        </p:txBody>
      </p:sp>
    </p:spTree>
    <p:extLst>
      <p:ext uri="{BB962C8B-B14F-4D97-AF65-F5344CB8AC3E}">
        <p14:creationId xmlns:p14="http://schemas.microsoft.com/office/powerpoint/2010/main" val="131536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r>
              <a:rPr lang="en-US" dirty="0" smtClean="0"/>
              <a:t>Now we introduce our partially labeled pairwise factor graph model in detail. Take the mobile network as example.  The left side is input mobile social network. [Click] And the right side is the formulized model. [Click] Each relationship in the input network is mapped to a relationship node in the model. [click]</a:t>
            </a:r>
          </a:p>
          <a:p>
            <a:r>
              <a:rPr lang="en-US" dirty="0" smtClean="0"/>
              <a:t>For each relationship node, we have a corresponding latent variable y. [click] The value of latent variable indicates the type of relationship.</a:t>
            </a:r>
          </a:p>
          <a:p>
            <a:r>
              <a:rPr lang="en-US" dirty="0" smtClean="0"/>
              <a:t>In this model, we define three different factors.</a:t>
            </a:r>
          </a:p>
          <a:p>
            <a:r>
              <a:rPr lang="en-US" dirty="0" smtClean="0"/>
              <a:t>The first factor is attribute factor. For each relationship, there may exist some user-specific/link-specific attributes which can reflect the relationship type.</a:t>
            </a:r>
          </a:p>
          <a:p>
            <a:r>
              <a:rPr lang="en-US" dirty="0" smtClean="0"/>
              <a:t>For example:</a:t>
            </a:r>
          </a:p>
          <a:p>
            <a:r>
              <a:rPr lang="en-US" dirty="0" smtClean="0"/>
              <a:t>   How frequently two users make call to each other? </a:t>
            </a:r>
          </a:p>
          <a:p>
            <a:r>
              <a:rPr lang="en-US" dirty="0" smtClean="0"/>
              <a:t>These features are added in to the model as "attribute factors.“</a:t>
            </a:r>
          </a:p>
          <a:p>
            <a:r>
              <a:rPr lang="en-US" dirty="0" smtClean="0"/>
              <a:t>The second factor is correlation factor. Different relationships may have some correlations. Let's image such a situation, user Bob makes call to Alice immediately after the call to Carl. Then, the relationship between Bob and Alice, and the relationship between Bob and Carl, are very likely to be the same.</a:t>
            </a:r>
          </a:p>
          <a:p>
            <a:r>
              <a:rPr lang="en-US" dirty="0" smtClean="0"/>
              <a:t>[Click]</a:t>
            </a:r>
          </a:p>
          <a:p>
            <a:r>
              <a:rPr lang="en-US" dirty="0" smtClean="0"/>
              <a:t>The third factor is constraint factor. There also may exist some common knowledge that can help us to infer the relationship types.</a:t>
            </a:r>
          </a:p>
          <a:p>
            <a:r>
              <a:rPr lang="en-US" dirty="0" smtClean="0"/>
              <a:t>[Click]</a:t>
            </a:r>
          </a:p>
          <a:p>
            <a:r>
              <a:rPr lang="en-US" dirty="0" smtClean="0"/>
              <a:t>Finally, this model is a partially labeled model. Some of the nodes are labeled and some are not. </a:t>
            </a:r>
          </a:p>
          <a:p>
            <a:r>
              <a:rPr lang="en-US" dirty="0" smtClean="0"/>
              <a:t>[Click]</a:t>
            </a:r>
          </a:p>
          <a:p>
            <a:r>
              <a:rPr lang="en-US" dirty="0" smtClean="0"/>
              <a:t>Based on this model, The problem is cast as, for each relationship, identify which type has the highest probability.</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FADB17D-DD6F-4237-8AC3-0F37A434A05F}" type="slidenum">
              <a:rPr lang="en-US" altLang="zh-CN" smtClean="0"/>
              <a:pPr>
                <a:defRPr/>
              </a:pPr>
              <a:t>26</a:t>
            </a:fld>
            <a:endParaRPr lang="en-US" altLang="zh-CN"/>
          </a:p>
        </p:txBody>
      </p:sp>
    </p:spTree>
    <p:extLst>
      <p:ext uri="{BB962C8B-B14F-4D97-AF65-F5344CB8AC3E}">
        <p14:creationId xmlns:p14="http://schemas.microsoft.com/office/powerpoint/2010/main" val="146251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28</a:t>
            </a:fld>
            <a:endParaRPr lang="en-US" altLang="zh-CN"/>
          </a:p>
        </p:txBody>
      </p:sp>
    </p:spTree>
    <p:extLst>
      <p:ext uri="{BB962C8B-B14F-4D97-AF65-F5344CB8AC3E}">
        <p14:creationId xmlns:p14="http://schemas.microsoft.com/office/powerpoint/2010/main" val="208278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29</a:t>
            </a:fld>
            <a:endParaRPr lang="en-US" altLang="zh-CN"/>
          </a:p>
        </p:txBody>
      </p:sp>
    </p:spTree>
    <p:extLst>
      <p:ext uri="{BB962C8B-B14F-4D97-AF65-F5344CB8AC3E}">
        <p14:creationId xmlns:p14="http://schemas.microsoft.com/office/powerpoint/2010/main" val="206108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Interdisciplinary collaborations have generated huge impact, for example,</a:t>
            </a:r>
          </a:p>
          <a:p>
            <a:pPr lvl="1"/>
            <a:r>
              <a:rPr lang="en-US" altLang="zh-CN" dirty="0" smtClean="0">
                <a:solidFill>
                  <a:srgbClr val="FF0000"/>
                </a:solidFill>
              </a:rPr>
              <a:t>51 (&gt;1/3) of the KDD 2012 papers </a:t>
            </a:r>
            <a:r>
              <a:rPr lang="en-US" altLang="zh-CN" dirty="0" smtClean="0"/>
              <a:t>are result of cross-domain collaborations between </a:t>
            </a:r>
            <a:r>
              <a:rPr lang="en-US" altLang="zh-CN" dirty="0" smtClean="0">
                <a:solidFill>
                  <a:srgbClr val="002060"/>
                </a:solidFill>
              </a:rPr>
              <a:t>graph theory</a:t>
            </a:r>
            <a:r>
              <a:rPr lang="en-US" altLang="zh-CN" dirty="0" smtClean="0"/>
              <a:t>, </a:t>
            </a:r>
            <a:r>
              <a:rPr lang="en-US" altLang="zh-CN" dirty="0" smtClean="0">
                <a:solidFill>
                  <a:srgbClr val="C00000"/>
                </a:solidFill>
              </a:rPr>
              <a:t>visualization</a:t>
            </a:r>
            <a:r>
              <a:rPr lang="en-US" altLang="zh-CN" dirty="0" smtClean="0"/>
              <a:t>, </a:t>
            </a:r>
            <a:r>
              <a:rPr lang="en-US" altLang="zh-CN" dirty="0" smtClean="0">
                <a:solidFill>
                  <a:srgbClr val="0000FF"/>
                </a:solidFill>
              </a:rPr>
              <a:t>economics</a:t>
            </a:r>
            <a:r>
              <a:rPr lang="en-US" altLang="zh-CN" dirty="0" smtClean="0"/>
              <a:t>, </a:t>
            </a:r>
            <a:r>
              <a:rPr lang="en-US" altLang="zh-CN" dirty="0" smtClean="0">
                <a:solidFill>
                  <a:srgbClr val="00B050"/>
                </a:solidFill>
              </a:rPr>
              <a:t>medical inf.</a:t>
            </a:r>
            <a:r>
              <a:rPr lang="en-US" altLang="zh-CN" dirty="0" smtClean="0"/>
              <a:t>,</a:t>
            </a:r>
            <a:r>
              <a:rPr lang="en-US" altLang="zh-CN" dirty="0" smtClean="0">
                <a:solidFill>
                  <a:srgbClr val="00B050"/>
                </a:solidFill>
              </a:rPr>
              <a:t> </a:t>
            </a:r>
            <a:r>
              <a:rPr lang="en-US" altLang="zh-CN" dirty="0" smtClean="0">
                <a:solidFill>
                  <a:srgbClr val="FF5050"/>
                </a:solidFill>
              </a:rPr>
              <a:t>DB</a:t>
            </a:r>
            <a:r>
              <a:rPr lang="en-US" altLang="zh-CN" dirty="0" smtClean="0"/>
              <a:t>, NLP, </a:t>
            </a:r>
            <a:r>
              <a:rPr lang="en-US" altLang="zh-CN" dirty="0" smtClean="0">
                <a:solidFill>
                  <a:srgbClr val="FFC000"/>
                </a:solidFill>
              </a:rPr>
              <a:t>IR</a:t>
            </a:r>
          </a:p>
          <a:p>
            <a:pPr lvl="1"/>
            <a:r>
              <a:rPr lang="en-US" altLang="zh-CN" dirty="0" smtClean="0"/>
              <a:t>Research field evolution</a:t>
            </a:r>
          </a:p>
          <a:p>
            <a:pPr lvl="1"/>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Describe the problem</a:t>
            </a:r>
          </a:p>
          <a:p>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First, </a:t>
            </a:r>
            <a:r>
              <a:rPr lang="en-US" altLang="zh-CN" sz="1200" b="1" kern="1200" baseline="0" dirty="0" smtClean="0">
                <a:solidFill>
                  <a:schemeClr val="tx1"/>
                </a:solidFill>
                <a:latin typeface="Arial" charset="0"/>
                <a:ea typeface="宋体" pitchFamily="2" charset="-122"/>
                <a:cs typeface="+mn-cs"/>
              </a:rPr>
              <a:t>sparse connection, </a:t>
            </a:r>
            <a:r>
              <a:rPr lang="en-US" altLang="zh-CN" sz="1200" kern="1200" baseline="0" dirty="0" smtClean="0">
                <a:solidFill>
                  <a:schemeClr val="tx1"/>
                </a:solidFill>
                <a:latin typeface="Arial" charset="0"/>
                <a:ea typeface="宋体" pitchFamily="2" charset="-122"/>
                <a:cs typeface="+mn-cs"/>
              </a:rPr>
              <a:t>compared to traditional collaborations within a domain, </a:t>
            </a:r>
            <a:r>
              <a:rPr lang="en-US" altLang="zh-CN" sz="1200" b="1" kern="1200" baseline="0" dirty="0" smtClean="0">
                <a:solidFill>
                  <a:schemeClr val="tx1"/>
                </a:solidFill>
                <a:latin typeface="Arial" charset="0"/>
                <a:ea typeface="宋体" pitchFamily="2" charset="-122"/>
                <a:cs typeface="+mn-cs"/>
              </a:rPr>
              <a:t>cross-domain collaborations are very rare.</a:t>
            </a:r>
            <a:r>
              <a:rPr lang="en-US" altLang="zh-CN" sz="1200" kern="1200" baseline="0" dirty="0" smtClean="0">
                <a:solidFill>
                  <a:schemeClr val="tx1"/>
                </a:solidFill>
                <a:latin typeface="Arial" charset="0"/>
                <a:ea typeface="宋体" pitchFamily="2" charset="-122"/>
                <a:cs typeface="+mn-cs"/>
              </a:rPr>
              <a:t> partly because it is difficult for an outsider to find the right collaborator in the field that one does not know. This also makes it challenging to directly use a supervised learning approach due to the lack of training samples.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Second, </a:t>
            </a:r>
            <a:r>
              <a:rPr lang="en-US" altLang="zh-CN" sz="1200" b="1" kern="1200" baseline="0" dirty="0" smtClean="0">
                <a:solidFill>
                  <a:schemeClr val="tx1"/>
                </a:solidFill>
                <a:latin typeface="Arial" charset="0"/>
                <a:ea typeface="宋体" pitchFamily="2" charset="-122"/>
                <a:cs typeface="+mn-cs"/>
              </a:rPr>
              <a:t>complementary expertise, cross-domain collaborators </a:t>
            </a:r>
            <a:r>
              <a:rPr lang="en-US" altLang="zh-CN" sz="1200" kern="1200" baseline="0" dirty="0" smtClean="0">
                <a:solidFill>
                  <a:schemeClr val="tx1"/>
                </a:solidFill>
                <a:latin typeface="Arial" charset="0"/>
                <a:ea typeface="宋体" pitchFamily="2" charset="-122"/>
                <a:cs typeface="+mn-cs"/>
              </a:rPr>
              <a:t>often have different expertise and interest; For example, data mining researchers can easily identify who they want to work with in the data mining field, because they are familiar with the sub topics. However, for a cardiologist who wants to apply data mining techniques to predict heart failures, it will be difficult for her to find the right collaborators in data mining. Because these two fields (cardiology and data mining) are totally different with different terminology and problems. It is very difficult for one from cardiology to identify the right topics in data mining to look for collaborators.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Third, </a:t>
            </a:r>
            <a:r>
              <a:rPr lang="en-US" altLang="zh-CN" sz="1200" b="1" kern="1200" baseline="0" dirty="0" smtClean="0">
                <a:solidFill>
                  <a:schemeClr val="tx1"/>
                </a:solidFill>
                <a:latin typeface="Arial" charset="0"/>
                <a:ea typeface="宋体" pitchFamily="2" charset="-122"/>
                <a:cs typeface="+mn-cs"/>
              </a:rPr>
              <a:t>topic </a:t>
            </a:r>
            <a:r>
              <a:rPr lang="en-US" altLang="zh-CN" sz="1200" b="1" kern="1200" baseline="0" dirty="0" err="1" smtClean="0">
                <a:solidFill>
                  <a:schemeClr val="tx1"/>
                </a:solidFill>
                <a:latin typeface="Arial" charset="0"/>
                <a:ea typeface="宋体" pitchFamily="2" charset="-122"/>
                <a:cs typeface="+mn-cs"/>
              </a:rPr>
              <a:t>skewness</a:t>
            </a:r>
            <a:r>
              <a:rPr lang="en-US" altLang="zh-CN" sz="1200" b="1" kern="1200" baseline="0" dirty="0" smtClean="0">
                <a:solidFill>
                  <a:schemeClr val="tx1"/>
                </a:solidFill>
                <a:latin typeface="Arial" charset="0"/>
                <a:ea typeface="宋体" pitchFamily="2" charset="-122"/>
                <a:cs typeface="+mn-cs"/>
              </a:rPr>
              <a:t>, not all topics are relevant for </a:t>
            </a:r>
            <a:r>
              <a:rPr lang="en-US" altLang="zh-CN" sz="1200" b="1" kern="1200" baseline="0" dirty="0" err="1" smtClean="0">
                <a:solidFill>
                  <a:schemeClr val="tx1"/>
                </a:solidFill>
                <a:latin typeface="Arial" charset="0"/>
                <a:ea typeface="宋体" pitchFamily="2" charset="-122"/>
                <a:cs typeface="+mn-cs"/>
              </a:rPr>
              <a:t>crossdomain</a:t>
            </a:r>
            <a:r>
              <a:rPr lang="en-US" altLang="zh-CN" sz="1200" b="1" kern="1200" baseline="0" dirty="0" smtClean="0">
                <a:solidFill>
                  <a:schemeClr val="tx1"/>
                </a:solidFill>
                <a:latin typeface="Arial" charset="0"/>
                <a:ea typeface="宋体" pitchFamily="2" charset="-122"/>
                <a:cs typeface="+mn-cs"/>
              </a:rPr>
              <a:t> </a:t>
            </a:r>
            <a:r>
              <a:rPr lang="en-US" altLang="zh-CN" sz="1200" kern="1200" baseline="0" dirty="0" smtClean="0">
                <a:solidFill>
                  <a:schemeClr val="tx1"/>
                </a:solidFill>
                <a:latin typeface="Arial" charset="0"/>
                <a:ea typeface="宋体" pitchFamily="2" charset="-122"/>
                <a:cs typeface="+mn-cs"/>
              </a:rPr>
              <a:t>collaborations. In fact, in our study, only less than one-tenth of all possible topics pairs across domains have collaborations. Therefore, for the task of cross-domain collaboration recommendation, we should focus on better modeling those topics with high probability of having cross-domain collaborations</a:t>
            </a:r>
            <a:endParaRPr lang="en-US" sz="1200" kern="1200" dirty="0">
              <a:solidFill>
                <a:schemeClr val="tx1"/>
              </a:solidFill>
              <a:effectLst/>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30</a:t>
            </a:fld>
            <a:endParaRPr lang="en-US" altLang="zh-CN"/>
          </a:p>
        </p:txBody>
      </p:sp>
    </p:spTree>
    <p:extLst>
      <p:ext uri="{BB962C8B-B14F-4D97-AF65-F5344CB8AC3E}">
        <p14:creationId xmlns:p14="http://schemas.microsoft.com/office/powerpoint/2010/main" val="169111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31</a:t>
            </a:fld>
            <a:endParaRPr lang="en-US" altLang="zh-CN"/>
          </a:p>
        </p:txBody>
      </p:sp>
    </p:spTree>
    <p:extLst>
      <p:ext uri="{BB962C8B-B14F-4D97-AF65-F5344CB8AC3E}">
        <p14:creationId xmlns:p14="http://schemas.microsoft.com/office/powerpoint/2010/main" val="193174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8597FFD-3797-4D0D-8A82-57D520CA9FFD}" type="slidenum">
              <a:rPr lang="en-US" altLang="zh-CN">
                <a:latin typeface="Arial" pitchFamily="34" charset="0"/>
              </a:rPr>
              <a:pPr/>
              <a:t>32</a:t>
            </a:fld>
            <a:endParaRPr lang="en-US" altLang="zh-CN">
              <a:latin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altLang="zh-CN" dirty="0" smtClean="0">
                <a:latin typeface="Arial" pitchFamily="34" charset="0"/>
              </a:rPr>
              <a:t>criticize</a:t>
            </a:r>
            <a:endParaRPr lang="zh-CN" altLang="en-US" dirty="0" smtClean="0">
              <a:latin typeface="Arial" pitchFamily="34" charset="0"/>
            </a:endParaRPr>
          </a:p>
        </p:txBody>
      </p:sp>
    </p:spTree>
    <p:extLst>
      <p:ext uri="{BB962C8B-B14F-4D97-AF65-F5344CB8AC3E}">
        <p14:creationId xmlns:p14="http://schemas.microsoft.com/office/powerpoint/2010/main" val="148594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39</a:t>
            </a:fld>
            <a:endParaRPr lang="en-US" altLang="zh-CN"/>
          </a:p>
        </p:txBody>
      </p:sp>
    </p:spTree>
    <p:extLst>
      <p:ext uri="{BB962C8B-B14F-4D97-AF65-F5344CB8AC3E}">
        <p14:creationId xmlns:p14="http://schemas.microsoft.com/office/powerpoint/2010/main" val="102373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46</a:t>
            </a:fld>
            <a:endParaRPr lang="en-US" altLang="zh-CN"/>
          </a:p>
        </p:txBody>
      </p:sp>
    </p:spTree>
    <p:extLst>
      <p:ext uri="{BB962C8B-B14F-4D97-AF65-F5344CB8AC3E}">
        <p14:creationId xmlns:p14="http://schemas.microsoft.com/office/powerpoint/2010/main" val="160340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6EB4426-93D2-4533-889B-6D1E6D9184EC}" type="slidenum">
              <a:rPr lang="en-US" altLang="zh-CN" smtClean="0"/>
              <a:pPr/>
              <a:t>50</a:t>
            </a:fld>
            <a:endParaRPr lang="en-US" altLang="zh-CN" smtClean="0"/>
          </a:p>
        </p:txBody>
      </p:sp>
      <p:sp>
        <p:nvSpPr>
          <p:cNvPr id="62467" name="Rectangle 7"/>
          <p:cNvSpPr txBox="1">
            <a:spLocks noGrp="1" noChangeArrowheads="1"/>
          </p:cNvSpPr>
          <p:nvPr/>
        </p:nvSpPr>
        <p:spPr bwMode="auto">
          <a:xfrm>
            <a:off x="3850443" y="9430091"/>
            <a:ext cx="2945659" cy="496411"/>
          </a:xfrm>
          <a:prstGeom prst="rect">
            <a:avLst/>
          </a:prstGeom>
          <a:noFill/>
          <a:ln w="9525">
            <a:noFill/>
            <a:miter lim="800000"/>
            <a:headEnd/>
            <a:tailEnd/>
          </a:ln>
        </p:spPr>
        <p:txBody>
          <a:bodyPr lIns="91431" tIns="45716" rIns="91431" bIns="45716" anchor="b"/>
          <a:lstStyle/>
          <a:p>
            <a:pPr algn="r"/>
            <a:fld id="{83A6FD5C-3E3C-47D2-AE81-223DA9895A76}" type="slidenum">
              <a:rPr kumimoji="0" lang="en-US" altLang="zh-CN" sz="1200"/>
              <a:pPr algn="r"/>
              <a:t>50</a:t>
            </a:fld>
            <a:endParaRPr kumimoji="0" lang="en-US" altLang="zh-CN"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lIns="91431" tIns="45716" rIns="91431" bIns="45716"/>
          <a:lstStyle/>
          <a:p>
            <a:pPr eaLnBrk="1" hangingPunct="1"/>
            <a:endParaRPr lang="zh-CN" altLang="zh-CN" dirty="0" smtClean="0"/>
          </a:p>
        </p:txBody>
      </p:sp>
    </p:spTree>
    <p:extLst>
      <p:ext uri="{BB962C8B-B14F-4D97-AF65-F5344CB8AC3E}">
        <p14:creationId xmlns:p14="http://schemas.microsoft.com/office/powerpoint/2010/main" val="256526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51</a:t>
            </a:fld>
            <a:endParaRPr lang="en-US" altLang="zh-CN"/>
          </a:p>
        </p:txBody>
      </p:sp>
    </p:spTree>
    <p:extLst>
      <p:ext uri="{BB962C8B-B14F-4D97-AF65-F5344CB8AC3E}">
        <p14:creationId xmlns:p14="http://schemas.microsoft.com/office/powerpoint/2010/main" val="24205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a:t>
            </a:fld>
            <a:endParaRPr lang="en-US" altLang="zh-CN"/>
          </a:p>
        </p:txBody>
      </p:sp>
    </p:spTree>
    <p:extLst>
      <p:ext uri="{BB962C8B-B14F-4D97-AF65-F5344CB8AC3E}">
        <p14:creationId xmlns:p14="http://schemas.microsoft.com/office/powerpoint/2010/main" val="158087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ln/>
        </p:spPr>
        <p:txBody>
          <a:bodyPr/>
          <a:lstStyle/>
          <a:p>
            <a:pPr eaLnBrk="1" hangingPunct="1">
              <a:spcBef>
                <a:spcPct val="0"/>
              </a:spcBef>
            </a:pPr>
            <a:r>
              <a:rPr lang="zh-CN" altLang="zh-CN" smtClean="0">
                <a:ea typeface="宋体" charset="-122"/>
              </a:rPr>
              <a:t>基于前面的理论研究成果，我们自主研发了研究者社会网络挖掘与搜索系统</a:t>
            </a:r>
            <a:r>
              <a:rPr lang="en-US" altLang="zh-CN" smtClean="0">
                <a:ea typeface="宋体" charset="-122"/>
              </a:rPr>
              <a:t>Arnetminer</a:t>
            </a:r>
            <a:r>
              <a:rPr lang="zh-CN" altLang="zh-CN" smtClean="0">
                <a:ea typeface="宋体" charset="-122"/>
              </a:rPr>
              <a:t>，系统从</a:t>
            </a:r>
            <a:r>
              <a:rPr lang="en-US" altLang="zh-CN" smtClean="0">
                <a:ea typeface="宋体" charset="-122"/>
              </a:rPr>
              <a:t>2006</a:t>
            </a:r>
            <a:r>
              <a:rPr lang="zh-CN" altLang="zh-CN" smtClean="0">
                <a:ea typeface="宋体" charset="-122"/>
              </a:rPr>
              <a:t>年开始在线运行，收集了大量的学术数据，到目前为止，系统累积</a:t>
            </a:r>
            <a:r>
              <a:rPr lang="en-US" altLang="zh-CN" smtClean="0">
                <a:ea typeface="宋体" charset="-122"/>
              </a:rPr>
              <a:t>2.35TB</a:t>
            </a:r>
            <a:r>
              <a:rPr lang="zh-CN" altLang="zh-CN" smtClean="0">
                <a:ea typeface="宋体" charset="-122"/>
              </a:rPr>
              <a:t>数据，有超过</a:t>
            </a:r>
            <a:r>
              <a:rPr lang="en-US" altLang="zh-CN" smtClean="0">
                <a:ea typeface="宋体" charset="-122"/>
              </a:rPr>
              <a:t>1.3</a:t>
            </a:r>
            <a:r>
              <a:rPr lang="zh-CN" altLang="zh-CN" smtClean="0">
                <a:ea typeface="宋体" charset="-122"/>
              </a:rPr>
              <a:t>亿次用户访问，每月就用来自</a:t>
            </a:r>
            <a:r>
              <a:rPr lang="en-US" altLang="zh-CN" smtClean="0">
                <a:ea typeface="宋体" charset="-122"/>
              </a:rPr>
              <a:t>170</a:t>
            </a:r>
            <a:r>
              <a:rPr lang="zh-CN" altLang="zh-CN" smtClean="0">
                <a:ea typeface="宋体" charset="-122"/>
              </a:rPr>
              <a:t>个国家的</a:t>
            </a:r>
            <a:r>
              <a:rPr lang="en-US" altLang="zh-CN" smtClean="0">
                <a:ea typeface="宋体" charset="-122"/>
              </a:rPr>
              <a:t>10</a:t>
            </a:r>
            <a:r>
              <a:rPr lang="zh-CN" altLang="zh-CN" smtClean="0">
                <a:ea typeface="宋体" charset="-122"/>
              </a:rPr>
              <a:t>万用户访问。</a:t>
            </a:r>
            <a:endParaRPr lang="zh-CN" altLang="en-US" smtClean="0">
              <a:ea typeface="宋体" charset="-122"/>
            </a:endParaRPr>
          </a:p>
        </p:txBody>
      </p:sp>
    </p:spTree>
    <p:extLst>
      <p:ext uri="{BB962C8B-B14F-4D97-AF65-F5344CB8AC3E}">
        <p14:creationId xmlns:p14="http://schemas.microsoft.com/office/powerpoint/2010/main" val="119603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6</a:t>
            </a:fld>
            <a:endParaRPr lang="en-US" altLang="zh-CN" smtClean="0">
              <a:ea typeface="宋体" charset="-122"/>
            </a:endParaRPr>
          </a:p>
        </p:txBody>
      </p:sp>
    </p:spTree>
    <p:extLst>
      <p:ext uri="{BB962C8B-B14F-4D97-AF65-F5344CB8AC3E}">
        <p14:creationId xmlns:p14="http://schemas.microsoft.com/office/powerpoint/2010/main" val="43529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7</a:t>
            </a:fld>
            <a:endParaRPr lang="en-US" altLang="zh-CN" smtClean="0">
              <a:ea typeface="宋体" charset="-122"/>
            </a:endParaRPr>
          </a:p>
        </p:txBody>
      </p:sp>
    </p:spTree>
    <p:extLst>
      <p:ext uri="{BB962C8B-B14F-4D97-AF65-F5344CB8AC3E}">
        <p14:creationId xmlns:p14="http://schemas.microsoft.com/office/powerpoint/2010/main" val="14021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A228E28-A7F7-44BA-B438-8E7CC0E9546E}" type="slidenum">
              <a:rPr lang="en-US" altLang="zh-CN" smtClean="0">
                <a:latin typeface="Arial" pitchFamily="34" charset="0"/>
              </a:rPr>
              <a:pPr/>
              <a:t>11</a:t>
            </a:fld>
            <a:endParaRPr lang="en-US" altLang="zh-CN" smtClean="0">
              <a:latin typeface="Arial" pitchFamily="34" charset="0"/>
            </a:endParaRPr>
          </a:p>
        </p:txBody>
      </p:sp>
      <p:sp>
        <p:nvSpPr>
          <p:cNvPr id="57347" name="Rectangle 2"/>
          <p:cNvSpPr>
            <a:spLocks noGrp="1" noRot="1" noChangeAspect="1" noChangeArrowheads="1" noTextEdit="1"/>
          </p:cNvSpPr>
          <p:nvPr>
            <p:ph type="sldImg"/>
          </p:nvPr>
        </p:nvSpPr>
        <p:spPr>
          <a:xfrm>
            <a:off x="711200" y="744538"/>
            <a:ext cx="5375275" cy="3722687"/>
          </a:xfrm>
          <a:ln/>
        </p:spPr>
      </p:sp>
      <p:sp>
        <p:nvSpPr>
          <p:cNvPr id="57348" name="Rectangle 3"/>
          <p:cNvSpPr>
            <a:spLocks noGrp="1" noChangeArrowheads="1"/>
          </p:cNvSpPr>
          <p:nvPr>
            <p:ph type="body" idx="1"/>
          </p:nvPr>
        </p:nvSpPr>
        <p:spPr>
          <a:noFill/>
          <a:ln/>
        </p:spPr>
        <p:txBody>
          <a:bodyPr/>
          <a:lstStyle/>
          <a:p>
            <a:r>
              <a:rPr lang="en-US" altLang="zh-CN" smtClean="0">
                <a:latin typeface="Arial" pitchFamily="34" charset="0"/>
              </a:rPr>
              <a:t>Markov Random Field (MRF) is a probability distribution of labels (hidden variables) that obeys the Markov property.</a:t>
            </a:r>
          </a:p>
          <a:p>
            <a:endParaRPr lang="en-US" altLang="zh-CN" smtClean="0">
              <a:latin typeface="Arial" pitchFamily="34" charset="0"/>
            </a:endParaRPr>
          </a:p>
        </p:txBody>
      </p:sp>
    </p:spTree>
    <p:extLst>
      <p:ext uri="{BB962C8B-B14F-4D97-AF65-F5344CB8AC3E}">
        <p14:creationId xmlns:p14="http://schemas.microsoft.com/office/powerpoint/2010/main" val="186486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Out of date</a:t>
            </a:r>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17</a:t>
            </a:fld>
            <a:endParaRPr lang="en-US" altLang="zh-CN"/>
          </a:p>
        </p:txBody>
      </p:sp>
    </p:spTree>
    <p:extLst>
      <p:ext uri="{BB962C8B-B14F-4D97-AF65-F5344CB8AC3E}">
        <p14:creationId xmlns:p14="http://schemas.microsoft.com/office/powerpoint/2010/main" val="93232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dirty="0" smtClean="0"/>
              <a:t>is a fundamental issue in many applications</a:t>
            </a:r>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19</a:t>
            </a:fld>
            <a:endParaRPr lang="en-US" altLang="zh-CN"/>
          </a:p>
        </p:txBody>
      </p:sp>
    </p:spTree>
    <p:extLst>
      <p:ext uri="{BB962C8B-B14F-4D97-AF65-F5344CB8AC3E}">
        <p14:creationId xmlns:p14="http://schemas.microsoft.com/office/powerpoint/2010/main" val="91900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20</a:t>
            </a:fld>
            <a:endParaRPr lang="en-US" altLang="zh-CN"/>
          </a:p>
        </p:txBody>
      </p:sp>
    </p:spTree>
    <p:extLst>
      <p:ext uri="{BB962C8B-B14F-4D97-AF65-F5344CB8AC3E}">
        <p14:creationId xmlns:p14="http://schemas.microsoft.com/office/powerpoint/2010/main" val="1950595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userDrawn="1"/>
        </p:nvPicPr>
        <p:blipFill>
          <a:blip r:embed="rId2" cstate="print"/>
          <a:srcRect/>
          <a:stretch>
            <a:fillRect/>
          </a:stretch>
        </p:blipFill>
        <p:spPr bwMode="auto">
          <a:xfrm>
            <a:off x="0" y="6499227"/>
            <a:ext cx="9906000" cy="358775"/>
          </a:xfrm>
          <a:prstGeom prst="rect">
            <a:avLst/>
          </a:prstGeom>
          <a:noFill/>
          <a:ln w="9525">
            <a:noFill/>
            <a:miter lim="800000"/>
            <a:headEnd/>
            <a:tailEnd/>
          </a:ln>
        </p:spPr>
      </p:pic>
      <p:sp>
        <p:nvSpPr>
          <p:cNvPr id="5" name="Rectangle 5"/>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userDrawn="1"/>
        </p:nvPicPr>
        <p:blipFill>
          <a:blip r:embed="rId3" cstate="print"/>
          <a:srcRect/>
          <a:stretch>
            <a:fillRect/>
          </a:stretch>
        </p:blipFill>
        <p:spPr bwMode="auto">
          <a:xfrm>
            <a:off x="0" y="0"/>
            <a:ext cx="9906000" cy="1905000"/>
          </a:xfrm>
          <a:prstGeom prst="rect">
            <a:avLst/>
          </a:prstGeom>
          <a:noFill/>
          <a:ln w="9525">
            <a:noFill/>
            <a:miter lim="800000"/>
            <a:headEnd/>
            <a:tailEnd/>
          </a:ln>
        </p:spPr>
      </p:pic>
      <p:sp>
        <p:nvSpPr>
          <p:cNvPr id="7" name="Rectangle 7"/>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E9A7D18B-0430-4727-A675-243742E22E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8" name="Group 13"/>
          <p:cNvGrpSpPr>
            <a:grpSpLocks/>
          </p:cNvGrpSpPr>
          <p:nvPr userDrawn="1"/>
        </p:nvGrpSpPr>
        <p:grpSpPr bwMode="auto">
          <a:xfrm>
            <a:off x="-39687" y="-26988"/>
            <a:ext cx="1443038"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12" name="Group 20"/>
          <p:cNvGrpSpPr>
            <a:grpSpLocks/>
          </p:cNvGrpSpPr>
          <p:nvPr userDrawn="1"/>
        </p:nvGrpSpPr>
        <p:grpSpPr bwMode="auto">
          <a:xfrm>
            <a:off x="-39687" y="-26988"/>
            <a:ext cx="1443038"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9"/>
            <a:ext cx="8420100" cy="1470025"/>
          </a:xfrm>
        </p:spPr>
        <p:txBody>
          <a:bodyPr/>
          <a:lstStyle>
            <a:lvl1pPr>
              <a:defRPr/>
            </a:lvl1pPr>
          </a:lstStyle>
          <a:p>
            <a:r>
              <a:rPr lang="en-US" altLang="zh-CN"/>
              <a:t>Click to edit Master title style</a:t>
            </a:r>
          </a:p>
        </p:txBody>
      </p:sp>
      <p:pic>
        <p:nvPicPr>
          <p:cNvPr id="16" name="Picture 8" descr="header2"/>
          <p:cNvPicPr>
            <a:picLocks noChangeAspect="1" noChangeArrowheads="1"/>
          </p:cNvPicPr>
          <p:nvPr userDrawn="1"/>
        </p:nvPicPr>
        <p:blipFill>
          <a:blip r:embed="rId5" cstate="print"/>
          <a:srcRect/>
          <a:stretch>
            <a:fillRect/>
          </a:stretch>
        </p:blipFill>
        <p:spPr bwMode="auto">
          <a:xfrm>
            <a:off x="8840788" y="188913"/>
            <a:ext cx="935037" cy="803275"/>
          </a:xfrm>
          <a:prstGeom prst="rect">
            <a:avLst/>
          </a:prstGeom>
          <a:noFill/>
          <a:ln w="9525">
            <a:noFill/>
            <a:miter lim="800000"/>
            <a:headEnd/>
            <a:tailEnd/>
          </a:ln>
        </p:spPr>
      </p:pic>
      <p:pic>
        <p:nvPicPr>
          <p:cNvPr id="17" name="Picture 25" descr="index_03"/>
          <p:cNvPicPr>
            <a:picLocks noChangeAspect="1" noChangeArrowheads="1"/>
          </p:cNvPicPr>
          <p:nvPr userDrawn="1"/>
        </p:nvPicPr>
        <p:blipFill>
          <a:blip r:embed="rId6"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70" y="188913"/>
            <a:ext cx="2339975"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71470" y="188913"/>
            <a:ext cx="6870700" cy="5937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9" y="188913"/>
            <a:ext cx="9363075"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50846" y="1196975"/>
            <a:ext cx="9139237" cy="4929188"/>
          </a:xfrm>
        </p:spPr>
        <p:txBody>
          <a:bodyPr/>
          <a:lstStyle/>
          <a:p>
            <a:pPr lvl="0"/>
            <a:endParaRPr lang="zh-CN" altLang="en-US" noProof="0" smtClean="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271467" y="188913"/>
            <a:ext cx="9363075" cy="792162"/>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95867" y="1196975"/>
            <a:ext cx="4494212" cy="492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0034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pic>
        <p:nvPicPr>
          <p:cNvPr id="4" name="Picture 8" descr="header2"/>
          <p:cNvPicPr>
            <a:picLocks noChangeAspect="1" noChangeArrowheads="1"/>
          </p:cNvPicPr>
          <p:nvPr userDrawn="1"/>
        </p:nvPicPr>
        <p:blipFill>
          <a:blip r:embed="rId2" cstate="print"/>
          <a:srcRect/>
          <a:stretch>
            <a:fillRect/>
          </a:stretch>
        </p:blipFill>
        <p:spPr bwMode="auto">
          <a:xfrm>
            <a:off x="8840788" y="188913"/>
            <a:ext cx="935037" cy="803275"/>
          </a:xfrm>
          <a:prstGeom prst="rect">
            <a:avLst/>
          </a:prstGeom>
          <a:noFill/>
          <a:ln w="9525">
            <a:noFill/>
            <a:miter lim="800000"/>
            <a:headEnd/>
            <a:tailEnd/>
          </a:ln>
        </p:spPr>
      </p:pic>
      <p:pic>
        <p:nvPicPr>
          <p:cNvPr id="5" name="Picture 25" descr="index_03"/>
          <p:cNvPicPr>
            <a:picLocks noChangeAspect="1" noChangeArrowheads="1"/>
          </p:cNvPicPr>
          <p:nvPr userDrawn="1"/>
        </p:nvPicPr>
        <p:blipFill>
          <a:blip r:embed="rId3"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14"/>
            <a:ext cx="84201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95870"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7" y="273050"/>
            <a:ext cx="3259138"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3499" y="27306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15" descr="Picture2"/>
          <p:cNvPicPr>
            <a:picLocks noChangeAspect="1" noChangeArrowheads="1"/>
          </p:cNvPicPr>
          <p:nvPr userDrawn="1"/>
        </p:nvPicPr>
        <p:blipFill>
          <a:blip r:embed="rId15" cstate="print"/>
          <a:srcRect/>
          <a:stretch>
            <a:fillRect/>
          </a:stretch>
        </p:blipFill>
        <p:spPr bwMode="auto">
          <a:xfrm>
            <a:off x="0" y="6499227"/>
            <a:ext cx="9906000" cy="358775"/>
          </a:xfrm>
          <a:prstGeom prst="rect">
            <a:avLst/>
          </a:prstGeom>
          <a:noFill/>
          <a:ln w="9525">
            <a:noFill/>
            <a:miter lim="800000"/>
            <a:headEnd/>
            <a:tailEnd/>
          </a:ln>
        </p:spPr>
      </p:pic>
      <p:sp>
        <p:nvSpPr>
          <p:cNvPr id="10243" name="Rectangle 3"/>
          <p:cNvSpPr>
            <a:spLocks noGrp="1" noChangeArrowheads="1"/>
          </p:cNvSpPr>
          <p:nvPr>
            <p:ph type="body" idx="1"/>
          </p:nvPr>
        </p:nvSpPr>
        <p:spPr bwMode="auto">
          <a:xfrm>
            <a:off x="350839" y="1196975"/>
            <a:ext cx="9139237"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5" name="Rectangle 11"/>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45" name="Rectangle 2"/>
          <p:cNvSpPr>
            <a:spLocks noGrp="1" noChangeArrowheads="1"/>
          </p:cNvSpPr>
          <p:nvPr>
            <p:ph type="title"/>
          </p:nvPr>
        </p:nvSpPr>
        <p:spPr bwMode="auto">
          <a:xfrm>
            <a:off x="271464" y="188913"/>
            <a:ext cx="9363075"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36" name="Rectangle 12"/>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C9A52826-F6EE-4BDA-A85D-E434E2BAAF16}"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pic>
        <p:nvPicPr>
          <p:cNvPr id="7" name="Picture 8" descr="header2"/>
          <p:cNvPicPr>
            <a:picLocks noChangeAspect="1" noChangeArrowheads="1"/>
          </p:cNvPicPr>
          <p:nvPr userDrawn="1"/>
        </p:nvPicPr>
        <p:blipFill>
          <a:blip r:embed="rId16" cstate="print"/>
          <a:srcRect/>
          <a:stretch>
            <a:fillRect/>
          </a:stretch>
        </p:blipFill>
        <p:spPr bwMode="auto">
          <a:xfrm>
            <a:off x="8840788" y="188913"/>
            <a:ext cx="935037" cy="803275"/>
          </a:xfrm>
          <a:prstGeom prst="rect">
            <a:avLst/>
          </a:prstGeom>
          <a:noFill/>
          <a:ln w="9525">
            <a:noFill/>
            <a:miter lim="800000"/>
            <a:headEnd/>
            <a:tailEnd/>
          </a:ln>
        </p:spPr>
      </p:pic>
      <p:pic>
        <p:nvPicPr>
          <p:cNvPr id="8" name="Picture 25" descr="index_03"/>
          <p:cNvPicPr>
            <a:picLocks noChangeAspect="1" noChangeArrowheads="1"/>
          </p:cNvPicPr>
          <p:nvPr userDrawn="1"/>
        </p:nvPicPr>
        <p:blipFill>
          <a:blip r:embed="rId17" cstate="print"/>
          <a:srcRect/>
          <a:stretch>
            <a:fillRect/>
          </a:stretch>
        </p:blipFill>
        <p:spPr bwMode="auto">
          <a:xfrm>
            <a:off x="8924925" y="6494463"/>
            <a:ext cx="996950" cy="354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8"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9" r:id="rId13"/>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aminer.org" TargetMode="External"/></Relationships>
</file>

<file path=ppt/slides/_rels/slide1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23.wmf"/></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32.png"/><Relationship Id="rId21" Type="http://schemas.openxmlformats.org/officeDocument/2006/relationships/image" Target="../media/image33.wmf"/><Relationship Id="rId10" Type="http://schemas.openxmlformats.org/officeDocument/2006/relationships/image" Target="../media/image26.wmf"/><Relationship Id="rId11" Type="http://schemas.openxmlformats.org/officeDocument/2006/relationships/oleObject" Target="../embeddings/oleObject4.bin"/><Relationship Id="rId12" Type="http://schemas.openxmlformats.org/officeDocument/2006/relationships/image" Target="../media/image27.wmf"/><Relationship Id="rId13" Type="http://schemas.openxmlformats.org/officeDocument/2006/relationships/oleObject" Target="../embeddings/oleObject5.bin"/><Relationship Id="rId14" Type="http://schemas.openxmlformats.org/officeDocument/2006/relationships/image" Target="../media/image28.wmf"/><Relationship Id="rId15" Type="http://schemas.openxmlformats.org/officeDocument/2006/relationships/oleObject" Target="../embeddings/oleObject6.bin"/><Relationship Id="rId16" Type="http://schemas.openxmlformats.org/officeDocument/2006/relationships/image" Target="../media/image29.wmf"/><Relationship Id="rId17" Type="http://schemas.openxmlformats.org/officeDocument/2006/relationships/oleObject" Target="../embeddings/oleObject7.bin"/><Relationship Id="rId18" Type="http://schemas.openxmlformats.org/officeDocument/2006/relationships/image" Target="../media/image30.wmf"/><Relationship Id="rId19"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tags" Target="../tags/tag5.xml"/><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oleObject" Target="../embeddings/oleObject1.bin"/><Relationship Id="rId6" Type="http://schemas.openxmlformats.org/officeDocument/2006/relationships/image" Target="../media/image24.wmf"/><Relationship Id="rId7" Type="http://schemas.openxmlformats.org/officeDocument/2006/relationships/oleObject" Target="../embeddings/oleObject2.bin"/><Relationship Id="rId8" Type="http://schemas.openxmlformats.org/officeDocument/2006/relationships/image" Target="../media/image25.w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wmf"/><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tiff"/><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1.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tiff"/><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61.png"/><Relationship Id="rId5" Type="http://schemas.openxmlformats.org/officeDocument/2006/relationships/image" Target="../media/image72.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aminer.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9.tiff"/><Relationship Id="rId4" Type="http://schemas.openxmlformats.org/officeDocument/2006/relationships/image" Target="../media/image100.tiff"/><Relationship Id="rId5" Type="http://schemas.openxmlformats.org/officeDocument/2006/relationships/image" Target="../media/image101.tiff"/><Relationship Id="rId6" Type="http://schemas.openxmlformats.org/officeDocument/2006/relationships/image" Target="../media/image102.tiff"/><Relationship Id="rId7" Type="http://schemas.openxmlformats.org/officeDocument/2006/relationships/image" Target="../media/image103.tiff"/><Relationship Id="rId1" Type="http://schemas.openxmlformats.org/officeDocument/2006/relationships/slideLayout" Target="../slideLayouts/slideLayout1.xml"/><Relationship Id="rId2" Type="http://schemas.openxmlformats.org/officeDocument/2006/relationships/hyperlink" Target="http://aminer.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9" Type="http://schemas.openxmlformats.org/officeDocument/2006/relationships/image" Target="../media/image109.tiff"/><Relationship Id="rId20" Type="http://schemas.openxmlformats.org/officeDocument/2006/relationships/image" Target="../media/image119.tiff"/><Relationship Id="rId10" Type="http://schemas.openxmlformats.org/officeDocument/2006/relationships/image" Target="../media/image110.tiff"/><Relationship Id="rId11" Type="http://schemas.openxmlformats.org/officeDocument/2006/relationships/image" Target="../media/image111.tiff"/><Relationship Id="rId12" Type="http://schemas.openxmlformats.org/officeDocument/2006/relationships/image" Target="../media/image112.tiff"/><Relationship Id="rId13" Type="http://schemas.openxmlformats.org/officeDocument/2006/relationships/image" Target="../media/image113.tiff"/><Relationship Id="rId14" Type="http://schemas.openxmlformats.org/officeDocument/2006/relationships/hyperlink" Target="http://www3.nd.edu/~ydong1/" TargetMode="External"/><Relationship Id="rId15" Type="http://schemas.openxmlformats.org/officeDocument/2006/relationships/image" Target="../media/image114.jpeg"/><Relationship Id="rId16" Type="http://schemas.openxmlformats.org/officeDocument/2006/relationships/image" Target="../media/image115.jpg"/><Relationship Id="rId17" Type="http://schemas.openxmlformats.org/officeDocument/2006/relationships/image" Target="../media/image116.jpg"/><Relationship Id="rId18" Type="http://schemas.openxmlformats.org/officeDocument/2006/relationships/image" Target="../media/image117.tiff"/><Relationship Id="rId19" Type="http://schemas.openxmlformats.org/officeDocument/2006/relationships/image" Target="../media/image118.tiff"/><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aminer.org" TargetMode="External"/><Relationship Id="rId4" Type="http://schemas.openxmlformats.org/officeDocument/2006/relationships/image" Target="../media/image104.tiff"/><Relationship Id="rId5" Type="http://schemas.openxmlformats.org/officeDocument/2006/relationships/image" Target="../media/image105.tiff"/><Relationship Id="rId6" Type="http://schemas.openxmlformats.org/officeDocument/2006/relationships/image" Target="../media/image106.tiff"/><Relationship Id="rId7" Type="http://schemas.openxmlformats.org/officeDocument/2006/relationships/image" Target="../media/image107.tiff"/><Relationship Id="rId8" Type="http://schemas.openxmlformats.org/officeDocument/2006/relationships/image" Target="../media/image108.tiff"/></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8.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8.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5" Type="http://schemas.openxmlformats.org/officeDocument/2006/relationships/image" Target="../media/image21.wmf"/><Relationship Id="rId6" Type="http://schemas.openxmlformats.org/officeDocument/2006/relationships/image" Target="../media/image22.wmf"/><Relationship Id="rId1" Type="http://schemas.openxmlformats.org/officeDocument/2006/relationships/tags" Target="../tags/tag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ctrTitle"/>
          </p:nvPr>
        </p:nvSpPr>
        <p:spPr>
          <a:xfrm>
            <a:off x="250374" y="2679055"/>
            <a:ext cx="9455154" cy="1470025"/>
          </a:xfrm>
        </p:spPr>
        <p:txBody>
          <a:bodyPr/>
          <a:lstStyle/>
          <a:p>
            <a:pPr>
              <a:spcBef>
                <a:spcPts val="24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a:latin typeface="Helvetica Neue" charset="0"/>
                <a:ea typeface="Helvetica Neue" charset="0"/>
                <a:cs typeface="Helvetica Neue" charset="0"/>
              </a:rPr>
              <a:t>d</a:t>
            </a:r>
            <a:r>
              <a:rPr lang="en-US" altLang="zh-CN" sz="3200" dirty="0" smtClean="0">
                <a:latin typeface="Helvetica Neue" charset="0"/>
                <a:ea typeface="Helvetica Neue" charset="0"/>
                <a:cs typeface="Helvetica Neue" charset="0"/>
              </a:rPr>
              <a:t>ata</a:t>
            </a:r>
            <a:r>
              <a:rPr lang="en-US" altLang="zh-CN" sz="3600" dirty="0">
                <a:latin typeface="Helvetica Neue" charset="0"/>
                <a:ea typeface="Helvetica Neue" charset="0"/>
                <a:cs typeface="Helvetica Neue" charset="0"/>
              </a:rPr>
              <a:t/>
            </a:r>
            <a:br>
              <a:rPr lang="en-US" altLang="zh-CN" sz="3600" dirty="0">
                <a:latin typeface="Helvetica Neue" charset="0"/>
                <a:ea typeface="Helvetica Neue" charset="0"/>
                <a:cs typeface="Helvetica Neue" charset="0"/>
              </a:rPr>
            </a:b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3"/>
              </a:rPr>
              <a:t>http://am</a:t>
            </a:r>
            <a:r>
              <a:rPr lang="en-US" altLang="zh-CN" sz="2000" dirty="0" smtClean="0">
                <a:latin typeface="Helvetica Neue" charset="0"/>
                <a:ea typeface="Helvetica Neue" charset="0"/>
                <a:cs typeface="Helvetica Neue" charset="0"/>
                <a:hlinkClick r:id="rId3"/>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sp>
        <p:nvSpPr>
          <p:cNvPr id="6150" name="Rectangle 6"/>
          <p:cNvSpPr>
            <a:spLocks noChangeArrowheads="1"/>
          </p:cNvSpPr>
          <p:nvPr/>
        </p:nvSpPr>
        <p:spPr bwMode="auto">
          <a:xfrm>
            <a:off x="818621" y="3897052"/>
            <a:ext cx="8268758" cy="2124607"/>
          </a:xfrm>
          <a:prstGeom prst="rect">
            <a:avLst/>
          </a:prstGeom>
          <a:noFill/>
          <a:ln w="9525">
            <a:noFill/>
            <a:miter lim="800000"/>
            <a:headEnd/>
            <a:tailEnd/>
          </a:ln>
        </p:spPr>
        <p:txBody>
          <a:bodyPr anchor="ctr"/>
          <a:lstStyle/>
          <a:p>
            <a:pPr algn="ctr"/>
            <a:r>
              <a:rPr kumimoji="0" lang="en-US" altLang="zh-CN" sz="4000" dirty="0">
                <a:latin typeface="Helvetica Neue" charset="0"/>
                <a:ea typeface="Helvetica Neue" charset="0"/>
                <a:cs typeface="Helvetica Neue" charset="0"/>
              </a:rPr>
              <a:t/>
            </a:r>
            <a:br>
              <a:rPr kumimoji="0" lang="en-US" altLang="zh-CN" sz="4000" dirty="0">
                <a:latin typeface="Helvetica Neue" charset="0"/>
                <a:ea typeface="Helvetica Neue" charset="0"/>
                <a:cs typeface="Helvetica Neue" charset="0"/>
              </a:rPr>
            </a:br>
            <a:r>
              <a:rPr lang="en-US" altLang="zh-CN" sz="3600" dirty="0" smtClean="0">
                <a:latin typeface="Helvetica Neue" charset="0"/>
                <a:ea typeface="Helvetica Neue" charset="0"/>
                <a:cs typeface="Helvetica Neue" charset="0"/>
              </a:rPr>
              <a:t>Jie Tang</a:t>
            </a:r>
            <a:r>
              <a:rPr lang="en-US" altLang="zh-CN" sz="2800" dirty="0" smtClean="0">
                <a:latin typeface="Helvetica Neue" charset="0"/>
                <a:ea typeface="Helvetica Neue" charset="0"/>
                <a:cs typeface="Helvetica Neue" charset="0"/>
              </a:rPr>
              <a:t> </a:t>
            </a:r>
          </a:p>
          <a:p>
            <a:pPr algn="ctr"/>
            <a:r>
              <a:rPr kumimoji="0" lang="en-US" altLang="zh-CN" sz="2800" dirty="0" smtClean="0">
                <a:latin typeface="Helvetica Neue" charset="0"/>
                <a:ea typeface="Helvetica Neue" charset="0"/>
                <a:cs typeface="Helvetica Neue" charset="0"/>
              </a:rPr>
              <a:t>Tsinghua University</a:t>
            </a:r>
          </a:p>
        </p:txBody>
      </p:sp>
      <p:sp>
        <p:nvSpPr>
          <p:cNvPr id="4"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r>
              <a:rPr lang="en-US" altLang="zh-CN" dirty="0" smtClean="0">
                <a:latin typeface="Helvetica Neue" charset="0"/>
                <a:ea typeface="Helvetica Neue" charset="0"/>
                <a:cs typeface="Helvetica Neue" charset="0"/>
              </a:rPr>
              <a:t>Researcher Network Extraction</a:t>
            </a:r>
            <a:r>
              <a:rPr lang="en-US" altLang="zh-CN" baseline="30000" dirty="0" smtClean="0">
                <a:latin typeface="Helvetica Neue" charset="0"/>
                <a:ea typeface="Helvetica Neue" charset="0"/>
                <a:cs typeface="Helvetica Neue" charset="0"/>
              </a:rPr>
              <a:t>[1,2]</a:t>
            </a:r>
            <a:endParaRPr lang="zh-CN" altLang="en-US" baseline="30000" dirty="0" smtClean="0">
              <a:latin typeface="Helvetica Neue" charset="0"/>
              <a:ea typeface="Helvetica Neue" charset="0"/>
              <a:cs typeface="Helvetica Neue" charset="0"/>
            </a:endParaRPr>
          </a:p>
        </p:txBody>
      </p:sp>
      <p:pic>
        <p:nvPicPr>
          <p:cNvPr id="21507" name="Picture 2" descr="schema"/>
          <p:cNvPicPr>
            <a:picLocks noChangeAspect="1" noChangeArrowheads="1"/>
          </p:cNvPicPr>
          <p:nvPr/>
        </p:nvPicPr>
        <p:blipFill>
          <a:blip r:embed="rId3"/>
          <a:srcRect/>
          <a:stretch>
            <a:fillRect/>
          </a:stretch>
        </p:blipFill>
        <p:spPr bwMode="auto">
          <a:xfrm>
            <a:off x="384176" y="1858963"/>
            <a:ext cx="5700713" cy="3103562"/>
          </a:xfrm>
          <a:prstGeom prst="rect">
            <a:avLst/>
          </a:prstGeom>
          <a:noFill/>
          <a:ln w="9525">
            <a:noFill/>
            <a:miter lim="800000"/>
            <a:headEnd/>
            <a:tailEnd/>
          </a:ln>
        </p:spPr>
      </p:pic>
      <p:sp>
        <p:nvSpPr>
          <p:cNvPr id="5" name="矩形 4"/>
          <p:cNvSpPr/>
          <p:nvPr/>
        </p:nvSpPr>
        <p:spPr>
          <a:xfrm>
            <a:off x="6450012" y="1130647"/>
            <a:ext cx="3183507" cy="912813"/>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Helvetica Neue" charset="0"/>
                <a:ea typeface="Helvetica Neue" charset="0"/>
                <a:cs typeface="Helvetica Neue" charset="0"/>
              </a:rPr>
              <a:t>70.60% of the researchers have at least one homepage or an introducing page</a:t>
            </a:r>
            <a:endParaRPr lang="zh-CN" altLang="en-US" sz="1800" dirty="0">
              <a:solidFill>
                <a:schemeClr val="tx1"/>
              </a:solidFill>
              <a:latin typeface="Helvetica Neue" charset="0"/>
              <a:ea typeface="Helvetica Neue" charset="0"/>
              <a:cs typeface="Helvetica Neue" charset="0"/>
            </a:endParaRPr>
          </a:p>
        </p:txBody>
      </p:sp>
      <p:sp>
        <p:nvSpPr>
          <p:cNvPr id="6" name="矩形 5"/>
          <p:cNvSpPr/>
          <p:nvPr/>
        </p:nvSpPr>
        <p:spPr>
          <a:xfrm>
            <a:off x="6450012" y="3832572"/>
            <a:ext cx="3183507" cy="94932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Helvetica Neue" charset="0"/>
                <a:ea typeface="Helvetica Neue" charset="0"/>
                <a:cs typeface="Helvetica Neue" charset="0"/>
              </a:rPr>
              <a:t>There are a large number  of person names having the ambiguity problem</a:t>
            </a:r>
            <a:endParaRPr lang="zh-CN" altLang="en-US" sz="1800" dirty="0">
              <a:solidFill>
                <a:schemeClr val="tx1"/>
              </a:solidFill>
              <a:latin typeface="Helvetica Neue" charset="0"/>
              <a:ea typeface="Helvetica Neue" charset="0"/>
              <a:cs typeface="Helvetica Neue" charset="0"/>
            </a:endParaRPr>
          </a:p>
        </p:txBody>
      </p:sp>
      <p:sp>
        <p:nvSpPr>
          <p:cNvPr id="9" name="矩形 8"/>
          <p:cNvSpPr/>
          <p:nvPr/>
        </p:nvSpPr>
        <p:spPr>
          <a:xfrm>
            <a:off x="6450015" y="2043460"/>
            <a:ext cx="1570037"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85.6% from universities</a:t>
            </a:r>
            <a:endParaRPr lang="zh-CN" altLang="en-US" sz="1600" dirty="0">
              <a:solidFill>
                <a:schemeClr val="tx1"/>
              </a:solidFill>
              <a:latin typeface="Helvetica Neue" charset="0"/>
              <a:ea typeface="Helvetica Neue" charset="0"/>
              <a:cs typeface="Helvetica Neue" charset="0"/>
            </a:endParaRPr>
          </a:p>
        </p:txBody>
      </p:sp>
      <p:sp>
        <p:nvSpPr>
          <p:cNvPr id="10" name="矩形 9"/>
          <p:cNvSpPr/>
          <p:nvPr/>
        </p:nvSpPr>
        <p:spPr>
          <a:xfrm>
            <a:off x="8020050" y="2043460"/>
            <a:ext cx="1613470"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14.4% from companies</a:t>
            </a:r>
            <a:endParaRPr lang="zh-CN" altLang="en-US" sz="1600" dirty="0">
              <a:solidFill>
                <a:schemeClr val="tx1"/>
              </a:solidFill>
              <a:latin typeface="Helvetica Neue" charset="0"/>
              <a:ea typeface="Helvetica Neue" charset="0"/>
              <a:cs typeface="Helvetica Neue" charset="0"/>
            </a:endParaRPr>
          </a:p>
        </p:txBody>
      </p:sp>
      <p:sp>
        <p:nvSpPr>
          <p:cNvPr id="11" name="矩形 10"/>
          <p:cNvSpPr/>
          <p:nvPr/>
        </p:nvSpPr>
        <p:spPr>
          <a:xfrm>
            <a:off x="6450015" y="2591147"/>
            <a:ext cx="1570037" cy="620713"/>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71.9% are homepages</a:t>
            </a:r>
            <a:endParaRPr lang="zh-CN" altLang="en-US" sz="1600" dirty="0">
              <a:solidFill>
                <a:schemeClr val="tx1"/>
              </a:solidFill>
              <a:latin typeface="Helvetica Neue" charset="0"/>
              <a:ea typeface="Helvetica Neue" charset="0"/>
              <a:cs typeface="Helvetica Neue" charset="0"/>
            </a:endParaRPr>
          </a:p>
        </p:txBody>
      </p:sp>
      <p:sp>
        <p:nvSpPr>
          <p:cNvPr id="13" name="矩形 12"/>
          <p:cNvSpPr/>
          <p:nvPr/>
        </p:nvSpPr>
        <p:spPr>
          <a:xfrm>
            <a:off x="8020050" y="2591147"/>
            <a:ext cx="1613470" cy="620713"/>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solidFill>
                  <a:schemeClr val="tx1"/>
                </a:solidFill>
                <a:latin typeface="Helvetica Neue" charset="0"/>
                <a:ea typeface="Helvetica Neue" charset="0"/>
                <a:cs typeface="Helvetica Neue" charset="0"/>
              </a:rPr>
              <a:t>28.1% are introducing pages</a:t>
            </a:r>
            <a:endParaRPr lang="zh-CN" altLang="en-US" sz="1400" dirty="0">
              <a:solidFill>
                <a:schemeClr val="tx1"/>
              </a:solidFill>
              <a:latin typeface="Helvetica Neue" charset="0"/>
              <a:ea typeface="Helvetica Neue" charset="0"/>
              <a:cs typeface="Helvetica Neue" charset="0"/>
            </a:endParaRPr>
          </a:p>
        </p:txBody>
      </p:sp>
      <p:sp>
        <p:nvSpPr>
          <p:cNvPr id="14" name="矩形 13"/>
          <p:cNvSpPr/>
          <p:nvPr/>
        </p:nvSpPr>
        <p:spPr>
          <a:xfrm>
            <a:off x="8020050" y="3211860"/>
            <a:ext cx="1613470"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solidFill>
                  <a:schemeClr val="tx1"/>
                </a:solidFill>
                <a:latin typeface="Helvetica Neue" charset="0"/>
                <a:ea typeface="Helvetica Neue" charset="0"/>
                <a:cs typeface="Helvetica Neue" charset="0"/>
              </a:rPr>
              <a:t>60% are natural language text</a:t>
            </a:r>
            <a:endParaRPr lang="zh-CN" altLang="en-US" sz="1400" dirty="0">
              <a:solidFill>
                <a:schemeClr val="tx1"/>
              </a:solidFill>
              <a:latin typeface="Helvetica Neue" charset="0"/>
              <a:ea typeface="Helvetica Neue" charset="0"/>
              <a:cs typeface="Helvetica Neue" charset="0"/>
            </a:endParaRPr>
          </a:p>
        </p:txBody>
      </p:sp>
      <p:sp>
        <p:nvSpPr>
          <p:cNvPr id="15" name="矩形 14"/>
          <p:cNvSpPr/>
          <p:nvPr/>
        </p:nvSpPr>
        <p:spPr>
          <a:xfrm>
            <a:off x="6450015" y="3211860"/>
            <a:ext cx="1570037"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40% are in lists and tables</a:t>
            </a:r>
            <a:endParaRPr lang="zh-CN" altLang="en-US" sz="1600" dirty="0">
              <a:solidFill>
                <a:schemeClr val="tx1"/>
              </a:solidFill>
              <a:latin typeface="Helvetica Neue" charset="0"/>
              <a:ea typeface="Helvetica Neue" charset="0"/>
              <a:cs typeface="Helvetica Neue" charset="0"/>
            </a:endParaRPr>
          </a:p>
        </p:txBody>
      </p:sp>
      <p:sp>
        <p:nvSpPr>
          <p:cNvPr id="16" name="矩形 15"/>
          <p:cNvSpPr/>
          <p:nvPr/>
        </p:nvSpPr>
        <p:spPr>
          <a:xfrm>
            <a:off x="6450012" y="5329585"/>
            <a:ext cx="3183507"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70% moved at least one time</a:t>
            </a:r>
            <a:endParaRPr lang="zh-CN" altLang="en-US" sz="1600" dirty="0">
              <a:solidFill>
                <a:schemeClr val="tx1"/>
              </a:solidFill>
              <a:latin typeface="Helvetica Neue" charset="0"/>
              <a:ea typeface="Helvetica Neue" charset="0"/>
              <a:cs typeface="Helvetica Neue" charset="0"/>
            </a:endParaRPr>
          </a:p>
        </p:txBody>
      </p:sp>
      <p:sp>
        <p:nvSpPr>
          <p:cNvPr id="17" name="矩形 16"/>
          <p:cNvSpPr/>
          <p:nvPr/>
        </p:nvSpPr>
        <p:spPr>
          <a:xfrm>
            <a:off x="6450012" y="4781895"/>
            <a:ext cx="3183507" cy="547688"/>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Even 3 “Yi Li” graduated the author’s lab</a:t>
            </a:r>
            <a:endParaRPr lang="zh-CN" altLang="en-US" sz="1600" dirty="0">
              <a:solidFill>
                <a:schemeClr val="tx1"/>
              </a:solidFill>
              <a:latin typeface="Helvetica Neue" charset="0"/>
              <a:ea typeface="Helvetica Neue" charset="0"/>
              <a:cs typeface="Helvetica Neue" charset="0"/>
            </a:endParaRPr>
          </a:p>
        </p:txBody>
      </p:sp>
      <p:sp>
        <p:nvSpPr>
          <p:cNvPr id="18" name="矩形 2"/>
          <p:cNvSpPr>
            <a:spLocks noChangeArrowheads="1"/>
          </p:cNvSpPr>
          <p:nvPr/>
        </p:nvSpPr>
        <p:spPr bwMode="auto">
          <a:xfrm>
            <a:off x="0" y="6057292"/>
            <a:ext cx="9906000" cy="800709"/>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latin typeface="Helvetica Neue" charset="0"/>
                <a:ea typeface="Helvetica Neue" charset="0"/>
                <a:cs typeface="Helvetica Neue" charset="0"/>
              </a:rPr>
              <a:t>[1] J. Tang, L. Yao, D. Zhang, and J. Zhang. A Combination Approach to Web User Profiling. ACM Transactions on Knowledge Discovery from Data (TKDD), (vol. 5 no. 1), Article 2 (December 2010), 44 pages.</a:t>
            </a:r>
          </a:p>
          <a:p>
            <a:pPr>
              <a:spcAft>
                <a:spcPts val="600"/>
              </a:spcAft>
            </a:pPr>
            <a:r>
              <a:rPr lang="en-US" altLang="zh-CN" sz="1200" dirty="0" smtClean="0">
                <a:latin typeface="Helvetica Neue" charset="0"/>
                <a:ea typeface="Helvetica Neue" charset="0"/>
                <a:cs typeface="Helvetica Neue" charset="0"/>
              </a:rPr>
              <a:t>[2] 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D.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Social Network Extraction of Academic Researchers. </a:t>
            </a:r>
            <a:r>
              <a:rPr lang="en-US" altLang="zh-CN" sz="1200" dirty="0" smtClean="0">
                <a:latin typeface="Helvetica Neue" charset="0"/>
                <a:ea typeface="Helvetica Neue" charset="0"/>
                <a:cs typeface="Helvetica Neue" charset="0"/>
              </a:rPr>
              <a:t>ICDM’07. </a:t>
            </a:r>
            <a:r>
              <a:rPr lang="en-US" altLang="zh-CN" sz="1200" dirty="0">
                <a:latin typeface="Helvetica Neue" charset="0"/>
                <a:ea typeface="Helvetica Neue" charset="0"/>
                <a:cs typeface="Helvetica Neue" charset="0"/>
              </a:rPr>
              <a:t>pp. 292-301. </a:t>
            </a:r>
            <a:endParaRPr lang="zh-CN" altLang="en-US" sz="120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973360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2"/>
          <p:cNvSpPr>
            <a:spLocks noGrp="1" noChangeArrowheads="1"/>
          </p:cNvSpPr>
          <p:nvPr>
            <p:ph type="title"/>
          </p:nvPr>
        </p:nvSpPr>
        <p:spPr>
          <a:xfrm>
            <a:off x="412750" y="76200"/>
            <a:ext cx="8915400" cy="1143000"/>
          </a:xfrm>
        </p:spPr>
        <p:txBody>
          <a:bodyPr/>
          <a:lstStyle/>
          <a:p>
            <a:r>
              <a:rPr lang="en-US" altLang="zh-CN" smtClean="0">
                <a:latin typeface="Helvetica Neue" charset="0"/>
                <a:ea typeface="Helvetica Neue" charset="0"/>
                <a:cs typeface="Helvetica Neue" charset="0"/>
              </a:rPr>
              <a:t>Our Approach Picture</a:t>
            </a:r>
            <a:br>
              <a:rPr lang="en-US" altLang="zh-CN" smtClean="0">
                <a:latin typeface="Helvetica Neue" charset="0"/>
                <a:ea typeface="Helvetica Neue" charset="0"/>
                <a:cs typeface="Helvetica Neue" charset="0"/>
              </a:rPr>
            </a:br>
            <a:r>
              <a:rPr lang="en-US" altLang="zh-CN" sz="2800" smtClean="0">
                <a:latin typeface="Helvetica Neue" charset="0"/>
                <a:ea typeface="Helvetica Neue" charset="0"/>
                <a:cs typeface="Helvetica Neue" charset="0"/>
              </a:rPr>
              <a:t> – based on Markov Random Field</a:t>
            </a:r>
            <a:endParaRPr lang="en-US" altLang="zh-CN" smtClean="0">
              <a:latin typeface="Helvetica Neue" charset="0"/>
              <a:ea typeface="Helvetica Neue" charset="0"/>
              <a:cs typeface="Helvetica Neue" charset="0"/>
            </a:endParaRPr>
          </a:p>
        </p:txBody>
      </p:sp>
      <p:grpSp>
        <p:nvGrpSpPr>
          <p:cNvPr id="1034" name="组合 24"/>
          <p:cNvGrpSpPr>
            <a:grpSpLocks/>
          </p:cNvGrpSpPr>
          <p:nvPr/>
        </p:nvGrpSpPr>
        <p:grpSpPr bwMode="auto">
          <a:xfrm>
            <a:off x="3309938" y="1385890"/>
            <a:ext cx="3359150" cy="2371725"/>
            <a:chOff x="571500" y="1385888"/>
            <a:chExt cx="5861050" cy="4038600"/>
          </a:xfrm>
        </p:grpSpPr>
        <p:sp>
          <p:nvSpPr>
            <p:cNvPr id="1044" name="Oval 5"/>
            <p:cNvSpPr>
              <a:spLocks noChangeArrowheads="1"/>
            </p:cNvSpPr>
            <p:nvPr/>
          </p:nvSpPr>
          <p:spPr bwMode="auto">
            <a:xfrm>
              <a:off x="2057400" y="1538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5" name="Oval 6"/>
            <p:cNvSpPr>
              <a:spLocks noChangeArrowheads="1"/>
            </p:cNvSpPr>
            <p:nvPr/>
          </p:nvSpPr>
          <p:spPr bwMode="auto">
            <a:xfrm>
              <a:off x="3048000" y="29860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6" name="Oval 7"/>
            <p:cNvSpPr>
              <a:spLocks noChangeArrowheads="1"/>
            </p:cNvSpPr>
            <p:nvPr/>
          </p:nvSpPr>
          <p:spPr bwMode="auto">
            <a:xfrm>
              <a:off x="4699000" y="1995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7" name="Oval 8"/>
            <p:cNvSpPr>
              <a:spLocks noChangeArrowheads="1"/>
            </p:cNvSpPr>
            <p:nvPr/>
          </p:nvSpPr>
          <p:spPr bwMode="auto">
            <a:xfrm>
              <a:off x="3295650" y="4662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8" name="Oval 9"/>
            <p:cNvSpPr>
              <a:spLocks noChangeArrowheads="1"/>
            </p:cNvSpPr>
            <p:nvPr/>
          </p:nvSpPr>
          <p:spPr bwMode="auto">
            <a:xfrm>
              <a:off x="1231900" y="3443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2" name="Rectangle 10"/>
            <p:cNvSpPr>
              <a:spLocks noChangeArrowheads="1"/>
            </p:cNvSpPr>
            <p:nvPr/>
          </p:nvSpPr>
          <p:spPr bwMode="auto">
            <a:xfrm>
              <a:off x="571500" y="1385888"/>
              <a:ext cx="5861050" cy="4038600"/>
            </a:xfrm>
            <a:prstGeom prst="rect">
              <a:avLst/>
            </a:prstGeom>
            <a:noFill/>
            <a:ln w="9525">
              <a:solidFill>
                <a:schemeClr val="tx1"/>
              </a:solidFill>
              <a:miter lim="800000"/>
              <a:headEnd/>
              <a:tailEnd/>
            </a:ln>
          </p:spPr>
          <p:txBody>
            <a:bodyPr wrap="none" anchor="ctr"/>
            <a:lstStyle/>
            <a:p>
              <a:endParaRPr lang="zh-CN" altLang="en-US">
                <a:latin typeface="Helvetica Neue" charset="0"/>
                <a:ea typeface="Helvetica Neue" charset="0"/>
                <a:cs typeface="Helvetica Neue" charset="0"/>
              </a:endParaRPr>
            </a:p>
          </p:txBody>
        </p:sp>
        <p:sp>
          <p:nvSpPr>
            <p:cNvPr id="1050" name="Oval 14"/>
            <p:cNvSpPr>
              <a:spLocks noChangeArrowheads="1"/>
            </p:cNvSpPr>
            <p:nvPr/>
          </p:nvSpPr>
          <p:spPr bwMode="auto">
            <a:xfrm>
              <a:off x="5111750" y="3519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3" name="Line 15"/>
            <p:cNvSpPr>
              <a:spLocks noChangeShapeType="1"/>
            </p:cNvSpPr>
            <p:nvPr/>
          </p:nvSpPr>
          <p:spPr bwMode="auto">
            <a:xfrm>
              <a:off x="1727200" y="3900488"/>
              <a:ext cx="1568450" cy="9144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2" name="Line 16"/>
            <p:cNvSpPr>
              <a:spLocks noChangeShapeType="1"/>
            </p:cNvSpPr>
            <p:nvPr/>
          </p:nvSpPr>
          <p:spPr bwMode="auto">
            <a:xfrm flipV="1">
              <a:off x="1809750" y="3290888"/>
              <a:ext cx="1238250" cy="3048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3" name="Line 17"/>
            <p:cNvSpPr>
              <a:spLocks noChangeShapeType="1"/>
            </p:cNvSpPr>
            <p:nvPr/>
          </p:nvSpPr>
          <p:spPr bwMode="auto">
            <a:xfrm>
              <a:off x="3625850" y="3214688"/>
              <a:ext cx="1485900" cy="4572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4" name="Line 18"/>
            <p:cNvSpPr>
              <a:spLocks noChangeShapeType="1"/>
            </p:cNvSpPr>
            <p:nvPr/>
          </p:nvSpPr>
          <p:spPr bwMode="auto">
            <a:xfrm flipV="1">
              <a:off x="3543300" y="2376488"/>
              <a:ext cx="1155700" cy="6858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5" name="Line 19"/>
            <p:cNvSpPr>
              <a:spLocks noChangeShapeType="1"/>
            </p:cNvSpPr>
            <p:nvPr/>
          </p:nvSpPr>
          <p:spPr bwMode="auto">
            <a:xfrm>
              <a:off x="2635250" y="1843088"/>
              <a:ext cx="2146300" cy="2286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6" name="Line 20"/>
            <p:cNvSpPr>
              <a:spLocks noChangeShapeType="1"/>
            </p:cNvSpPr>
            <p:nvPr/>
          </p:nvSpPr>
          <p:spPr bwMode="auto">
            <a:xfrm>
              <a:off x="2470150" y="2071688"/>
              <a:ext cx="742950" cy="9144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graphicFrame>
          <p:nvGraphicFramePr>
            <p:cNvPr id="1027" name="Object 2"/>
            <p:cNvGraphicFramePr>
              <a:graphicFrameLocks noChangeAspect="1"/>
            </p:cNvGraphicFramePr>
            <p:nvPr/>
          </p:nvGraphicFramePr>
          <p:xfrm>
            <a:off x="1562100" y="1462088"/>
            <a:ext cx="387350" cy="495300"/>
          </p:xfrm>
          <a:graphic>
            <a:graphicData uri="http://schemas.openxmlformats.org/presentationml/2006/ole">
              <mc:AlternateContent xmlns:mc="http://schemas.openxmlformats.org/markup-compatibility/2006">
                <mc:Choice xmlns:v="urn:schemas-microsoft-com:vml" Requires="v">
                  <p:oleObj spid="_x0000_s1269" name="Equation" r:id="rId5" imgW="164880" imgH="228600" progId="Equation.3">
                    <p:embed/>
                  </p:oleObj>
                </mc:Choice>
                <mc:Fallback>
                  <p:oleObj name="Equation"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1462088"/>
                          <a:ext cx="387350"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28" name="Object 3"/>
            <p:cNvGraphicFramePr>
              <a:graphicFrameLocks noChangeAspect="1"/>
            </p:cNvGraphicFramePr>
            <p:nvPr/>
          </p:nvGraphicFramePr>
          <p:xfrm>
            <a:off x="5384800" y="1614488"/>
            <a:ext cx="387350" cy="495300"/>
          </p:xfrm>
          <a:graphic>
            <a:graphicData uri="http://schemas.openxmlformats.org/presentationml/2006/ole">
              <mc:AlternateContent xmlns:mc="http://schemas.openxmlformats.org/markup-compatibility/2006">
                <mc:Choice xmlns:v="urn:schemas-microsoft-com:vml" Requires="v">
                  <p:oleObj spid="_x0000_s1270" name="Equation" r:id="rId7" imgW="164880" imgH="228600" progId="Equation.3">
                    <p:embed/>
                  </p:oleObj>
                </mc:Choice>
                <mc:Fallback>
                  <p:oleObj name="Equation"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0" y="1614488"/>
                          <a:ext cx="387350"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29" name="Object 4"/>
            <p:cNvGraphicFramePr>
              <a:graphicFrameLocks noChangeAspect="1"/>
            </p:cNvGraphicFramePr>
            <p:nvPr/>
          </p:nvGraphicFramePr>
          <p:xfrm>
            <a:off x="2413000" y="2643188"/>
            <a:ext cx="387350" cy="495300"/>
          </p:xfrm>
          <a:graphic>
            <a:graphicData uri="http://schemas.openxmlformats.org/presentationml/2006/ole">
              <mc:AlternateContent xmlns:mc="http://schemas.openxmlformats.org/markup-compatibility/2006">
                <mc:Choice xmlns:v="urn:schemas-microsoft-com:vml" Requires="v">
                  <p:oleObj spid="_x0000_s1271" name="Equation" r:id="rId9" imgW="164880" imgH="228600" progId="Equation.3">
                    <p:embed/>
                  </p:oleObj>
                </mc:Choice>
                <mc:Fallback>
                  <p:oleObj name="Equation"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3000" y="2643188"/>
                          <a:ext cx="387350"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0" name="Object 5"/>
            <p:cNvGraphicFramePr>
              <a:graphicFrameLocks noChangeAspect="1"/>
            </p:cNvGraphicFramePr>
            <p:nvPr/>
          </p:nvGraphicFramePr>
          <p:xfrm>
            <a:off x="4573588" y="3671888"/>
            <a:ext cx="357187" cy="495300"/>
          </p:xfrm>
          <a:graphic>
            <a:graphicData uri="http://schemas.openxmlformats.org/presentationml/2006/ole">
              <mc:AlternateContent xmlns:mc="http://schemas.openxmlformats.org/markup-compatibility/2006">
                <mc:Choice xmlns:v="urn:schemas-microsoft-com:vml" Requires="v">
                  <p:oleObj spid="_x0000_s1272" name="Equation" r:id="rId11" imgW="152280" imgH="228600" progId="Equation.3">
                    <p:embed/>
                  </p:oleObj>
                </mc:Choice>
                <mc:Fallback>
                  <p:oleObj name="Equation" r:id="rId11" imgW="1522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3588" y="3671888"/>
                          <a:ext cx="357187"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1" name="Object 6"/>
            <p:cNvGraphicFramePr>
              <a:graphicFrameLocks noChangeAspect="1"/>
            </p:cNvGraphicFramePr>
            <p:nvPr/>
          </p:nvGraphicFramePr>
          <p:xfrm>
            <a:off x="4024313" y="4686300"/>
            <a:ext cx="415925" cy="523875"/>
          </p:xfrm>
          <a:graphic>
            <a:graphicData uri="http://schemas.openxmlformats.org/presentationml/2006/ole">
              <mc:AlternateContent xmlns:mc="http://schemas.openxmlformats.org/markup-compatibility/2006">
                <mc:Choice xmlns:v="urn:schemas-microsoft-com:vml" Requires="v">
                  <p:oleObj spid="_x0000_s1273" name="Equation" r:id="rId13" imgW="177480" imgH="241200" progId="Equation.3">
                    <p:embed/>
                  </p:oleObj>
                </mc:Choice>
                <mc:Fallback>
                  <p:oleObj name="Equation" r:id="rId13" imgW="177480" imgH="241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4313" y="4686300"/>
                          <a:ext cx="415925" cy="523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2" name="Object 7"/>
            <p:cNvGraphicFramePr>
              <a:graphicFrameLocks noChangeAspect="1"/>
            </p:cNvGraphicFramePr>
            <p:nvPr/>
          </p:nvGraphicFramePr>
          <p:xfrm>
            <a:off x="1381125" y="4129088"/>
            <a:ext cx="417513" cy="495300"/>
          </p:xfrm>
          <a:graphic>
            <a:graphicData uri="http://schemas.openxmlformats.org/presentationml/2006/ole">
              <mc:AlternateContent xmlns:mc="http://schemas.openxmlformats.org/markup-compatibility/2006">
                <mc:Choice xmlns:v="urn:schemas-microsoft-com:vml" Requires="v">
                  <p:oleObj spid="_x0000_s1274" name="Equation" r:id="rId15" imgW="177480" imgH="228600" progId="Equation.3">
                    <p:embed/>
                  </p:oleObj>
                </mc:Choice>
                <mc:Fallback>
                  <p:oleObj name="Equation" r:id="rId15" imgW="1774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1125" y="4129088"/>
                          <a:ext cx="417513"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aphicFrame>
        <p:nvGraphicFramePr>
          <p:cNvPr id="1026" name="Object 8"/>
          <p:cNvGraphicFramePr>
            <a:graphicFrameLocks noChangeAspect="1"/>
          </p:cNvGraphicFramePr>
          <p:nvPr>
            <p:extLst>
              <p:ext uri="{D42A27DB-BD31-4B8C-83A1-F6EECF244321}">
                <p14:modId xmlns:p14="http://schemas.microsoft.com/office/powerpoint/2010/main" val="945413257"/>
              </p:ext>
            </p:extLst>
          </p:nvPr>
        </p:nvGraphicFramePr>
        <p:xfrm>
          <a:off x="352426" y="1903413"/>
          <a:ext cx="2789238" cy="1160462"/>
        </p:xfrm>
        <a:graphic>
          <a:graphicData uri="http://schemas.openxmlformats.org/presentationml/2006/ole">
            <mc:AlternateContent xmlns:mc="http://schemas.openxmlformats.org/markup-compatibility/2006">
              <mc:Choice xmlns:v="urn:schemas-microsoft-com:vml" Requires="v">
                <p:oleObj spid="_x0000_s1275" name="Equation" r:id="rId17" imgW="990360" imgH="444240" progId="Equation.DSMT4">
                  <p:embed/>
                </p:oleObj>
              </mc:Choice>
              <mc:Fallback>
                <p:oleObj name="Equation" r:id="rId17" imgW="990360" imgH="4442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426" y="1903413"/>
                        <a:ext cx="2789238" cy="11604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 name="矩形 22"/>
          <p:cNvSpPr/>
          <p:nvPr/>
        </p:nvSpPr>
        <p:spPr>
          <a:xfrm>
            <a:off x="6313339" y="2151063"/>
            <a:ext cx="3464197" cy="1277937"/>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latin typeface="Helvetica Neue" charset="0"/>
                <a:ea typeface="Helvetica Neue" charset="0"/>
                <a:cs typeface="Helvetica Neue" charset="0"/>
              </a:rPr>
              <a:t>Special Cases:</a:t>
            </a:r>
          </a:p>
          <a:p>
            <a:pPr marL="457200" indent="-457200">
              <a:defRPr/>
            </a:pPr>
            <a:r>
              <a:rPr lang="en-US" altLang="zh-CN" sz="1700" dirty="0">
                <a:solidFill>
                  <a:schemeClr val="tx1"/>
                </a:solidFill>
                <a:latin typeface="Helvetica Neue" charset="0"/>
                <a:ea typeface="Helvetica Neue" charset="0"/>
                <a:cs typeface="Helvetica Neue" charset="0"/>
              </a:rPr>
              <a:t>  - Conditional Random Fields</a:t>
            </a:r>
          </a:p>
          <a:p>
            <a:pPr marL="457200" indent="-457200">
              <a:defRPr/>
            </a:pPr>
            <a:r>
              <a:rPr lang="en-US" altLang="zh-CN" sz="1700" dirty="0">
                <a:solidFill>
                  <a:schemeClr val="tx1"/>
                </a:solidFill>
                <a:latin typeface="Helvetica Neue" charset="0"/>
                <a:ea typeface="Helvetica Neue" charset="0"/>
                <a:cs typeface="Helvetica Neue" charset="0"/>
              </a:rPr>
              <a:t>  - Hidden Markov Random Fields</a:t>
            </a:r>
            <a:endParaRPr lang="zh-CN" altLang="en-US" sz="1700" dirty="0">
              <a:solidFill>
                <a:schemeClr val="tx1"/>
              </a:solidFill>
              <a:latin typeface="Helvetica Neue" charset="0"/>
              <a:ea typeface="Helvetica Neue" charset="0"/>
              <a:cs typeface="Helvetica Neue" charset="0"/>
            </a:endParaRPr>
          </a:p>
        </p:txBody>
      </p:sp>
      <p:sp>
        <p:nvSpPr>
          <p:cNvPr id="24" name="矩形 23"/>
          <p:cNvSpPr/>
          <p:nvPr/>
        </p:nvSpPr>
        <p:spPr>
          <a:xfrm>
            <a:off x="352425" y="1384302"/>
            <a:ext cx="2190750" cy="51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latin typeface="Helvetica Neue" charset="0"/>
                <a:ea typeface="Helvetica Neue" charset="0"/>
                <a:cs typeface="Helvetica Neue" charset="0"/>
              </a:rPr>
              <a:t>Markov Property:</a:t>
            </a:r>
            <a:endParaRPr lang="zh-CN" altLang="en-US" dirty="0">
              <a:solidFill>
                <a:schemeClr val="tx1"/>
              </a:solidFill>
              <a:latin typeface="Helvetica Neue" charset="0"/>
              <a:ea typeface="Helvetica Neue" charset="0"/>
              <a:cs typeface="Helvetica Neue" charset="0"/>
            </a:endParaRPr>
          </a:p>
        </p:txBody>
      </p:sp>
      <p:pic>
        <p:nvPicPr>
          <p:cNvPr id="1051" name="Picture 27"/>
          <p:cNvPicPr>
            <a:picLocks noChangeAspect="1" noChangeArrowheads="1"/>
          </p:cNvPicPr>
          <p:nvPr/>
        </p:nvPicPr>
        <p:blipFill>
          <a:blip r:embed="rId19"/>
          <a:srcRect/>
          <a:stretch>
            <a:fillRect/>
          </a:stretch>
        </p:blipFill>
        <p:spPr bwMode="auto">
          <a:xfrm>
            <a:off x="1776414" y="5838827"/>
            <a:ext cx="5626100" cy="949325"/>
          </a:xfrm>
          <a:prstGeom prst="rect">
            <a:avLst/>
          </a:prstGeom>
          <a:noFill/>
          <a:ln w="9525">
            <a:noFill/>
            <a:miter lim="800000"/>
            <a:headEnd/>
            <a:tailEnd/>
          </a:ln>
        </p:spPr>
      </p:pic>
      <p:pic>
        <p:nvPicPr>
          <p:cNvPr id="1049" name="Picture 25"/>
          <p:cNvPicPr>
            <a:picLocks noChangeAspect="1" noChangeArrowheads="1"/>
          </p:cNvPicPr>
          <p:nvPr/>
        </p:nvPicPr>
        <p:blipFill>
          <a:blip r:embed="rId20"/>
          <a:srcRect/>
          <a:stretch>
            <a:fillRect/>
          </a:stretch>
        </p:blipFill>
        <p:spPr bwMode="auto">
          <a:xfrm>
            <a:off x="352426" y="4049715"/>
            <a:ext cx="7191375" cy="2008187"/>
          </a:xfrm>
          <a:prstGeom prst="rect">
            <a:avLst/>
          </a:prstGeom>
          <a:noFill/>
          <a:ln w="9525">
            <a:noFill/>
            <a:miter lim="800000"/>
            <a:headEnd/>
            <a:tailEnd/>
          </a:ln>
        </p:spPr>
      </p:pic>
      <p:sp>
        <p:nvSpPr>
          <p:cNvPr id="30" name="右箭头 29"/>
          <p:cNvSpPr/>
          <p:nvPr/>
        </p:nvSpPr>
        <p:spPr>
          <a:xfrm rot="6886374">
            <a:off x="3626983" y="3786396"/>
            <a:ext cx="687388" cy="339725"/>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pic>
        <p:nvPicPr>
          <p:cNvPr id="31" name="内容占位符 5" descr="HMRF example.wmf"/>
          <p:cNvPicPr>
            <a:picLocks noGrp="1" noChangeAspect="1"/>
          </p:cNvPicPr>
          <p:nvPr>
            <p:ph sz="half" idx="1"/>
          </p:nvPr>
        </p:nvPicPr>
        <p:blipFill>
          <a:blip r:embed="rId21"/>
          <a:srcRect/>
          <a:stretch>
            <a:fillRect/>
          </a:stretch>
        </p:blipFill>
        <p:spPr>
          <a:xfrm>
            <a:off x="5865814" y="3785505"/>
            <a:ext cx="3081337" cy="3063875"/>
          </a:xfrm>
          <a:solidFill>
            <a:schemeClr val="bg1"/>
          </a:solidFill>
        </p:spPr>
      </p:pic>
      <p:sp>
        <p:nvSpPr>
          <p:cNvPr id="32" name="右箭头 31"/>
          <p:cNvSpPr/>
          <p:nvPr/>
        </p:nvSpPr>
        <p:spPr>
          <a:xfrm rot="2402628">
            <a:off x="5768976" y="3761961"/>
            <a:ext cx="525463" cy="328613"/>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33" name="矩形 32"/>
          <p:cNvSpPr/>
          <p:nvPr/>
        </p:nvSpPr>
        <p:spPr>
          <a:xfrm>
            <a:off x="863602" y="6021388"/>
            <a:ext cx="3140075" cy="584200"/>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latin typeface="Helvetica Neue" charset="0"/>
                <a:ea typeface="Helvetica Neue" charset="0"/>
                <a:cs typeface="Helvetica Neue" charset="0"/>
              </a:rPr>
              <a:t>Researcher Profiling</a:t>
            </a:r>
            <a:endParaRPr lang="zh-CN" altLang="en-US" sz="1700" dirty="0">
              <a:solidFill>
                <a:schemeClr val="tx1"/>
              </a:solidFill>
              <a:latin typeface="Helvetica Neue" charset="0"/>
              <a:ea typeface="Helvetica Neue" charset="0"/>
              <a:cs typeface="Helvetica Neue" charset="0"/>
            </a:endParaRPr>
          </a:p>
        </p:txBody>
      </p:sp>
      <p:sp>
        <p:nvSpPr>
          <p:cNvPr id="34" name="矩形 33"/>
          <p:cNvSpPr/>
          <p:nvPr/>
        </p:nvSpPr>
        <p:spPr>
          <a:xfrm>
            <a:off x="5719763" y="6021388"/>
            <a:ext cx="3359150" cy="584200"/>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latin typeface="Helvetica Neue" charset="0"/>
                <a:ea typeface="Helvetica Neue" charset="0"/>
                <a:cs typeface="Helvetica Neue" charset="0"/>
              </a:rPr>
              <a:t>Name Disambiguation</a:t>
            </a:r>
            <a:endParaRPr lang="zh-CN" altLang="en-US" sz="1700" dirty="0">
              <a:solidFill>
                <a:schemeClr val="tx1"/>
              </a:solidFill>
              <a:latin typeface="Helvetica Neue" charset="0"/>
              <a:ea typeface="Helvetica Neue" charset="0"/>
              <a:cs typeface="Helvetica Neue" charset="0"/>
            </a:endParaRPr>
          </a:p>
        </p:txBody>
      </p:sp>
    </p:spTree>
    <p:custDataLst>
      <p:tags r:id="rId2"/>
    </p:custDataLst>
    <p:extLst>
      <p:ext uri="{BB962C8B-B14F-4D97-AF65-F5344CB8AC3E}">
        <p14:creationId xmlns:p14="http://schemas.microsoft.com/office/powerpoint/2010/main" val="1883387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blinds(horizontal)">
                                      <p:cBhvr>
                                        <p:cTn id="12" dur="500"/>
                                        <p:tgtEl>
                                          <p:spTgt spid="1049"/>
                                        </p:tgtEl>
                                      </p:cBhvr>
                                    </p:animEffect>
                                  </p:childTnLst>
                                </p:cTn>
                              </p:par>
                              <p:par>
                                <p:cTn id="13" presetID="3" presetClass="entr" presetSubtype="10" fill="hold" nodeType="withEffect">
                                  <p:stCondLst>
                                    <p:cond delay="0"/>
                                  </p:stCondLst>
                                  <p:childTnLst>
                                    <p:set>
                                      <p:cBhvr>
                                        <p:cTn id="14" dur="1" fill="hold">
                                          <p:stCondLst>
                                            <p:cond delay="0"/>
                                          </p:stCondLst>
                                        </p:cTn>
                                        <p:tgtEl>
                                          <p:spTgt spid="1051"/>
                                        </p:tgtEl>
                                        <p:attrNameLst>
                                          <p:attrName>style.visibility</p:attrName>
                                        </p:attrNameLst>
                                      </p:cBhvr>
                                      <p:to>
                                        <p:strVal val="visible"/>
                                      </p:to>
                                    </p:set>
                                    <p:animEffect transition="in" filter="blinds(horizontal)">
                                      <p:cBhvr>
                                        <p:cTn id="15" dur="500"/>
                                        <p:tgtEl>
                                          <p:spTgt spid="105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linds(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6" presetClass="emph" presetSubtype="0" fill="hold" nodeType="withEffect">
                                  <p:stCondLst>
                                    <p:cond delay="0"/>
                                  </p:stCondLst>
                                  <p:childTnLst>
                                    <p:animScale>
                                      <p:cBhvr>
                                        <p:cTn id="24" dur="1000" fill="hold"/>
                                        <p:tgtEl>
                                          <p:spTgt spid="1049"/>
                                        </p:tgtEl>
                                      </p:cBhvr>
                                      <p:by x="50000" y="50000"/>
                                    </p:animScale>
                                  </p:childTnLst>
                                </p:cTn>
                              </p:par>
                              <p:par>
                                <p:cTn id="25" presetID="6" presetClass="emph" presetSubtype="0" fill="hold" nodeType="withEffect">
                                  <p:stCondLst>
                                    <p:cond delay="0"/>
                                  </p:stCondLst>
                                  <p:childTnLst>
                                    <p:animScale>
                                      <p:cBhvr>
                                        <p:cTn id="26" dur="1000" fill="hold"/>
                                        <p:tgtEl>
                                          <p:spTgt spid="1051"/>
                                        </p:tgtEl>
                                      </p:cBhvr>
                                      <p:by x="30000" y="30000"/>
                                    </p:animScale>
                                  </p:childTnLst>
                                </p:cTn>
                              </p:par>
                              <p:par>
                                <p:cTn id="27" presetID="0" presetClass="path" presetSubtype="0" accel="50000" decel="50000" fill="hold" nodeType="withEffect">
                                  <p:stCondLst>
                                    <p:cond delay="0"/>
                                  </p:stCondLst>
                                  <p:childTnLst>
                                    <p:animMotion origin="layout" path="M 3.82989E-6 -4.59972E-6 L -0.17828 -0.06362 " pathEditMode="relative" rAng="0" ptsTypes="AA">
                                      <p:cBhvr>
                                        <p:cTn id="28" dur="1000" fill="hold"/>
                                        <p:tgtEl>
                                          <p:spTgt spid="1049"/>
                                        </p:tgtEl>
                                        <p:attrNameLst>
                                          <p:attrName>ppt_x</p:attrName>
                                          <p:attrName>ppt_y</p:attrName>
                                        </p:attrNameLst>
                                      </p:cBhvr>
                                      <p:rCtr x="-8922" y="-3193"/>
                                    </p:animMotion>
                                  </p:childTnLst>
                                </p:cTn>
                              </p:par>
                              <p:par>
                                <p:cTn id="29" presetID="0" presetClass="path" presetSubtype="0" accel="50000" decel="50000" fill="hold" nodeType="withEffect">
                                  <p:stCondLst>
                                    <p:cond delay="0"/>
                                  </p:stCondLst>
                                  <p:childTnLst>
                                    <p:animMotion origin="layout" path="M 1.35191E-6 4.15548E-6 L -0.24668 -0.16405 " pathEditMode="relative" rAng="0" ptsTypes="AA">
                                      <p:cBhvr>
                                        <p:cTn id="30" dur="1000" fill="hold"/>
                                        <p:tgtEl>
                                          <p:spTgt spid="1051"/>
                                        </p:tgtEl>
                                        <p:attrNameLst>
                                          <p:attrName>ppt_x</p:attrName>
                                          <p:attrName>ppt_y</p:attrName>
                                        </p:attrNameLst>
                                      </p:cBhvr>
                                      <p:rCtr x="-12334" y="-8214"/>
                                    </p:animMotion>
                                  </p:childTnLst>
                                </p:cTn>
                              </p:par>
                              <p:par>
                                <p:cTn id="31" presetID="3" presetClass="entr" presetSubtype="1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500"/>
                                        <p:tgtEl>
                                          <p:spTgt spid="32"/>
                                        </p:tgtEl>
                                      </p:cBhvr>
                                    </p:animEffect>
                                  </p:childTnLst>
                                </p:cTn>
                              </p:par>
                              <p:par>
                                <p:cTn id="39" presetID="3" presetClass="entr" presetSubtype="1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linds(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0" grpId="1"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16632"/>
            <a:ext cx="9363075" cy="792162"/>
          </a:xfrm>
        </p:spPr>
        <p:txBody>
          <a:bodyPr/>
          <a:lstStyle/>
          <a:p>
            <a:r>
              <a:rPr lang="en-US" altLang="zh-CN" dirty="0" smtClean="0">
                <a:latin typeface="Helvetica Neue" charset="0"/>
                <a:ea typeface="Helvetica Neue" charset="0"/>
                <a:cs typeface="Helvetica Neue" charset="0"/>
              </a:rPr>
              <a:t>Researcher Profile Database</a:t>
            </a:r>
            <a:endParaRPr lang="zh-CN" altLang="en-US" baseline="30000" dirty="0">
              <a:latin typeface="Helvetica Neue" charset="0"/>
              <a:ea typeface="Helvetica Neue" charset="0"/>
              <a:cs typeface="Helvetica Neue" charset="0"/>
            </a:endParaRPr>
          </a:p>
        </p:txBody>
      </p:sp>
      <p:pic>
        <p:nvPicPr>
          <p:cNvPr id="4" name="Picture 3"/>
          <p:cNvPicPr>
            <a:picLocks noChangeAspect="1" noChangeArrowheads="1"/>
          </p:cNvPicPr>
          <p:nvPr/>
        </p:nvPicPr>
        <p:blipFill>
          <a:blip r:embed="rId2" cstate="print"/>
          <a:srcRect/>
          <a:stretch>
            <a:fillRect/>
          </a:stretch>
        </p:blipFill>
        <p:spPr bwMode="auto">
          <a:xfrm>
            <a:off x="1172580" y="1239627"/>
            <a:ext cx="3456384" cy="2981461"/>
          </a:xfrm>
          <a:prstGeom prst="rect">
            <a:avLst/>
          </a:prstGeom>
          <a:noFill/>
          <a:ln w="9525">
            <a:solidFill>
              <a:schemeClr val="tx1"/>
            </a:solidFill>
            <a:miter lim="800000"/>
            <a:headEnd/>
            <a:tailEnd/>
          </a:ln>
        </p:spPr>
      </p:pic>
      <p:pic>
        <p:nvPicPr>
          <p:cNvPr id="456707" name="Picture 3"/>
          <p:cNvPicPr>
            <a:picLocks noChangeAspect="1" noChangeArrowheads="1"/>
          </p:cNvPicPr>
          <p:nvPr/>
        </p:nvPicPr>
        <p:blipFill>
          <a:blip r:embed="rId3" cstate="print"/>
          <a:srcRect/>
          <a:stretch>
            <a:fillRect/>
          </a:stretch>
        </p:blipFill>
        <p:spPr bwMode="auto">
          <a:xfrm>
            <a:off x="380492" y="4333878"/>
            <a:ext cx="4068452" cy="1764338"/>
          </a:xfrm>
          <a:prstGeom prst="rect">
            <a:avLst/>
          </a:prstGeom>
          <a:noFill/>
          <a:ln w="9525">
            <a:solidFill>
              <a:schemeClr val="tx1"/>
            </a:solidFill>
            <a:miter lim="800000"/>
            <a:headEnd/>
            <a:tailEnd/>
          </a:ln>
        </p:spPr>
      </p:pic>
      <p:pic>
        <p:nvPicPr>
          <p:cNvPr id="456706" name="Picture 2"/>
          <p:cNvPicPr>
            <a:picLocks noChangeAspect="1" noChangeArrowheads="1"/>
          </p:cNvPicPr>
          <p:nvPr/>
        </p:nvPicPr>
        <p:blipFill>
          <a:blip r:embed="rId4" cstate="print"/>
          <a:srcRect/>
          <a:stretch>
            <a:fillRect/>
          </a:stretch>
        </p:blipFill>
        <p:spPr bwMode="auto">
          <a:xfrm>
            <a:off x="4772980" y="3235166"/>
            <a:ext cx="3744416" cy="3110158"/>
          </a:xfrm>
          <a:prstGeom prst="rect">
            <a:avLst/>
          </a:prstGeom>
          <a:noFill/>
          <a:ln w="9525">
            <a:solidFill>
              <a:schemeClr val="tx1"/>
            </a:solidFill>
            <a:miter lim="800000"/>
            <a:headEnd/>
            <a:tailEnd/>
          </a:ln>
        </p:spPr>
      </p:pic>
      <p:pic>
        <p:nvPicPr>
          <p:cNvPr id="456708" name="Picture 4"/>
          <p:cNvPicPr>
            <a:picLocks noChangeAspect="1" noChangeArrowheads="1"/>
          </p:cNvPicPr>
          <p:nvPr/>
        </p:nvPicPr>
        <p:blipFill>
          <a:blip r:embed="rId5" cstate="print"/>
          <a:srcRect/>
          <a:stretch>
            <a:fillRect/>
          </a:stretch>
        </p:blipFill>
        <p:spPr bwMode="auto">
          <a:xfrm>
            <a:off x="4844988" y="980728"/>
            <a:ext cx="3733986" cy="2169467"/>
          </a:xfrm>
          <a:prstGeom prst="rect">
            <a:avLst/>
          </a:prstGeom>
          <a:noFill/>
          <a:ln w="9525">
            <a:solidFill>
              <a:schemeClr val="tx1"/>
            </a:solidFill>
            <a:miter lim="800000"/>
            <a:headEnd/>
            <a:tailEnd/>
          </a:ln>
        </p:spPr>
      </p:pic>
      <p:sp>
        <p:nvSpPr>
          <p:cNvPr id="8" name="Rectangle 6"/>
          <p:cNvSpPr>
            <a:spLocks noChangeArrowheads="1"/>
          </p:cNvSpPr>
          <p:nvPr/>
        </p:nvSpPr>
        <p:spPr bwMode="auto">
          <a:xfrm>
            <a:off x="1784648" y="3681028"/>
            <a:ext cx="6012668" cy="1476164"/>
          </a:xfrm>
          <a:prstGeom prst="rect">
            <a:avLst/>
          </a:prstGeom>
          <a:solidFill>
            <a:srgbClr val="DBEEEF"/>
          </a:solidFill>
          <a:ln w="22225">
            <a:solidFill>
              <a:schemeClr val="bg1">
                <a:lumMod val="50000"/>
              </a:schemeClr>
            </a:solidFill>
            <a:miter lim="800000"/>
            <a:headEnd/>
            <a:tailEnd/>
          </a:ln>
        </p:spPr>
        <p:txBody>
          <a:bodyPr lIns="684000" tIns="396000" rIns="324000" bIns="396000" anchor="t"/>
          <a:lstStyle/>
          <a:p>
            <a:r>
              <a:rPr lang="en-US" altLang="zh-CN" sz="2400" b="1" dirty="0" smtClean="0">
                <a:latin typeface="Helvetica Neue" charset="0"/>
                <a:ea typeface="Helvetica Neue" charset="0"/>
                <a:cs typeface="Helvetica Neue" charset="0"/>
              </a:rPr>
              <a:t>Extracted more than 1,000,000 researcher profiles from the Web</a:t>
            </a:r>
          </a:p>
        </p:txBody>
      </p:sp>
      <p:sp>
        <p:nvSpPr>
          <p:cNvPr id="9" name="矩形 2"/>
          <p:cNvSpPr>
            <a:spLocks noChangeArrowheads="1"/>
          </p:cNvSpPr>
          <p:nvPr/>
        </p:nvSpPr>
        <p:spPr bwMode="auto">
          <a:xfrm>
            <a:off x="0" y="6381328"/>
            <a:ext cx="9906000" cy="476673"/>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smtClean="0">
                <a:latin typeface="Helvetica Neue" charset="0"/>
                <a:ea typeface="Helvetica Neue" charset="0"/>
                <a:cs typeface="Helvetica Neue" charset="0"/>
              </a:rPr>
              <a:t>J. </a:t>
            </a:r>
            <a:r>
              <a:rPr lang="en-US" altLang="zh-CN" sz="1200" dirty="0" smtClean="0">
                <a:latin typeface="Helvetica Neue" charset="0"/>
                <a:ea typeface="Helvetica Neue" charset="0"/>
                <a:cs typeface="Helvetica Neue" charset="0"/>
              </a:rPr>
              <a:t>Tang, L. Yao, D. Zhang, and J. Zhang. A Combination Approach to Web User Profiling. ACM Transactions on Knowledge Discovery from Data (TKDD), (vol. 5 no. 1), Article 2 (December 2010), 44 pages.</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43261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0" y="116632"/>
            <a:ext cx="9363075" cy="792163"/>
          </a:xfrm>
        </p:spPr>
        <p:txBody>
          <a:bodyPr/>
          <a:lstStyle/>
          <a:p>
            <a:r>
              <a:rPr lang="en-US" altLang="zh-CN" smtClean="0">
                <a:latin typeface="Helvetica Neue" charset="0"/>
                <a:ea typeface="Helvetica Neue" charset="0"/>
                <a:cs typeface="Helvetica Neue" charset="0"/>
              </a:rPr>
              <a:t>Name Disambiguation</a:t>
            </a:r>
            <a:endParaRPr lang="zh-CN" altLang="en-US" sz="2800" baseline="30000" dirty="0" smtClean="0">
              <a:latin typeface="Helvetica Neue" charset="0"/>
              <a:ea typeface="Helvetica Neue" charset="0"/>
              <a:cs typeface="Helvetica Neue" charset="0"/>
            </a:endParaRPr>
          </a:p>
        </p:txBody>
      </p:sp>
      <p:graphicFrame>
        <p:nvGraphicFramePr>
          <p:cNvPr id="7" name="Group 4"/>
          <p:cNvGraphicFramePr>
            <a:graphicFrameLocks noGrp="1"/>
          </p:cNvGraphicFramePr>
          <p:nvPr>
            <p:extLst>
              <p:ext uri="{D42A27DB-BD31-4B8C-83A1-F6EECF244321}">
                <p14:modId xmlns:p14="http://schemas.microsoft.com/office/powerpoint/2010/main" val="892374098"/>
              </p:ext>
            </p:extLst>
          </p:nvPr>
        </p:nvGraphicFramePr>
        <p:xfrm>
          <a:off x="258316" y="1412776"/>
          <a:ext cx="3178175" cy="3318268"/>
        </p:xfrm>
        <a:graphic>
          <a:graphicData uri="http://schemas.openxmlformats.org/drawingml/2006/table">
            <a:tbl>
              <a:tblPr/>
              <a:tblGrid>
                <a:gridCol w="963612"/>
                <a:gridCol w="2214563"/>
              </a:tblGrid>
              <a:tr h="3997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Name</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Affiliation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Jing Zhang (26)</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Shanghai Jiao Tong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Yunnan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rgbClr val="000000"/>
                          </a:solidFill>
                          <a:effectLst/>
                          <a:latin typeface="Times New Roman" pitchFamily="18" charset="0"/>
                          <a:ea typeface="宋体" pitchFamily="2" charset="-122"/>
                          <a:cs typeface="Times New Roman" pitchFamily="18" charset="0"/>
                        </a:rPr>
                        <a:t>Tsinghua</a:t>
                      </a: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Alabama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Univ. of California, Davis</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Carnegie Mellon University</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Henan Institute of Education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Line 32"/>
          <p:cNvSpPr>
            <a:spLocks noChangeShapeType="1"/>
          </p:cNvSpPr>
          <p:nvPr/>
        </p:nvSpPr>
        <p:spPr bwMode="auto">
          <a:xfrm flipH="1" flipV="1">
            <a:off x="3266628" y="2098574"/>
            <a:ext cx="843992" cy="61624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9" name="Line 33"/>
          <p:cNvSpPr>
            <a:spLocks noChangeShapeType="1"/>
          </p:cNvSpPr>
          <p:nvPr/>
        </p:nvSpPr>
        <p:spPr bwMode="auto">
          <a:xfrm flipH="1" flipV="1">
            <a:off x="3266628" y="2102752"/>
            <a:ext cx="771984" cy="79208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0" name="Line 34"/>
          <p:cNvSpPr>
            <a:spLocks noChangeShapeType="1"/>
          </p:cNvSpPr>
          <p:nvPr/>
        </p:nvSpPr>
        <p:spPr bwMode="auto">
          <a:xfrm flipH="1" flipV="1">
            <a:off x="3266628" y="2403374"/>
            <a:ext cx="735980" cy="455462"/>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1" name="Line 35"/>
          <p:cNvSpPr>
            <a:spLocks noChangeShapeType="1"/>
          </p:cNvSpPr>
          <p:nvPr/>
        </p:nvSpPr>
        <p:spPr bwMode="auto">
          <a:xfrm flipH="1" flipV="1">
            <a:off x="3266628" y="2860574"/>
            <a:ext cx="825500" cy="1524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2" name="Line 36"/>
          <p:cNvSpPr>
            <a:spLocks noChangeShapeType="1"/>
          </p:cNvSpPr>
          <p:nvPr/>
        </p:nvSpPr>
        <p:spPr bwMode="auto">
          <a:xfrm flipH="1" flipV="1">
            <a:off x="3266628" y="3211412"/>
            <a:ext cx="807988" cy="29549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3" name="Line 37"/>
          <p:cNvSpPr>
            <a:spLocks noChangeShapeType="1"/>
          </p:cNvSpPr>
          <p:nvPr/>
        </p:nvSpPr>
        <p:spPr bwMode="auto">
          <a:xfrm flipH="1" flipV="1">
            <a:off x="3318532" y="2858836"/>
            <a:ext cx="773596" cy="45893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4" name="Line 38"/>
          <p:cNvSpPr>
            <a:spLocks noChangeShapeType="1"/>
          </p:cNvSpPr>
          <p:nvPr/>
        </p:nvSpPr>
        <p:spPr bwMode="auto">
          <a:xfrm flipH="1">
            <a:off x="3349178" y="4226988"/>
            <a:ext cx="725438" cy="38618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7" name="Line 38"/>
          <p:cNvSpPr>
            <a:spLocks noChangeShapeType="1"/>
          </p:cNvSpPr>
          <p:nvPr/>
        </p:nvSpPr>
        <p:spPr bwMode="auto">
          <a:xfrm flipH="1" flipV="1">
            <a:off x="3266628" y="3622574"/>
            <a:ext cx="825500" cy="762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8" name="Line 38"/>
          <p:cNvSpPr>
            <a:spLocks noChangeShapeType="1"/>
          </p:cNvSpPr>
          <p:nvPr/>
        </p:nvSpPr>
        <p:spPr bwMode="auto">
          <a:xfrm flipH="1">
            <a:off x="3349178" y="4479016"/>
            <a:ext cx="797446" cy="13415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9" name="Line 38"/>
          <p:cNvSpPr>
            <a:spLocks noChangeShapeType="1"/>
          </p:cNvSpPr>
          <p:nvPr/>
        </p:nvSpPr>
        <p:spPr bwMode="auto">
          <a:xfrm flipH="1" flipV="1">
            <a:off x="3349178" y="4003574"/>
            <a:ext cx="742950" cy="762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0" name="Line 38"/>
          <p:cNvSpPr>
            <a:spLocks noChangeShapeType="1"/>
          </p:cNvSpPr>
          <p:nvPr/>
        </p:nvSpPr>
        <p:spPr bwMode="auto">
          <a:xfrm flipH="1" flipV="1">
            <a:off x="3266628" y="3241574"/>
            <a:ext cx="825500" cy="9906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1" name="Line 38"/>
          <p:cNvSpPr>
            <a:spLocks noChangeShapeType="1"/>
          </p:cNvSpPr>
          <p:nvPr/>
        </p:nvSpPr>
        <p:spPr bwMode="auto">
          <a:xfrm flipH="1" flipV="1">
            <a:off x="3349178" y="4003574"/>
            <a:ext cx="833450" cy="51144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3" name="矩形 23"/>
          <p:cNvSpPr/>
          <p:nvPr/>
        </p:nvSpPr>
        <p:spPr>
          <a:xfrm>
            <a:off x="1244588" y="5013176"/>
            <a:ext cx="7812868" cy="936104"/>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defRPr/>
            </a:pPr>
            <a:r>
              <a:rPr lang="en-US" altLang="zh-CN" b="1" dirty="0" smtClean="0">
                <a:solidFill>
                  <a:srgbClr val="C00000"/>
                </a:solidFill>
                <a:latin typeface="Helvetica Neue" charset="0"/>
                <a:ea typeface="Helvetica Neue" charset="0"/>
                <a:cs typeface="Helvetica Neue" charset="0"/>
              </a:rPr>
              <a:t>- How to perform the assignment automatically?</a:t>
            </a:r>
          </a:p>
          <a:p>
            <a:pPr>
              <a:defRPr/>
            </a:pPr>
            <a:r>
              <a:rPr lang="en-US" altLang="zh-CN" b="1" dirty="0" smtClean="0">
                <a:solidFill>
                  <a:srgbClr val="C00000"/>
                </a:solidFill>
                <a:latin typeface="Helvetica Neue" charset="0"/>
                <a:ea typeface="Helvetica Neue" charset="0"/>
                <a:cs typeface="Helvetica Neue" charset="0"/>
              </a:rPr>
              <a:t>- How to estimate the person number?</a:t>
            </a:r>
          </a:p>
        </p:txBody>
      </p:sp>
      <p:sp>
        <p:nvSpPr>
          <p:cNvPr id="22" name="矩形 2"/>
          <p:cNvSpPr>
            <a:spLocks noChangeArrowheads="1"/>
          </p:cNvSpPr>
          <p:nvPr/>
        </p:nvSpPr>
        <p:spPr bwMode="auto">
          <a:xfrm>
            <a:off x="0" y="6093296"/>
            <a:ext cx="9906000" cy="764705"/>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Tang, A.C.M. Fong, B. Wang, and J. Zhang. A Unified Probabilistic Framework for Name Disambiguation in Digital Library. IEEE Transaction on Knowledge and Data Engineering (TKDE) , Volume 24, Issue 6, 2012, Pages 975-987. </a:t>
            </a:r>
          </a:p>
          <a:p>
            <a:r>
              <a:rPr lang="en-US" altLang="zh-CN" sz="1200" dirty="0" smtClean="0">
                <a:latin typeface="Helvetica Neue" charset="0"/>
                <a:ea typeface="Helvetica Neue" charset="0"/>
                <a:cs typeface="Helvetica Neue" charset="0"/>
              </a:rPr>
              <a:t>[2] X. Wang, J. Tang, H. Cheng, and P. S. Yu. ADANA: Active Name Disambiguation. ICDM’11, pages 794-803, 2011.</a:t>
            </a:r>
            <a:endParaRPr lang="zh-CN" altLang="en-US" sz="1200" dirty="0">
              <a:latin typeface="Helvetica Neue" charset="0"/>
              <a:ea typeface="Helvetica Neue" charset="0"/>
              <a:cs typeface="Helvetica Neue" charset="0"/>
            </a:endParaRPr>
          </a:p>
        </p:txBody>
      </p:sp>
      <p:pic>
        <p:nvPicPr>
          <p:cNvPr id="6" name="Picture 4"/>
          <p:cNvPicPr>
            <a:picLocks noChangeAspect="1" noChangeArrowheads="1"/>
          </p:cNvPicPr>
          <p:nvPr/>
        </p:nvPicPr>
        <p:blipFill>
          <a:blip r:embed="rId2" cstate="print"/>
          <a:srcRect/>
          <a:stretch>
            <a:fillRect/>
          </a:stretch>
        </p:blipFill>
        <p:spPr bwMode="auto">
          <a:xfrm>
            <a:off x="3979416" y="1418676"/>
            <a:ext cx="5726112" cy="3324225"/>
          </a:xfrm>
          <a:prstGeom prst="rect">
            <a:avLst/>
          </a:prstGeom>
          <a:noFill/>
          <a:ln w="22225">
            <a:solidFill>
              <a:schemeClr val="bg1">
                <a:lumMod val="50000"/>
              </a:schemeClr>
            </a:solidFill>
            <a:miter lim="800000"/>
            <a:headEnd/>
            <a:tailEnd/>
          </a:ln>
        </p:spPr>
      </p:pic>
    </p:spTree>
    <p:extLst>
      <p:ext uri="{BB962C8B-B14F-4D97-AF65-F5344CB8AC3E}">
        <p14:creationId xmlns:p14="http://schemas.microsoft.com/office/powerpoint/2010/main" val="486699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7560" y="116632"/>
            <a:ext cx="9363075" cy="792162"/>
          </a:xfrm>
        </p:spPr>
        <p:txBody>
          <a:bodyPr/>
          <a:lstStyle/>
          <a:p>
            <a:r>
              <a:rPr lang="en-US" altLang="zh-CN" smtClean="0"/>
              <a:t>Our Method to Name Disambiguation</a:t>
            </a:r>
          </a:p>
        </p:txBody>
      </p:sp>
      <p:sp>
        <p:nvSpPr>
          <p:cNvPr id="30723" name="Rectangle 5"/>
          <p:cNvSpPr>
            <a:spLocks noGrp="1" noChangeArrowheads="1"/>
          </p:cNvSpPr>
          <p:nvPr>
            <p:ph type="body" sz="half" idx="2"/>
          </p:nvPr>
        </p:nvSpPr>
        <p:spPr>
          <a:xfrm>
            <a:off x="4773614" y="1347789"/>
            <a:ext cx="4779962" cy="5081587"/>
          </a:xfrm>
        </p:spPr>
        <p:txBody>
          <a:bodyPr/>
          <a:lstStyle/>
          <a:p>
            <a:pPr>
              <a:spcAft>
                <a:spcPts val="1800"/>
              </a:spcAft>
            </a:pPr>
            <a:r>
              <a:rPr lang="en-US" altLang="zh-CN" sz="2400" dirty="0" smtClean="0"/>
              <a:t>A hidden Markov Random Field model</a:t>
            </a:r>
          </a:p>
          <a:p>
            <a:pPr>
              <a:spcAft>
                <a:spcPts val="1800"/>
              </a:spcAft>
            </a:pPr>
            <a:r>
              <a:rPr lang="en-US" altLang="zh-CN" sz="2400" dirty="0" smtClean="0"/>
              <a:t>Observable Variables X represent publications</a:t>
            </a:r>
          </a:p>
          <a:p>
            <a:pPr>
              <a:spcAft>
                <a:spcPts val="1800"/>
              </a:spcAft>
            </a:pPr>
            <a:r>
              <a:rPr lang="en-US" altLang="zh-CN" sz="2400" dirty="0" smtClean="0"/>
              <a:t>Hidden Variables Y represent the labels of publications</a:t>
            </a:r>
          </a:p>
          <a:p>
            <a:pPr>
              <a:spcAft>
                <a:spcPts val="1800"/>
              </a:spcAft>
            </a:pPr>
            <a:r>
              <a:rPr lang="en-US" altLang="zh-CN" sz="2400" dirty="0" smtClean="0"/>
              <a:t>Paper relationships define the dependencies over hidden variables</a:t>
            </a:r>
          </a:p>
        </p:txBody>
      </p:sp>
      <p:pic>
        <p:nvPicPr>
          <p:cNvPr id="30724" name="内容占位符 5" descr="HMRF example.wmf"/>
          <p:cNvPicPr>
            <a:picLocks noGrp="1" noChangeAspect="1"/>
          </p:cNvPicPr>
          <p:nvPr>
            <p:ph sz="half" idx="1"/>
          </p:nvPr>
        </p:nvPicPr>
        <p:blipFill>
          <a:blip r:embed="rId2"/>
          <a:srcRect/>
          <a:stretch>
            <a:fillRect/>
          </a:stretch>
        </p:blipFill>
        <p:spPr>
          <a:xfrm>
            <a:off x="388938" y="1481138"/>
            <a:ext cx="4052887" cy="4029075"/>
          </a:xfrm>
        </p:spPr>
      </p:pic>
      <p:sp>
        <p:nvSpPr>
          <p:cNvPr id="5" name="矩形 2"/>
          <p:cNvSpPr>
            <a:spLocks noChangeArrowheads="1"/>
          </p:cNvSpPr>
          <p:nvPr/>
        </p:nvSpPr>
        <p:spPr bwMode="auto">
          <a:xfrm>
            <a:off x="0" y="6345324"/>
            <a:ext cx="9906000" cy="512677"/>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J</a:t>
            </a:r>
            <a:r>
              <a:rPr lang="en-US" altLang="zh-CN" sz="1200" dirty="0"/>
              <a:t>. Tang, A.C.M. Fong, B. Wang, and J. Zhang. A Unified Probabilistic Framework for Name Disambiguation in Digital Library. IEEE Transaction on Knowledge and Data Engineering (TKDE) , Volume 24, Issue 6, 2012, Pages 975-987. </a:t>
            </a:r>
          </a:p>
        </p:txBody>
      </p:sp>
    </p:spTree>
    <p:extLst>
      <p:ext uri="{BB962C8B-B14F-4D97-AF65-F5344CB8AC3E}">
        <p14:creationId xmlns:p14="http://schemas.microsoft.com/office/powerpoint/2010/main" val="2075018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Disambiguation Performance</a:t>
            </a:r>
            <a:endParaRPr lang="zh-CN" altLang="en-US" dirty="0"/>
          </a:p>
        </p:txBody>
      </p:sp>
      <p:pic>
        <p:nvPicPr>
          <p:cNvPr id="56323" name="Picture 3" descr="C:\JieTang\Privacy\Paper\arnetminer\name disambiguation\www_na\Figure\res2.eps"/>
          <p:cNvPicPr>
            <a:picLocks noChangeAspect="1" noChangeArrowheads="1"/>
          </p:cNvPicPr>
          <p:nvPr/>
        </p:nvPicPr>
        <p:blipFill>
          <a:blip r:embed="rId2" cstate="print"/>
          <a:srcRect/>
          <a:stretch>
            <a:fillRect/>
          </a:stretch>
        </p:blipFill>
        <p:spPr bwMode="auto">
          <a:xfrm>
            <a:off x="0" y="2240868"/>
            <a:ext cx="5349044" cy="3028229"/>
          </a:xfrm>
          <a:prstGeom prst="rect">
            <a:avLst/>
          </a:prstGeom>
          <a:noFill/>
        </p:spPr>
      </p:pic>
      <p:sp>
        <p:nvSpPr>
          <p:cNvPr id="6" name="矩形 5"/>
          <p:cNvSpPr/>
          <p:nvPr/>
        </p:nvSpPr>
        <p:spPr>
          <a:xfrm>
            <a:off x="236476" y="2420888"/>
            <a:ext cx="4644517" cy="36004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1169" name="Picture 1"/>
          <p:cNvPicPr>
            <a:picLocks noChangeAspect="1" noChangeArrowheads="1"/>
          </p:cNvPicPr>
          <p:nvPr/>
        </p:nvPicPr>
        <p:blipFill>
          <a:blip r:embed="rId3" cstate="print"/>
          <a:srcRect/>
          <a:stretch>
            <a:fillRect/>
          </a:stretch>
        </p:blipFill>
        <p:spPr bwMode="auto">
          <a:xfrm>
            <a:off x="5313040" y="1412776"/>
            <a:ext cx="4520952" cy="4650251"/>
          </a:xfrm>
          <a:prstGeom prst="rect">
            <a:avLst/>
          </a:prstGeom>
          <a:noFill/>
          <a:ln w="9525">
            <a:noFill/>
            <a:miter lim="800000"/>
            <a:headEnd/>
            <a:tailEnd/>
          </a:ln>
        </p:spPr>
      </p:pic>
      <p:sp>
        <p:nvSpPr>
          <p:cNvPr id="8" name="矩形 7"/>
          <p:cNvSpPr/>
          <p:nvPr/>
        </p:nvSpPr>
        <p:spPr>
          <a:xfrm>
            <a:off x="5328592" y="1736812"/>
            <a:ext cx="4520952" cy="756084"/>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879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problems?</a:t>
            </a:r>
            <a:endParaRPr lang="en-US" dirty="0"/>
          </a:p>
        </p:txBody>
      </p:sp>
      <p:sp>
        <p:nvSpPr>
          <p:cNvPr id="3" name="Content Placeholder 2"/>
          <p:cNvSpPr>
            <a:spLocks noGrp="1"/>
          </p:cNvSpPr>
          <p:nvPr>
            <p:ph idx="1"/>
          </p:nvPr>
        </p:nvSpPr>
        <p:spPr>
          <a:xfrm>
            <a:off x="350839" y="1592795"/>
            <a:ext cx="9139237" cy="4533367"/>
          </a:xfrm>
        </p:spPr>
        <p:txBody>
          <a:bodyPr/>
          <a:lstStyle/>
          <a:p>
            <a:r>
              <a:rPr lang="en-US" b="1" dirty="0" smtClean="0">
                <a:solidFill>
                  <a:srgbClr val="C00000"/>
                </a:solidFill>
              </a:rPr>
              <a:t>P1: </a:t>
            </a:r>
            <a:r>
              <a:rPr lang="en-US" dirty="0" smtClean="0"/>
              <a:t>error propagation in the profile extraction</a:t>
            </a:r>
          </a:p>
          <a:p>
            <a:pPr marL="1108710" lvl="1"/>
            <a:r>
              <a:rPr lang="en-US" dirty="0" smtClean="0"/>
              <a:t>Homepage finding</a:t>
            </a:r>
          </a:p>
          <a:p>
            <a:pPr marL="1108710" lvl="1"/>
            <a:r>
              <a:rPr lang="en-US" dirty="0" smtClean="0"/>
              <a:t>Profile extraction from the identified pages</a:t>
            </a:r>
          </a:p>
          <a:p>
            <a:endParaRPr lang="en-US" dirty="0"/>
          </a:p>
          <a:p>
            <a:r>
              <a:rPr lang="en-US" b="1" dirty="0" smtClean="0">
                <a:solidFill>
                  <a:srgbClr val="C00000"/>
                </a:solidFill>
              </a:rPr>
              <a:t>P2:</a:t>
            </a:r>
            <a:r>
              <a:rPr lang="en-US" dirty="0" smtClean="0"/>
              <a:t> the “accurately” extracted semantics are </a:t>
            </a:r>
          </a:p>
          <a:p>
            <a:pPr marL="0" indent="0">
              <a:spcBef>
                <a:spcPts val="300"/>
              </a:spcBef>
              <a:buNone/>
            </a:pPr>
            <a:r>
              <a:rPr lang="en-US" dirty="0"/>
              <a:t> </a:t>
            </a:r>
            <a:r>
              <a:rPr lang="en-US" dirty="0" smtClean="0"/>
              <a:t>         not really “accurate”?</a:t>
            </a:r>
            <a:endParaRPr lang="en-US" dirty="0"/>
          </a:p>
        </p:txBody>
      </p:sp>
    </p:spTree>
    <p:extLst>
      <p:ext uri="{BB962C8B-B14F-4D97-AF65-F5344CB8AC3E}">
        <p14:creationId xmlns:p14="http://schemas.microsoft.com/office/powerpoint/2010/main" val="80952977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36576" y="1316814"/>
            <a:ext cx="7833320" cy="5172526"/>
          </a:xfrm>
          <a:prstGeom prst="rect">
            <a:avLst/>
          </a:prstGeom>
        </p:spPr>
      </p:pic>
      <p:sp>
        <p:nvSpPr>
          <p:cNvPr id="2" name="标题 1"/>
          <p:cNvSpPr>
            <a:spLocks noGrp="1"/>
          </p:cNvSpPr>
          <p:nvPr>
            <p:ph type="title"/>
          </p:nvPr>
        </p:nvSpPr>
        <p:spPr>
          <a:xfrm>
            <a:off x="272480" y="116632"/>
            <a:ext cx="9363075" cy="792162"/>
          </a:xfrm>
        </p:spPr>
        <p:txBody>
          <a:bodyPr/>
          <a:lstStyle/>
          <a:p>
            <a:r>
              <a:rPr kumimoji="1" lang="en-US" altLang="zh-CN" dirty="0" smtClean="0"/>
              <a:t>Is this </a:t>
            </a:r>
            <a:r>
              <a:rPr kumimoji="1" lang="en-US" altLang="zh-CN" dirty="0" smtClean="0">
                <a:solidFill>
                  <a:srgbClr val="C00000"/>
                </a:solidFill>
              </a:rPr>
              <a:t>Enough</a:t>
            </a:r>
            <a:r>
              <a:rPr kumimoji="1" lang="en-US" altLang="zh-CN" dirty="0" smtClean="0"/>
              <a:t>?</a:t>
            </a:r>
            <a:endParaRPr kumimoji="1" lang="zh-CN" altLang="en-US" dirty="0"/>
          </a:p>
        </p:txBody>
      </p:sp>
      <p:sp>
        <p:nvSpPr>
          <p:cNvPr id="6" name="矩形 5"/>
          <p:cNvSpPr/>
          <p:nvPr/>
        </p:nvSpPr>
        <p:spPr>
          <a:xfrm>
            <a:off x="2532956" y="2072898"/>
            <a:ext cx="2700300" cy="1080120"/>
          </a:xfrm>
          <a:prstGeom prst="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58075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1583" y="141490"/>
            <a:ext cx="8642838" cy="731226"/>
          </a:xfrm>
        </p:spPr>
        <p:txBody>
          <a:bodyPr/>
          <a:lstStyle/>
          <a:p>
            <a:r>
              <a:rPr kumimoji="1" lang="en-US" altLang="zh-CN" dirty="0" smtClean="0">
                <a:latin typeface="Helvetica Neue" charset="0"/>
                <a:ea typeface="Helvetica Neue" charset="0"/>
                <a:cs typeface="Helvetica Neue" charset="0"/>
              </a:rPr>
              <a:t>Semantics are distributed…</a:t>
            </a:r>
            <a:endParaRPr kumimoji="1" lang="zh-CN" altLang="en-US" dirty="0">
              <a:latin typeface="Helvetica Neue" charset="0"/>
              <a:ea typeface="Helvetica Neue" charset="0"/>
              <a:cs typeface="Helvetica Neue" charset="0"/>
            </a:endParaRPr>
          </a:p>
        </p:txBody>
      </p:sp>
      <p:pic>
        <p:nvPicPr>
          <p:cNvPr id="6" name="图片 5" descr="Screen Shot 2015-07-08 at 2.03.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890" y="1549088"/>
            <a:ext cx="3950144" cy="2829875"/>
          </a:xfrm>
          <a:prstGeom prst="rect">
            <a:avLst/>
          </a:prstGeom>
          <a:ln w="22225" cmpd="sng">
            <a:solidFill>
              <a:schemeClr val="bg1">
                <a:lumMod val="50000"/>
              </a:schemeClr>
            </a:solidFill>
          </a:ln>
        </p:spPr>
      </p:pic>
      <p:sp>
        <p:nvSpPr>
          <p:cNvPr id="8" name="Rectangle 6"/>
          <p:cNvSpPr>
            <a:spLocks noChangeArrowheads="1"/>
          </p:cNvSpPr>
          <p:nvPr/>
        </p:nvSpPr>
        <p:spPr bwMode="auto">
          <a:xfrm>
            <a:off x="5248652" y="1160748"/>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Wikipedia</a:t>
            </a:r>
          </a:p>
        </p:txBody>
      </p:sp>
      <p:pic>
        <p:nvPicPr>
          <p:cNvPr id="3" name="Picture 2"/>
          <p:cNvPicPr>
            <a:picLocks noChangeAspect="1"/>
          </p:cNvPicPr>
          <p:nvPr/>
        </p:nvPicPr>
        <p:blipFill>
          <a:blip r:embed="rId3"/>
          <a:stretch>
            <a:fillRect/>
          </a:stretch>
        </p:blipFill>
        <p:spPr>
          <a:xfrm>
            <a:off x="457200" y="1906584"/>
            <a:ext cx="3221160" cy="3005778"/>
          </a:xfrm>
          <a:prstGeom prst="rect">
            <a:avLst/>
          </a:prstGeom>
          <a:ln w="22225">
            <a:solidFill>
              <a:schemeClr val="bg1">
                <a:lumMod val="50000"/>
              </a:schemeClr>
            </a:solidFill>
          </a:ln>
        </p:spPr>
      </p:pic>
      <p:sp>
        <p:nvSpPr>
          <p:cNvPr id="7" name="Rectangle 6"/>
          <p:cNvSpPr>
            <a:spLocks noChangeArrowheads="1"/>
          </p:cNvSpPr>
          <p:nvPr/>
        </p:nvSpPr>
        <p:spPr bwMode="auto">
          <a:xfrm>
            <a:off x="1077436" y="1494518"/>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Homepage</a:t>
            </a:r>
          </a:p>
        </p:txBody>
      </p:sp>
      <p:pic>
        <p:nvPicPr>
          <p:cNvPr id="4" name="图片 3" descr="Screen Shot 2015-07-08 at 1.56.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970" y="3035726"/>
            <a:ext cx="3494532" cy="3419954"/>
          </a:xfrm>
          <a:prstGeom prst="rect">
            <a:avLst/>
          </a:prstGeom>
          <a:ln w="22225">
            <a:solidFill>
              <a:schemeClr val="bg1">
                <a:lumMod val="50000"/>
              </a:schemeClr>
            </a:solidFill>
          </a:ln>
        </p:spPr>
      </p:pic>
      <p:sp>
        <p:nvSpPr>
          <p:cNvPr id="9" name="Rectangle 8"/>
          <p:cNvSpPr>
            <a:spLocks noChangeArrowheads="1"/>
          </p:cNvSpPr>
          <p:nvPr/>
        </p:nvSpPr>
        <p:spPr bwMode="auto">
          <a:xfrm>
            <a:off x="1939052" y="2636912"/>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LinkedIn</a:t>
            </a:r>
          </a:p>
        </p:txBody>
      </p:sp>
      <p:pic>
        <p:nvPicPr>
          <p:cNvPr id="10" name="Picture 9"/>
          <p:cNvPicPr>
            <a:picLocks noChangeAspect="1"/>
          </p:cNvPicPr>
          <p:nvPr/>
        </p:nvPicPr>
        <p:blipFill>
          <a:blip r:embed="rId5"/>
          <a:stretch>
            <a:fillRect/>
          </a:stretch>
        </p:blipFill>
        <p:spPr>
          <a:xfrm>
            <a:off x="5134345" y="3372620"/>
            <a:ext cx="4265969" cy="2816920"/>
          </a:xfrm>
          <a:prstGeom prst="rect">
            <a:avLst/>
          </a:prstGeom>
          <a:ln w="22225">
            <a:solidFill>
              <a:schemeClr val="bg1">
                <a:lumMod val="50000"/>
              </a:schemeClr>
            </a:solidFill>
          </a:ln>
        </p:spPr>
      </p:pic>
      <p:sp>
        <p:nvSpPr>
          <p:cNvPr id="11" name="Rectangle 10"/>
          <p:cNvSpPr>
            <a:spLocks noChangeArrowheads="1"/>
          </p:cNvSpPr>
          <p:nvPr/>
        </p:nvSpPr>
        <p:spPr bwMode="auto">
          <a:xfrm>
            <a:off x="6469311" y="2996365"/>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err="1">
                <a:latin typeface="Helvetica Neue" charset="0"/>
                <a:ea typeface="Helvetica Neue" charset="0"/>
                <a:cs typeface="Helvetica Neue" charset="0"/>
              </a:rPr>
              <a:t>AMiner</a:t>
            </a:r>
            <a:endParaRPr lang="en-US" altLang="zh-CN" dirty="0">
              <a:latin typeface="Helvetica Neue" charset="0"/>
              <a:ea typeface="Helvetica Neue" charset="0"/>
              <a:cs typeface="Helvetica Neue" charset="0"/>
            </a:endParaRPr>
          </a:p>
        </p:txBody>
      </p:sp>
    </p:spTree>
    <p:extLst>
      <p:ext uri="{BB962C8B-B14F-4D97-AF65-F5344CB8AC3E}">
        <p14:creationId xmlns:p14="http://schemas.microsoft.com/office/powerpoint/2010/main" val="15723096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latin typeface="Helvetica Neue" charset="0"/>
                <a:ea typeface="Helvetica Neue" charset="0"/>
                <a:cs typeface="Helvetica Neue" charset="0"/>
              </a:rPr>
              <a:t>Integrating Semantics across Networks</a:t>
            </a:r>
            <a:endParaRPr kumimoji="1" lang="zh-CN" altLang="en-US" dirty="0">
              <a:latin typeface="Helvetica Neue" charset="0"/>
              <a:ea typeface="Helvetica Neue" charset="0"/>
              <a:cs typeface="Helvetica Neue" charset="0"/>
            </a:endParaRPr>
          </a:p>
        </p:txBody>
      </p:sp>
      <p:sp>
        <p:nvSpPr>
          <p:cNvPr id="3" name="内容占位符 2"/>
          <p:cNvSpPr>
            <a:spLocks noGrp="1"/>
          </p:cNvSpPr>
          <p:nvPr>
            <p:ph idx="1"/>
          </p:nvPr>
        </p:nvSpPr>
        <p:spPr>
          <a:xfrm>
            <a:off x="837261" y="1196752"/>
            <a:ext cx="8436219" cy="830656"/>
          </a:xfrm>
        </p:spPr>
        <p:txBody>
          <a:bodyPr/>
          <a:lstStyle/>
          <a:p>
            <a:r>
              <a:rPr kumimoji="1" lang="en-US" altLang="zh-CN" sz="2000" dirty="0">
                <a:latin typeface="Helvetica Neue" charset="0"/>
                <a:ea typeface="Helvetica Neue" charset="0"/>
                <a:cs typeface="Helvetica Neue" charset="0"/>
              </a:rPr>
              <a:t>Identifying users from multiple heterogeneous networks and integrating semantics from the different networks together.</a:t>
            </a:r>
            <a:endParaRPr kumimoji="1" lang="zh-CN" altLang="en-US" sz="2000" dirty="0">
              <a:latin typeface="Helvetica Neue" charset="0"/>
              <a:ea typeface="Helvetica Neue" charset="0"/>
              <a:cs typeface="Helvetica Neue" charset="0"/>
            </a:endParaRPr>
          </a:p>
        </p:txBody>
      </p:sp>
      <p:pic>
        <p:nvPicPr>
          <p:cNvPr id="5" name="Picture 2"/>
          <p:cNvPicPr>
            <a:picLocks noChangeAspect="1"/>
          </p:cNvPicPr>
          <p:nvPr/>
        </p:nvPicPr>
        <p:blipFill>
          <a:blip r:embed="rId3"/>
          <a:srcRect t="3139" b="3139"/>
          <a:stretch>
            <a:fillRect/>
          </a:stretch>
        </p:blipFill>
        <p:spPr>
          <a:xfrm>
            <a:off x="1277862" y="2021772"/>
            <a:ext cx="6965351" cy="4265392"/>
          </a:xfrm>
          <a:prstGeom prst="rect">
            <a:avLst/>
          </a:prstGeom>
        </p:spPr>
      </p:pic>
      <p:pic>
        <p:nvPicPr>
          <p:cNvPr id="4" name="Picture 3"/>
          <p:cNvPicPr>
            <a:picLocks noChangeAspect="1"/>
          </p:cNvPicPr>
          <p:nvPr/>
        </p:nvPicPr>
        <p:blipFill rotWithShape="1">
          <a:blip r:embed="rId4"/>
          <a:srcRect t="-1" b="38769"/>
          <a:stretch/>
        </p:blipFill>
        <p:spPr>
          <a:xfrm>
            <a:off x="1895430" y="2453262"/>
            <a:ext cx="2592288" cy="1661538"/>
          </a:xfrm>
          <a:prstGeom prst="rect">
            <a:avLst/>
          </a:prstGeom>
          <a:ln>
            <a:solidFill>
              <a:srgbClr val="0070C0"/>
            </a:solidFill>
          </a:ln>
        </p:spPr>
      </p:pic>
      <p:pic>
        <p:nvPicPr>
          <p:cNvPr id="6" name="Picture 5"/>
          <p:cNvPicPr>
            <a:picLocks noChangeAspect="1"/>
          </p:cNvPicPr>
          <p:nvPr/>
        </p:nvPicPr>
        <p:blipFill>
          <a:blip r:embed="rId5"/>
          <a:stretch>
            <a:fillRect/>
          </a:stretch>
        </p:blipFill>
        <p:spPr>
          <a:xfrm>
            <a:off x="5218876" y="4279379"/>
            <a:ext cx="2537301" cy="1675440"/>
          </a:xfrm>
          <a:prstGeom prst="rect">
            <a:avLst/>
          </a:prstGeom>
          <a:ln>
            <a:solidFill>
              <a:srgbClr val="C00000"/>
            </a:solidFill>
          </a:ln>
        </p:spPr>
      </p:pic>
      <p:sp>
        <p:nvSpPr>
          <p:cNvPr id="7" name="矩形 5"/>
          <p:cNvSpPr/>
          <p:nvPr/>
        </p:nvSpPr>
        <p:spPr>
          <a:xfrm>
            <a:off x="5285344" y="3007006"/>
            <a:ext cx="1262910" cy="233464"/>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108" b="1" dirty="0">
                <a:solidFill>
                  <a:schemeClr val="tx1"/>
                </a:solidFill>
                <a:latin typeface="Helvetica Neue" charset="0"/>
                <a:ea typeface="Helvetica Neue" charset="0"/>
                <a:cs typeface="Helvetica Neue" charset="0"/>
              </a:rPr>
              <a:t>Jeannette Wing</a:t>
            </a:r>
            <a:endParaRPr kumimoji="1" lang="zh-CN" altLang="en-US" sz="1108" b="1" dirty="0">
              <a:solidFill>
                <a:schemeClr val="tx1"/>
              </a:solidFill>
              <a:latin typeface="Helvetica Neue" charset="0"/>
              <a:ea typeface="Helvetica Neue" charset="0"/>
              <a:cs typeface="Helvetica Neue" charset="0"/>
            </a:endParaRPr>
          </a:p>
        </p:txBody>
      </p:sp>
      <p:sp>
        <p:nvSpPr>
          <p:cNvPr id="8" name="矩形 5"/>
          <p:cNvSpPr/>
          <p:nvPr/>
        </p:nvSpPr>
        <p:spPr>
          <a:xfrm>
            <a:off x="2194541" y="4360366"/>
            <a:ext cx="810225" cy="98902"/>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en-US" altLang="zh-CN" sz="738" b="1" dirty="0">
                <a:solidFill>
                  <a:schemeClr val="tx1"/>
                </a:solidFill>
                <a:latin typeface="Helvetica Neue" charset="0"/>
                <a:ea typeface="Helvetica Neue" charset="0"/>
                <a:cs typeface="Helvetica Neue" charset="0"/>
              </a:rPr>
              <a:t>Jeannette Wing</a:t>
            </a:r>
            <a:endParaRPr kumimoji="1" lang="zh-CN" altLang="en-US" sz="738" b="1" dirty="0">
              <a:solidFill>
                <a:schemeClr val="tx1"/>
              </a:solidFill>
              <a:latin typeface="Helvetica Neue" charset="0"/>
              <a:ea typeface="Helvetica Neue" charset="0"/>
              <a:cs typeface="Helvetica Neue" charset="0"/>
            </a:endParaRPr>
          </a:p>
        </p:txBody>
      </p:sp>
      <p:sp>
        <p:nvSpPr>
          <p:cNvPr id="9" name="矩形 5"/>
          <p:cNvSpPr/>
          <p:nvPr/>
        </p:nvSpPr>
        <p:spPr>
          <a:xfrm>
            <a:off x="2560119" y="2146466"/>
            <a:ext cx="1262910" cy="233464"/>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a:solidFill>
                  <a:schemeClr val="tx1"/>
                </a:solidFill>
                <a:latin typeface="Helvetica Neue" charset="0"/>
                <a:ea typeface="Helvetica Neue" charset="0"/>
                <a:cs typeface="Helvetica Neue" charset="0"/>
              </a:rPr>
              <a:t>LinkedIn</a:t>
            </a:r>
            <a:endParaRPr kumimoji="1" lang="zh-CN" altLang="en-US" sz="1477" b="1" dirty="0">
              <a:solidFill>
                <a:schemeClr val="tx1"/>
              </a:solidFill>
              <a:latin typeface="Helvetica Neue" charset="0"/>
              <a:ea typeface="Helvetica Neue" charset="0"/>
              <a:cs typeface="Helvetica Neue" charset="0"/>
            </a:endParaRPr>
          </a:p>
        </p:txBody>
      </p:sp>
      <p:sp>
        <p:nvSpPr>
          <p:cNvPr id="10" name="矩形 5"/>
          <p:cNvSpPr/>
          <p:nvPr/>
        </p:nvSpPr>
        <p:spPr>
          <a:xfrm>
            <a:off x="5750628" y="2165270"/>
            <a:ext cx="1528785"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err="1">
                <a:solidFill>
                  <a:schemeClr val="tx1"/>
                </a:solidFill>
                <a:latin typeface="Helvetica Neue" charset="0"/>
                <a:ea typeface="Helvetica Neue" charset="0"/>
                <a:cs typeface="Helvetica Neue" charset="0"/>
              </a:rPr>
              <a:t>WikiPedia</a:t>
            </a:r>
            <a:endParaRPr kumimoji="1" lang="zh-CN" altLang="en-US" sz="1477" b="1" dirty="0">
              <a:solidFill>
                <a:schemeClr val="tx1"/>
              </a:solidFill>
              <a:latin typeface="Helvetica Neue" charset="0"/>
              <a:ea typeface="Helvetica Neue" charset="0"/>
              <a:cs typeface="Helvetica Neue" charset="0"/>
            </a:endParaRPr>
          </a:p>
        </p:txBody>
      </p:sp>
      <p:sp>
        <p:nvSpPr>
          <p:cNvPr id="11" name="矩形 5"/>
          <p:cNvSpPr/>
          <p:nvPr/>
        </p:nvSpPr>
        <p:spPr>
          <a:xfrm>
            <a:off x="5723133" y="6026739"/>
            <a:ext cx="1528785"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err="1">
                <a:solidFill>
                  <a:schemeClr val="tx1"/>
                </a:solidFill>
                <a:latin typeface="Helvetica Neue" charset="0"/>
                <a:ea typeface="Helvetica Neue" charset="0"/>
                <a:cs typeface="Helvetica Neue" charset="0"/>
              </a:rPr>
              <a:t>AMiner</a:t>
            </a:r>
            <a:endParaRPr kumimoji="1" lang="zh-CN" altLang="en-US" sz="1477" b="1" dirty="0">
              <a:solidFill>
                <a:schemeClr val="tx1"/>
              </a:solidFill>
              <a:latin typeface="Helvetica Neue" charset="0"/>
              <a:ea typeface="Helvetica Neue" charset="0"/>
              <a:cs typeface="Helvetica Neue" charset="0"/>
            </a:endParaRPr>
          </a:p>
        </p:txBody>
      </p:sp>
      <p:sp>
        <p:nvSpPr>
          <p:cNvPr id="12" name="矩形 5"/>
          <p:cNvSpPr/>
          <p:nvPr/>
        </p:nvSpPr>
        <p:spPr>
          <a:xfrm>
            <a:off x="2288473" y="6039338"/>
            <a:ext cx="1733962"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a:solidFill>
                  <a:schemeClr val="tx1"/>
                </a:solidFill>
                <a:latin typeface="Helvetica Neue" charset="0"/>
                <a:ea typeface="Helvetica Neue" charset="0"/>
                <a:cs typeface="Helvetica Neue" charset="0"/>
              </a:rPr>
              <a:t>Google Scholar</a:t>
            </a:r>
            <a:endParaRPr kumimoji="1" lang="zh-CN" altLang="en-US" sz="1477" b="1" dirty="0">
              <a:solidFill>
                <a:schemeClr val="tx1"/>
              </a:solidFill>
              <a:latin typeface="Helvetica Neue" charset="0"/>
              <a:ea typeface="Helvetica Neue" charset="0"/>
              <a:cs typeface="Helvetica Neue" charset="0"/>
            </a:endParaRPr>
          </a:p>
        </p:txBody>
      </p:sp>
      <p:pic>
        <p:nvPicPr>
          <p:cNvPr id="13" name="图片 5" descr="Screen Shot 2015-07-08 at 2.03.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5014" y="2473173"/>
            <a:ext cx="2441406" cy="1541039"/>
          </a:xfrm>
          <a:prstGeom prst="rect">
            <a:avLst/>
          </a:prstGeom>
          <a:ln w="12700" cmpd="sng">
            <a:solidFill>
              <a:srgbClr val="FFC000"/>
            </a:solidFill>
          </a:ln>
        </p:spPr>
      </p:pic>
    </p:spTree>
    <p:extLst>
      <p:ext uri="{BB962C8B-B14F-4D97-AF65-F5344CB8AC3E}">
        <p14:creationId xmlns:p14="http://schemas.microsoft.com/office/powerpoint/2010/main" val="102147339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64" y="-11423"/>
            <a:ext cx="9907264" cy="6869423"/>
            <a:chOff x="-1264" y="-11423"/>
            <a:chExt cx="9907264" cy="7141649"/>
          </a:xfrm>
        </p:grpSpPr>
        <p:pic>
          <p:nvPicPr>
            <p:cNvPr id="8" name="Picture 7"/>
            <p:cNvPicPr>
              <a:picLocks noChangeAspect="1"/>
            </p:cNvPicPr>
            <p:nvPr/>
          </p:nvPicPr>
          <p:blipFill>
            <a:blip r:embed="rId3"/>
            <a:stretch>
              <a:fillRect/>
            </a:stretch>
          </p:blipFill>
          <p:spPr>
            <a:xfrm>
              <a:off x="0" y="-11423"/>
              <a:ext cx="9906000" cy="2667600"/>
            </a:xfrm>
            <a:prstGeom prst="rect">
              <a:avLst/>
            </a:prstGeom>
          </p:spPr>
        </p:pic>
        <p:pic>
          <p:nvPicPr>
            <p:cNvPr id="9" name="Picture 8"/>
            <p:cNvPicPr>
              <a:picLocks noChangeAspect="1"/>
            </p:cNvPicPr>
            <p:nvPr/>
          </p:nvPicPr>
          <p:blipFill>
            <a:blip r:embed="rId4"/>
            <a:stretch>
              <a:fillRect/>
            </a:stretch>
          </p:blipFill>
          <p:spPr>
            <a:xfrm>
              <a:off x="-1264" y="2672916"/>
              <a:ext cx="9906000" cy="4457310"/>
            </a:xfrm>
            <a:prstGeom prst="rect">
              <a:avLst/>
            </a:prstGeom>
          </p:spPr>
        </p:pic>
      </p:grpSp>
      <p:sp>
        <p:nvSpPr>
          <p:cNvPr id="4" name="Subtitle 3"/>
          <p:cNvSpPr>
            <a:spLocks noGrp="1"/>
          </p:cNvSpPr>
          <p:nvPr>
            <p:ph type="subTitle" idx="1"/>
          </p:nvPr>
        </p:nvSpPr>
        <p:spPr>
          <a:xfrm>
            <a:off x="1568624" y="2060848"/>
            <a:ext cx="7128792" cy="1368151"/>
          </a:xfrm>
          <a:solidFill>
            <a:schemeClr val="accent5"/>
          </a:solidFill>
          <a:ln w="22225">
            <a:solidFill>
              <a:schemeClr val="bg1">
                <a:lumMod val="50000"/>
              </a:schemeClr>
            </a:solidFill>
          </a:ln>
        </p:spPr>
        <p:txBody>
          <a:bodyPr anchor="ctr"/>
          <a:lstStyle/>
          <a:p>
            <a:r>
              <a:rPr lang="en-US" dirty="0" smtClean="0">
                <a:latin typeface="Helvetica Neue" charset="0"/>
                <a:ea typeface="Helvetica Neue" charset="0"/>
                <a:cs typeface="Helvetica Neue" charset="0"/>
              </a:rPr>
              <a:t>An </a:t>
            </a:r>
            <a:r>
              <a:rPr lang="en-US" dirty="0" smtClean="0">
                <a:solidFill>
                  <a:srgbClr val="C00000"/>
                </a:solidFill>
                <a:latin typeface="Helvetica Neue" charset="0"/>
                <a:ea typeface="Helvetica Neue" charset="0"/>
                <a:cs typeface="Helvetica Neue" charset="0"/>
              </a:rPr>
              <a:t>author-centric</a:t>
            </a:r>
            <a:r>
              <a:rPr lang="en-US" dirty="0" smtClean="0">
                <a:latin typeface="Helvetica Neue" charset="0"/>
                <a:ea typeface="Helvetica Neue" charset="0"/>
                <a:cs typeface="Helvetica Neue" charset="0"/>
              </a:rPr>
              <a:t> academic search and mining system…</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638704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linds(horizontal)">
                                      <p:cBhvr>
                                        <p:cTn id="7" dur="500"/>
                                        <p:tgtEl>
                                          <p:spTgt spid="4">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linds(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m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52" y="1967470"/>
            <a:ext cx="5875606" cy="3249637"/>
          </a:xfrm>
          <a:prstGeom prst="rect">
            <a:avLst/>
          </a:prstGeom>
        </p:spPr>
      </p:pic>
      <p:sp>
        <p:nvSpPr>
          <p:cNvPr id="2" name="标题 1"/>
          <p:cNvSpPr>
            <a:spLocks noGrp="1"/>
          </p:cNvSpPr>
          <p:nvPr>
            <p:ph type="title"/>
          </p:nvPr>
        </p:nvSpPr>
        <p:spPr/>
        <p:txBody>
          <a:bodyPr/>
          <a:lstStyle/>
          <a:p>
            <a:r>
              <a:rPr kumimoji="1" lang="en-US" altLang="zh-CN" dirty="0" smtClean="0">
                <a:latin typeface="Helvetica Neue" charset="0"/>
                <a:ea typeface="Helvetica Neue" charset="0"/>
                <a:cs typeface="Helvetica Neue" charset="0"/>
              </a:rPr>
              <a:t>Local </a:t>
            </a:r>
            <a:r>
              <a:rPr kumimoji="1" lang="en-US" altLang="zh-CN" dirty="0">
                <a:latin typeface="Helvetica Neue" charset="0"/>
                <a:ea typeface="Helvetica Neue" charset="0"/>
                <a:cs typeface="Helvetica Neue" charset="0"/>
              </a:rPr>
              <a:t>+</a:t>
            </a:r>
            <a:r>
              <a:rPr kumimoji="1" lang="en-US" altLang="zh-CN" dirty="0" smtClean="0">
                <a:latin typeface="Helvetica Neue" charset="0"/>
                <a:ea typeface="Helvetica Neue" charset="0"/>
                <a:cs typeface="Helvetica Neue" charset="0"/>
              </a:rPr>
              <a:t> Global consistency</a:t>
            </a:r>
            <a:endParaRPr kumimoji="1" lang="zh-CN" altLang="en-US" dirty="0">
              <a:latin typeface="Helvetica Neue" charset="0"/>
              <a:ea typeface="Helvetica Neue" charset="0"/>
              <a:cs typeface="Helvetica Neue" charset="0"/>
            </a:endParaRPr>
          </a:p>
        </p:txBody>
      </p:sp>
      <p:sp>
        <p:nvSpPr>
          <p:cNvPr id="11" name="Rectangle 6"/>
          <p:cNvSpPr>
            <a:spLocks noChangeArrowheads="1"/>
          </p:cNvSpPr>
          <p:nvPr/>
        </p:nvSpPr>
        <p:spPr bwMode="auto">
          <a:xfrm>
            <a:off x="2588548" y="3629193"/>
            <a:ext cx="1329378"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477" dirty="0">
                <a:latin typeface="Helvetica Neue" charset="0"/>
                <a:ea typeface="Helvetica Neue" charset="0"/>
                <a:cs typeface="Helvetica Neue" charset="0"/>
              </a:rPr>
              <a:t>Global inconsistency</a:t>
            </a:r>
          </a:p>
        </p:txBody>
      </p:sp>
      <p:sp>
        <p:nvSpPr>
          <p:cNvPr id="12" name="Rectangle 6"/>
          <p:cNvSpPr>
            <a:spLocks noChangeArrowheads="1"/>
          </p:cNvSpPr>
          <p:nvPr/>
        </p:nvSpPr>
        <p:spPr bwMode="auto">
          <a:xfrm>
            <a:off x="627715" y="2532456"/>
            <a:ext cx="1196441"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662" dirty="0">
                <a:latin typeface="Helvetica Neue" charset="0"/>
                <a:ea typeface="Helvetica Neue" charset="0"/>
                <a:cs typeface="Helvetica Neue" charset="0"/>
              </a:rPr>
              <a:t>Network matching</a:t>
            </a:r>
          </a:p>
        </p:txBody>
      </p:sp>
      <p:sp>
        <p:nvSpPr>
          <p:cNvPr id="13" name="Rectangle 6"/>
          <p:cNvSpPr>
            <a:spLocks noChangeArrowheads="1"/>
          </p:cNvSpPr>
          <p:nvPr/>
        </p:nvSpPr>
        <p:spPr bwMode="auto">
          <a:xfrm>
            <a:off x="4084100" y="2632159"/>
            <a:ext cx="1229675"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662" dirty="0">
                <a:latin typeface="Helvetica Neue" charset="0"/>
                <a:ea typeface="Helvetica Neue" charset="0"/>
                <a:cs typeface="Helvetica Neue" charset="0"/>
              </a:rPr>
              <a:t>Local consistency</a:t>
            </a:r>
          </a:p>
        </p:txBody>
      </p:sp>
      <p:pic>
        <p:nvPicPr>
          <p:cNvPr id="4" name="图片 3" descr="Drawing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444" y="1502188"/>
            <a:ext cx="1562020" cy="1536307"/>
          </a:xfrm>
          <a:prstGeom prst="rect">
            <a:avLst/>
          </a:prstGeom>
        </p:spPr>
      </p:pic>
      <p:pic>
        <p:nvPicPr>
          <p:cNvPr id="15" name="图片 14"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444" y="2532456"/>
            <a:ext cx="1562020" cy="1536307"/>
          </a:xfrm>
          <a:prstGeom prst="rect">
            <a:avLst/>
          </a:prstGeom>
        </p:spPr>
      </p:pic>
      <p:pic>
        <p:nvPicPr>
          <p:cNvPr id="16" name="图片 15"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679" y="3562725"/>
            <a:ext cx="1562020" cy="1536307"/>
          </a:xfrm>
          <a:prstGeom prst="rect">
            <a:avLst/>
          </a:prstGeom>
        </p:spPr>
      </p:pic>
      <p:pic>
        <p:nvPicPr>
          <p:cNvPr id="17" name="图片 16"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679" y="4592993"/>
            <a:ext cx="1562020" cy="1536307"/>
          </a:xfrm>
          <a:prstGeom prst="rect">
            <a:avLst/>
          </a:prstGeom>
        </p:spPr>
      </p:pic>
      <p:sp>
        <p:nvSpPr>
          <p:cNvPr id="18" name="文本框 17"/>
          <p:cNvSpPr txBox="1"/>
          <p:nvPr/>
        </p:nvSpPr>
        <p:spPr>
          <a:xfrm>
            <a:off x="7266149" y="2864799"/>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19" name="文本框 18"/>
          <p:cNvSpPr txBox="1"/>
          <p:nvPr/>
        </p:nvSpPr>
        <p:spPr>
          <a:xfrm>
            <a:off x="7299383" y="3895068"/>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0" name="文本框 19"/>
          <p:cNvSpPr txBox="1"/>
          <p:nvPr/>
        </p:nvSpPr>
        <p:spPr>
          <a:xfrm>
            <a:off x="6568225" y="3828599"/>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1" name="文本框 20"/>
          <p:cNvSpPr txBox="1"/>
          <p:nvPr/>
        </p:nvSpPr>
        <p:spPr>
          <a:xfrm>
            <a:off x="7267713" y="4925336"/>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2" name="文本框 21"/>
          <p:cNvSpPr txBox="1"/>
          <p:nvPr/>
        </p:nvSpPr>
        <p:spPr>
          <a:xfrm>
            <a:off x="6536555" y="4892102"/>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3" name="文本框 22"/>
          <p:cNvSpPr txBox="1"/>
          <p:nvPr/>
        </p:nvSpPr>
        <p:spPr>
          <a:xfrm>
            <a:off x="6935368" y="5423853"/>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pic>
        <p:nvPicPr>
          <p:cNvPr id="24"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1513" y="1801297"/>
            <a:ext cx="631455" cy="631455"/>
          </a:xfrm>
          <a:prstGeom prst="rect">
            <a:avLst/>
          </a:prstGeom>
        </p:spPr>
      </p:pic>
      <p:pic>
        <p:nvPicPr>
          <p:cNvPr id="25"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1513" y="4925337"/>
            <a:ext cx="631455" cy="631455"/>
          </a:xfrm>
          <a:prstGeom prst="rect">
            <a:avLst/>
          </a:prstGeom>
        </p:spPr>
      </p:pic>
      <p:pic>
        <p:nvPicPr>
          <p:cNvPr id="26"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1512" y="3928302"/>
            <a:ext cx="598220" cy="598220"/>
          </a:xfrm>
          <a:prstGeom prst="rect">
            <a:avLst/>
          </a:prstGeom>
        </p:spPr>
      </p:pic>
      <p:pic>
        <p:nvPicPr>
          <p:cNvPr id="27"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1513" y="2798331"/>
            <a:ext cx="631455" cy="631455"/>
          </a:xfrm>
          <a:prstGeom prst="rect">
            <a:avLst/>
          </a:prstGeom>
        </p:spPr>
      </p:pic>
      <p:sp>
        <p:nvSpPr>
          <p:cNvPr id="5" name="文本框 4"/>
          <p:cNvSpPr txBox="1"/>
          <p:nvPr/>
        </p:nvSpPr>
        <p:spPr>
          <a:xfrm>
            <a:off x="7874328" y="3296847"/>
            <a:ext cx="164179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Inconsistent!</a:t>
            </a:r>
            <a:endParaRPr kumimoji="1" lang="zh-CN" altLang="en-US" dirty="0">
              <a:solidFill>
                <a:srgbClr val="FF0000"/>
              </a:solidFill>
              <a:latin typeface="Helvetica Neue" charset="0"/>
              <a:ea typeface="Helvetica Neue" charset="0"/>
              <a:cs typeface="Helvetica Neue" charset="0"/>
            </a:endParaRPr>
          </a:p>
        </p:txBody>
      </p:sp>
      <p:pic>
        <p:nvPicPr>
          <p:cNvPr id="6" name="Picture 5"/>
          <p:cNvPicPr>
            <a:picLocks noChangeAspect="1"/>
          </p:cNvPicPr>
          <p:nvPr/>
        </p:nvPicPr>
        <p:blipFill>
          <a:blip r:embed="rId9"/>
          <a:stretch>
            <a:fillRect/>
          </a:stretch>
        </p:blipFill>
        <p:spPr>
          <a:xfrm>
            <a:off x="4081329" y="5116434"/>
            <a:ext cx="1339723" cy="362841"/>
          </a:xfrm>
          <a:prstGeom prst="rect">
            <a:avLst/>
          </a:prstGeom>
        </p:spPr>
      </p:pic>
      <p:sp>
        <p:nvSpPr>
          <p:cNvPr id="28" name="Rectangle 6"/>
          <p:cNvSpPr>
            <a:spLocks noChangeArrowheads="1"/>
          </p:cNvSpPr>
          <p:nvPr/>
        </p:nvSpPr>
        <p:spPr bwMode="auto">
          <a:xfrm>
            <a:off x="5543657" y="4671419"/>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sp>
        <p:nvSpPr>
          <p:cNvPr id="29" name="Rectangle 6"/>
          <p:cNvSpPr>
            <a:spLocks noChangeArrowheads="1"/>
          </p:cNvSpPr>
          <p:nvPr/>
        </p:nvSpPr>
        <p:spPr bwMode="auto">
          <a:xfrm>
            <a:off x="2468724" y="1592796"/>
            <a:ext cx="1440160" cy="427612"/>
          </a:xfrm>
          <a:prstGeom prst="rect">
            <a:avLst/>
          </a:prstGeom>
          <a:solidFill>
            <a:schemeClr val="bg1"/>
          </a:solidFill>
          <a:ln w="9525">
            <a:noFill/>
            <a:miter lim="800000"/>
            <a:headEnd/>
            <a:tailEnd/>
          </a:ln>
        </p:spPr>
        <p:txBody>
          <a:bodyPr lIns="16615" rIns="16615" anchor="ctr"/>
          <a:lstStyle/>
          <a:p>
            <a:pPr algn="ctr"/>
            <a:r>
              <a:rPr lang="en-US" altLang="zh-CN" sz="2800" b="1" dirty="0" err="1" smtClean="0">
                <a:latin typeface="Helvetica Neue" charset="0"/>
                <a:ea typeface="Helvetica Neue" charset="0"/>
                <a:cs typeface="Helvetica Neue" charset="0"/>
              </a:rPr>
              <a:t>AMiner</a:t>
            </a:r>
            <a:endParaRPr lang="en-US" altLang="zh-CN" sz="2800" b="1" dirty="0">
              <a:latin typeface="Helvetica Neue" charset="0"/>
              <a:ea typeface="Helvetica Neue" charset="0"/>
              <a:cs typeface="Helvetica Neue" charset="0"/>
            </a:endParaRPr>
          </a:p>
        </p:txBody>
      </p:sp>
      <p:sp>
        <p:nvSpPr>
          <p:cNvPr id="30" name="Rectangle 6"/>
          <p:cNvSpPr>
            <a:spLocks noChangeArrowheads="1"/>
          </p:cNvSpPr>
          <p:nvPr/>
        </p:nvSpPr>
        <p:spPr bwMode="auto">
          <a:xfrm>
            <a:off x="416496" y="4194257"/>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pic>
        <p:nvPicPr>
          <p:cNvPr id="9" name="Picture 8"/>
          <p:cNvPicPr>
            <a:picLocks noChangeAspect="1"/>
          </p:cNvPicPr>
          <p:nvPr/>
        </p:nvPicPr>
        <p:blipFill>
          <a:blip r:embed="rId10"/>
          <a:stretch>
            <a:fillRect/>
          </a:stretch>
        </p:blipFill>
        <p:spPr>
          <a:xfrm>
            <a:off x="767606" y="5116434"/>
            <a:ext cx="2208092" cy="412006"/>
          </a:xfrm>
          <a:prstGeom prst="rect">
            <a:avLst/>
          </a:prstGeom>
        </p:spPr>
      </p:pic>
      <p:sp>
        <p:nvSpPr>
          <p:cNvPr id="31" name="Rectangle 6"/>
          <p:cNvSpPr>
            <a:spLocks noChangeArrowheads="1"/>
          </p:cNvSpPr>
          <p:nvPr/>
        </p:nvSpPr>
        <p:spPr bwMode="auto">
          <a:xfrm>
            <a:off x="2232605" y="1967470"/>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spTree>
    <p:extLst>
      <p:ext uri="{BB962C8B-B14F-4D97-AF65-F5344CB8AC3E}">
        <p14:creationId xmlns:p14="http://schemas.microsoft.com/office/powerpoint/2010/main" val="7690549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464" y="368586"/>
            <a:ext cx="9038020" cy="792162"/>
          </a:xfrm>
        </p:spPr>
        <p:txBody>
          <a:bodyPr/>
          <a:lstStyle/>
          <a:p>
            <a:r>
              <a:rPr kumimoji="1" lang="en-US" altLang="zh-CN" dirty="0">
                <a:solidFill>
                  <a:srgbClr val="C00000"/>
                </a:solidFill>
              </a:rPr>
              <a:t>COSNET</a:t>
            </a:r>
            <a:r>
              <a:rPr kumimoji="1" lang="en-US" altLang="zh-CN" dirty="0"/>
              <a:t>: </a:t>
            </a:r>
            <a:r>
              <a:rPr kumimoji="1" lang="en-US" altLang="zh-CN" sz="3600" dirty="0"/>
              <a:t>Connecting Social Networks with Local and Global Consistency</a:t>
            </a:r>
            <a:endParaRPr kumimoji="1" lang="zh-CN" altLang="en-US" sz="3600" dirty="0"/>
          </a:p>
        </p:txBody>
      </p:sp>
      <p:pic>
        <p:nvPicPr>
          <p:cNvPr id="8" name="图片 7" descr="model-generation-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56" y="1865570"/>
            <a:ext cx="10134758" cy="3399634"/>
          </a:xfrm>
          <a:prstGeom prst="rect">
            <a:avLst/>
          </a:prstGeom>
        </p:spPr>
      </p:pic>
      <p:sp>
        <p:nvSpPr>
          <p:cNvPr id="9" name="副标题 4"/>
          <p:cNvSpPr txBox="1">
            <a:spLocks/>
          </p:cNvSpPr>
          <p:nvPr/>
        </p:nvSpPr>
        <p:spPr bwMode="auto">
          <a:xfrm>
            <a:off x="0" y="6365632"/>
            <a:ext cx="9906000" cy="492369"/>
          </a:xfrm>
          <a:prstGeom prst="rect">
            <a:avLst/>
          </a:prstGeom>
          <a:solidFill>
            <a:schemeClr val="bg1"/>
          </a:solidFill>
          <a:ln w="9525">
            <a:solidFill>
              <a:schemeClr val="bg1"/>
            </a:solidFill>
            <a:miter lim="800000"/>
            <a:headEnd/>
            <a:tailEnd/>
          </a:ln>
        </p:spPr>
        <p:txBody>
          <a:bodyPr vert="horz" wrap="square" lIns="166154" tIns="42203" rIns="166154" bIns="42203" numCol="1" anchor="ctr" anchorCtr="0" compatLnSpc="1">
            <a:prstTxWarp prst="textNoShape">
              <a:avLst/>
            </a:prstTxWarp>
          </a:bodyPr>
          <a:lstStyle/>
          <a:p>
            <a:pPr lvl="0">
              <a:spcBef>
                <a:spcPct val="20000"/>
              </a:spcBef>
            </a:pPr>
            <a:r>
              <a:rPr lang="en-US" altLang="zh-CN" sz="1292" kern="0" dirty="0" err="1" smtClean="0">
                <a:latin typeface="+mn-lt"/>
                <a:ea typeface="+mn-ea"/>
              </a:rPr>
              <a:t>Yutao</a:t>
            </a:r>
            <a:r>
              <a:rPr lang="en-US" altLang="zh-CN" sz="1292" kern="0" dirty="0" smtClean="0">
                <a:latin typeface="+mn-lt"/>
                <a:ea typeface="+mn-ea"/>
              </a:rPr>
              <a:t> </a:t>
            </a:r>
            <a:r>
              <a:rPr lang="en-US" altLang="zh-CN" sz="1292" kern="0" dirty="0">
                <a:latin typeface="+mn-lt"/>
                <a:ea typeface="+mn-ea"/>
              </a:rPr>
              <a:t>Zhang, Jie Tang, </a:t>
            </a:r>
            <a:r>
              <a:rPr lang="en-US" altLang="zh-CN" sz="1292" kern="0" dirty="0" err="1">
                <a:latin typeface="+mn-lt"/>
                <a:ea typeface="+mn-ea"/>
              </a:rPr>
              <a:t>Zhilin</a:t>
            </a:r>
            <a:r>
              <a:rPr lang="en-US" altLang="zh-CN" sz="1292" kern="0" dirty="0">
                <a:latin typeface="+mn-lt"/>
                <a:ea typeface="+mn-ea"/>
              </a:rPr>
              <a:t> Yang, Jian Pei, and Philip Yu. COSNET: Connecting Heterogeneous Social Networks with Local and Global Consistency. KDD’15, page 1485-1494.</a:t>
            </a:r>
            <a:endParaRPr lang="zh-CN" altLang="en-US" sz="1292" kern="0" dirty="0">
              <a:latin typeface="+mn-lt"/>
              <a:ea typeface="+mn-ea"/>
            </a:endParaRPr>
          </a:p>
        </p:txBody>
      </p:sp>
    </p:spTree>
    <p:extLst>
      <p:ext uri="{BB962C8B-B14F-4D97-AF65-F5344CB8AC3E}">
        <p14:creationId xmlns:p14="http://schemas.microsoft.com/office/powerpoint/2010/main" val="1760705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pic>
        <p:nvPicPr>
          <p:cNvPr id="7" name="图片 6" descr="Screen Shot 2015-07-08 at 11.1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293" y="3700920"/>
            <a:ext cx="3850072" cy="1492276"/>
          </a:xfrm>
          <a:prstGeom prst="rect">
            <a:avLst/>
          </a:prstGeom>
          <a:ln w="19050">
            <a:solidFill>
              <a:srgbClr val="C00000"/>
            </a:solidFill>
          </a:ln>
        </p:spPr>
      </p:pic>
      <p:sp>
        <p:nvSpPr>
          <p:cNvPr id="8" name="矩形 7"/>
          <p:cNvSpPr/>
          <p:nvPr/>
        </p:nvSpPr>
        <p:spPr>
          <a:xfrm>
            <a:off x="4829766" y="1727087"/>
            <a:ext cx="256202" cy="297756"/>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9" name="直接箭头连接符 24"/>
          <p:cNvCxnSpPr>
            <a:endCxn id="7" idx="0"/>
          </p:cNvCxnSpPr>
          <p:nvPr/>
        </p:nvCxnSpPr>
        <p:spPr>
          <a:xfrm>
            <a:off x="4981374" y="2024843"/>
            <a:ext cx="2718955" cy="1676077"/>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图片 14" descr="Screen Shot 2015-07-08 at 11.15.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98" y="4581128"/>
            <a:ext cx="5058418" cy="1104528"/>
          </a:xfrm>
          <a:prstGeom prst="rect">
            <a:avLst/>
          </a:prstGeom>
          <a:ln w="19050">
            <a:solidFill>
              <a:srgbClr val="C00000"/>
            </a:solidFill>
          </a:ln>
        </p:spPr>
      </p:pic>
      <p:sp>
        <p:nvSpPr>
          <p:cNvPr id="16" name="矩形 15"/>
          <p:cNvSpPr/>
          <p:nvPr/>
        </p:nvSpPr>
        <p:spPr>
          <a:xfrm>
            <a:off x="3372452" y="4077072"/>
            <a:ext cx="932476" cy="251387"/>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7" name="直接箭头连接符 24"/>
          <p:cNvCxnSpPr>
            <a:stCxn id="16" idx="1"/>
            <a:endCxn id="15" idx="0"/>
          </p:cNvCxnSpPr>
          <p:nvPr/>
        </p:nvCxnSpPr>
        <p:spPr>
          <a:xfrm flipH="1">
            <a:off x="2567807" y="4202766"/>
            <a:ext cx="804645" cy="378362"/>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24"/>
          <p:cNvCxnSpPr>
            <a:stCxn id="23" idx="3"/>
            <a:endCxn id="11" idx="1"/>
          </p:cNvCxnSpPr>
          <p:nvPr/>
        </p:nvCxnSpPr>
        <p:spPr>
          <a:xfrm flipV="1">
            <a:off x="5385048" y="1288044"/>
            <a:ext cx="1332148" cy="588102"/>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7"/>
          <p:cNvSpPr/>
          <p:nvPr/>
        </p:nvSpPr>
        <p:spPr>
          <a:xfrm>
            <a:off x="5079717"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1" name="Picture 10"/>
          <p:cNvPicPr>
            <a:picLocks noChangeAspect="1"/>
          </p:cNvPicPr>
          <p:nvPr/>
        </p:nvPicPr>
        <p:blipFill>
          <a:blip r:embed="rId6"/>
          <a:stretch>
            <a:fillRect/>
          </a:stretch>
        </p:blipFill>
        <p:spPr>
          <a:xfrm>
            <a:off x="6717196" y="47187"/>
            <a:ext cx="3147199" cy="2481713"/>
          </a:xfrm>
          <a:prstGeom prst="rect">
            <a:avLst/>
          </a:prstGeom>
          <a:ln w="19050">
            <a:solidFill>
              <a:srgbClr val="C00000"/>
            </a:solidFill>
          </a:ln>
        </p:spPr>
      </p:pic>
      <p:cxnSp>
        <p:nvCxnSpPr>
          <p:cNvPr id="24" name="直接箭头连接符 24"/>
          <p:cNvCxnSpPr>
            <a:stCxn id="25" idx="1"/>
            <a:endCxn id="12" idx="3"/>
          </p:cNvCxnSpPr>
          <p:nvPr/>
        </p:nvCxnSpPr>
        <p:spPr>
          <a:xfrm flipH="1">
            <a:off x="3476836" y="1876146"/>
            <a:ext cx="1044116" cy="790020"/>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矩形 7"/>
          <p:cNvSpPr/>
          <p:nvPr/>
        </p:nvSpPr>
        <p:spPr>
          <a:xfrm>
            <a:off x="4520952"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2" name="Picture 11"/>
          <p:cNvPicPr>
            <a:picLocks noChangeAspect="1"/>
          </p:cNvPicPr>
          <p:nvPr/>
        </p:nvPicPr>
        <p:blipFill>
          <a:blip r:embed="rId7"/>
          <a:stretch>
            <a:fillRect/>
          </a:stretch>
        </p:blipFill>
        <p:spPr>
          <a:xfrm>
            <a:off x="44643" y="1592796"/>
            <a:ext cx="3432193" cy="2146740"/>
          </a:xfrm>
          <a:prstGeom prst="rect">
            <a:avLst/>
          </a:prstGeom>
          <a:ln w="19050">
            <a:solidFill>
              <a:srgbClr val="C00000"/>
            </a:solidFill>
          </a:ln>
        </p:spPr>
      </p:pic>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Tree>
    <p:extLst>
      <p:ext uri="{BB962C8B-B14F-4D97-AF65-F5344CB8AC3E}">
        <p14:creationId xmlns:p14="http://schemas.microsoft.com/office/powerpoint/2010/main" val="519960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par>
                          <p:cTn id="35" fill="hold">
                            <p:stCondLst>
                              <p:cond delay="3500"/>
                            </p:stCondLst>
                            <p:childTnLst>
                              <p:par>
                                <p:cTn id="36" presetID="3" presetClass="entr" presetSubtype="1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par>
                          <p:cTn id="39" fill="hold">
                            <p:stCondLst>
                              <p:cond delay="4000"/>
                            </p:stCondLst>
                            <p:childTnLst>
                              <p:par>
                                <p:cTn id="40" presetID="22" presetClass="entr" presetSubtype="2"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par>
                          <p:cTn id="43" fill="hold">
                            <p:stCondLst>
                              <p:cond delay="4500"/>
                            </p:stCondLst>
                            <p:childTnLst>
                              <p:par>
                                <p:cTn id="44" presetID="22" presetClass="entr" presetSubtype="2"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par>
                          <p:cTn id="47" fill="hold">
                            <p:stCondLst>
                              <p:cond delay="5000"/>
                            </p:stCondLst>
                            <p:childTnLst>
                              <p:par>
                                <p:cTn id="48" presetID="2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righ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23" name="矩形 7"/>
          <p:cNvSpPr/>
          <p:nvPr/>
        </p:nvSpPr>
        <p:spPr>
          <a:xfrm>
            <a:off x="7700329" y="404665"/>
            <a:ext cx="2149215" cy="2261502"/>
          </a:xfrm>
          <a:prstGeom prst="rect">
            <a:avLst/>
          </a:prstGeom>
          <a:noFill/>
          <a:ln w="2222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C00000"/>
              </a:solidFill>
            </a:endParaRPr>
          </a:p>
        </p:txBody>
      </p:sp>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
        <p:nvSpPr>
          <p:cNvPr id="21" name="Rectangle 6"/>
          <p:cNvSpPr>
            <a:spLocks noChangeArrowheads="1"/>
          </p:cNvSpPr>
          <p:nvPr/>
        </p:nvSpPr>
        <p:spPr bwMode="auto">
          <a:xfrm>
            <a:off x="7725308" y="2744924"/>
            <a:ext cx="2088232" cy="432048"/>
          </a:xfrm>
          <a:prstGeom prst="rect">
            <a:avLst/>
          </a:prstGeom>
          <a:solidFill>
            <a:srgbClr val="DBEEEF"/>
          </a:solidFill>
          <a:ln w="9525">
            <a:solidFill>
              <a:schemeClr val="bg1">
                <a:lumMod val="50000"/>
              </a:schemeClr>
            </a:solidFill>
            <a:miter lim="800000"/>
            <a:headEnd/>
            <a:tailEnd/>
          </a:ln>
        </p:spPr>
        <p:txBody>
          <a:bodyPr lIns="18000" rIns="18000" anchor="ctr"/>
          <a:lstStyle/>
          <a:p>
            <a:pPr algn="ctr"/>
            <a:r>
              <a:rPr lang="en-US" altLang="zh-CN" dirty="0" smtClean="0"/>
              <a:t>Ego Network</a:t>
            </a:r>
            <a:endParaRPr lang="en-US" altLang="zh-CN" dirty="0"/>
          </a:p>
        </p:txBody>
      </p:sp>
    </p:spTree>
    <p:extLst>
      <p:ext uri="{BB962C8B-B14F-4D97-AF65-F5344CB8AC3E}">
        <p14:creationId xmlns:p14="http://schemas.microsoft.com/office/powerpoint/2010/main" val="180458088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Neue" charset="0"/>
                <a:ea typeface="Helvetica Neue" charset="0"/>
                <a:cs typeface="Helvetica Neue" charset="0"/>
              </a:rPr>
              <a:t>Network Semantics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350839" y="1412776"/>
            <a:ext cx="9139237" cy="4641378"/>
          </a:xfrm>
        </p:spPr>
        <p:txBody>
          <a:bodyPr/>
          <a:lstStyle/>
          <a:p>
            <a:r>
              <a:rPr lang="en-US" dirty="0" smtClean="0">
                <a:latin typeface="Helvetica Neue" charset="0"/>
                <a:ea typeface="Helvetica Neue" charset="0"/>
                <a:cs typeface="Helvetica Neue" charset="0"/>
              </a:rPr>
              <a:t>How to mine semantics within networks?</a:t>
            </a:r>
          </a:p>
          <a:p>
            <a:pPr lvl="1"/>
            <a:r>
              <a:rPr lang="en-US" dirty="0" smtClean="0">
                <a:latin typeface="Helvetica Neue" charset="0"/>
                <a:ea typeface="Helvetica Neue" charset="0"/>
                <a:cs typeface="Helvetica Neue" charset="0"/>
              </a:rPr>
              <a:t>Who are </a:t>
            </a:r>
            <a:r>
              <a:rPr lang="en-US" dirty="0" err="1" smtClean="0">
                <a:latin typeface="Helvetica Neue" charset="0"/>
                <a:ea typeface="Helvetica Neue" charset="0"/>
                <a:cs typeface="Helvetica Neue" charset="0"/>
              </a:rPr>
              <a:t>Jiawei</a:t>
            </a:r>
            <a:r>
              <a:rPr lang="en-US" dirty="0" smtClean="0">
                <a:latin typeface="Helvetica Neue" charset="0"/>
                <a:ea typeface="Helvetica Neue" charset="0"/>
                <a:cs typeface="Helvetica Neue" charset="0"/>
              </a:rPr>
              <a:t> Han’s students and advisor?</a:t>
            </a:r>
          </a:p>
          <a:p>
            <a:pPr lvl="1"/>
            <a:endParaRPr lang="en-US" dirty="0">
              <a:latin typeface="Helvetica Neue" charset="0"/>
              <a:ea typeface="Helvetica Neue" charset="0"/>
              <a:cs typeface="Helvetica Neue" charset="0"/>
            </a:endParaRPr>
          </a:p>
        </p:txBody>
      </p:sp>
      <p:pic>
        <p:nvPicPr>
          <p:cNvPr id="4" name="Picture 3"/>
          <p:cNvPicPr>
            <a:picLocks noChangeAspect="1" noChangeArrowheads="1"/>
          </p:cNvPicPr>
          <p:nvPr/>
        </p:nvPicPr>
        <p:blipFill>
          <a:blip r:embed="rId2" cstate="print"/>
          <a:srcRect/>
          <a:stretch>
            <a:fillRect/>
          </a:stretch>
        </p:blipFill>
        <p:spPr bwMode="auto">
          <a:xfrm>
            <a:off x="463138" y="3073568"/>
            <a:ext cx="3985806" cy="3023430"/>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349044" y="3073568"/>
            <a:ext cx="4137099" cy="3037730"/>
          </a:xfrm>
          <a:prstGeom prst="rect">
            <a:avLst/>
          </a:prstGeom>
          <a:noFill/>
          <a:ln w="9525">
            <a:noFill/>
            <a:miter lim="800000"/>
            <a:headEnd/>
            <a:tailEnd/>
          </a:ln>
        </p:spPr>
      </p:pic>
      <p:sp>
        <p:nvSpPr>
          <p:cNvPr id="8" name="Down Arrow 4"/>
          <p:cNvSpPr/>
          <p:nvPr/>
        </p:nvSpPr>
        <p:spPr>
          <a:xfrm rot="16200000">
            <a:off x="4648665" y="4338075"/>
            <a:ext cx="493329" cy="475380"/>
          </a:xfrm>
          <a:prstGeom prst="downArrow">
            <a:avLst>
              <a:gd name="adj1" fmla="val 50000"/>
              <a:gd name="adj2" fmla="val 4313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102027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latin typeface="Helvetica Neue" charset="0"/>
                <a:ea typeface="Helvetica Neue" charset="0"/>
                <a:cs typeface="Helvetica Neue" charset="0"/>
              </a:rPr>
              <a:t>Mining Network </a:t>
            </a:r>
            <a:r>
              <a:rPr lang="en-US" dirty="0">
                <a:latin typeface="Helvetica Neue" charset="0"/>
                <a:ea typeface="Helvetica Neue" charset="0"/>
                <a:cs typeface="Helvetica Neue" charset="0"/>
              </a:rPr>
              <a:t>Semantics</a:t>
            </a:r>
            <a:endParaRPr lang="zh-CN" altLang="en-US" dirty="0">
              <a:latin typeface="Helvetica Neue" charset="0"/>
              <a:ea typeface="Helvetica Neue" charset="0"/>
              <a:cs typeface="Helvetica Neue" charset="0"/>
            </a:endParaRPr>
          </a:p>
        </p:txBody>
      </p:sp>
      <p:pic>
        <p:nvPicPr>
          <p:cNvPr id="89090" name="Picture 2" descr="C:\JieTang\Talks\casin2011\pic\example2.emf"/>
          <p:cNvPicPr>
            <a:picLocks noChangeAspect="1" noChangeArrowheads="1"/>
          </p:cNvPicPr>
          <p:nvPr/>
        </p:nvPicPr>
        <p:blipFill>
          <a:blip r:embed="rId2" cstate="print"/>
          <a:srcRect/>
          <a:stretch>
            <a:fillRect/>
          </a:stretch>
        </p:blipFill>
        <p:spPr bwMode="auto">
          <a:xfrm>
            <a:off x="776536" y="1556792"/>
            <a:ext cx="8327629" cy="4320480"/>
          </a:xfrm>
          <a:prstGeom prst="rect">
            <a:avLst/>
          </a:prstGeom>
          <a:noFill/>
        </p:spPr>
      </p:pic>
      <p:sp>
        <p:nvSpPr>
          <p:cNvPr id="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Helvetica Neue" charset="0"/>
                <a:ea typeface="Helvetica Neue" charset="0"/>
                <a:cs typeface="Helvetica Neue" charset="0"/>
              </a:rPr>
              <a:t>C. </a:t>
            </a:r>
            <a:r>
              <a:rPr lang="en-US" altLang="zh-CN" sz="1400" kern="0" dirty="0">
                <a:latin typeface="Helvetica Neue" charset="0"/>
                <a:ea typeface="Helvetica Neue" charset="0"/>
                <a:cs typeface="Helvetica Neue" charset="0"/>
              </a:rPr>
              <a:t>Wang, </a:t>
            </a:r>
            <a:r>
              <a:rPr lang="en-US" altLang="zh-CN" sz="1400" kern="0" dirty="0" smtClean="0">
                <a:latin typeface="Helvetica Neue" charset="0"/>
                <a:ea typeface="Helvetica Neue" charset="0"/>
                <a:cs typeface="Helvetica Neue" charset="0"/>
              </a:rPr>
              <a:t>J. </a:t>
            </a:r>
            <a:r>
              <a:rPr lang="en-US" altLang="zh-CN" sz="1400" kern="0" dirty="0">
                <a:latin typeface="Helvetica Neue" charset="0"/>
                <a:ea typeface="Helvetica Neue" charset="0"/>
                <a:cs typeface="Helvetica Neue" charset="0"/>
              </a:rPr>
              <a:t>Han, </a:t>
            </a:r>
            <a:r>
              <a:rPr lang="en-US" altLang="zh-CN" sz="1400" kern="0" dirty="0" smtClean="0">
                <a:latin typeface="Helvetica Neue" charset="0"/>
                <a:ea typeface="Helvetica Neue" charset="0"/>
                <a:cs typeface="Helvetica Neue" charset="0"/>
              </a:rPr>
              <a:t>Y. </a:t>
            </a:r>
            <a:r>
              <a:rPr lang="en-US" altLang="zh-CN" sz="1400" kern="0" dirty="0" err="1">
                <a:latin typeface="Helvetica Neue" charset="0"/>
                <a:ea typeface="Helvetica Neue" charset="0"/>
                <a:cs typeface="Helvetica Neue" charset="0"/>
              </a:rPr>
              <a:t>Jia</a:t>
            </a:r>
            <a:r>
              <a:rPr lang="en-US" altLang="zh-CN" sz="1400" kern="0" dirty="0">
                <a:latin typeface="Helvetica Neue" charset="0"/>
                <a:ea typeface="Helvetica Neue" charset="0"/>
                <a:cs typeface="Helvetica Neue" charset="0"/>
              </a:rPr>
              <a:t>, </a:t>
            </a:r>
            <a:r>
              <a:rPr lang="en-US" altLang="zh-CN" sz="1400" kern="0" dirty="0" smtClean="0">
                <a:latin typeface="Helvetica Neue" charset="0"/>
                <a:ea typeface="Helvetica Neue" charset="0"/>
                <a:cs typeface="Helvetica Neue" charset="0"/>
              </a:rPr>
              <a:t>J. </a:t>
            </a:r>
            <a:r>
              <a:rPr lang="en-US" altLang="zh-CN" sz="1400" kern="0" dirty="0">
                <a:latin typeface="Helvetica Neue" charset="0"/>
                <a:ea typeface="Helvetica Neue" charset="0"/>
                <a:cs typeface="Helvetica Neue" charset="0"/>
              </a:rPr>
              <a:t>Tang, </a:t>
            </a:r>
            <a:r>
              <a:rPr lang="en-US" altLang="zh-CN" sz="1400" kern="0" dirty="0" smtClean="0">
                <a:latin typeface="Helvetica Neue" charset="0"/>
                <a:ea typeface="Helvetica Neue" charset="0"/>
                <a:cs typeface="Helvetica Neue" charset="0"/>
              </a:rPr>
              <a:t>D. </a:t>
            </a:r>
            <a:r>
              <a:rPr lang="en-US" altLang="zh-CN" sz="1400" kern="0" dirty="0">
                <a:latin typeface="Helvetica Neue" charset="0"/>
                <a:ea typeface="Helvetica Neue" charset="0"/>
                <a:cs typeface="Helvetica Neue" charset="0"/>
              </a:rPr>
              <a:t>Zhang, </a:t>
            </a:r>
            <a:r>
              <a:rPr lang="en-US" altLang="zh-CN" sz="1400" kern="0" dirty="0" smtClean="0">
                <a:latin typeface="Helvetica Neue" charset="0"/>
                <a:ea typeface="Helvetica Neue" charset="0"/>
                <a:cs typeface="Helvetica Neue" charset="0"/>
              </a:rPr>
              <a:t>Y. </a:t>
            </a:r>
            <a:r>
              <a:rPr lang="en-US" altLang="zh-CN" sz="1400" kern="0" dirty="0">
                <a:latin typeface="Helvetica Neue" charset="0"/>
                <a:ea typeface="Helvetica Neue" charset="0"/>
                <a:cs typeface="Helvetica Neue" charset="0"/>
              </a:rPr>
              <a:t>Yu, and </a:t>
            </a:r>
            <a:r>
              <a:rPr lang="en-US" altLang="zh-CN" sz="1400" kern="0" dirty="0" smtClean="0">
                <a:latin typeface="Helvetica Neue" charset="0"/>
                <a:ea typeface="Helvetica Neue" charset="0"/>
                <a:cs typeface="Helvetica Neue" charset="0"/>
              </a:rPr>
              <a:t>J. </a:t>
            </a:r>
            <a:r>
              <a:rPr lang="en-US" altLang="zh-CN" sz="1400" kern="0" dirty="0" err="1">
                <a:latin typeface="Helvetica Neue" charset="0"/>
                <a:ea typeface="Helvetica Neue" charset="0"/>
                <a:cs typeface="Helvetica Neue" charset="0"/>
              </a:rPr>
              <a:t>Guo</a:t>
            </a:r>
            <a:r>
              <a:rPr lang="en-US" altLang="zh-CN" sz="1400" kern="0" dirty="0">
                <a:latin typeface="Helvetica Neue" charset="0"/>
                <a:ea typeface="Helvetica Neue" charset="0"/>
                <a:cs typeface="Helvetica Neue" charset="0"/>
              </a:rPr>
              <a:t>. Mining Advisor-Advisee Relationships from Research Publication Networks. KDD'10, pages 203-212.</a:t>
            </a:r>
          </a:p>
        </p:txBody>
      </p:sp>
      <p:sp>
        <p:nvSpPr>
          <p:cNvPr id="48" name="矩形 47"/>
          <p:cNvSpPr/>
          <p:nvPr/>
        </p:nvSpPr>
        <p:spPr>
          <a:xfrm>
            <a:off x="6689316" y="1632145"/>
            <a:ext cx="2179538" cy="3048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US" altLang="zh-CN" sz="1800" b="1" dirty="0" smtClean="0">
                <a:solidFill>
                  <a:schemeClr val="tx1"/>
                </a:solidFill>
                <a:latin typeface="Times New Roman" charset="0"/>
                <a:ea typeface="Times New Roman" charset="0"/>
                <a:cs typeface="Times New Roman" charset="0"/>
              </a:rPr>
              <a:t>Semantic network</a:t>
            </a:r>
            <a:endParaRPr lang="zh-CN" altLang="en-US" sz="1800" b="1"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33495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C:\Documents and Settings\Administrator\Desktop\relation_minin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921" y="1397595"/>
            <a:ext cx="7036042" cy="377219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bwMode="auto">
          <a:xfrm>
            <a:off x="662523" y="2477715"/>
            <a:ext cx="2184243" cy="2520280"/>
          </a:xfrm>
          <a:prstGeom prst="rect">
            <a:avLst/>
          </a:prstGeom>
          <a:ln>
            <a:noFill/>
            <a:headEnd type="none" w="med" len="med"/>
            <a:tailEnd type="triangle" w="lg" len="lg"/>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2" name="标题 1"/>
          <p:cNvSpPr>
            <a:spLocks noGrp="1"/>
          </p:cNvSpPr>
          <p:nvPr>
            <p:ph type="title"/>
          </p:nvPr>
        </p:nvSpPr>
        <p:spPr/>
        <p:txBody>
          <a:bodyPr/>
          <a:lstStyle/>
          <a:p>
            <a:r>
              <a:rPr lang="en-US" altLang="zh-CN" sz="4000" dirty="0" smtClean="0">
                <a:latin typeface="Helvetica Neue" charset="0"/>
                <a:ea typeface="Helvetica Neue" charset="0"/>
                <a:cs typeface="Helvetica Neue" charset="0"/>
              </a:rPr>
              <a:t>Partially Labeled Pairwise</a:t>
            </a:r>
            <a:br>
              <a:rPr lang="en-US" altLang="zh-CN" sz="4000" dirty="0" smtClean="0">
                <a:latin typeface="Helvetica Neue" charset="0"/>
                <a:ea typeface="Helvetica Neue" charset="0"/>
                <a:cs typeface="Helvetica Neue" charset="0"/>
              </a:rPr>
            </a:br>
            <a:r>
              <a:rPr lang="en-US" altLang="zh-CN" sz="4000" dirty="0" smtClean="0">
                <a:latin typeface="Helvetica Neue" charset="0"/>
                <a:ea typeface="Helvetica Neue" charset="0"/>
                <a:cs typeface="Helvetica Neue" charset="0"/>
              </a:rPr>
              <a:t>Factor Graph Model (PLP-FGM)</a:t>
            </a:r>
            <a:endParaRPr lang="zh-CN" altLang="en-US" sz="4000" dirty="0">
              <a:latin typeface="Helvetica Neue" charset="0"/>
              <a:ea typeface="Helvetica Neue" charset="0"/>
              <a:cs typeface="Helvetica Neue" charset="0"/>
            </a:endParaRPr>
          </a:p>
        </p:txBody>
      </p:sp>
      <p:sp>
        <p:nvSpPr>
          <p:cNvPr id="22" name="TextBox 21"/>
          <p:cNvSpPr txBox="1"/>
          <p:nvPr/>
        </p:nvSpPr>
        <p:spPr>
          <a:xfrm>
            <a:off x="194472" y="5276735"/>
            <a:ext cx="4119936" cy="369332"/>
          </a:xfrm>
          <a:prstGeom prst="rect">
            <a:avLst/>
          </a:prstGeom>
          <a:noFill/>
        </p:spPr>
        <p:txBody>
          <a:bodyPr wrap="none" rtlCol="0">
            <a:spAutoFit/>
          </a:bodyPr>
          <a:lstStyle/>
          <a:p>
            <a:pPr>
              <a:buNone/>
            </a:pPr>
            <a:r>
              <a:rPr lang="en-US" altLang="zh-CN" sz="1800" b="1" i="1" dirty="0" smtClean="0">
                <a:latin typeface="Helvetica Neue" charset="0"/>
                <a:ea typeface="Helvetica Neue" charset="0"/>
                <a:cs typeface="Helvetica Neue" charset="0"/>
              </a:rPr>
              <a:t>Map relationship to nodes in model</a:t>
            </a:r>
            <a:endParaRPr lang="zh-CN" altLang="en-US" sz="1800" b="1" i="1" dirty="0">
              <a:latin typeface="Helvetica Neue" charset="0"/>
              <a:ea typeface="Helvetica Neue" charset="0"/>
              <a:cs typeface="Helvetica Neue" charset="0"/>
            </a:endParaRPr>
          </a:p>
        </p:txBody>
      </p:sp>
      <p:sp>
        <p:nvSpPr>
          <p:cNvPr id="23" name="椭圆 22"/>
          <p:cNvSpPr/>
          <p:nvPr/>
        </p:nvSpPr>
        <p:spPr bwMode="auto">
          <a:xfrm>
            <a:off x="3158803" y="2765747"/>
            <a:ext cx="1125141"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cxnSp>
        <p:nvCxnSpPr>
          <p:cNvPr id="36" name="直接箭头连接符 35"/>
          <p:cNvCxnSpPr/>
          <p:nvPr/>
        </p:nvCxnSpPr>
        <p:spPr bwMode="auto">
          <a:xfrm>
            <a:off x="5655078" y="3866807"/>
            <a:ext cx="1560173" cy="843183"/>
          </a:xfrm>
          <a:prstGeom prst="straightConnector1">
            <a:avLst/>
          </a:prstGeom>
          <a:noFill/>
          <a:ln w="28575" cap="flat" cmpd="sng" algn="ctr">
            <a:solidFill>
              <a:srgbClr val="4F81BD"/>
            </a:solidFill>
            <a:prstDash val="solid"/>
            <a:round/>
            <a:headEnd type="none" w="med" len="med"/>
            <a:tailEnd type="arrow"/>
          </a:ln>
          <a:effectLst/>
        </p:spPr>
      </p:cxnSp>
      <p:cxnSp>
        <p:nvCxnSpPr>
          <p:cNvPr id="39" name="直接箭头连接符 38"/>
          <p:cNvCxnSpPr/>
          <p:nvPr/>
        </p:nvCxnSpPr>
        <p:spPr bwMode="auto">
          <a:xfrm>
            <a:off x="3860881" y="3701851"/>
            <a:ext cx="2964329" cy="1008112"/>
          </a:xfrm>
          <a:prstGeom prst="straightConnector1">
            <a:avLst/>
          </a:prstGeom>
          <a:noFill/>
          <a:ln w="28575" cap="flat" cmpd="sng" algn="ctr">
            <a:solidFill>
              <a:srgbClr val="4F81BD"/>
            </a:solidFill>
            <a:prstDash val="solid"/>
            <a:round/>
            <a:headEnd type="none" w="med" len="med"/>
            <a:tailEnd type="arrow"/>
          </a:ln>
          <a:effectLst/>
        </p:spPr>
      </p:cxnSp>
      <p:sp>
        <p:nvSpPr>
          <p:cNvPr id="42" name="TextBox 41"/>
          <p:cNvSpPr txBox="1"/>
          <p:nvPr/>
        </p:nvSpPr>
        <p:spPr>
          <a:xfrm>
            <a:off x="6220276" y="4709963"/>
            <a:ext cx="2185276" cy="369332"/>
          </a:xfrm>
          <a:prstGeom prst="rect">
            <a:avLst/>
          </a:prstGeom>
          <a:noFill/>
        </p:spPr>
        <p:txBody>
          <a:bodyPr wrap="none" rtlCol="0">
            <a:spAutoFit/>
          </a:bodyPr>
          <a:lstStyle/>
          <a:p>
            <a:pPr>
              <a:buNone/>
            </a:pPr>
            <a:r>
              <a:rPr lang="en-US" altLang="zh-CN" sz="1800" b="1" i="1" dirty="0" smtClean="0">
                <a:solidFill>
                  <a:srgbClr val="4F81BD"/>
                </a:solidFill>
                <a:latin typeface="Helvetica Neue" charset="0"/>
                <a:ea typeface="Helvetica Neue" charset="0"/>
                <a:cs typeface="Helvetica Neue" charset="0"/>
              </a:rPr>
              <a:t>Attribute factors f</a:t>
            </a:r>
            <a:endParaRPr lang="zh-CN" altLang="en-US" sz="1800" b="1" i="1" dirty="0">
              <a:solidFill>
                <a:srgbClr val="4F81BD"/>
              </a:solidFill>
              <a:latin typeface="Helvetica Neue" charset="0"/>
              <a:ea typeface="Helvetica Neue" charset="0"/>
              <a:cs typeface="Helvetica Neue" charset="0"/>
            </a:endParaRPr>
          </a:p>
        </p:txBody>
      </p:sp>
      <p:sp>
        <p:nvSpPr>
          <p:cNvPr id="43" name="椭圆 42"/>
          <p:cNvSpPr/>
          <p:nvPr/>
        </p:nvSpPr>
        <p:spPr bwMode="auto">
          <a:xfrm>
            <a:off x="4094907" y="2033088"/>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44" name="椭圆 43"/>
          <p:cNvSpPr/>
          <p:nvPr/>
        </p:nvSpPr>
        <p:spPr bwMode="auto">
          <a:xfrm>
            <a:off x="5967115" y="2198017"/>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cxnSp>
        <p:nvCxnSpPr>
          <p:cNvPr id="45" name="直接箭头连接符 44"/>
          <p:cNvCxnSpPr/>
          <p:nvPr/>
        </p:nvCxnSpPr>
        <p:spPr bwMode="auto">
          <a:xfrm>
            <a:off x="7092256" y="2456934"/>
            <a:ext cx="981093" cy="826760"/>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52" name="TextBox 51"/>
          <p:cNvSpPr txBox="1"/>
          <p:nvPr/>
        </p:nvSpPr>
        <p:spPr>
          <a:xfrm>
            <a:off x="7073980" y="3330509"/>
            <a:ext cx="2388693" cy="369332"/>
          </a:xfrm>
          <a:prstGeom prst="rect">
            <a:avLst/>
          </a:prstGeom>
          <a:noFill/>
          <a:ln>
            <a:noFill/>
          </a:ln>
        </p:spPr>
        <p:txBody>
          <a:bodyPr wrap="none" rtlCol="0">
            <a:spAutoFit/>
          </a:bodyPr>
          <a:lstStyle/>
          <a:p>
            <a:pPr>
              <a:buNone/>
            </a:pPr>
            <a:r>
              <a:rPr lang="en-US" altLang="zh-CN" sz="1800" b="1" i="1" dirty="0" smtClean="0">
                <a:solidFill>
                  <a:schemeClr val="accent5">
                    <a:lumMod val="25000"/>
                  </a:schemeClr>
                </a:solidFill>
                <a:latin typeface="Helvetica Neue" charset="0"/>
                <a:ea typeface="Helvetica Neue" charset="0"/>
                <a:cs typeface="Helvetica Neue" charset="0"/>
              </a:rPr>
              <a:t>Correlation factor g</a:t>
            </a:r>
            <a:endParaRPr lang="zh-CN" altLang="en-US" sz="1800" b="1" i="1" dirty="0">
              <a:solidFill>
                <a:schemeClr val="accent5">
                  <a:lumMod val="25000"/>
                </a:schemeClr>
              </a:solidFill>
              <a:latin typeface="Helvetica Neue" charset="0"/>
              <a:ea typeface="Helvetica Neue" charset="0"/>
              <a:cs typeface="Helvetica Neue" charset="0"/>
            </a:endParaRPr>
          </a:p>
        </p:txBody>
      </p:sp>
      <p:sp>
        <p:nvSpPr>
          <p:cNvPr id="55" name="椭圆 54"/>
          <p:cNvSpPr/>
          <p:nvPr/>
        </p:nvSpPr>
        <p:spPr bwMode="auto">
          <a:xfrm>
            <a:off x="3483699" y="1565036"/>
            <a:ext cx="1125141" cy="468052"/>
          </a:xfrm>
          <a:prstGeom prst="ellipse">
            <a:avLst/>
          </a:prstGeom>
          <a:noFill/>
          <a:ln w="28575" cap="flat" cmpd="sng" algn="ctr">
            <a:solidFill>
              <a:srgbClr val="9900CC"/>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9900CC"/>
              </a:solidFill>
              <a:effectLst/>
              <a:latin typeface="Helvetica Neue" charset="0"/>
              <a:ea typeface="Helvetica Neue" charset="0"/>
              <a:cs typeface="Helvetica Neue" charset="0"/>
            </a:endParaRPr>
          </a:p>
        </p:txBody>
      </p:sp>
      <p:sp>
        <p:nvSpPr>
          <p:cNvPr id="56" name="TextBox 55"/>
          <p:cNvSpPr txBox="1"/>
          <p:nvPr/>
        </p:nvSpPr>
        <p:spPr>
          <a:xfrm>
            <a:off x="292572" y="1371600"/>
            <a:ext cx="2311598" cy="369332"/>
          </a:xfrm>
          <a:prstGeom prst="rect">
            <a:avLst/>
          </a:prstGeom>
          <a:noFill/>
        </p:spPr>
        <p:txBody>
          <a:bodyPr wrap="none" rtlCol="0">
            <a:spAutoFit/>
          </a:bodyPr>
          <a:lstStyle/>
          <a:p>
            <a:pPr>
              <a:buNone/>
            </a:pPr>
            <a:r>
              <a:rPr lang="en-US" altLang="zh-CN" sz="1800" b="1" i="1" dirty="0" smtClean="0">
                <a:solidFill>
                  <a:srgbClr val="9900CC"/>
                </a:solidFill>
                <a:latin typeface="Helvetica Neue" charset="0"/>
                <a:ea typeface="Helvetica Neue" charset="0"/>
                <a:cs typeface="Helvetica Neue" charset="0"/>
              </a:rPr>
              <a:t>Constraint factor h</a:t>
            </a:r>
            <a:endParaRPr lang="zh-CN" altLang="en-US" sz="1800" b="1" i="1" dirty="0">
              <a:solidFill>
                <a:srgbClr val="9900CC"/>
              </a:solidFill>
              <a:latin typeface="Helvetica Neue" charset="0"/>
              <a:ea typeface="Helvetica Neue" charset="0"/>
              <a:cs typeface="Helvetica Neue" charset="0"/>
            </a:endParaRPr>
          </a:p>
        </p:txBody>
      </p:sp>
      <p:cxnSp>
        <p:nvCxnSpPr>
          <p:cNvPr id="57" name="直接箭头连接符 56"/>
          <p:cNvCxnSpPr>
            <a:stCxn id="55" idx="1"/>
            <a:endCxn id="56" idx="3"/>
          </p:cNvCxnSpPr>
          <p:nvPr/>
        </p:nvCxnSpPr>
        <p:spPr bwMode="auto">
          <a:xfrm flipH="1" flipV="1">
            <a:off x="2604170" y="1556266"/>
            <a:ext cx="1044302" cy="77315"/>
          </a:xfrm>
          <a:prstGeom prst="straightConnector1">
            <a:avLst/>
          </a:prstGeom>
          <a:noFill/>
          <a:ln w="28575" cap="flat" cmpd="sng" algn="ctr">
            <a:solidFill>
              <a:srgbClr val="992CCC"/>
            </a:solidFill>
            <a:prstDash val="solid"/>
            <a:round/>
            <a:headEnd type="none" w="med" len="med"/>
            <a:tailEnd type="arrow"/>
          </a:ln>
          <a:effectLst/>
        </p:spPr>
      </p:cxnSp>
      <p:sp>
        <p:nvSpPr>
          <p:cNvPr id="21" name="TextBox 20"/>
          <p:cNvSpPr txBox="1"/>
          <p:nvPr/>
        </p:nvSpPr>
        <p:spPr>
          <a:xfrm>
            <a:off x="1471732" y="4988703"/>
            <a:ext cx="761747" cy="369332"/>
          </a:xfrm>
          <a:prstGeom prst="rect">
            <a:avLst/>
          </a:prstGeom>
          <a:noFill/>
        </p:spPr>
        <p:txBody>
          <a:bodyPr wrap="none" rtlCol="0">
            <a:spAutoFit/>
          </a:bodyPr>
          <a:lstStyle/>
          <a:p>
            <a:pPr>
              <a:buNone/>
            </a:pPr>
            <a:r>
              <a:rPr lang="en-US" altLang="zh-CN" sz="1800" b="1" i="1" dirty="0" smtClean="0">
                <a:solidFill>
                  <a:srgbClr val="800000"/>
                </a:solidFill>
                <a:latin typeface="Helvetica Neue" charset="0"/>
                <a:ea typeface="Helvetica Neue" charset="0"/>
                <a:cs typeface="Helvetica Neue" charset="0"/>
              </a:rPr>
              <a:t>Input</a:t>
            </a:r>
            <a:endParaRPr lang="zh-CN" altLang="en-US" sz="1800" b="1" i="1" dirty="0">
              <a:solidFill>
                <a:srgbClr val="800000"/>
              </a:solidFill>
              <a:latin typeface="Helvetica Neue" charset="0"/>
              <a:ea typeface="Helvetica Neue" charset="0"/>
              <a:cs typeface="Helvetica Neue" charset="0"/>
            </a:endParaRPr>
          </a:p>
        </p:txBody>
      </p:sp>
      <p:sp>
        <p:nvSpPr>
          <p:cNvPr id="24" name="TextBox 23"/>
          <p:cNvSpPr txBox="1"/>
          <p:nvPr/>
        </p:nvSpPr>
        <p:spPr>
          <a:xfrm>
            <a:off x="4562959" y="5060711"/>
            <a:ext cx="787395" cy="338554"/>
          </a:xfrm>
          <a:prstGeom prst="rect">
            <a:avLst/>
          </a:prstGeom>
          <a:noFill/>
        </p:spPr>
        <p:txBody>
          <a:bodyPr wrap="none" rtlCol="0">
            <a:spAutoFit/>
          </a:bodyPr>
          <a:lstStyle/>
          <a:p>
            <a:pPr>
              <a:buNone/>
            </a:pPr>
            <a:r>
              <a:rPr lang="en-US" altLang="zh-CN" sz="1600" b="1" i="1" dirty="0" smtClean="0">
                <a:solidFill>
                  <a:srgbClr val="800000"/>
                </a:solidFill>
                <a:latin typeface="Helvetica Neue" charset="0"/>
                <a:ea typeface="Helvetica Neue" charset="0"/>
                <a:cs typeface="Helvetica Neue" charset="0"/>
              </a:rPr>
              <a:t>Model</a:t>
            </a:r>
            <a:endParaRPr lang="zh-CN" altLang="en-US" sz="1600" b="1" i="1" dirty="0">
              <a:solidFill>
                <a:srgbClr val="800000"/>
              </a:solidFill>
              <a:latin typeface="Helvetica Neue" charset="0"/>
              <a:ea typeface="Helvetica Neue" charset="0"/>
              <a:cs typeface="Helvetica Neue" charset="0"/>
            </a:endParaRPr>
          </a:p>
        </p:txBody>
      </p:sp>
      <p:sp>
        <p:nvSpPr>
          <p:cNvPr id="26" name="椭圆 25"/>
          <p:cNvSpPr/>
          <p:nvPr/>
        </p:nvSpPr>
        <p:spPr bwMode="auto">
          <a:xfrm>
            <a:off x="3294845" y="3962101"/>
            <a:ext cx="722058" cy="330791"/>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Helvetica Neue" charset="0"/>
              <a:ea typeface="Helvetica Neue" charset="0"/>
              <a:cs typeface="Helvetica Neue" charset="0"/>
            </a:endParaRPr>
          </a:p>
        </p:txBody>
      </p:sp>
      <p:sp>
        <p:nvSpPr>
          <p:cNvPr id="27" name="TextBox 26"/>
          <p:cNvSpPr txBox="1"/>
          <p:nvPr/>
        </p:nvSpPr>
        <p:spPr>
          <a:xfrm>
            <a:off x="1964226" y="2405707"/>
            <a:ext cx="2442713" cy="369332"/>
          </a:xfrm>
          <a:prstGeom prst="rect">
            <a:avLst/>
          </a:prstGeom>
          <a:noFill/>
        </p:spPr>
        <p:txBody>
          <a:bodyPr wrap="square" rtlCol="0">
            <a:spAutoFit/>
          </a:bodyPr>
          <a:lstStyle/>
          <a:p>
            <a:pPr>
              <a:buNone/>
            </a:pPr>
            <a:r>
              <a:rPr lang="en-US" altLang="zh-CN" sz="1800" b="1" i="1" dirty="0" smtClean="0">
                <a:solidFill>
                  <a:srgbClr val="871114"/>
                </a:solidFill>
                <a:latin typeface="Helvetica Neue" charset="0"/>
                <a:ea typeface="Helvetica Neue" charset="0"/>
                <a:cs typeface="Helvetica Neue" charset="0"/>
              </a:rPr>
              <a:t>Latent Variable</a:t>
            </a:r>
            <a:endParaRPr lang="zh-CN" altLang="en-US" sz="1800" b="1" i="1" dirty="0">
              <a:solidFill>
                <a:srgbClr val="871114"/>
              </a:solidFill>
              <a:latin typeface="Helvetica Neue" charset="0"/>
              <a:ea typeface="Helvetica Neue" charset="0"/>
              <a:cs typeface="Helvetica Neue" charset="0"/>
            </a:endParaRPr>
          </a:p>
        </p:txBody>
      </p:sp>
      <p:sp>
        <p:nvSpPr>
          <p:cNvPr id="4" name="TextBox 3"/>
          <p:cNvSpPr txBox="1"/>
          <p:nvPr/>
        </p:nvSpPr>
        <p:spPr>
          <a:xfrm>
            <a:off x="2667984" y="5592435"/>
            <a:ext cx="3786101" cy="584775"/>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600" b="1" dirty="0" smtClean="0">
                <a:solidFill>
                  <a:schemeClr val="tx1"/>
                </a:solidFill>
                <a:latin typeface="Helvetica Neue" charset="0"/>
                <a:ea typeface="Helvetica Neue" charset="0"/>
                <a:cs typeface="Helvetica Neue" charset="0"/>
              </a:rPr>
              <a:t>Example</a:t>
            </a:r>
            <a:r>
              <a:rPr lang="en-US" altLang="zh-CN" sz="1600" dirty="0">
                <a:solidFill>
                  <a:schemeClr val="tx1"/>
                </a:solidFill>
                <a:latin typeface="Helvetica Neue" charset="0"/>
                <a:ea typeface="Helvetica Neue" charset="0"/>
                <a:cs typeface="Helvetica Neue" charset="0"/>
              </a:rPr>
              <a:t>:</a:t>
            </a:r>
            <a:br>
              <a:rPr lang="en-US" altLang="zh-CN" sz="1600" dirty="0">
                <a:solidFill>
                  <a:schemeClr val="tx1"/>
                </a:solidFill>
                <a:latin typeface="Helvetica Neue" charset="0"/>
                <a:ea typeface="Helvetica Neue" charset="0"/>
                <a:cs typeface="Helvetica Neue" charset="0"/>
              </a:rPr>
            </a:br>
            <a:r>
              <a:rPr lang="en-US" altLang="zh-CN" sz="1600" dirty="0">
                <a:solidFill>
                  <a:schemeClr val="tx1"/>
                </a:solidFill>
                <a:latin typeface="Helvetica Neue" charset="0"/>
                <a:ea typeface="Helvetica Neue" charset="0"/>
                <a:cs typeface="Helvetica Neue" charset="0"/>
              </a:rPr>
              <a:t>   #</a:t>
            </a:r>
            <a:r>
              <a:rPr lang="en-US" altLang="zh-CN" sz="1600" dirty="0" smtClean="0">
                <a:solidFill>
                  <a:schemeClr val="tx1"/>
                </a:solidFill>
                <a:latin typeface="Helvetica Neue" charset="0"/>
                <a:ea typeface="Helvetica Neue" charset="0"/>
                <a:cs typeface="Helvetica Neue" charset="0"/>
              </a:rPr>
              <a:t>Coauthored papers by </a:t>
            </a:r>
            <a:r>
              <a:rPr lang="en-US" altLang="zh-CN" sz="1600" dirty="0">
                <a:solidFill>
                  <a:schemeClr val="tx1"/>
                </a:solidFill>
                <a:latin typeface="Helvetica Neue" charset="0"/>
                <a:ea typeface="Helvetica Neue" charset="0"/>
                <a:cs typeface="Helvetica Neue" charset="0"/>
              </a:rPr>
              <a:t>two </a:t>
            </a:r>
            <a:r>
              <a:rPr lang="en-US" altLang="zh-CN" sz="1600" dirty="0" smtClean="0">
                <a:solidFill>
                  <a:schemeClr val="tx1"/>
                </a:solidFill>
                <a:latin typeface="Helvetica Neue" charset="0"/>
                <a:ea typeface="Helvetica Neue" charset="0"/>
                <a:cs typeface="Helvetica Neue" charset="0"/>
              </a:rPr>
              <a:t>authors?</a:t>
            </a:r>
            <a:endParaRPr lang="en-US" altLang="zh-CN" sz="1600" dirty="0">
              <a:solidFill>
                <a:schemeClr val="tx1"/>
              </a:solidFill>
              <a:latin typeface="Helvetica Neue" charset="0"/>
              <a:ea typeface="Helvetica Neue" charset="0"/>
              <a:cs typeface="Helvetica Neue" charset="0"/>
            </a:endParaRPr>
          </a:p>
        </p:txBody>
      </p:sp>
      <p:sp>
        <p:nvSpPr>
          <p:cNvPr id="32" name="TextBox 31"/>
          <p:cNvSpPr txBox="1"/>
          <p:nvPr/>
        </p:nvSpPr>
        <p:spPr>
          <a:xfrm>
            <a:off x="3620852" y="5580529"/>
            <a:ext cx="5822428" cy="584775"/>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600" b="1" dirty="0" smtClean="0">
                <a:solidFill>
                  <a:schemeClr val="tx1"/>
                </a:solidFill>
                <a:latin typeface="Helvetica Neue" charset="0"/>
                <a:ea typeface="Helvetica Neue" charset="0"/>
                <a:cs typeface="Helvetica Neue" charset="0"/>
              </a:rPr>
              <a:t>Example</a:t>
            </a:r>
            <a:r>
              <a:rPr lang="en-US" altLang="zh-CN" sz="1600" dirty="0" smtClean="0">
                <a:solidFill>
                  <a:schemeClr val="tx1"/>
                </a:solidFill>
                <a:latin typeface="Helvetica Neue" charset="0"/>
                <a:ea typeface="Helvetica Neue" charset="0"/>
                <a:cs typeface="Helvetica Neue" charset="0"/>
              </a:rPr>
              <a:t>:</a:t>
            </a:r>
            <a:br>
              <a:rPr lang="en-US" altLang="zh-CN" sz="1600" dirty="0" smtClean="0">
                <a:solidFill>
                  <a:schemeClr val="tx1"/>
                </a:solidFill>
                <a:latin typeface="Helvetica Neue" charset="0"/>
                <a:ea typeface="Helvetica Neue" charset="0"/>
                <a:cs typeface="Helvetica Neue" charset="0"/>
              </a:rPr>
            </a:br>
            <a:r>
              <a:rPr lang="en-US" altLang="zh-CN" sz="1600" dirty="0" smtClean="0">
                <a:solidFill>
                  <a:schemeClr val="tx1"/>
                </a:solidFill>
                <a:latin typeface="Helvetica Neue" charset="0"/>
                <a:ea typeface="Helvetica Neue" charset="0"/>
                <a:cs typeface="Helvetica Neue" charset="0"/>
              </a:rPr>
              <a:t>  Author A has a longer publication history than both B and </a:t>
            </a:r>
            <a:r>
              <a:rPr lang="en-US" altLang="zh-CN" sz="1600" dirty="0">
                <a:solidFill>
                  <a:schemeClr val="tx1"/>
                </a:solidFill>
                <a:latin typeface="Helvetica Neue" charset="0"/>
                <a:ea typeface="Helvetica Neue" charset="0"/>
                <a:cs typeface="Helvetica Neue" charset="0"/>
              </a:rPr>
              <a:t>C.</a:t>
            </a:r>
          </a:p>
        </p:txBody>
      </p:sp>
      <p:pic>
        <p:nvPicPr>
          <p:cNvPr id="5" name="Picture 4"/>
          <p:cNvPicPr>
            <a:picLocks noChangeAspect="1"/>
          </p:cNvPicPr>
          <p:nvPr/>
        </p:nvPicPr>
        <p:blipFill>
          <a:blip r:embed="rId4" cstate="print"/>
          <a:stretch>
            <a:fillRect/>
          </a:stretch>
        </p:blipFill>
        <p:spPr>
          <a:xfrm>
            <a:off x="506513" y="2837755"/>
            <a:ext cx="2293474" cy="1895996"/>
          </a:xfrm>
          <a:prstGeom prst="rect">
            <a:avLst/>
          </a:prstGeom>
        </p:spPr>
      </p:pic>
      <p:cxnSp>
        <p:nvCxnSpPr>
          <p:cNvPr id="18" name="直接箭头连接符 17"/>
          <p:cNvCxnSpPr/>
          <p:nvPr/>
        </p:nvCxnSpPr>
        <p:spPr bwMode="auto">
          <a:xfrm flipV="1">
            <a:off x="2612740" y="4061891"/>
            <a:ext cx="624069" cy="72008"/>
          </a:xfrm>
          <a:prstGeom prst="straightConnector1">
            <a:avLst/>
          </a:prstGeom>
          <a:noFill/>
          <a:ln w="28575" cap="flat" cmpd="sng" algn="ctr">
            <a:solidFill>
              <a:srgbClr val="800D00"/>
            </a:solidFill>
            <a:prstDash val="solid"/>
            <a:round/>
            <a:headEnd type="none" w="med" len="med"/>
            <a:tailEnd type="arrow"/>
          </a:ln>
          <a:effectLst/>
        </p:spPr>
      </p:cxnSp>
      <p:sp>
        <p:nvSpPr>
          <p:cNvPr id="2053" name="TextBox 2052"/>
          <p:cNvSpPr txBox="1"/>
          <p:nvPr/>
        </p:nvSpPr>
        <p:spPr>
          <a:xfrm>
            <a:off x="2438967" y="2097957"/>
            <a:ext cx="101662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12</a:t>
            </a:r>
            <a:r>
              <a:rPr lang="en-US" sz="1400" dirty="0" smtClean="0">
                <a:solidFill>
                  <a:srgbClr val="003300"/>
                </a:solidFill>
                <a:latin typeface="Helvetica Neue" charset="0"/>
                <a:ea typeface="Helvetica Neue" charset="0"/>
                <a:cs typeface="Helvetica Neue" charset="0"/>
              </a:rPr>
              <a:t>=Friend</a:t>
            </a:r>
            <a:endParaRPr lang="en-US" sz="1400" dirty="0">
              <a:solidFill>
                <a:srgbClr val="003300"/>
              </a:solidFill>
              <a:latin typeface="Helvetica Neue" charset="0"/>
              <a:ea typeface="Helvetica Neue" charset="0"/>
              <a:cs typeface="Helvetica Neue" charset="0"/>
            </a:endParaRPr>
          </a:p>
        </p:txBody>
      </p:sp>
      <p:cxnSp>
        <p:nvCxnSpPr>
          <p:cNvPr id="54" name="直接箭头连接符 17"/>
          <p:cNvCxnSpPr/>
          <p:nvPr/>
        </p:nvCxnSpPr>
        <p:spPr bwMode="auto">
          <a:xfrm>
            <a:off x="1988671" y="4565947"/>
            <a:ext cx="2340260" cy="0"/>
          </a:xfrm>
          <a:prstGeom prst="straightConnector1">
            <a:avLst/>
          </a:prstGeom>
          <a:noFill/>
          <a:ln w="28575" cap="flat" cmpd="sng" algn="ctr">
            <a:solidFill>
              <a:srgbClr val="800D00"/>
            </a:solidFill>
            <a:prstDash val="solid"/>
            <a:round/>
            <a:headEnd type="none" w="med" len="med"/>
            <a:tailEnd type="arrow"/>
          </a:ln>
          <a:effectLst/>
        </p:spPr>
      </p:cxnSp>
      <p:sp>
        <p:nvSpPr>
          <p:cNvPr id="25" name="椭圆 24"/>
          <p:cNvSpPr/>
          <p:nvPr/>
        </p:nvSpPr>
        <p:spPr bwMode="auto">
          <a:xfrm>
            <a:off x="3394563" y="2045645"/>
            <a:ext cx="513386" cy="398180"/>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Helvetica Neue" charset="0"/>
              <a:ea typeface="Helvetica Neue" charset="0"/>
              <a:cs typeface="Helvetica Neue" charset="0"/>
            </a:endParaRPr>
          </a:p>
        </p:txBody>
      </p:sp>
      <p:sp>
        <p:nvSpPr>
          <p:cNvPr id="34" name="TextBox 33"/>
          <p:cNvSpPr txBox="1"/>
          <p:nvPr/>
        </p:nvSpPr>
        <p:spPr>
          <a:xfrm>
            <a:off x="4889961" y="1479719"/>
            <a:ext cx="101662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21</a:t>
            </a:r>
            <a:r>
              <a:rPr lang="en-US" sz="1400" dirty="0" smtClean="0">
                <a:solidFill>
                  <a:srgbClr val="003300"/>
                </a:solidFill>
                <a:latin typeface="Helvetica Neue" charset="0"/>
                <a:ea typeface="Helvetica Neue" charset="0"/>
                <a:cs typeface="Helvetica Neue" charset="0"/>
              </a:rPr>
              <a:t>=Friend</a:t>
            </a:r>
            <a:endParaRPr lang="en-US" sz="1400" dirty="0">
              <a:solidFill>
                <a:srgbClr val="003300"/>
              </a:solidFill>
              <a:latin typeface="Helvetica Neue" charset="0"/>
              <a:ea typeface="Helvetica Neue" charset="0"/>
              <a:cs typeface="Helvetica Neue" charset="0"/>
            </a:endParaRPr>
          </a:p>
        </p:txBody>
      </p:sp>
      <p:sp>
        <p:nvSpPr>
          <p:cNvPr id="38" name="TextBox 37"/>
          <p:cNvSpPr txBox="1"/>
          <p:nvPr/>
        </p:nvSpPr>
        <p:spPr>
          <a:xfrm>
            <a:off x="5792315" y="2870341"/>
            <a:ext cx="1032907" cy="307777"/>
          </a:xfrm>
          <a:prstGeom prst="rect">
            <a:avLst/>
          </a:prstGeom>
          <a:solidFill>
            <a:srgbClr val="CCCCFF"/>
          </a:solidFill>
          <a:ln>
            <a:solidFill>
              <a:srgbClr val="003300"/>
            </a:solidFill>
          </a:ln>
        </p:spPr>
        <p:txBody>
          <a:bodyPr wrap="squar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16</a:t>
            </a:r>
            <a:r>
              <a:rPr lang="en-US" sz="1400" dirty="0" smtClean="0">
                <a:solidFill>
                  <a:srgbClr val="003300"/>
                </a:solidFill>
                <a:latin typeface="Helvetica Neue" charset="0"/>
                <a:ea typeface="Helvetica Neue" charset="0"/>
                <a:cs typeface="Helvetica Neue" charset="0"/>
              </a:rPr>
              <a:t>=Other</a:t>
            </a:r>
            <a:endParaRPr lang="en-US" sz="1400" dirty="0">
              <a:solidFill>
                <a:srgbClr val="003300"/>
              </a:solidFill>
              <a:latin typeface="Helvetica Neue" charset="0"/>
              <a:ea typeface="Helvetica Neue" charset="0"/>
              <a:cs typeface="Helvetica Neue" charset="0"/>
            </a:endParaRPr>
          </a:p>
        </p:txBody>
      </p:sp>
      <p:cxnSp>
        <p:nvCxnSpPr>
          <p:cNvPr id="48" name="直接箭头连接符 47"/>
          <p:cNvCxnSpPr>
            <a:stCxn id="43" idx="5"/>
            <a:endCxn id="2059" idx="3"/>
          </p:cNvCxnSpPr>
          <p:nvPr/>
        </p:nvCxnSpPr>
        <p:spPr bwMode="auto">
          <a:xfrm>
            <a:off x="5055273" y="2432622"/>
            <a:ext cx="2746690" cy="851099"/>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35" name="椭圆 34"/>
          <p:cNvSpPr/>
          <p:nvPr/>
        </p:nvSpPr>
        <p:spPr bwMode="auto">
          <a:xfrm>
            <a:off x="5031009" y="2930676"/>
            <a:ext cx="1100438"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3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err="1" smtClean="0">
                <a:latin typeface="Helvetica Neue" charset="0"/>
                <a:ea typeface="Helvetica Neue" charset="0"/>
                <a:cs typeface="Helvetica Neue" charset="0"/>
              </a:rPr>
              <a:t>Wenbin</a:t>
            </a:r>
            <a:r>
              <a:rPr lang="en-US" altLang="zh-CN" sz="1400" kern="0" dirty="0" smtClean="0">
                <a:latin typeface="Helvetica Neue" charset="0"/>
                <a:ea typeface="Helvetica Neue" charset="0"/>
                <a:cs typeface="Helvetica Neue" charset="0"/>
              </a:rPr>
              <a:t> Tang, </a:t>
            </a:r>
            <a:r>
              <a:rPr lang="en-US" altLang="zh-CN" sz="1400" kern="0" dirty="0" err="1" smtClean="0">
                <a:latin typeface="Helvetica Neue" charset="0"/>
                <a:ea typeface="Helvetica Neue" charset="0"/>
                <a:cs typeface="Helvetica Neue" charset="0"/>
              </a:rPr>
              <a:t>Honglei</a:t>
            </a:r>
            <a:r>
              <a:rPr lang="en-US" altLang="zh-CN" sz="1400" kern="0" dirty="0" smtClean="0">
                <a:latin typeface="Helvetica Neue" charset="0"/>
                <a:ea typeface="Helvetica Neue" charset="0"/>
                <a:cs typeface="Helvetica Neue" charset="0"/>
              </a:rPr>
              <a:t> Zhuang, and Jie Tang. Learning to Infer Social Ties in Large Networks. In ECML/PKDD'2011. pp. 381-397. (</a:t>
            </a:r>
            <a:r>
              <a:rPr lang="en-US" altLang="zh-CN" sz="1400" b="1" kern="0" dirty="0" smtClean="0">
                <a:latin typeface="Helvetica Neue" charset="0"/>
                <a:ea typeface="Helvetica Neue" charset="0"/>
                <a:cs typeface="Helvetica Neue" charset="0"/>
              </a:rPr>
              <a:t>Best Student Paper Runner-up</a:t>
            </a:r>
            <a:r>
              <a:rPr lang="en-US" altLang="zh-CN" sz="1400" kern="0" dirty="0" smtClean="0">
                <a:latin typeface="Helvetica Neue" charset="0"/>
                <a:ea typeface="Helvetica Neue" charset="0"/>
                <a:cs typeface="Helvetica Neue" charset="0"/>
              </a:rPr>
              <a:t>)</a:t>
            </a:r>
            <a:endParaRPr kumimoji="0" lang="zh-CN" altLang="en-US" sz="1400" i="0" u="none" strike="noStrike" kern="0" cap="none" spc="0" normalizeH="0" baseline="0" noProof="0" dirty="0" smtClean="0">
              <a:ln>
                <a:noFill/>
              </a:ln>
              <a:solidFill>
                <a:schemeClr val="tx1"/>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796194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par>
                                <p:cTn id="45" presetID="14" presetClass="entr" presetSubtype="1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randombar(horizontal)">
                                      <p:cBhvr>
                                        <p:cTn id="47" dur="500"/>
                                        <p:tgtEl>
                                          <p:spTgt spid="3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randombar(horizontal)">
                                      <p:cBhvr>
                                        <p:cTn id="55" dur="500"/>
                                        <p:tgtEl>
                                          <p:spTgt spid="5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randombar(horizontal)">
                                      <p:cBhvr>
                                        <p:cTn id="61" dur="500"/>
                                        <p:tgtEl>
                                          <p:spTgt spid="43"/>
                                        </p:tgtEl>
                                      </p:cBhvr>
                                    </p:animEffect>
                                  </p:childTnLst>
                                </p:cTn>
                              </p:par>
                              <p:par>
                                <p:cTn id="62" presetID="14" presetClass="entr" presetSubtype="1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randombar(horizontal)">
                                      <p:cBhvr>
                                        <p:cTn id="64" dur="500"/>
                                        <p:tgtEl>
                                          <p:spTgt spid="45"/>
                                        </p:tgtEl>
                                      </p:cBhvr>
                                    </p:animEffect>
                                  </p:childTnLst>
                                </p:cTn>
                              </p:par>
                              <p:par>
                                <p:cTn id="65" presetID="14" presetClass="entr" presetSubtype="1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500"/>
                                        <p:tgtEl>
                                          <p:spTgt spid="48"/>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4"/>
                                        </p:tgtEl>
                                        <p:attrNameLst>
                                          <p:attrName>style.visibility</p:attrName>
                                        </p:attrNameLst>
                                      </p:cBhvr>
                                      <p:to>
                                        <p:strVal val="hidden"/>
                                      </p:to>
                                    </p:set>
                                  </p:childTnLst>
                                </p:cTn>
                              </p:par>
                              <p:par>
                                <p:cTn id="70" presetID="9"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ssolv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2"/>
                                        </p:tgtEl>
                                        <p:attrNameLst>
                                          <p:attrName>style.visibility</p:attrName>
                                        </p:attrNameLst>
                                      </p:cBhvr>
                                      <p:to>
                                        <p:strVal val="hidden"/>
                                      </p:to>
                                    </p:set>
                                  </p:childTnLst>
                                </p:cTn>
                              </p:par>
                              <p:par>
                                <p:cTn id="77" presetID="14" presetClass="entr" presetSubtype="1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randombar(horizontal)">
                                      <p:cBhvr>
                                        <p:cTn id="79" dur="500"/>
                                        <p:tgtEl>
                                          <p:spTgt spid="55"/>
                                        </p:tgtEl>
                                      </p:cBhvr>
                                    </p:animEffect>
                                  </p:childTnLst>
                                </p:cTn>
                              </p:par>
                              <p:par>
                                <p:cTn id="80" presetID="14" presetClass="entr" presetSubtype="10"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randombar(horizontal)">
                                      <p:cBhvr>
                                        <p:cTn id="82" dur="500"/>
                                        <p:tgtEl>
                                          <p:spTgt spid="57"/>
                                        </p:tgtEl>
                                      </p:cBhvr>
                                    </p:animEffect>
                                  </p:childTnLst>
                                </p:cTn>
                              </p:par>
                            </p:childTnLst>
                          </p:cTn>
                        </p:par>
                        <p:par>
                          <p:cTn id="83" fill="hold">
                            <p:stCondLst>
                              <p:cond delay="500"/>
                            </p:stCondLst>
                            <p:childTnLst>
                              <p:par>
                                <p:cTn id="84" presetID="14" presetClass="entr" presetSubtype="10"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randombar(horizontal)">
                                      <p:cBhvr>
                                        <p:cTn id="8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42" grpId="0"/>
      <p:bldP spid="43" grpId="0" animBg="1"/>
      <p:bldP spid="44" grpId="0" animBg="1"/>
      <p:bldP spid="52" grpId="0"/>
      <p:bldP spid="55" grpId="0" animBg="1"/>
      <p:bldP spid="56" grpId="0"/>
      <p:bldP spid="21" grpId="0"/>
      <p:bldP spid="24" grpId="0"/>
      <p:bldP spid="26" grpId="0" animBg="1"/>
      <p:bldP spid="27" grpId="0"/>
      <p:bldP spid="4" grpId="0" animBg="1"/>
      <p:bldP spid="4" grpId="1" animBg="1"/>
      <p:bldP spid="32" grpId="0" animBg="1"/>
      <p:bldP spid="32" grpId="1" animBg="1"/>
      <p:bldP spid="25"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23" name="矩形 7"/>
          <p:cNvSpPr/>
          <p:nvPr/>
        </p:nvSpPr>
        <p:spPr>
          <a:xfrm>
            <a:off x="7700329" y="404665"/>
            <a:ext cx="2149215" cy="226150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43" name="Title 42"/>
          <p:cNvSpPr>
            <a:spLocks noGrp="1"/>
          </p:cNvSpPr>
          <p:nvPr>
            <p:ph type="title"/>
          </p:nvPr>
        </p:nvSpPr>
        <p:spPr>
          <a:xfrm>
            <a:off x="560512" y="188913"/>
            <a:ext cx="9074027" cy="792162"/>
          </a:xfrm>
        </p:spPr>
        <p:txBody>
          <a:bodyPr/>
          <a:lstStyle/>
          <a:p>
            <a:pPr algn="l"/>
            <a:r>
              <a:rPr lang="en-US" b="1" dirty="0" err="1" smtClean="0">
                <a:latin typeface="Helvetica Neue" charset="0"/>
                <a:ea typeface="Helvetica Neue" charset="0"/>
                <a:cs typeface="Helvetica Neue" charset="0"/>
              </a:rPr>
              <a:t>AMiner</a:t>
            </a:r>
            <a:endParaRPr lang="en-US" b="1" dirty="0">
              <a:latin typeface="Helvetica Neue" charset="0"/>
              <a:ea typeface="Helvetica Neue" charset="0"/>
              <a:cs typeface="Helvetica Neue" charset="0"/>
            </a:endParaRPr>
          </a:p>
        </p:txBody>
      </p:sp>
      <p:sp>
        <p:nvSpPr>
          <p:cNvPr id="21" name="Rectangle 6"/>
          <p:cNvSpPr>
            <a:spLocks noChangeArrowheads="1"/>
          </p:cNvSpPr>
          <p:nvPr/>
        </p:nvSpPr>
        <p:spPr bwMode="auto">
          <a:xfrm>
            <a:off x="8072858" y="2708920"/>
            <a:ext cx="1404156" cy="324036"/>
          </a:xfrm>
          <a:prstGeom prst="rect">
            <a:avLst/>
          </a:prstGeom>
          <a:solidFill>
            <a:srgbClr val="DBEEEF"/>
          </a:solidFill>
          <a:ln w="9525">
            <a:solidFill>
              <a:schemeClr val="tx1"/>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Ego Network</a:t>
            </a:r>
            <a:endParaRPr lang="en-US" altLang="zh-CN" sz="16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984016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latin typeface="Helvetica Neue" charset="0"/>
                <a:ea typeface="Helvetica Neue" charset="0"/>
                <a:cs typeface="Helvetica Neue" charset="0"/>
              </a:rPr>
              <a:t>—finding collaborations, applying PhD, reviewing, recruiting…</a:t>
            </a:r>
            <a:endParaRPr lang="en-US" dirty="0">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dirty="0" smtClean="0">
                <a:latin typeface="Helvetica Neue" charset="0"/>
                <a:ea typeface="Helvetica Neue" charset="0"/>
                <a:cs typeface="Helvetica Neue" charset="0"/>
              </a:rPr>
              <a:t>Why you will love </a:t>
            </a:r>
            <a:r>
              <a:rPr lang="en-US" dirty="0" err="1" smtClean="0">
                <a:latin typeface="Helvetica Neue" charset="0"/>
                <a:ea typeface="Helvetica Neue" charset="0"/>
                <a:cs typeface="Helvetica Neue" charset="0"/>
              </a:rPr>
              <a:t>AMiner</a:t>
            </a:r>
            <a:r>
              <a:rPr lang="en-US" dirty="0" smtClean="0">
                <a:latin typeface="Helvetica Neue" charset="0"/>
                <a:ea typeface="Helvetica Neue" charset="0"/>
                <a:cs typeface="Helvetica Neue" charset="0"/>
              </a:rPr>
              <a:t>?</a:t>
            </a:r>
            <a:endParaRPr lang="en-US" dirty="0">
              <a:latin typeface="Helvetica Neue" charset="0"/>
              <a:ea typeface="Helvetica Neue" charset="0"/>
              <a:cs typeface="Helvetica Neue" charset="0"/>
            </a:endParaRPr>
          </a:p>
        </p:txBody>
      </p:sp>
      <p:sp>
        <p:nvSpPr>
          <p:cNvPr id="6" name="副标题 4"/>
          <p:cNvSpPr txBox="1">
            <a:spLocks/>
          </p:cNvSpPr>
          <p:nvPr/>
        </p:nvSpPr>
        <p:spPr bwMode="auto">
          <a:xfrm>
            <a:off x="0" y="6093296"/>
            <a:ext cx="9906000" cy="764704"/>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000" kern="0" dirty="0" smtClean="0">
                <a:latin typeface="Helvetica Neue" charset="0"/>
                <a:ea typeface="Helvetica Neue" charset="0"/>
                <a:cs typeface="Helvetica Neue" charset="0"/>
              </a:rPr>
              <a:t>Related publications: ACM TKDD (2), IEEE TKDE (3), KDD’08-15, </a:t>
            </a:r>
            <a:r>
              <a:rPr lang="en-US" altLang="zh-CN" sz="2000" kern="0" dirty="0">
                <a:latin typeface="Helvetica Neue" charset="0"/>
                <a:ea typeface="Helvetica Neue" charset="0"/>
                <a:cs typeface="Helvetica Neue" charset="0"/>
              </a:rPr>
              <a:t>WWW’12-15,</a:t>
            </a:r>
            <a:r>
              <a:rPr lang="en-US" altLang="zh-CN" sz="2000" kern="0" dirty="0" smtClean="0">
                <a:latin typeface="Helvetica Neue" charset="0"/>
                <a:ea typeface="Helvetica Neue" charset="0"/>
                <a:cs typeface="Helvetica Neue" charset="0"/>
              </a:rPr>
              <a:t>J</a:t>
            </a:r>
            <a:r>
              <a:rPr lang="en-US" altLang="zh-CN" sz="2000" kern="0" dirty="0">
                <a:latin typeface="Helvetica Neue" charset="0"/>
                <a:ea typeface="Helvetica Neue" charset="0"/>
                <a:cs typeface="Helvetica Neue" charset="0"/>
              </a:rPr>
              <a:t>. </a:t>
            </a:r>
            <a:r>
              <a:rPr lang="en-US" altLang="zh-CN" sz="2000" kern="0" dirty="0" err="1">
                <a:latin typeface="Helvetica Neue" charset="0"/>
                <a:ea typeface="Helvetica Neue" charset="0"/>
                <a:cs typeface="Helvetica Neue" charset="0"/>
              </a:rPr>
              <a:t>Informetrics</a:t>
            </a:r>
            <a:r>
              <a:rPr lang="en-US" altLang="zh-CN" sz="2000" kern="0" dirty="0">
                <a:latin typeface="Helvetica Neue" charset="0"/>
                <a:ea typeface="Helvetica Neue" charset="0"/>
                <a:cs typeface="Helvetica Neue" charset="0"/>
              </a:rPr>
              <a:t>,</a:t>
            </a:r>
            <a:r>
              <a:rPr lang="en-US" altLang="zh-CN" sz="2000" kern="0" dirty="0" smtClean="0">
                <a:latin typeface="Helvetica Neue" charset="0"/>
                <a:ea typeface="Helvetica Neue" charset="0"/>
                <a:cs typeface="Helvetica Neue" charset="0"/>
              </a:rPr>
              <a:t> SIGMOD’09, IJCAI’09-15, ICML’14</a:t>
            </a:r>
            <a:endParaRPr lang="en-US" altLang="zh-CN" sz="2000" kern="0" dirty="0">
              <a:latin typeface="Helvetica Neue" charset="0"/>
              <a:ea typeface="Helvetica Neue" charset="0"/>
              <a:cs typeface="Helvetica Neue" charset="0"/>
            </a:endParaRPr>
          </a:p>
        </p:txBody>
      </p:sp>
    </p:spTree>
    <p:extLst>
      <p:ext uri="{BB962C8B-B14F-4D97-AF65-F5344CB8AC3E}">
        <p14:creationId xmlns:p14="http://schemas.microsoft.com/office/powerpoint/2010/main" val="15495013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740532" y="4142432"/>
            <a:ext cx="2346908" cy="2346908"/>
          </a:xfrm>
          <a:prstGeom prst="rect">
            <a:avLst/>
          </a:prstGeom>
        </p:spPr>
      </p:pic>
      <p:sp>
        <p:nvSpPr>
          <p:cNvPr id="2" name="标题 1"/>
          <p:cNvSpPr>
            <a:spLocks noGrp="1"/>
          </p:cNvSpPr>
          <p:nvPr>
            <p:ph type="title"/>
          </p:nvPr>
        </p:nvSpPr>
        <p:spPr>
          <a:xfrm>
            <a:off x="271464" y="152636"/>
            <a:ext cx="9363075" cy="792162"/>
          </a:xfrm>
        </p:spPr>
        <p:txBody>
          <a:bodyPr/>
          <a:lstStyle/>
          <a:p>
            <a:r>
              <a:rPr lang="en-US" altLang="zh-CN" dirty="0" smtClean="0">
                <a:latin typeface="Helvetica Neue" charset="0"/>
                <a:ea typeface="Helvetica Neue" charset="0"/>
                <a:cs typeface="Helvetica Neue" charset="0"/>
              </a:rPr>
              <a:t>Examples </a:t>
            </a:r>
            <a:r>
              <a:rPr lang="en-US" altLang="zh-CN" sz="2800" dirty="0" smtClean="0">
                <a:latin typeface="Helvetica Neue" charset="0"/>
                <a:ea typeface="Helvetica Neue" charset="0"/>
                <a:cs typeface="Helvetica Neue" charset="0"/>
              </a:rPr>
              <a:t>– Expert search</a:t>
            </a:r>
            <a:endParaRPr lang="zh-CN" altLang="en-US" dirty="0">
              <a:latin typeface="Helvetica Neue" charset="0"/>
              <a:ea typeface="Helvetica Neue" charset="0"/>
              <a:cs typeface="Helvetica Neue" charset="0"/>
            </a:endParaRPr>
          </a:p>
        </p:txBody>
      </p:sp>
      <p:sp>
        <p:nvSpPr>
          <p:cNvPr id="5" name="Text Box 10"/>
          <p:cNvSpPr txBox="1">
            <a:spLocks noChangeArrowheads="1"/>
          </p:cNvSpPr>
          <p:nvPr/>
        </p:nvSpPr>
        <p:spPr bwMode="auto">
          <a:xfrm>
            <a:off x="920552" y="3830643"/>
            <a:ext cx="1898650" cy="400110"/>
          </a:xfrm>
          <a:prstGeom prst="rect">
            <a:avLst/>
          </a:prstGeom>
          <a:noFill/>
          <a:ln w="9525">
            <a:noFill/>
            <a:miter lim="800000"/>
            <a:headEnd/>
            <a:tailEnd/>
          </a:ln>
        </p:spPr>
        <p:txBody>
          <a:bodyPr>
            <a:spAutoFit/>
          </a:bodyPr>
          <a:lstStyle/>
          <a:p>
            <a:pPr>
              <a:spcBef>
                <a:spcPct val="50000"/>
              </a:spcBef>
            </a:pPr>
            <a:r>
              <a:rPr lang="en-US" altLang="zh-CN" b="1" smtClean="0">
                <a:latin typeface="Helvetica Neue" charset="0"/>
                <a:ea typeface="Helvetica Neue" charset="0"/>
                <a:cs typeface="Helvetica Neue" charset="0"/>
              </a:rPr>
              <a:t>Researcher</a:t>
            </a:r>
            <a:endParaRPr lang="en-US" altLang="zh-CN" b="1" dirty="0">
              <a:latin typeface="Helvetica Neue" charset="0"/>
              <a:ea typeface="Helvetica Neue" charset="0"/>
              <a:cs typeface="Helvetica Neue" charset="0"/>
            </a:endParaRPr>
          </a:p>
        </p:txBody>
      </p:sp>
      <p:sp>
        <p:nvSpPr>
          <p:cNvPr id="6" name="AutoShape 15"/>
          <p:cNvSpPr>
            <a:spLocks noChangeArrowheads="1"/>
          </p:cNvSpPr>
          <p:nvPr/>
        </p:nvSpPr>
        <p:spPr bwMode="auto">
          <a:xfrm>
            <a:off x="2367516" y="1088740"/>
            <a:ext cx="6365904" cy="2646424"/>
          </a:xfrm>
          <a:prstGeom prst="cloudCallout">
            <a:avLst>
              <a:gd name="adj1" fmla="val -53517"/>
              <a:gd name="adj2" fmla="val 59639"/>
            </a:avLst>
          </a:prstGeom>
          <a:noFill/>
          <a:ln w="9525">
            <a:solidFill>
              <a:schemeClr val="bg2"/>
            </a:solidFill>
            <a:round/>
            <a:headEnd/>
            <a:tailEnd/>
          </a:ln>
          <a:effectLst/>
        </p:spPr>
        <p:txBody>
          <a:bodyPr lIns="144000"/>
          <a:lstStyle/>
          <a:p>
            <a:pPr>
              <a:spcBef>
                <a:spcPct val="50000"/>
              </a:spcBef>
              <a:buFont typeface="Arial" pitchFamily="34" charset="0"/>
              <a:buChar char="•"/>
            </a:pPr>
            <a:r>
              <a:rPr lang="en-US" altLang="zh-CN" dirty="0" smtClean="0">
                <a:latin typeface="Helvetica Neue" charset="0"/>
                <a:ea typeface="Helvetica Neue" charset="0"/>
                <a:cs typeface="Helvetica Neue" charset="0"/>
              </a:rPr>
              <a:t> When starting a</a:t>
            </a:r>
          </a:p>
          <a:p>
            <a:r>
              <a:rPr lang="en-US" altLang="zh-CN" dirty="0" smtClean="0">
                <a:latin typeface="Helvetica Neue" charset="0"/>
                <a:ea typeface="Helvetica Neue" charset="0"/>
                <a:cs typeface="Helvetica Neue" charset="0"/>
              </a:rPr>
              <a:t>Work on a new research topic;</a:t>
            </a:r>
          </a:p>
          <a:p>
            <a:endParaRPr lang="en-US" altLang="zh-CN" dirty="0" smtClean="0">
              <a:latin typeface="Helvetica Neue" charset="0"/>
              <a:ea typeface="Helvetica Neue" charset="0"/>
              <a:cs typeface="Helvetica Neue" charset="0"/>
            </a:endParaRPr>
          </a:p>
          <a:p>
            <a:pPr>
              <a:buFont typeface="Arial" pitchFamily="34" charset="0"/>
              <a:buChar char="•"/>
            </a:pPr>
            <a:r>
              <a:rPr lang="en-US" altLang="zh-CN" dirty="0" smtClean="0">
                <a:latin typeface="Helvetica Neue" charset="0"/>
                <a:ea typeface="Helvetica Neue" charset="0"/>
                <a:cs typeface="Helvetica Neue" charset="0"/>
              </a:rPr>
              <a:t> Or brainstorming for novel ideas.</a:t>
            </a:r>
          </a:p>
          <a:p>
            <a:pPr algn="ctr"/>
            <a:endParaRPr lang="zh-CN" altLang="en-US" dirty="0">
              <a:latin typeface="Helvetica Neue" charset="0"/>
              <a:ea typeface="Helvetica Neue" charset="0"/>
              <a:cs typeface="Helvetica Neue" charset="0"/>
            </a:endParaRPr>
          </a:p>
        </p:txBody>
      </p:sp>
      <p:sp>
        <p:nvSpPr>
          <p:cNvPr id="10" name="WordArt 17"/>
          <p:cNvSpPr>
            <a:spLocks noChangeArrowheads="1" noChangeShapeType="1" noTextEdit="1"/>
          </p:cNvSpPr>
          <p:nvPr/>
        </p:nvSpPr>
        <p:spPr bwMode="auto">
          <a:xfrm>
            <a:off x="8686218" y="4232286"/>
            <a:ext cx="803286" cy="985851"/>
          </a:xfrm>
          <a:prstGeom prst="rect">
            <a:avLst/>
          </a:prstGeom>
        </p:spPr>
        <p:txBody>
          <a:bodyPr wrap="none" fromWordArt="1">
            <a:prstTxWarp prst="textPlain">
              <a:avLst>
                <a:gd name="adj" fmla="val 50000"/>
              </a:avLst>
            </a:prstTxWarp>
          </a:bodyPr>
          <a:lstStyle/>
          <a:p>
            <a:pPr algn="ctr"/>
            <a:r>
              <a:rPr lang="en-US" altLang="zh-CN"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
        <p:nvSpPr>
          <p:cNvPr id="12" name="矩形 11"/>
          <p:cNvSpPr>
            <a:spLocks noChangeArrowheads="1"/>
          </p:cNvSpPr>
          <p:nvPr/>
        </p:nvSpPr>
        <p:spPr bwMode="auto">
          <a:xfrm>
            <a:off x="3044788" y="3897052"/>
            <a:ext cx="5635643" cy="2419020"/>
          </a:xfrm>
          <a:prstGeom prst="rect">
            <a:avLst/>
          </a:prstGeom>
          <a:solidFill>
            <a:srgbClr val="DBEEEF"/>
          </a:solidFill>
          <a:ln w="22225" algn="ctr">
            <a:solidFill>
              <a:schemeClr val="bg1">
                <a:lumMod val="50000"/>
              </a:schemeClr>
            </a:solidFill>
            <a:miter lim="800000"/>
            <a:headEnd/>
            <a:tailEnd/>
          </a:ln>
        </p:spPr>
        <p:txBody>
          <a:bodyPr lIns="252000" rIns="252000" anchor="ctr"/>
          <a:lstStyle/>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Who are experts in this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conferences in the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best papers?</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research labs?</a:t>
            </a:r>
          </a:p>
        </p:txBody>
      </p:sp>
    </p:spTree>
    <p:custDataLst>
      <p:tags r:id="rId1"/>
    </p:custDataLst>
    <p:extLst>
      <p:ext uri="{BB962C8B-B14F-4D97-AF65-F5344CB8AC3E}">
        <p14:creationId xmlns:p14="http://schemas.microsoft.com/office/powerpoint/2010/main" val="2070559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2"/>
            <a:ext cx="9363075" cy="1439887"/>
          </a:xfrm>
        </p:spPr>
        <p:txBody>
          <a:bodyPr/>
          <a:lstStyle/>
          <a:p>
            <a:pPr algn="l"/>
            <a:r>
              <a:rPr kumimoji="1" lang="en-US" altLang="zh-CN" dirty="0" smtClean="0">
                <a:latin typeface="Helvetica Neue" charset="0"/>
                <a:ea typeface="Helvetica Neue" charset="0"/>
                <a:cs typeface="Helvetica Neue" charset="0"/>
              </a:rPr>
              <a:t>Expert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Search</a:t>
            </a:r>
            <a:endParaRPr kumimoji="1" lang="zh-CN" altLang="en-US" dirty="0">
              <a:latin typeface="Helvetica Neue" charset="0"/>
              <a:ea typeface="Helvetica Neue" charset="0"/>
              <a:cs typeface="Helvetica Neue" charset="0"/>
            </a:endParaRPr>
          </a:p>
        </p:txBody>
      </p:sp>
      <p:pic>
        <p:nvPicPr>
          <p:cNvPr id="4" name="图片 3" descr="Screen Shot 2015-07-08 at 11.28.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784" y="12600"/>
            <a:ext cx="6587550" cy="3416400"/>
          </a:xfrm>
          <a:prstGeom prst="rect">
            <a:avLst/>
          </a:prstGeom>
        </p:spPr>
      </p:pic>
      <p:pic>
        <p:nvPicPr>
          <p:cNvPr id="5" name="图片 4" descr="Screen Shot 2015-07-08 at 11.28.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320" y="3392996"/>
            <a:ext cx="6632679" cy="3465003"/>
          </a:xfrm>
          <a:prstGeom prst="rect">
            <a:avLst/>
          </a:prstGeom>
        </p:spPr>
      </p:pic>
      <p:sp>
        <p:nvSpPr>
          <p:cNvPr id="8" name="Rectangle 6"/>
          <p:cNvSpPr>
            <a:spLocks noChangeArrowheads="1"/>
          </p:cNvSpPr>
          <p:nvPr/>
        </p:nvSpPr>
        <p:spPr bwMode="auto">
          <a:xfrm>
            <a:off x="416496" y="2276872"/>
            <a:ext cx="2052228" cy="86409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a:latin typeface="Helvetica Neue" charset="0"/>
                <a:ea typeface="Helvetica Neue" charset="0"/>
                <a:cs typeface="Helvetica Neue" charset="0"/>
              </a:rPr>
              <a:t>Finding experts,</a:t>
            </a:r>
          </a:p>
          <a:p>
            <a:pPr algn="ctr"/>
            <a:r>
              <a:rPr lang="en-US" altLang="zh-CN" dirty="0">
                <a:latin typeface="Helvetica Neue" charset="0"/>
                <a:ea typeface="Helvetica Neue" charset="0"/>
                <a:cs typeface="Helvetica Neue" charset="0"/>
              </a:rPr>
              <a:t>for “data mining”</a:t>
            </a:r>
          </a:p>
        </p:txBody>
      </p:sp>
      <p:cxnSp>
        <p:nvCxnSpPr>
          <p:cNvPr id="9" name="直接箭头连接符 24"/>
          <p:cNvCxnSpPr>
            <a:stCxn id="8" idx="3"/>
          </p:cNvCxnSpPr>
          <p:nvPr/>
        </p:nvCxnSpPr>
        <p:spPr>
          <a:xfrm flipV="1">
            <a:off x="2468724" y="2528900"/>
            <a:ext cx="792088" cy="18002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6"/>
          <p:cNvSpPr>
            <a:spLocks noChangeArrowheads="1"/>
          </p:cNvSpPr>
          <p:nvPr/>
        </p:nvSpPr>
        <p:spPr bwMode="auto">
          <a:xfrm>
            <a:off x="3908884" y="548679"/>
            <a:ext cx="5927488" cy="495055"/>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Demographics: gender, language, location, etc.</a:t>
            </a:r>
            <a:endParaRPr lang="en-US" altLang="zh-CN" dirty="0">
              <a:latin typeface="Helvetica Neue" charset="0"/>
              <a:ea typeface="Helvetica Neue" charset="0"/>
              <a:cs typeface="Helvetica Neue" charset="0"/>
            </a:endParaRPr>
          </a:p>
        </p:txBody>
      </p:sp>
      <p:sp>
        <p:nvSpPr>
          <p:cNvPr id="17" name="Rectangle 6"/>
          <p:cNvSpPr>
            <a:spLocks noChangeArrowheads="1"/>
          </p:cNvSpPr>
          <p:nvPr/>
        </p:nvSpPr>
        <p:spPr bwMode="auto">
          <a:xfrm>
            <a:off x="7573389" y="2263370"/>
            <a:ext cx="2276155" cy="841594"/>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Knowledge about</a:t>
            </a:r>
            <a:endParaRPr lang="en-US" altLang="zh-CN" dirty="0">
              <a:latin typeface="Helvetica Neue" charset="0"/>
              <a:ea typeface="Helvetica Neue" charset="0"/>
              <a:cs typeface="Helvetica Neue" charset="0"/>
            </a:endParaRPr>
          </a:p>
          <a:p>
            <a:pPr algn="ctr"/>
            <a:r>
              <a:rPr lang="en-US" altLang="zh-CN" dirty="0" smtClean="0">
                <a:latin typeface="Helvetica Neue" charset="0"/>
                <a:ea typeface="Helvetica Neue" charset="0"/>
                <a:cs typeface="Helvetica Neue" charset="0"/>
              </a:rPr>
              <a:t>“</a:t>
            </a:r>
            <a:r>
              <a:rPr lang="en-US" altLang="zh-CN" dirty="0">
                <a:latin typeface="Helvetica Neue" charset="0"/>
                <a:ea typeface="Helvetica Neue" charset="0"/>
                <a:cs typeface="Helvetica Neue" charset="0"/>
              </a:rPr>
              <a:t>data mining”</a:t>
            </a:r>
          </a:p>
        </p:txBody>
      </p:sp>
      <p:sp>
        <p:nvSpPr>
          <p:cNvPr id="20" name="Rectangle 6"/>
          <p:cNvSpPr>
            <a:spLocks noChangeArrowheads="1"/>
          </p:cNvSpPr>
          <p:nvPr/>
        </p:nvSpPr>
        <p:spPr bwMode="auto">
          <a:xfrm>
            <a:off x="4664968" y="2528900"/>
            <a:ext cx="1944216" cy="396044"/>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Similar Authors</a:t>
            </a:r>
            <a:endParaRPr lang="en-US" altLang="zh-CN" dirty="0">
              <a:latin typeface="Helvetica Neue" charset="0"/>
              <a:ea typeface="Helvetica Neue" charset="0"/>
              <a:cs typeface="Helvetica Neue" charset="0"/>
            </a:endParaRPr>
          </a:p>
        </p:txBody>
      </p:sp>
    </p:spTree>
    <p:extLst>
      <p:ext uri="{BB962C8B-B14F-4D97-AF65-F5344CB8AC3E}">
        <p14:creationId xmlns:p14="http://schemas.microsoft.com/office/powerpoint/2010/main" val="1135419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52636"/>
            <a:ext cx="9363075" cy="792162"/>
          </a:xfrm>
        </p:spPr>
        <p:txBody>
          <a:bodyPr/>
          <a:lstStyle/>
          <a:p>
            <a:r>
              <a:rPr lang="en-US" altLang="zh-CN" dirty="0"/>
              <a:t>Examples </a:t>
            </a:r>
            <a:r>
              <a:rPr lang="en-US" altLang="zh-CN" sz="2800" dirty="0"/>
              <a:t>– </a:t>
            </a:r>
            <a:r>
              <a:rPr lang="en-US" altLang="zh-CN" sz="2800" smtClean="0"/>
              <a:t>Collaboration Recommendation</a:t>
            </a:r>
            <a:endParaRPr lang="zh-CN" altLang="en-US" sz="2800" dirty="0"/>
          </a:p>
        </p:txBody>
      </p:sp>
      <p:cxnSp>
        <p:nvCxnSpPr>
          <p:cNvPr id="6" name="Straight Connector 5"/>
          <p:cNvCxnSpPr/>
          <p:nvPr/>
        </p:nvCxnSpPr>
        <p:spPr bwMode="auto">
          <a:xfrm flipV="1">
            <a:off x="6681192" y="3248980"/>
            <a:ext cx="1620180" cy="756084"/>
          </a:xfrm>
          <a:prstGeom prst="line">
            <a:avLst/>
          </a:prstGeom>
          <a:noFill/>
          <a:ln w="38100" cap="flat" cmpd="sng" algn="ctr">
            <a:solidFill>
              <a:schemeClr val="tx2"/>
            </a:solidFill>
            <a:prstDash val="solid"/>
            <a:round/>
            <a:headEnd type="none" w="med" len="med"/>
            <a:tailEnd type="none" w="lg" len="lg"/>
          </a:ln>
          <a:effectLst/>
        </p:spPr>
      </p:cxnSp>
      <p:cxnSp>
        <p:nvCxnSpPr>
          <p:cNvPr id="57" name="Straight Connector 56"/>
          <p:cNvCxnSpPr/>
          <p:nvPr/>
        </p:nvCxnSpPr>
        <p:spPr bwMode="auto">
          <a:xfrm>
            <a:off x="6717196" y="4041068"/>
            <a:ext cx="1872208" cy="648072"/>
          </a:xfrm>
          <a:prstGeom prst="line">
            <a:avLst/>
          </a:prstGeom>
          <a:noFill/>
          <a:ln w="19050" cap="flat" cmpd="sng" algn="ctr">
            <a:solidFill>
              <a:schemeClr val="tx2"/>
            </a:solidFill>
            <a:prstDash val="solid"/>
            <a:round/>
            <a:headEnd type="none" w="med" len="med"/>
            <a:tailEnd type="none" w="lg" len="lg"/>
          </a:ln>
          <a:effectLst/>
        </p:spPr>
      </p:cxnSp>
      <p:cxnSp>
        <p:nvCxnSpPr>
          <p:cNvPr id="68" name="Straight Connector 67"/>
          <p:cNvCxnSpPr/>
          <p:nvPr/>
        </p:nvCxnSpPr>
        <p:spPr bwMode="auto">
          <a:xfrm flipV="1">
            <a:off x="7149244" y="4689142"/>
            <a:ext cx="1440160" cy="756082"/>
          </a:xfrm>
          <a:prstGeom prst="line">
            <a:avLst/>
          </a:prstGeom>
          <a:noFill/>
          <a:ln w="38100" cap="flat" cmpd="sng" algn="ctr">
            <a:solidFill>
              <a:schemeClr val="tx2"/>
            </a:solidFill>
            <a:prstDash val="solid"/>
            <a:round/>
            <a:headEnd type="none" w="med" len="med"/>
            <a:tailEnd type="none" w="lg" len="lg"/>
          </a:ln>
          <a:effectLst/>
        </p:spPr>
      </p:cxnSp>
      <p:cxnSp>
        <p:nvCxnSpPr>
          <p:cNvPr id="69" name="Straight Connector 68"/>
          <p:cNvCxnSpPr/>
          <p:nvPr/>
        </p:nvCxnSpPr>
        <p:spPr bwMode="auto">
          <a:xfrm flipH="1">
            <a:off x="6681192" y="2726762"/>
            <a:ext cx="772312" cy="1278302"/>
          </a:xfrm>
          <a:prstGeom prst="line">
            <a:avLst/>
          </a:prstGeom>
          <a:noFill/>
          <a:ln w="38100" cap="flat" cmpd="sng" algn="ctr">
            <a:solidFill>
              <a:schemeClr val="tx2"/>
            </a:solidFill>
            <a:prstDash val="solid"/>
            <a:round/>
            <a:headEnd type="none" w="med" len="med"/>
            <a:tailEnd type="none" w="lg" len="lg"/>
          </a:ln>
          <a:effectLst/>
        </p:spPr>
      </p:cxnSp>
      <p:cxnSp>
        <p:nvCxnSpPr>
          <p:cNvPr id="87" name="Straight Connector 86"/>
          <p:cNvCxnSpPr/>
          <p:nvPr/>
        </p:nvCxnSpPr>
        <p:spPr bwMode="auto">
          <a:xfrm flipH="1">
            <a:off x="2252700" y="4136061"/>
            <a:ext cx="1076003" cy="1273159"/>
          </a:xfrm>
          <a:prstGeom prst="line">
            <a:avLst/>
          </a:prstGeom>
          <a:noFill/>
          <a:ln w="28575" cap="flat" cmpd="sng" algn="ctr">
            <a:solidFill>
              <a:schemeClr val="tx2"/>
            </a:solidFill>
            <a:prstDash val="solid"/>
            <a:round/>
            <a:headEnd type="none" w="med" len="med"/>
            <a:tailEnd type="none" w="lg" len="lg"/>
          </a:ln>
          <a:effectLst/>
        </p:spPr>
      </p:cxnSp>
      <p:cxnSp>
        <p:nvCxnSpPr>
          <p:cNvPr id="90" name="Straight Connector 89"/>
          <p:cNvCxnSpPr/>
          <p:nvPr/>
        </p:nvCxnSpPr>
        <p:spPr bwMode="auto">
          <a:xfrm flipV="1">
            <a:off x="1568624" y="3969060"/>
            <a:ext cx="1872208" cy="504057"/>
          </a:xfrm>
          <a:prstGeom prst="line">
            <a:avLst/>
          </a:prstGeom>
          <a:noFill/>
          <a:ln w="38100" cap="flat" cmpd="sng" algn="ctr">
            <a:solidFill>
              <a:schemeClr val="tx2"/>
            </a:solidFill>
            <a:prstDash val="solid"/>
            <a:round/>
            <a:headEnd type="none" w="med" len="med"/>
            <a:tailEnd type="none" w="lg" len="lg"/>
          </a:ln>
          <a:effectLst/>
        </p:spPr>
      </p:cxnSp>
      <p:cxnSp>
        <p:nvCxnSpPr>
          <p:cNvPr id="93" name="Straight Connector 92"/>
          <p:cNvCxnSpPr/>
          <p:nvPr/>
        </p:nvCxnSpPr>
        <p:spPr bwMode="auto">
          <a:xfrm flipH="1" flipV="1">
            <a:off x="3027633" y="2926063"/>
            <a:ext cx="301069" cy="581348"/>
          </a:xfrm>
          <a:prstGeom prst="line">
            <a:avLst/>
          </a:prstGeom>
          <a:noFill/>
          <a:ln w="38100" cap="flat" cmpd="sng" algn="ctr">
            <a:solidFill>
              <a:schemeClr val="tx2"/>
            </a:solidFill>
            <a:prstDash val="solid"/>
            <a:round/>
            <a:headEnd type="none" w="med" len="med"/>
            <a:tailEnd type="none" w="lg" len="lg"/>
          </a:ln>
          <a:effectLst/>
        </p:spPr>
      </p:cxnSp>
      <p:cxnSp>
        <p:nvCxnSpPr>
          <p:cNvPr id="96" name="Straight Connector 95"/>
          <p:cNvCxnSpPr>
            <a:stCxn id="1034" idx="0"/>
          </p:cNvCxnSpPr>
          <p:nvPr/>
        </p:nvCxnSpPr>
        <p:spPr bwMode="auto">
          <a:xfrm flipV="1">
            <a:off x="1527491" y="2960948"/>
            <a:ext cx="257157" cy="1064859"/>
          </a:xfrm>
          <a:prstGeom prst="line">
            <a:avLst/>
          </a:prstGeom>
          <a:noFill/>
          <a:ln w="19050" cap="flat" cmpd="sng" algn="ctr">
            <a:solidFill>
              <a:schemeClr val="tx2"/>
            </a:solidFill>
            <a:prstDash val="solid"/>
            <a:round/>
            <a:headEnd type="none" w="med" len="med"/>
            <a:tailEnd type="none" w="lg" len="lg"/>
          </a:ln>
          <a:effectLst/>
        </p:spPr>
      </p:cxnSp>
      <p:cxnSp>
        <p:nvCxnSpPr>
          <p:cNvPr id="99" name="Straight Connector 98"/>
          <p:cNvCxnSpPr>
            <a:endCxn id="5" idx="2"/>
          </p:cNvCxnSpPr>
          <p:nvPr/>
        </p:nvCxnSpPr>
        <p:spPr bwMode="auto">
          <a:xfrm flipV="1">
            <a:off x="1820652" y="2724356"/>
            <a:ext cx="792088" cy="164584"/>
          </a:xfrm>
          <a:prstGeom prst="line">
            <a:avLst/>
          </a:prstGeom>
          <a:noFill/>
          <a:ln w="57150" cap="flat" cmpd="sng" algn="ctr">
            <a:solidFill>
              <a:schemeClr val="tx2"/>
            </a:solidFill>
            <a:prstDash val="solid"/>
            <a:round/>
            <a:headEnd type="none" w="med" len="med"/>
            <a:tailEnd type="none" w="lg" len="lg"/>
          </a:ln>
          <a:effectLst/>
        </p:spPr>
      </p:cxnSp>
      <p:cxnSp>
        <p:nvCxnSpPr>
          <p:cNvPr id="128" name="Straight Connector 127"/>
          <p:cNvCxnSpPr/>
          <p:nvPr/>
        </p:nvCxnSpPr>
        <p:spPr bwMode="auto">
          <a:xfrm flipV="1">
            <a:off x="3332820" y="2600908"/>
            <a:ext cx="4140460" cy="1368152"/>
          </a:xfrm>
          <a:prstGeom prst="line">
            <a:avLst/>
          </a:prstGeom>
          <a:noFill/>
          <a:ln w="38100" cap="flat" cmpd="sng" algn="ctr">
            <a:solidFill>
              <a:srgbClr val="FF0000"/>
            </a:solidFill>
            <a:prstDash val="solid"/>
            <a:round/>
            <a:headEnd type="none" w="med" len="med"/>
            <a:tailEnd type="none" w="lg" len="lg"/>
          </a:ln>
          <a:effectLst/>
        </p:spPr>
      </p:cxnSp>
      <p:cxnSp>
        <p:nvCxnSpPr>
          <p:cNvPr id="131" name="Straight Connector 130"/>
          <p:cNvCxnSpPr/>
          <p:nvPr/>
        </p:nvCxnSpPr>
        <p:spPr bwMode="auto">
          <a:xfrm>
            <a:off x="3440832" y="3969060"/>
            <a:ext cx="3276364" cy="72008"/>
          </a:xfrm>
          <a:prstGeom prst="line">
            <a:avLst/>
          </a:prstGeom>
          <a:noFill/>
          <a:ln w="38100" cap="flat" cmpd="sng" algn="ctr">
            <a:solidFill>
              <a:srgbClr val="FF0000"/>
            </a:solidFill>
            <a:prstDash val="solid"/>
            <a:round/>
            <a:headEnd type="none" w="med" len="med"/>
            <a:tailEnd type="none" w="lg" len="lg"/>
          </a:ln>
          <a:effectLst/>
        </p:spPr>
      </p:cxnSp>
      <p:cxnSp>
        <p:nvCxnSpPr>
          <p:cNvPr id="172" name="Straight Connector 171"/>
          <p:cNvCxnSpPr/>
          <p:nvPr/>
        </p:nvCxnSpPr>
        <p:spPr bwMode="auto">
          <a:xfrm>
            <a:off x="3008784" y="2744924"/>
            <a:ext cx="3404223" cy="1191002"/>
          </a:xfrm>
          <a:prstGeom prst="line">
            <a:avLst/>
          </a:prstGeom>
          <a:noFill/>
          <a:ln w="38100" cap="flat" cmpd="sng" algn="ctr">
            <a:solidFill>
              <a:srgbClr val="C00000"/>
            </a:solidFill>
            <a:prstDash val="sysDash"/>
            <a:round/>
            <a:headEnd type="none" w="med" len="med"/>
            <a:tailEnd type="none" w="lg" len="lg"/>
          </a:ln>
          <a:effectLst/>
        </p:spPr>
      </p:cxnSp>
      <p:cxnSp>
        <p:nvCxnSpPr>
          <p:cNvPr id="175" name="Straight Connector 174"/>
          <p:cNvCxnSpPr/>
          <p:nvPr/>
        </p:nvCxnSpPr>
        <p:spPr bwMode="auto">
          <a:xfrm flipV="1">
            <a:off x="3008784" y="2564904"/>
            <a:ext cx="4536504" cy="144016"/>
          </a:xfrm>
          <a:prstGeom prst="line">
            <a:avLst/>
          </a:prstGeom>
          <a:noFill/>
          <a:ln w="38100" cap="flat" cmpd="sng" algn="ctr">
            <a:solidFill>
              <a:srgbClr val="C00000"/>
            </a:solidFill>
            <a:prstDash val="sysDash"/>
            <a:round/>
            <a:headEnd type="none" w="med" len="med"/>
            <a:tailEnd type="none" w="lg" len="lg"/>
          </a:ln>
          <a:effectLst/>
        </p:spPr>
      </p:cxnSp>
      <p:sp>
        <p:nvSpPr>
          <p:cNvPr id="183" name="TextBox 182"/>
          <p:cNvSpPr txBox="1"/>
          <p:nvPr/>
        </p:nvSpPr>
        <p:spPr>
          <a:xfrm>
            <a:off x="1532620" y="1304764"/>
            <a:ext cx="1829347" cy="461665"/>
          </a:xfrm>
          <a:prstGeom prst="rect">
            <a:avLst/>
          </a:prstGeom>
          <a:noFill/>
        </p:spPr>
        <p:txBody>
          <a:bodyPr wrap="none" rtlCol="0">
            <a:spAutoFit/>
          </a:bodyPr>
          <a:lstStyle/>
          <a:p>
            <a:r>
              <a:rPr lang="en-US" sz="2400" dirty="0">
                <a:solidFill>
                  <a:srgbClr val="992CCC"/>
                </a:solidFill>
                <a:effectLst>
                  <a:outerShdw blurRad="38100" dist="38100" dir="2700000" algn="tl">
                    <a:srgbClr val="C0C0C0"/>
                  </a:outerShdw>
                </a:effectLst>
              </a:rPr>
              <a:t>Data</a:t>
            </a:r>
            <a:r>
              <a:rPr lang="en-US" sz="2400" b="1" dirty="0" smtClean="0">
                <a:solidFill>
                  <a:srgbClr val="992CCC"/>
                </a:solidFill>
              </a:rPr>
              <a:t> </a:t>
            </a:r>
            <a:r>
              <a:rPr lang="en-US" sz="2400" dirty="0">
                <a:solidFill>
                  <a:srgbClr val="992CCC"/>
                </a:solidFill>
                <a:effectLst>
                  <a:outerShdw blurRad="38100" dist="38100" dir="2700000" algn="tl">
                    <a:srgbClr val="C0C0C0"/>
                  </a:outerShdw>
                </a:effectLst>
              </a:rPr>
              <a:t>Mining</a:t>
            </a:r>
          </a:p>
        </p:txBody>
      </p:sp>
      <p:sp>
        <p:nvSpPr>
          <p:cNvPr id="184" name="TextBox 183"/>
          <p:cNvSpPr txBox="1"/>
          <p:nvPr/>
        </p:nvSpPr>
        <p:spPr>
          <a:xfrm>
            <a:off x="7041232" y="1347155"/>
            <a:ext cx="1143262" cy="461665"/>
          </a:xfrm>
          <a:prstGeom prst="rect">
            <a:avLst/>
          </a:prstGeom>
          <a:noFill/>
        </p:spPr>
        <p:txBody>
          <a:bodyPr wrap="none" rtlCol="0">
            <a:spAutoFit/>
          </a:bodyPr>
          <a:lstStyle/>
          <a:p>
            <a:r>
              <a:rPr lang="en-US" sz="2400" dirty="0" smtClean="0">
                <a:solidFill>
                  <a:srgbClr val="003399"/>
                </a:solidFill>
                <a:effectLst>
                  <a:outerShdw blurRad="38100" dist="38100" dir="2700000" algn="tl">
                    <a:srgbClr val="C0C0C0"/>
                  </a:outerShdw>
                </a:effectLst>
              </a:rPr>
              <a:t>Theory</a:t>
            </a:r>
            <a:endParaRPr lang="en-US" sz="2000" dirty="0">
              <a:solidFill>
                <a:srgbClr val="003399"/>
              </a:solidFill>
              <a:effectLst>
                <a:outerShdw blurRad="38100" dist="38100" dir="2700000" algn="tl">
                  <a:srgbClr val="C0C0C0"/>
                </a:outerShdw>
              </a:effectLst>
            </a:endParaRPr>
          </a:p>
        </p:txBody>
      </p:sp>
      <p:sp>
        <p:nvSpPr>
          <p:cNvPr id="40" name="矩形 39"/>
          <p:cNvSpPr/>
          <p:nvPr/>
        </p:nvSpPr>
        <p:spPr>
          <a:xfrm>
            <a:off x="1892660" y="2024844"/>
            <a:ext cx="972108"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Large Graph</a:t>
            </a:r>
            <a:endParaRPr lang="zh-CN" altLang="en-US" sz="1600" dirty="0">
              <a:solidFill>
                <a:schemeClr val="tx1"/>
              </a:solidFill>
            </a:endParaRPr>
          </a:p>
        </p:txBody>
      </p:sp>
      <p:sp>
        <p:nvSpPr>
          <p:cNvPr id="41" name="矩形 40"/>
          <p:cNvSpPr/>
          <p:nvPr/>
        </p:nvSpPr>
        <p:spPr>
          <a:xfrm>
            <a:off x="740532" y="3392996"/>
            <a:ext cx="1620180"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Heterogeneous Network</a:t>
            </a:r>
            <a:endParaRPr lang="zh-CN" altLang="en-US" sz="1600" dirty="0">
              <a:solidFill>
                <a:schemeClr val="tx1"/>
              </a:solidFill>
            </a:endParaRPr>
          </a:p>
        </p:txBody>
      </p:sp>
      <p:sp>
        <p:nvSpPr>
          <p:cNvPr id="42" name="矩形 41"/>
          <p:cNvSpPr/>
          <p:nvPr/>
        </p:nvSpPr>
        <p:spPr>
          <a:xfrm>
            <a:off x="2540732" y="4545124"/>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Social</a:t>
            </a:r>
          </a:p>
          <a:p>
            <a:pPr algn="ctr"/>
            <a:r>
              <a:rPr lang="en-US" altLang="zh-CN" sz="1600" dirty="0" smtClean="0">
                <a:solidFill>
                  <a:schemeClr val="tx1"/>
                </a:solidFill>
              </a:rPr>
              <a:t>Network</a:t>
            </a:r>
            <a:endParaRPr lang="zh-CN" altLang="en-US" sz="1600" dirty="0">
              <a:solidFill>
                <a:schemeClr val="tx1"/>
              </a:solidFill>
            </a:endParaRPr>
          </a:p>
        </p:txBody>
      </p:sp>
      <p:sp>
        <p:nvSpPr>
          <p:cNvPr id="43" name="矩形 42"/>
          <p:cNvSpPr/>
          <p:nvPr/>
        </p:nvSpPr>
        <p:spPr>
          <a:xfrm rot="1259110">
            <a:off x="6968077" y="4152303"/>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Graph </a:t>
            </a:r>
          </a:p>
          <a:p>
            <a:pPr algn="ctr"/>
            <a:r>
              <a:rPr lang="en-US" altLang="zh-CN" sz="1600" dirty="0" smtClean="0">
                <a:solidFill>
                  <a:schemeClr val="tx1"/>
                </a:solidFill>
              </a:rPr>
              <a:t>Theory</a:t>
            </a:r>
            <a:endParaRPr lang="zh-CN" altLang="en-US" sz="1600" dirty="0">
              <a:solidFill>
                <a:schemeClr val="tx1"/>
              </a:solidFill>
            </a:endParaRPr>
          </a:p>
        </p:txBody>
      </p:sp>
      <p:sp>
        <p:nvSpPr>
          <p:cNvPr id="44" name="矩形 43"/>
          <p:cNvSpPr/>
          <p:nvPr/>
        </p:nvSpPr>
        <p:spPr>
          <a:xfrm rot="20001702">
            <a:off x="7374688" y="5211248"/>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Complexity Theory</a:t>
            </a:r>
            <a:endParaRPr lang="zh-CN" altLang="en-US" sz="1600" dirty="0">
              <a:solidFill>
                <a:schemeClr val="tx1"/>
              </a:solidFill>
            </a:endParaRPr>
          </a:p>
        </p:txBody>
      </p:sp>
      <p:sp>
        <p:nvSpPr>
          <p:cNvPr id="45" name="矩形 44"/>
          <p:cNvSpPr/>
          <p:nvPr/>
        </p:nvSpPr>
        <p:spPr>
          <a:xfrm rot="20007518">
            <a:off x="6762415" y="3375884"/>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Automata theory</a:t>
            </a:r>
            <a:endParaRPr lang="zh-CN" altLang="en-US" sz="1600" dirty="0">
              <a:solidFill>
                <a:schemeClr val="tx1"/>
              </a:solidFill>
            </a:endParaRPr>
          </a:p>
        </p:txBody>
      </p:sp>
      <p:sp>
        <p:nvSpPr>
          <p:cNvPr id="4" name="TextBox 3"/>
          <p:cNvSpPr txBox="1"/>
          <p:nvPr/>
        </p:nvSpPr>
        <p:spPr>
          <a:xfrm>
            <a:off x="4314423" y="2034862"/>
            <a:ext cx="184731" cy="400110"/>
          </a:xfrm>
          <a:prstGeom prst="rect">
            <a:avLst/>
          </a:prstGeom>
          <a:noFill/>
        </p:spPr>
        <p:txBody>
          <a:bodyPr wrap="none" rtlCol="0">
            <a:spAutoFit/>
          </a:bodyPr>
          <a:lstStyle/>
          <a:p>
            <a:endParaRPr lang="en-US" dirty="0"/>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633" y="3507411"/>
            <a:ext cx="822960" cy="859196"/>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1" y="4025807"/>
            <a:ext cx="822960" cy="822960"/>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6656" y="4964934"/>
            <a:ext cx="822960" cy="822960"/>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p:cNvPicPr>
          <p:nvPr/>
        </p:nvPicPr>
        <p:blipFill>
          <a:blip r:embed="rId7"/>
          <a:stretch>
            <a:fillRect/>
          </a:stretch>
        </p:blipFill>
        <p:spPr>
          <a:xfrm>
            <a:off x="2612740" y="2312876"/>
            <a:ext cx="822960" cy="822960"/>
          </a:xfrm>
          <a:prstGeom prst="ellipse">
            <a:avLst/>
          </a:prstGeom>
          <a:ln w="25400">
            <a:solidFill>
              <a:srgbClr val="C00000"/>
            </a:solidFill>
          </a:ln>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2669" y="2455185"/>
            <a:ext cx="822960" cy="839238"/>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5148" y="3614152"/>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10460" y="2858068"/>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68565" y="4238167"/>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53200" y="5013176"/>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5882" y="2155262"/>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ounded Rectangle 33"/>
          <p:cNvSpPr/>
          <p:nvPr/>
        </p:nvSpPr>
        <p:spPr>
          <a:xfrm>
            <a:off x="812540" y="1808820"/>
            <a:ext cx="3204356" cy="4248472"/>
          </a:xfrm>
          <a:prstGeom prst="roundRect">
            <a:avLst/>
          </a:prstGeom>
          <a:noFill/>
          <a:ln>
            <a:solidFill>
              <a:srgbClr val="992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5997116" y="1808820"/>
            <a:ext cx="3204356" cy="4248472"/>
          </a:xfrm>
          <a:prstGeom prst="roundRect">
            <a:avLst/>
          </a:prstGeom>
          <a:noFill/>
          <a:ln>
            <a:solidFill>
              <a:srgbClr val="003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WordArt 17"/>
          <p:cNvSpPr>
            <a:spLocks noChangeArrowheads="1" noChangeShapeType="1" noTextEdit="1"/>
          </p:cNvSpPr>
          <p:nvPr/>
        </p:nvSpPr>
        <p:spPr bwMode="auto">
          <a:xfrm>
            <a:off x="4376936" y="2302960"/>
            <a:ext cx="741495" cy="910016"/>
          </a:xfrm>
          <a:prstGeom prst="rect">
            <a:avLst/>
          </a:prstGeom>
        </p:spPr>
        <p:txBody>
          <a:bodyPr wrap="none" fromWordArt="1">
            <a:prstTxWarp prst="textPlain">
              <a:avLst>
                <a:gd name="adj" fmla="val 50000"/>
              </a:avLst>
            </a:prstTxWarp>
          </a:bodyPr>
          <a:lstStyle/>
          <a:p>
            <a:pPr algn="ctr"/>
            <a:r>
              <a:rPr lang="en-US" altLang="zh-CN"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Tree>
    <p:custDataLst>
      <p:tags r:id="rId1"/>
    </p:custDataLst>
    <p:extLst>
      <p:ext uri="{BB962C8B-B14F-4D97-AF65-F5344CB8AC3E}">
        <p14:creationId xmlns:p14="http://schemas.microsoft.com/office/powerpoint/2010/main" val="1363184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2000"/>
                                        <p:tgtEl>
                                          <p:spTgt spid="172"/>
                                        </p:tgtEl>
                                      </p:cBhvr>
                                    </p:animEffect>
                                  </p:childTnLst>
                                </p:cTn>
                              </p:par>
                              <p:par>
                                <p:cTn id="8" presetID="22" presetClass="entr" presetSubtype="8"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wipe(left)">
                                      <p:cBhvr>
                                        <p:cTn id="10"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stretch>
            <a:fillRect/>
          </a:stretch>
        </p:blipFill>
        <p:spPr>
          <a:xfrm>
            <a:off x="776536" y="1968856"/>
            <a:ext cx="2000204" cy="2000204"/>
          </a:xfrm>
          <a:prstGeom prst="rect">
            <a:avLst/>
          </a:prstGeom>
        </p:spPr>
      </p:pic>
      <p:sp>
        <p:nvSpPr>
          <p:cNvPr id="2" name="标题 1"/>
          <p:cNvSpPr>
            <a:spLocks noGrp="1"/>
          </p:cNvSpPr>
          <p:nvPr>
            <p:ph type="title"/>
          </p:nvPr>
        </p:nvSpPr>
        <p:spPr>
          <a:xfrm>
            <a:off x="271464" y="152636"/>
            <a:ext cx="9363075" cy="792162"/>
          </a:xfrm>
        </p:spPr>
        <p:txBody>
          <a:bodyPr/>
          <a:lstStyle/>
          <a:p>
            <a:r>
              <a:rPr lang="en-US" altLang="zh-CN" dirty="0" smtClean="0">
                <a:latin typeface="Helvetica Neue" charset="0"/>
                <a:ea typeface="Helvetica Neue" charset="0"/>
                <a:cs typeface="Helvetica Neue" charset="0"/>
              </a:rPr>
              <a:t>Examples</a:t>
            </a:r>
            <a:r>
              <a:rPr lang="en-US" altLang="zh-CN" sz="2800" dirty="0" smtClean="0">
                <a:latin typeface="Helvetica Neue" charset="0"/>
                <a:ea typeface="Helvetica Neue" charset="0"/>
                <a:cs typeface="Helvetica Neue" charset="0"/>
              </a:rPr>
              <a:t> </a:t>
            </a:r>
            <a:r>
              <a:rPr lang="en-US" altLang="zh-CN" sz="2800" dirty="0">
                <a:latin typeface="Helvetica Neue" charset="0"/>
                <a:ea typeface="Helvetica Neue" charset="0"/>
                <a:cs typeface="Helvetica Neue" charset="0"/>
              </a:rPr>
              <a:t>– </a:t>
            </a:r>
            <a:r>
              <a:rPr lang="en-US" altLang="zh-CN" sz="2800" dirty="0" smtClean="0">
                <a:latin typeface="Helvetica Neue" charset="0"/>
                <a:ea typeface="Helvetica Neue" charset="0"/>
                <a:cs typeface="Helvetica Neue" charset="0"/>
              </a:rPr>
              <a:t>More Challenging Questions</a:t>
            </a:r>
            <a:r>
              <a:rPr lang="en-US" altLang="zh-CN" sz="2800" dirty="0">
                <a:latin typeface="Helvetica Neue" charset="0"/>
                <a:ea typeface="Helvetica Neue" charset="0"/>
                <a:cs typeface="Helvetica Neue" charset="0"/>
              </a:rPr>
              <a:t>…</a:t>
            </a:r>
            <a:endParaRPr lang="zh-CN" altLang="en-US" sz="2800" dirty="0">
              <a:latin typeface="Helvetica Neue" charset="0"/>
              <a:ea typeface="Helvetica Neue" charset="0"/>
              <a:cs typeface="Helvetica Neue" charset="0"/>
            </a:endParaRPr>
          </a:p>
        </p:txBody>
      </p:sp>
      <p:sp>
        <p:nvSpPr>
          <p:cNvPr id="5" name="Text Box 10"/>
          <p:cNvSpPr txBox="1">
            <a:spLocks noChangeArrowheads="1"/>
          </p:cNvSpPr>
          <p:nvPr/>
        </p:nvSpPr>
        <p:spPr bwMode="auto">
          <a:xfrm>
            <a:off x="798691" y="1236979"/>
            <a:ext cx="1943708" cy="707886"/>
          </a:xfrm>
          <a:prstGeom prst="rect">
            <a:avLst/>
          </a:prstGeom>
          <a:noFill/>
          <a:ln w="9525">
            <a:noFill/>
            <a:miter lim="800000"/>
            <a:headEnd/>
            <a:tailEnd/>
          </a:ln>
        </p:spPr>
        <p:txBody>
          <a:bodyPr wrap="square">
            <a:spAutoFit/>
          </a:bodyPr>
          <a:lstStyle/>
          <a:p>
            <a:pPr algn="ctr">
              <a:spcBef>
                <a:spcPct val="50000"/>
              </a:spcBef>
            </a:pPr>
            <a:r>
              <a:rPr lang="en-US" altLang="zh-CN" b="1" dirty="0" smtClean="0">
                <a:latin typeface="Helvetica Neue" charset="0"/>
                <a:ea typeface="Helvetica Neue" charset="0"/>
                <a:cs typeface="Helvetica Neue" charset="0"/>
              </a:rPr>
              <a:t>Organization</a:t>
            </a:r>
            <a:br>
              <a:rPr lang="en-US" altLang="zh-CN" b="1" dirty="0" smtClean="0">
                <a:latin typeface="Helvetica Neue" charset="0"/>
                <a:ea typeface="Helvetica Neue" charset="0"/>
                <a:cs typeface="Helvetica Neue" charset="0"/>
              </a:rPr>
            </a:br>
            <a:r>
              <a:rPr lang="en-US" altLang="zh-CN" b="1" dirty="0" smtClean="0">
                <a:latin typeface="Helvetica Neue" charset="0"/>
                <a:ea typeface="Helvetica Neue" charset="0"/>
                <a:cs typeface="Helvetica Neue" charset="0"/>
              </a:rPr>
              <a:t>or Agency</a:t>
            </a:r>
            <a:endParaRPr lang="en-US" altLang="zh-CN" b="1" dirty="0">
              <a:latin typeface="Helvetica Neue" charset="0"/>
              <a:ea typeface="Helvetica Neue" charset="0"/>
              <a:cs typeface="Helvetica Neue" charset="0"/>
            </a:endParaRPr>
          </a:p>
        </p:txBody>
      </p:sp>
      <p:sp>
        <p:nvSpPr>
          <p:cNvPr id="10" name="WordArt 17"/>
          <p:cNvSpPr>
            <a:spLocks noChangeArrowheads="1" noChangeShapeType="1" noTextEdit="1"/>
          </p:cNvSpPr>
          <p:nvPr/>
        </p:nvSpPr>
        <p:spPr bwMode="auto">
          <a:xfrm>
            <a:off x="7514528" y="1305629"/>
            <a:ext cx="741495" cy="910016"/>
          </a:xfrm>
          <a:prstGeom prst="rect">
            <a:avLst/>
          </a:prstGeom>
        </p:spPr>
        <p:txBody>
          <a:bodyPr wrap="none" fromWordArt="1">
            <a:prstTxWarp prst="textPlain">
              <a:avLst>
                <a:gd name="adj" fmla="val 50000"/>
              </a:avLst>
            </a:prstTxWarp>
          </a:bodyPr>
          <a:lstStyle/>
          <a:p>
            <a:pPr algn="ctr"/>
            <a:r>
              <a:rPr lang="en-US" altLang="zh-CN"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pic>
        <p:nvPicPr>
          <p:cNvPr id="8" name="Picture 5" descr="http://julianhopkins.net/uploads/pics_0910/jh_pic_091015_xpax091015_pic.jpg"/>
          <p:cNvPicPr>
            <a:picLocks noChangeAspect="1" noChangeArrowheads="1"/>
          </p:cNvPicPr>
          <p:nvPr/>
        </p:nvPicPr>
        <p:blipFill>
          <a:blip r:embed="rId5" cstate="print"/>
          <a:srcRect/>
          <a:stretch>
            <a:fillRect/>
          </a:stretch>
        </p:blipFill>
        <p:spPr bwMode="auto">
          <a:xfrm>
            <a:off x="4040912" y="2293103"/>
            <a:ext cx="3608274" cy="3330715"/>
          </a:xfrm>
          <a:prstGeom prst="rect">
            <a:avLst/>
          </a:prstGeom>
          <a:noFill/>
        </p:spPr>
      </p:pic>
      <p:sp>
        <p:nvSpPr>
          <p:cNvPr id="9" name="AutoShape 15"/>
          <p:cNvSpPr>
            <a:spLocks noChangeArrowheads="1"/>
          </p:cNvSpPr>
          <p:nvPr/>
        </p:nvSpPr>
        <p:spPr bwMode="auto">
          <a:xfrm>
            <a:off x="667586" y="4797152"/>
            <a:ext cx="4141398" cy="1404156"/>
          </a:xfrm>
          <a:prstGeom prst="cloudCallout">
            <a:avLst>
              <a:gd name="adj1" fmla="val -12647"/>
              <a:gd name="adj2" fmla="val -119460"/>
            </a:avLst>
          </a:prstGeom>
          <a:noFill/>
          <a:ln w="9525">
            <a:solidFill>
              <a:schemeClr val="bg2"/>
            </a:solidFill>
            <a:round/>
            <a:headEnd/>
            <a:tailEnd/>
          </a:ln>
          <a:effectLst/>
        </p:spPr>
        <p:txBody>
          <a:bodyPr lIns="33231" rIns="0"/>
          <a:lstStyle/>
          <a:p>
            <a:pPr algn="ctr">
              <a:spcBef>
                <a:spcPct val="50000"/>
              </a:spcBef>
              <a:buFont typeface="Arial" pitchFamily="34" charset="0"/>
              <a:buChar char="•"/>
            </a:pPr>
            <a:r>
              <a:rPr lang="en-US" altLang="zh-CN"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Want to </a:t>
            </a:r>
            <a:r>
              <a:rPr lang="en-US" altLang="zh-CN" smtClean="0">
                <a:latin typeface="Helvetica Neue" charset="0"/>
                <a:ea typeface="Helvetica Neue" charset="0"/>
                <a:cs typeface="Helvetica Neue" charset="0"/>
              </a:rPr>
              <a:t>recruit </a:t>
            </a:r>
            <a:r>
              <a:rPr lang="en-US" altLang="zh-CN" smtClean="0">
                <a:solidFill>
                  <a:srgbClr val="C00000"/>
                </a:solidFill>
                <a:latin typeface="Helvetica Neue" charset="0"/>
                <a:ea typeface="Helvetica Neue" charset="0"/>
                <a:cs typeface="Helvetica Neue" charset="0"/>
              </a:rPr>
              <a:t>female researchers</a:t>
            </a:r>
            <a:r>
              <a:rPr lang="en-US" altLang="zh-CN" smtClean="0">
                <a:solidFill>
                  <a:srgbClr val="FF0000"/>
                </a:solidFill>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working on </a:t>
            </a:r>
            <a:r>
              <a:rPr lang="en-US" altLang="zh-CN" dirty="0" smtClean="0">
                <a:solidFill>
                  <a:srgbClr val="0000CC"/>
                </a:solidFill>
                <a:latin typeface="Helvetica Neue" charset="0"/>
                <a:ea typeface="Helvetica Neue" charset="0"/>
                <a:cs typeface="Helvetica Neue" charset="0"/>
              </a:rPr>
              <a:t>WSDM</a:t>
            </a:r>
            <a:endParaRPr lang="en-US" altLang="zh-CN" dirty="0">
              <a:solidFill>
                <a:srgbClr val="0000CC"/>
              </a:solidFill>
              <a:latin typeface="Helvetica Neue" charset="0"/>
              <a:ea typeface="Helvetica Neue" charset="0"/>
              <a:cs typeface="Helvetica Neue" charset="0"/>
            </a:endParaRPr>
          </a:p>
        </p:txBody>
      </p:sp>
      <p:sp>
        <p:nvSpPr>
          <p:cNvPr id="6" name="AutoShape 15"/>
          <p:cNvSpPr>
            <a:spLocks noChangeArrowheads="1"/>
          </p:cNvSpPr>
          <p:nvPr/>
        </p:nvSpPr>
        <p:spPr bwMode="auto">
          <a:xfrm>
            <a:off x="2998150" y="1058533"/>
            <a:ext cx="4516377" cy="1506371"/>
          </a:xfrm>
          <a:prstGeom prst="cloudCallout">
            <a:avLst>
              <a:gd name="adj1" fmla="val -60874"/>
              <a:gd name="adj2" fmla="val 42171"/>
            </a:avLst>
          </a:prstGeom>
          <a:noFill/>
          <a:ln w="9525">
            <a:solidFill>
              <a:schemeClr val="bg2"/>
            </a:solidFill>
            <a:round/>
            <a:headEnd/>
            <a:tailEnd/>
          </a:ln>
          <a:effectLst/>
        </p:spPr>
        <p:txBody>
          <a:bodyPr lIns="33231" rIns="0"/>
          <a:lstStyle/>
          <a:p>
            <a:pPr algn="ctr">
              <a:spcBef>
                <a:spcPct val="50000"/>
              </a:spcBef>
              <a:buFont typeface="Arial" pitchFamily="34" charset="0"/>
              <a:buChar char="•"/>
            </a:pPr>
            <a:r>
              <a:rPr lang="en-US" altLang="zh-CN" dirty="0">
                <a:latin typeface="Helvetica Neue" charset="0"/>
                <a:ea typeface="Helvetica Neue" charset="0"/>
                <a:cs typeface="Helvetica Neue" charset="0"/>
              </a:rPr>
              <a:t> Looking for </a:t>
            </a:r>
            <a:r>
              <a:rPr lang="en-US" altLang="zh-CN" dirty="0" smtClean="0">
                <a:latin typeface="Helvetica Neue" charset="0"/>
                <a:ea typeface="Helvetica Neue" charset="0"/>
                <a:cs typeface="Helvetica Neue" charset="0"/>
              </a:rPr>
              <a:t>researchers </a:t>
            </a:r>
            <a:r>
              <a:rPr lang="en-US" altLang="zh-CN" dirty="0" smtClean="0">
                <a:solidFill>
                  <a:srgbClr val="C00000"/>
                </a:solidFill>
                <a:latin typeface="Helvetica Neue" charset="0"/>
                <a:ea typeface="Helvetica Neue" charset="0"/>
                <a:cs typeface="Helvetica Neue" charset="0"/>
              </a:rPr>
              <a:t>from the U.S.</a:t>
            </a:r>
            <a:r>
              <a:rPr lang="en-US" altLang="zh-CN"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who can </a:t>
            </a:r>
            <a:r>
              <a:rPr lang="en-US" altLang="zh-CN" dirty="0">
                <a:solidFill>
                  <a:srgbClr val="0000CC"/>
                </a:solidFill>
                <a:latin typeface="Helvetica Neue" charset="0"/>
                <a:ea typeface="Helvetica Neue" charset="0"/>
                <a:cs typeface="Helvetica Neue" charset="0"/>
              </a:rPr>
              <a:t>speak</a:t>
            </a:r>
            <a:r>
              <a:rPr lang="en-US" altLang="zh-CN" dirty="0">
                <a:latin typeface="Helvetica Neue" charset="0"/>
                <a:ea typeface="Helvetica Neue" charset="0"/>
                <a:cs typeface="Helvetica Neue" charset="0"/>
              </a:rPr>
              <a:t> </a:t>
            </a:r>
            <a:r>
              <a:rPr lang="en-US" altLang="zh-CN" dirty="0">
                <a:solidFill>
                  <a:srgbClr val="0000CC"/>
                </a:solidFill>
                <a:latin typeface="Helvetica Neue" charset="0"/>
                <a:ea typeface="Helvetica Neue" charset="0"/>
                <a:cs typeface="Helvetica Neue" charset="0"/>
              </a:rPr>
              <a:t>Chinese</a:t>
            </a:r>
            <a:r>
              <a:rPr lang="en-US" altLang="zh-CN" dirty="0">
                <a:latin typeface="Helvetica Neue" charset="0"/>
                <a:ea typeface="Helvetica Neue" charset="0"/>
                <a:cs typeface="Helvetica Neue" charset="0"/>
              </a:rPr>
              <a:t>…</a:t>
            </a:r>
          </a:p>
        </p:txBody>
      </p:sp>
    </p:spTree>
    <p:custDataLst>
      <p:tags r:id="rId1"/>
    </p:custDataLst>
    <p:extLst>
      <p:ext uri="{BB962C8B-B14F-4D97-AF65-F5344CB8AC3E}">
        <p14:creationId xmlns:p14="http://schemas.microsoft.com/office/powerpoint/2010/main" val="180529426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08684" y="2276872"/>
            <a:ext cx="3636404" cy="3636404"/>
          </a:xfrm>
          <a:prstGeom prst="rect">
            <a:avLst/>
          </a:prstGeom>
        </p:spPr>
      </p:pic>
      <p:pic>
        <p:nvPicPr>
          <p:cNvPr id="1027" name="Picture 5" descr="页面"/>
          <p:cNvPicPr>
            <a:picLocks noChangeAspect="1" noChangeArrowheads="1"/>
          </p:cNvPicPr>
          <p:nvPr/>
        </p:nvPicPr>
        <p:blipFill>
          <a:blip r:embed="rId4" cstate="print"/>
          <a:srcRect/>
          <a:stretch>
            <a:fillRect/>
          </a:stretch>
        </p:blipFill>
        <p:spPr bwMode="auto">
          <a:xfrm>
            <a:off x="461901" y="4443376"/>
            <a:ext cx="1320800" cy="415925"/>
          </a:xfrm>
          <a:prstGeom prst="rect">
            <a:avLst/>
          </a:prstGeom>
          <a:noFill/>
          <a:ln w="9525">
            <a:noFill/>
            <a:miter lim="800000"/>
            <a:headEnd/>
            <a:tailEnd/>
          </a:ln>
        </p:spPr>
      </p:pic>
      <p:pic>
        <p:nvPicPr>
          <p:cNvPr id="1028" name="Picture 7" descr="页面"/>
          <p:cNvPicPr>
            <a:picLocks noChangeAspect="1" noChangeArrowheads="1"/>
          </p:cNvPicPr>
          <p:nvPr/>
        </p:nvPicPr>
        <p:blipFill>
          <a:blip r:embed="rId5" cstate="print"/>
          <a:srcRect/>
          <a:stretch>
            <a:fillRect/>
          </a:stretch>
        </p:blipFill>
        <p:spPr bwMode="auto">
          <a:xfrm>
            <a:off x="957201" y="4976776"/>
            <a:ext cx="1155700" cy="415925"/>
          </a:xfrm>
          <a:prstGeom prst="rect">
            <a:avLst/>
          </a:prstGeom>
          <a:solidFill>
            <a:schemeClr val="accent1"/>
          </a:solidFill>
          <a:ln w="9525">
            <a:noFill/>
            <a:miter lim="800000"/>
            <a:headEnd/>
            <a:tailEnd/>
          </a:ln>
        </p:spPr>
      </p:pic>
      <p:pic>
        <p:nvPicPr>
          <p:cNvPr id="1029" name="Picture 8" descr="页面"/>
          <p:cNvPicPr>
            <a:picLocks noChangeAspect="1" noChangeArrowheads="1"/>
          </p:cNvPicPr>
          <p:nvPr/>
        </p:nvPicPr>
        <p:blipFill>
          <a:blip r:embed="rId4" cstate="print"/>
          <a:srcRect/>
          <a:stretch>
            <a:fillRect/>
          </a:stretch>
        </p:blipFill>
        <p:spPr bwMode="auto">
          <a:xfrm>
            <a:off x="2360551" y="5281576"/>
            <a:ext cx="1320800" cy="415925"/>
          </a:xfrm>
          <a:prstGeom prst="rect">
            <a:avLst/>
          </a:prstGeom>
          <a:noFill/>
          <a:ln w="9525">
            <a:noFill/>
            <a:miter lim="800000"/>
            <a:headEnd/>
            <a:tailEnd/>
          </a:ln>
        </p:spPr>
      </p:pic>
      <p:pic>
        <p:nvPicPr>
          <p:cNvPr id="1030" name="Picture 9" descr="页面"/>
          <p:cNvPicPr>
            <a:picLocks noChangeAspect="1" noChangeArrowheads="1"/>
          </p:cNvPicPr>
          <p:nvPr/>
        </p:nvPicPr>
        <p:blipFill>
          <a:blip r:embed="rId4" cstate="print"/>
          <a:srcRect/>
          <a:stretch>
            <a:fillRect/>
          </a:stretch>
        </p:blipFill>
        <p:spPr bwMode="auto">
          <a:xfrm>
            <a:off x="3929001" y="5357776"/>
            <a:ext cx="1320800" cy="415925"/>
          </a:xfrm>
          <a:prstGeom prst="rect">
            <a:avLst/>
          </a:prstGeom>
          <a:noFill/>
          <a:ln w="9525">
            <a:noFill/>
            <a:miter lim="800000"/>
            <a:headEnd/>
            <a:tailEnd/>
          </a:ln>
        </p:spPr>
      </p:pic>
      <p:pic>
        <p:nvPicPr>
          <p:cNvPr id="1031" name="Picture 10" descr="页面"/>
          <p:cNvPicPr>
            <a:picLocks noChangeAspect="1" noChangeArrowheads="1"/>
          </p:cNvPicPr>
          <p:nvPr/>
        </p:nvPicPr>
        <p:blipFill>
          <a:blip r:embed="rId4" cstate="print"/>
          <a:srcRect/>
          <a:stretch>
            <a:fillRect/>
          </a:stretch>
        </p:blipFill>
        <p:spPr bwMode="auto">
          <a:xfrm>
            <a:off x="5414901" y="5281576"/>
            <a:ext cx="1320800" cy="415925"/>
          </a:xfrm>
          <a:prstGeom prst="rect">
            <a:avLst/>
          </a:prstGeom>
          <a:noFill/>
          <a:ln w="9525">
            <a:noFill/>
            <a:miter lim="800000"/>
            <a:headEnd/>
            <a:tailEnd/>
          </a:ln>
        </p:spPr>
      </p:pic>
      <p:pic>
        <p:nvPicPr>
          <p:cNvPr id="1032" name="Picture 11" descr="页面"/>
          <p:cNvPicPr>
            <a:picLocks noChangeAspect="1" noChangeArrowheads="1"/>
          </p:cNvPicPr>
          <p:nvPr/>
        </p:nvPicPr>
        <p:blipFill>
          <a:blip r:embed="rId4" cstate="print"/>
          <a:srcRect/>
          <a:stretch>
            <a:fillRect/>
          </a:stretch>
        </p:blipFill>
        <p:spPr bwMode="auto">
          <a:xfrm>
            <a:off x="6322951" y="4824376"/>
            <a:ext cx="1320800" cy="415925"/>
          </a:xfrm>
          <a:prstGeom prst="rect">
            <a:avLst/>
          </a:prstGeom>
          <a:noFill/>
          <a:ln w="9525">
            <a:noFill/>
            <a:miter lim="800000"/>
            <a:headEnd/>
            <a:tailEnd/>
          </a:ln>
        </p:spPr>
      </p:pic>
      <p:pic>
        <p:nvPicPr>
          <p:cNvPr id="1033" name="Picture 12" descr="页面"/>
          <p:cNvPicPr>
            <a:picLocks noChangeAspect="1" noChangeArrowheads="1"/>
          </p:cNvPicPr>
          <p:nvPr/>
        </p:nvPicPr>
        <p:blipFill>
          <a:blip r:embed="rId4" cstate="print"/>
          <a:srcRect/>
          <a:stretch>
            <a:fillRect/>
          </a:stretch>
        </p:blipFill>
        <p:spPr bwMode="auto">
          <a:xfrm>
            <a:off x="6653151" y="4189383"/>
            <a:ext cx="1320800" cy="415925"/>
          </a:xfrm>
          <a:prstGeom prst="rect">
            <a:avLst/>
          </a:prstGeom>
          <a:noFill/>
          <a:ln w="9525">
            <a:noFill/>
            <a:miter lim="800000"/>
            <a:headEnd/>
            <a:tailEnd/>
          </a:ln>
        </p:spPr>
      </p:pic>
      <p:pic>
        <p:nvPicPr>
          <p:cNvPr id="1034" name="Picture 15" descr="cloud"/>
          <p:cNvPicPr>
            <a:picLocks noChangeAspect="1" noChangeArrowheads="1"/>
          </p:cNvPicPr>
          <p:nvPr/>
        </p:nvPicPr>
        <p:blipFill>
          <a:blip r:embed="rId6" cstate="print"/>
          <a:srcRect/>
          <a:stretch>
            <a:fillRect/>
          </a:stretch>
        </p:blipFill>
        <p:spPr bwMode="auto">
          <a:xfrm>
            <a:off x="4812990" y="969110"/>
            <a:ext cx="4532497" cy="2423885"/>
          </a:xfrm>
          <a:prstGeom prst="rect">
            <a:avLst/>
          </a:prstGeom>
          <a:noFill/>
          <a:ln w="9525">
            <a:noFill/>
            <a:miter lim="800000"/>
            <a:headEnd/>
            <a:tailEnd/>
          </a:ln>
        </p:spPr>
      </p:pic>
      <p:sp>
        <p:nvSpPr>
          <p:cNvPr id="1035" name="Text Box 17"/>
          <p:cNvSpPr txBox="1">
            <a:spLocks noChangeArrowheads="1"/>
          </p:cNvSpPr>
          <p:nvPr/>
        </p:nvSpPr>
        <p:spPr bwMode="auto">
          <a:xfrm>
            <a:off x="5313040" y="1520788"/>
            <a:ext cx="3950085" cy="1477328"/>
          </a:xfrm>
          <a:prstGeom prst="rect">
            <a:avLst/>
          </a:prstGeom>
          <a:noFill/>
          <a:ln w="9525">
            <a:noFill/>
            <a:miter lim="800000"/>
            <a:headEnd/>
            <a:tailEnd/>
          </a:ln>
        </p:spPr>
        <p:txBody>
          <a:bodyPr wrap="square">
            <a:spAutoFit/>
          </a:bodyPr>
          <a:lstStyle/>
          <a:p>
            <a:pPr>
              <a:spcBef>
                <a:spcPct val="50000"/>
              </a:spcBef>
            </a:pPr>
            <a:r>
              <a:rPr lang="en-US" altLang="zh-CN" sz="2000" b="1" dirty="0" smtClean="0">
                <a:latin typeface="Helvetica Neue" charset="0"/>
                <a:ea typeface="Helvetica Neue" charset="0"/>
                <a:cs typeface="Helvetica Neue" charset="0"/>
              </a:rPr>
              <a:t>Who are </a:t>
            </a:r>
            <a:r>
              <a:rPr lang="en-US" altLang="zh-CN" sz="2000" b="1" dirty="0" smtClean="0">
                <a:solidFill>
                  <a:srgbClr val="C00000"/>
                </a:solidFill>
                <a:latin typeface="Helvetica Neue" charset="0"/>
                <a:ea typeface="Helvetica Neue" charset="0"/>
                <a:cs typeface="Helvetica Neue" charset="0"/>
              </a:rPr>
              <a:t>best</a:t>
            </a:r>
            <a:r>
              <a:rPr lang="en-US" altLang="zh-CN" sz="2000" b="1" dirty="0" smtClean="0">
                <a:latin typeface="Helvetica Neue" charset="0"/>
                <a:ea typeface="Helvetica Neue" charset="0"/>
                <a:cs typeface="Helvetica Neue" charset="0"/>
              </a:rPr>
              <a:t> </a:t>
            </a:r>
            <a:r>
              <a:rPr lang="en-US" altLang="zh-CN" sz="2000" b="1" dirty="0" smtClean="0">
                <a:solidFill>
                  <a:srgbClr val="C00000"/>
                </a:solidFill>
                <a:latin typeface="Helvetica Neue" charset="0"/>
                <a:ea typeface="Helvetica Neue" charset="0"/>
                <a:cs typeface="Helvetica Neue" charset="0"/>
              </a:rPr>
              <a:t>matching</a:t>
            </a:r>
            <a:r>
              <a:rPr lang="en-US" altLang="zh-CN" sz="2000" b="1" dirty="0" smtClean="0">
                <a:latin typeface="Helvetica Neue" charset="0"/>
                <a:ea typeface="Helvetica Neue" charset="0"/>
                <a:cs typeface="Helvetica Neue" charset="0"/>
              </a:rPr>
              <a:t> reviewers for each </a:t>
            </a:r>
            <a:r>
              <a:rPr lang="en-US" altLang="zh-CN" sz="2000" b="1" smtClean="0">
                <a:latin typeface="Helvetica Neue" charset="0"/>
                <a:ea typeface="Helvetica Neue" charset="0"/>
                <a:cs typeface="Helvetica Neue" charset="0"/>
              </a:rPr>
              <a:t>paper?</a:t>
            </a:r>
          </a:p>
          <a:p>
            <a:pPr>
              <a:spcBef>
                <a:spcPct val="50000"/>
              </a:spcBef>
            </a:pPr>
            <a:r>
              <a:rPr lang="en-US" altLang="zh-CN" b="1" smtClean="0">
                <a:latin typeface="Helvetica Neue" charset="0"/>
                <a:ea typeface="Helvetica Neue" charset="0"/>
                <a:cs typeface="Helvetica Neue" charset="0"/>
              </a:rPr>
              <a:t>Who will </a:t>
            </a:r>
            <a:r>
              <a:rPr lang="en-US" altLang="zh-CN" b="1" smtClean="0">
                <a:solidFill>
                  <a:srgbClr val="C00000"/>
                </a:solidFill>
                <a:latin typeface="Helvetica Neue" charset="0"/>
                <a:ea typeface="Helvetica Neue" charset="0"/>
                <a:cs typeface="Helvetica Neue" charset="0"/>
              </a:rPr>
              <a:t>accept</a:t>
            </a:r>
            <a:r>
              <a:rPr lang="en-US" altLang="zh-CN" b="1" smtClean="0">
                <a:latin typeface="Helvetica Neue" charset="0"/>
                <a:ea typeface="Helvetica Neue" charset="0"/>
                <a:cs typeface="Helvetica Neue" charset="0"/>
              </a:rPr>
              <a:t> the invitation to review the paper</a:t>
            </a:r>
            <a:endParaRPr lang="en-US" altLang="zh-CN" sz="2000" b="1" dirty="0" smtClean="0">
              <a:latin typeface="Helvetica Neue" charset="0"/>
              <a:ea typeface="Helvetica Neue" charset="0"/>
              <a:cs typeface="Helvetica Neue" charset="0"/>
            </a:endParaRPr>
          </a:p>
        </p:txBody>
      </p:sp>
      <p:sp>
        <p:nvSpPr>
          <p:cNvPr id="1036" name="Text Box 18"/>
          <p:cNvSpPr txBox="1">
            <a:spLocks noChangeArrowheads="1"/>
          </p:cNvSpPr>
          <p:nvPr/>
        </p:nvSpPr>
        <p:spPr bwMode="auto">
          <a:xfrm>
            <a:off x="998550" y="2004975"/>
            <a:ext cx="3054350" cy="457200"/>
          </a:xfrm>
          <a:prstGeom prst="rect">
            <a:avLst/>
          </a:prstGeom>
          <a:noFill/>
          <a:ln w="9525">
            <a:noFill/>
            <a:miter lim="800000"/>
            <a:headEnd/>
            <a:tailEnd/>
          </a:ln>
        </p:spPr>
        <p:txBody>
          <a:bodyPr>
            <a:spAutoFit/>
          </a:bodyPr>
          <a:lstStyle/>
          <a:p>
            <a:pPr>
              <a:spcBef>
                <a:spcPct val="50000"/>
              </a:spcBef>
            </a:pPr>
            <a:r>
              <a:rPr lang="en-US" altLang="zh-CN" sz="2400" b="1" dirty="0" smtClean="0">
                <a:solidFill>
                  <a:schemeClr val="bg2"/>
                </a:solidFill>
                <a:latin typeface="Helvetica Neue" charset="0"/>
                <a:ea typeface="Helvetica Neue" charset="0"/>
                <a:cs typeface="Helvetica Neue" charset="0"/>
              </a:rPr>
              <a:t>Conf. Committee</a:t>
            </a:r>
            <a:endParaRPr lang="en-US" altLang="zh-CN" sz="2400" b="1" dirty="0">
              <a:solidFill>
                <a:schemeClr val="bg2"/>
              </a:solidFill>
              <a:latin typeface="Helvetica Neue" charset="0"/>
              <a:ea typeface="Helvetica Neue" charset="0"/>
              <a:cs typeface="Helvetica Neue" charset="0"/>
            </a:endParaRPr>
          </a:p>
        </p:txBody>
      </p:sp>
      <p:sp>
        <p:nvSpPr>
          <p:cNvPr id="32788" name="Line 20"/>
          <p:cNvSpPr>
            <a:spLocks noChangeShapeType="1"/>
          </p:cNvSpPr>
          <p:nvPr/>
        </p:nvSpPr>
        <p:spPr bwMode="auto">
          <a:xfrm>
            <a:off x="1039751" y="2462175"/>
            <a:ext cx="2559050" cy="0"/>
          </a:xfrm>
          <a:prstGeom prst="line">
            <a:avLst/>
          </a:prstGeom>
          <a:noFill/>
          <a:ln w="28575">
            <a:solidFill>
              <a:schemeClr val="bg1">
                <a:lumMod val="50000"/>
              </a:schemeClr>
            </a:solidFill>
            <a:round/>
            <a:headEnd/>
            <a:tailEnd/>
          </a:ln>
        </p:spPr>
        <p:txBody>
          <a:bodyPr/>
          <a:lstStyle/>
          <a:p>
            <a:endParaRPr lang="zh-CN" altLang="en-US">
              <a:latin typeface="Helvetica Neue" charset="0"/>
              <a:ea typeface="Helvetica Neue" charset="0"/>
              <a:cs typeface="Helvetica Neue" charset="0"/>
            </a:endParaRPr>
          </a:p>
        </p:txBody>
      </p:sp>
      <p:sp>
        <p:nvSpPr>
          <p:cNvPr id="32789" name="Line 21"/>
          <p:cNvSpPr>
            <a:spLocks noChangeShapeType="1"/>
          </p:cNvSpPr>
          <p:nvPr/>
        </p:nvSpPr>
        <p:spPr bwMode="auto">
          <a:xfrm>
            <a:off x="2525651" y="5738775"/>
            <a:ext cx="1238250" cy="0"/>
          </a:xfrm>
          <a:prstGeom prst="line">
            <a:avLst/>
          </a:prstGeom>
          <a:noFill/>
          <a:ln w="28575">
            <a:solidFill>
              <a:srgbClr val="FF0000"/>
            </a:solidFill>
            <a:round/>
            <a:headEnd/>
            <a:tailEnd/>
          </a:ln>
        </p:spPr>
        <p:txBody>
          <a:bodyPr/>
          <a:lstStyle/>
          <a:p>
            <a:endParaRPr lang="zh-CN" altLang="en-US">
              <a:latin typeface="Helvetica Neue" charset="0"/>
              <a:ea typeface="Helvetica Neue" charset="0"/>
              <a:cs typeface="Helvetica Neue" charset="0"/>
            </a:endParaRPr>
          </a:p>
        </p:txBody>
      </p:sp>
      <p:sp>
        <p:nvSpPr>
          <p:cNvPr id="32790" name="Text Box 22"/>
          <p:cNvSpPr txBox="1">
            <a:spLocks noChangeArrowheads="1"/>
          </p:cNvSpPr>
          <p:nvPr/>
        </p:nvSpPr>
        <p:spPr bwMode="auto">
          <a:xfrm>
            <a:off x="2195451" y="5814976"/>
            <a:ext cx="2311400" cy="400110"/>
          </a:xfrm>
          <a:prstGeom prst="rect">
            <a:avLst/>
          </a:prstGeom>
          <a:noFill/>
          <a:ln w="9525">
            <a:noFill/>
            <a:miter lim="800000"/>
            <a:headEnd/>
            <a:tailEnd/>
          </a:ln>
        </p:spPr>
        <p:txBody>
          <a:bodyPr>
            <a:spAutoFit/>
          </a:bodyPr>
          <a:lstStyle/>
          <a:p>
            <a:pPr>
              <a:spcBef>
                <a:spcPct val="50000"/>
              </a:spcBef>
            </a:pPr>
            <a:r>
              <a:rPr lang="en-US" altLang="zh-CN" b="1">
                <a:solidFill>
                  <a:srgbClr val="FF9933"/>
                </a:solidFill>
                <a:latin typeface="Helvetica Neue" charset="0"/>
                <a:ea typeface="Helvetica Neue" charset="0"/>
                <a:cs typeface="Helvetica Neue" charset="0"/>
              </a:rPr>
              <a:t>Paper content</a:t>
            </a:r>
          </a:p>
        </p:txBody>
      </p:sp>
      <p:sp>
        <p:nvSpPr>
          <p:cNvPr id="32792" name="WordArt 24"/>
          <p:cNvSpPr>
            <a:spLocks noChangeArrowheads="1" noChangeShapeType="1" noTextEdit="1"/>
          </p:cNvSpPr>
          <p:nvPr/>
        </p:nvSpPr>
        <p:spPr bwMode="auto">
          <a:xfrm>
            <a:off x="8531222" y="2611401"/>
            <a:ext cx="908050" cy="1066800"/>
          </a:xfrm>
          <a:prstGeom prst="rect">
            <a:avLst/>
          </a:prstGeom>
        </p:spPr>
        <p:txBody>
          <a:bodyPr wrap="none" fromWordArt="1">
            <a:prstTxWarp prst="textPlain">
              <a:avLst>
                <a:gd name="adj" fmla="val 50000"/>
              </a:avLst>
            </a:prstTxWarp>
          </a:bodyPr>
          <a:lstStyle/>
          <a:p>
            <a:pPr algn="ctr"/>
            <a:r>
              <a:rPr lang="en-US" altLang="zh-CN"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
        <p:nvSpPr>
          <p:cNvPr id="32793" name="Text Box 25"/>
          <p:cNvSpPr txBox="1">
            <a:spLocks noChangeArrowheads="1"/>
          </p:cNvSpPr>
          <p:nvPr/>
        </p:nvSpPr>
        <p:spPr bwMode="auto">
          <a:xfrm>
            <a:off x="978273" y="2462176"/>
            <a:ext cx="2664296"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chemeClr val="bg1">
                    <a:lumMod val="50000"/>
                  </a:schemeClr>
                </a:solidFill>
                <a:latin typeface="Helvetica Neue" charset="0"/>
                <a:ea typeface="Helvetica Neue" charset="0"/>
                <a:cs typeface="Helvetica Neue" charset="0"/>
              </a:rPr>
              <a:t>Journal Editors</a:t>
            </a:r>
            <a:endParaRPr lang="en-US" altLang="zh-CN" sz="2400" b="1" dirty="0">
              <a:solidFill>
                <a:schemeClr val="bg1">
                  <a:lumMod val="50000"/>
                </a:schemeClr>
              </a:solidFill>
              <a:latin typeface="Helvetica Neue" charset="0"/>
              <a:ea typeface="Helvetica Neue" charset="0"/>
              <a:cs typeface="Helvetica Neue" charset="0"/>
            </a:endParaRPr>
          </a:p>
        </p:txBody>
      </p:sp>
      <p:sp>
        <p:nvSpPr>
          <p:cNvPr id="19" name="标题 1"/>
          <p:cNvSpPr txBox="1">
            <a:spLocks/>
          </p:cNvSpPr>
          <p:nvPr/>
        </p:nvSpPr>
        <p:spPr>
          <a:xfrm>
            <a:off x="271464" y="152636"/>
            <a:ext cx="9363075" cy="792162"/>
          </a:xfrm>
          <a:prstGeom prst="rect">
            <a:avLst/>
          </a:prstGeom>
        </p:spPr>
        <p:txBody>
          <a:bodyPr/>
          <a:lstStyle/>
          <a:p>
            <a:pPr lvl="0" algn="ctr" eaLnBrk="0" hangingPunct="0">
              <a:defRPr/>
            </a:pPr>
            <a:r>
              <a:rPr lang="en-US" altLang="zh-CN" sz="4000" dirty="0" smtClean="0">
                <a:latin typeface="Helvetica Neue" charset="0"/>
                <a:ea typeface="Helvetica Neue" charset="0"/>
                <a:cs typeface="Helvetica Neue" charset="0"/>
              </a:rPr>
              <a:t>Examples </a:t>
            </a:r>
            <a:r>
              <a:rPr lang="en-US" altLang="zh-CN" sz="2800" dirty="0" smtClean="0">
                <a:latin typeface="Helvetica Neue" charset="0"/>
                <a:ea typeface="Helvetica Neue" charset="0"/>
                <a:cs typeface="Helvetica Neue" charset="0"/>
              </a:rPr>
              <a:t>– </a:t>
            </a:r>
            <a:r>
              <a:rPr kumimoji="0" lang="en-US" altLang="zh-CN" sz="2800" b="0" i="0" u="none" strike="noStrike" kern="0" cap="none" spc="0" normalizeH="0" baseline="0" noProof="0" dirty="0" smtClean="0">
                <a:ln>
                  <a:noFill/>
                </a:ln>
                <a:solidFill>
                  <a:schemeClr val="tx2"/>
                </a:solidFill>
                <a:effectLst/>
                <a:uLnTx/>
                <a:uFillTx/>
                <a:latin typeface="Helvetica Neue" charset="0"/>
                <a:ea typeface="Helvetica Neue" charset="0"/>
                <a:cs typeface="Helvetica Neue" charset="0"/>
              </a:rPr>
              <a:t>Reviewer Suggestion</a:t>
            </a:r>
            <a:endParaRPr kumimoji="0" lang="zh-CN" altLang="en-US" sz="2800" b="0" i="0" u="none" strike="noStrike" kern="0" cap="none" spc="0" normalizeH="0" baseline="0" noProof="0" dirty="0">
              <a:ln>
                <a:noFill/>
              </a:ln>
              <a:solidFill>
                <a:schemeClr val="tx2"/>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572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0" fill="hold" grpId="0" nodeType="withEffect">
                                  <p:stCondLst>
                                    <p:cond delay="0"/>
                                  </p:stCondLst>
                                  <p:childTnLst>
                                    <p:set>
                                      <p:cBhvr>
                                        <p:cTn id="6" dur="1" fill="hold">
                                          <p:stCondLst>
                                            <p:cond delay="0"/>
                                          </p:stCondLst>
                                        </p:cTn>
                                        <p:tgtEl>
                                          <p:spTgt spid="327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3279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Applications</a:t>
            </a:r>
            <a:endParaRPr lang="en-US" dirty="0"/>
          </a:p>
        </p:txBody>
      </p:sp>
    </p:spTree>
    <p:extLst>
      <p:ext uri="{BB962C8B-B14F-4D97-AF65-F5344CB8AC3E}">
        <p14:creationId xmlns:p14="http://schemas.microsoft.com/office/powerpoint/2010/main" val="20155939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4"/>
          <p:cNvSpPr txBox="1">
            <a:spLocks/>
          </p:cNvSpPr>
          <p:nvPr/>
        </p:nvSpPr>
        <p:spPr bwMode="auto">
          <a:xfrm>
            <a:off x="8913440" y="-27384"/>
            <a:ext cx="992560" cy="6858000"/>
          </a:xfrm>
          <a:prstGeom prst="rect">
            <a:avLst/>
          </a:prstGeom>
          <a:solidFill>
            <a:schemeClr val="bg1"/>
          </a:solidFill>
          <a:ln w="9525">
            <a:solidFill>
              <a:schemeClr val="bg1"/>
            </a:solidFill>
            <a:miter lim="800000"/>
            <a:headEnd/>
            <a:tailEnd/>
          </a:ln>
        </p:spPr>
        <p:txBody>
          <a:bodyPr vert="horz" wrap="square" lIns="576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endParaRPr lang="en-US" altLang="zh-CN" sz="1800" kern="0" dirty="0"/>
          </a:p>
        </p:txBody>
      </p:sp>
      <p:sp>
        <p:nvSpPr>
          <p:cNvPr id="2" name="Title 1"/>
          <p:cNvSpPr>
            <a:spLocks noGrp="1"/>
          </p:cNvSpPr>
          <p:nvPr>
            <p:ph type="title"/>
          </p:nvPr>
        </p:nvSpPr>
        <p:spPr>
          <a:xfrm>
            <a:off x="128464" y="188912"/>
            <a:ext cx="9506075" cy="1223863"/>
          </a:xfrm>
        </p:spPr>
        <p:txBody>
          <a:bodyPr/>
          <a:lstStyle/>
          <a:p>
            <a:pPr algn="l"/>
            <a:r>
              <a:rPr lang="en-US" dirty="0" smtClean="0"/>
              <a:t>Data Mining</a:t>
            </a:r>
            <a:br>
              <a:rPr lang="en-US" dirty="0" smtClean="0"/>
            </a:br>
            <a:r>
              <a:rPr lang="en-US" dirty="0" smtClean="0"/>
              <a:t>Experts</a:t>
            </a:r>
            <a:endParaRPr lang="en-US" dirty="0"/>
          </a:p>
        </p:txBody>
      </p:sp>
      <p:sp>
        <p:nvSpPr>
          <p:cNvPr id="3" name="Content Placeholder 2"/>
          <p:cNvSpPr>
            <a:spLocks noGrp="1"/>
          </p:cNvSpPr>
          <p:nvPr>
            <p:ph idx="1"/>
          </p:nvPr>
        </p:nvSpPr>
        <p:spPr>
          <a:xfrm>
            <a:off x="350839" y="1629071"/>
            <a:ext cx="9139237" cy="4497092"/>
          </a:xfrm>
        </p:spPr>
        <p:txBody>
          <a:bodyPr/>
          <a:lstStyle/>
          <a:p>
            <a:endParaRPr lang="en-US" dirty="0"/>
          </a:p>
        </p:txBody>
      </p:sp>
      <p:grpSp>
        <p:nvGrpSpPr>
          <p:cNvPr id="7" name="Group 6"/>
          <p:cNvGrpSpPr/>
          <p:nvPr/>
        </p:nvGrpSpPr>
        <p:grpSpPr>
          <a:xfrm>
            <a:off x="3188804" y="-387423"/>
            <a:ext cx="7812868" cy="8496944"/>
            <a:chOff x="-15552" y="-1415864"/>
            <a:chExt cx="9921552" cy="11315791"/>
          </a:xfrm>
        </p:grpSpPr>
        <p:pic>
          <p:nvPicPr>
            <p:cNvPr id="4" name="Picture 3"/>
            <p:cNvPicPr>
              <a:picLocks noChangeAspect="1"/>
            </p:cNvPicPr>
            <p:nvPr/>
          </p:nvPicPr>
          <p:blipFill rotWithShape="1">
            <a:blip r:embed="rId2"/>
            <a:srcRect l="17475" r="-17475"/>
            <a:stretch/>
          </p:blipFill>
          <p:spPr>
            <a:xfrm>
              <a:off x="0" y="-1415864"/>
              <a:ext cx="9906000" cy="4273176"/>
            </a:xfrm>
            <a:prstGeom prst="rect">
              <a:avLst/>
            </a:prstGeom>
          </p:spPr>
        </p:pic>
        <p:pic>
          <p:nvPicPr>
            <p:cNvPr id="5" name="Picture 4"/>
            <p:cNvPicPr>
              <a:picLocks noChangeAspect="1"/>
            </p:cNvPicPr>
            <p:nvPr/>
          </p:nvPicPr>
          <p:blipFill rotWithShape="1">
            <a:blip r:embed="rId3"/>
            <a:srcRect l="17475" r="-17475"/>
            <a:stretch/>
          </p:blipFill>
          <p:spPr>
            <a:xfrm>
              <a:off x="-15552" y="2837653"/>
              <a:ext cx="9906000" cy="3507671"/>
            </a:xfrm>
            <a:prstGeom prst="rect">
              <a:avLst/>
            </a:prstGeom>
          </p:spPr>
        </p:pic>
        <p:pic>
          <p:nvPicPr>
            <p:cNvPr id="6" name="Picture 5"/>
            <p:cNvPicPr>
              <a:picLocks noChangeAspect="1"/>
            </p:cNvPicPr>
            <p:nvPr/>
          </p:nvPicPr>
          <p:blipFill rotWithShape="1">
            <a:blip r:embed="rId4"/>
            <a:srcRect l="17475" r="-17475"/>
            <a:stretch/>
          </p:blipFill>
          <p:spPr>
            <a:xfrm>
              <a:off x="0" y="6309320"/>
              <a:ext cx="9906000" cy="3590607"/>
            </a:xfrm>
            <a:prstGeom prst="rect">
              <a:avLst/>
            </a:prstGeom>
          </p:spPr>
        </p:pic>
      </p:grpSp>
      <p:sp>
        <p:nvSpPr>
          <p:cNvPr id="9" name="副标题 4"/>
          <p:cNvSpPr txBox="1">
            <a:spLocks/>
          </p:cNvSpPr>
          <p:nvPr/>
        </p:nvSpPr>
        <p:spPr bwMode="auto">
          <a:xfrm>
            <a:off x="-15552" y="6237312"/>
            <a:ext cx="3224808" cy="620687"/>
          </a:xfrm>
          <a:prstGeom prst="rect">
            <a:avLst/>
          </a:prstGeom>
          <a:solidFill>
            <a:schemeClr val="bg1"/>
          </a:solidFill>
          <a:ln w="9525">
            <a:solidFill>
              <a:schemeClr val="bg1"/>
            </a:solidFill>
            <a:miter lim="800000"/>
            <a:headEnd/>
            <a:tailEnd/>
          </a:ln>
        </p:spPr>
        <p:txBody>
          <a:bodyPr vert="horz" wrap="square" lIns="72000" tIns="45720" rIns="7200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400" u="sng" kern="0" dirty="0">
                <a:solidFill>
                  <a:srgbClr val="0000CC"/>
                </a:solidFill>
                <a:latin typeface="Helvetica Neue" charset="0"/>
                <a:ea typeface="Helvetica Neue" charset="0"/>
                <a:cs typeface="Helvetica Neue" charset="0"/>
              </a:rPr>
              <a:t>https://</a:t>
            </a:r>
            <a:r>
              <a:rPr lang="en-US" altLang="zh-CN" sz="1400" u="sng" kern="0" dirty="0" err="1">
                <a:solidFill>
                  <a:srgbClr val="0000CC"/>
                </a:solidFill>
                <a:latin typeface="Helvetica Neue" charset="0"/>
                <a:ea typeface="Helvetica Neue" charset="0"/>
                <a:cs typeface="Helvetica Neue" charset="0"/>
              </a:rPr>
              <a:t>aminer.org</a:t>
            </a:r>
            <a:r>
              <a:rPr lang="en-US" altLang="zh-CN" sz="1400" u="sng" kern="0" dirty="0">
                <a:solidFill>
                  <a:srgbClr val="0000CC"/>
                </a:solidFill>
                <a:latin typeface="Helvetica Neue" charset="0"/>
                <a:ea typeface="Helvetica Neue" charset="0"/>
                <a:cs typeface="Helvetica Neue" charset="0"/>
              </a:rPr>
              <a:t>/</a:t>
            </a:r>
            <a:r>
              <a:rPr lang="en-US" altLang="zh-CN" sz="1400" u="sng" kern="0" dirty="0" err="1">
                <a:solidFill>
                  <a:srgbClr val="0000CC"/>
                </a:solidFill>
                <a:latin typeface="Helvetica Neue" charset="0"/>
                <a:ea typeface="Helvetica Neue" charset="0"/>
                <a:cs typeface="Helvetica Neue" charset="0"/>
              </a:rPr>
              <a:t>datamining</a:t>
            </a:r>
            <a:r>
              <a:rPr lang="en-US" altLang="zh-CN" sz="1400" u="sng" kern="0" dirty="0">
                <a:solidFill>
                  <a:srgbClr val="0000CC"/>
                </a:solidFill>
                <a:latin typeface="Helvetica Neue" charset="0"/>
                <a:ea typeface="Helvetica Neue" charset="0"/>
                <a:cs typeface="Helvetica Neue" charset="0"/>
              </a:rPr>
              <a:t>-experts/</a:t>
            </a:r>
          </a:p>
        </p:txBody>
      </p:sp>
    </p:spTree>
    <p:extLst>
      <p:ext uri="{BB962C8B-B14F-4D97-AF65-F5344CB8AC3E}">
        <p14:creationId xmlns:p14="http://schemas.microsoft.com/office/powerpoint/2010/main" val="6090045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3584" y="5481228"/>
            <a:ext cx="1928664"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7336" y="5899819"/>
            <a:ext cx="1928664"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NSFC (NSF of China</a:t>
            </a:r>
            <a:r>
              <a:rPr lang="en-US" altLang="zh-CN"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
            </a:r>
            <a:br>
              <a:rPr lang="en-US" altLang="zh-CN" dirty="0" smtClean="0">
                <a:latin typeface="Helvetica Neue" charset="0"/>
                <a:ea typeface="Helvetica Neue" charset="0"/>
                <a:cs typeface="Helvetica Neue" charset="0"/>
              </a:rPr>
            </a:br>
            <a:r>
              <a:rPr lang="en-US" altLang="zh-CN" sz="3200" dirty="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—proposal reviewer recommendation</a:t>
            </a:r>
            <a:endParaRPr lang="en-US" sz="3600" dirty="0">
              <a:latin typeface="Helvetica Neue" charset="0"/>
              <a:ea typeface="Helvetica Neue" charset="0"/>
              <a:cs typeface="Helvetica Neue"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516" y="1260299"/>
            <a:ext cx="7494892" cy="5913117"/>
          </a:xfrm>
          <a:prstGeom prst="rect">
            <a:avLst/>
          </a:prstGeom>
        </p:spPr>
      </p:pic>
    </p:spTree>
    <p:extLst>
      <p:ext uri="{BB962C8B-B14F-4D97-AF65-F5344CB8AC3E}">
        <p14:creationId xmlns:p14="http://schemas.microsoft.com/office/powerpoint/2010/main" val="13142126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5-07-08 at 1.27.1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20" y="1628800"/>
            <a:ext cx="8355623" cy="4452410"/>
          </a:xfrm>
          <a:prstGeom prst="rect">
            <a:avLst/>
          </a:prstGeom>
          <a:ln>
            <a:noFill/>
          </a:ln>
        </p:spPr>
      </p:pic>
      <p:sp>
        <p:nvSpPr>
          <p:cNvPr id="5" name="标题 1"/>
          <p:cNvSpPr txBox="1">
            <a:spLocks/>
          </p:cNvSpPr>
          <p:nvPr/>
        </p:nvSpPr>
        <p:spPr bwMode="auto">
          <a:xfrm>
            <a:off x="271464" y="188913"/>
            <a:ext cx="9182036" cy="8638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zh-CN" dirty="0" smtClean="0">
                <a:latin typeface="Helvetica Neue" charset="0"/>
                <a:ea typeface="Helvetica Neue" charset="0"/>
                <a:cs typeface="Helvetica Neue" charset="0"/>
              </a:rPr>
              <a:t>Integration with </a:t>
            </a:r>
            <a:r>
              <a:rPr lang="en-US" altLang="zh-CN" dirty="0" err="1" smtClean="0">
                <a:latin typeface="Helvetica Neue" charset="0"/>
                <a:ea typeface="Helvetica Neue" charset="0"/>
                <a:cs typeface="Helvetica Neue" charset="0"/>
              </a:rPr>
              <a:t>ScholarOne</a:t>
            </a:r>
            <a:endParaRPr lang="zh-CN" altLang="en-US" dirty="0">
              <a:latin typeface="Helvetica Neue" charset="0"/>
              <a:ea typeface="Helvetica Neue" charset="0"/>
              <a:cs typeface="Helvetica Neue" charset="0"/>
            </a:endParaRPr>
          </a:p>
        </p:txBody>
      </p:sp>
      <p:sp>
        <p:nvSpPr>
          <p:cNvPr id="6" name="副标题 4"/>
          <p:cNvSpPr txBox="1">
            <a:spLocks/>
          </p:cNvSpPr>
          <p:nvPr/>
        </p:nvSpPr>
        <p:spPr bwMode="auto">
          <a:xfrm>
            <a:off x="0" y="6117214"/>
            <a:ext cx="9906000" cy="740786"/>
          </a:xfrm>
          <a:prstGeom prst="rect">
            <a:avLst/>
          </a:prstGeom>
          <a:solidFill>
            <a:schemeClr val="bg1"/>
          </a:solidFill>
          <a:ln w="9525">
            <a:solidFill>
              <a:schemeClr val="bg1"/>
            </a:solidFill>
            <a:miter lim="800000"/>
            <a:headEnd/>
            <a:tailEnd/>
          </a:ln>
        </p:spPr>
        <p:txBody>
          <a:bodyPr vert="horz" wrap="square" lIns="576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800" kern="0" dirty="0" err="1" smtClean="0">
                <a:latin typeface="Helvetica Neue" charset="0"/>
                <a:ea typeface="Helvetica Neue" charset="0"/>
                <a:cs typeface="Helvetica Neue" charset="0"/>
              </a:rPr>
              <a:t>ScholarOne</a:t>
            </a:r>
            <a:r>
              <a:rPr lang="en-US" altLang="zh-CN" sz="1800" kern="0" dirty="0" smtClean="0">
                <a:latin typeface="Helvetica Neue" charset="0"/>
                <a:ea typeface="Helvetica Neue" charset="0"/>
                <a:cs typeface="Helvetica Neue" charset="0"/>
              </a:rPr>
              <a:t> is a submission management system used by many journals such as </a:t>
            </a:r>
            <a:br>
              <a:rPr lang="en-US" altLang="zh-CN" sz="1800" kern="0" dirty="0" smtClean="0">
                <a:latin typeface="Helvetica Neue" charset="0"/>
                <a:ea typeface="Helvetica Neue" charset="0"/>
                <a:cs typeface="Helvetica Neue" charset="0"/>
              </a:rPr>
            </a:br>
            <a:r>
              <a:rPr lang="en-US" altLang="zh-CN" sz="1800" kern="0" dirty="0" smtClean="0">
                <a:latin typeface="Helvetica Neue" charset="0"/>
                <a:ea typeface="Helvetica Neue" charset="0"/>
                <a:cs typeface="Helvetica Neue" charset="0"/>
              </a:rPr>
              <a:t>IEEE Transactions and ACM Transactions.</a:t>
            </a:r>
            <a:endParaRPr lang="en-US" altLang="zh-CN" sz="1800" kern="0" dirty="0">
              <a:latin typeface="Helvetica Neue" charset="0"/>
              <a:ea typeface="Helvetica Neue" charset="0"/>
              <a:cs typeface="Helvetica Neue" charset="0"/>
            </a:endParaRPr>
          </a:p>
        </p:txBody>
      </p:sp>
      <p:sp>
        <p:nvSpPr>
          <p:cNvPr id="7" name="副标题 4"/>
          <p:cNvSpPr txBox="1">
            <a:spLocks/>
          </p:cNvSpPr>
          <p:nvPr/>
        </p:nvSpPr>
        <p:spPr bwMode="auto">
          <a:xfrm>
            <a:off x="554952" y="1124744"/>
            <a:ext cx="9580948" cy="385142"/>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000" kern="0" dirty="0" smtClean="0">
                <a:latin typeface="Helvetica Neue" charset="0"/>
                <a:ea typeface="Helvetica Neue" charset="0"/>
                <a:cs typeface="Helvetica Neue" charset="0"/>
              </a:rPr>
              <a:t>Find the extension—</a:t>
            </a:r>
            <a:r>
              <a:rPr lang="en-US" altLang="zh-CN" sz="2000" b="1" kern="0" dirty="0" smtClean="0">
                <a:solidFill>
                  <a:srgbClr val="FF0000"/>
                </a:solidFill>
                <a:latin typeface="Helvetica Neue" charset="0"/>
                <a:ea typeface="Helvetica Neue" charset="0"/>
                <a:cs typeface="Helvetica Neue" charset="0"/>
              </a:rPr>
              <a:t>reviewer recommender</a:t>
            </a:r>
            <a:r>
              <a:rPr lang="en-US" altLang="zh-CN" sz="2000" kern="0" dirty="0" smtClean="0">
                <a:latin typeface="Helvetica Neue" charset="0"/>
                <a:ea typeface="Helvetica Neue" charset="0"/>
                <a:cs typeface="Helvetica Neue" charset="0"/>
              </a:rPr>
              <a:t>—from Chrome </a:t>
            </a:r>
            <a:r>
              <a:rPr lang="en-US" altLang="zh-CN" sz="2000" kern="0" dirty="0">
                <a:latin typeface="Helvetica Neue" charset="0"/>
                <a:ea typeface="Helvetica Neue" charset="0"/>
                <a:cs typeface="Helvetica Neue" charset="0"/>
              </a:rPr>
              <a:t>Web </a:t>
            </a:r>
            <a:r>
              <a:rPr lang="en-US" altLang="zh-CN" sz="2000" kern="0" dirty="0" smtClean="0">
                <a:latin typeface="Helvetica Neue" charset="0"/>
                <a:ea typeface="Helvetica Neue" charset="0"/>
                <a:cs typeface="Helvetica Neue" charset="0"/>
              </a:rPr>
              <a:t>Store</a:t>
            </a:r>
            <a:endParaRPr lang="en-US" altLang="zh-CN" sz="2000" kern="0" dirty="0">
              <a:latin typeface="Helvetica Neue" charset="0"/>
              <a:ea typeface="Helvetica Neue" charset="0"/>
              <a:cs typeface="Helvetica Neue" charset="0"/>
            </a:endParaRPr>
          </a:p>
        </p:txBody>
      </p:sp>
    </p:spTree>
    <p:extLst>
      <p:ext uri="{BB962C8B-B14F-4D97-AF65-F5344CB8AC3E}">
        <p14:creationId xmlns:p14="http://schemas.microsoft.com/office/powerpoint/2010/main" val="186022973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8" y="1016732"/>
            <a:ext cx="9884532" cy="5851029"/>
          </a:xfrm>
          <a:prstGeom prst="rect">
            <a:avLst/>
          </a:prstGeom>
        </p:spPr>
      </p:pic>
      <p:sp>
        <p:nvSpPr>
          <p:cNvPr id="5" name="Text Box 5"/>
          <p:cNvSpPr txBox="1">
            <a:spLocks noChangeArrowheads="1"/>
          </p:cNvSpPr>
          <p:nvPr/>
        </p:nvSpPr>
        <p:spPr bwMode="auto">
          <a:xfrm>
            <a:off x="381000" y="243998"/>
            <a:ext cx="8748464" cy="707886"/>
          </a:xfrm>
          <a:prstGeom prst="rect">
            <a:avLst/>
          </a:prstGeom>
          <a:noFill/>
          <a:ln w="9525">
            <a:noFill/>
            <a:miter lim="800000"/>
            <a:headEnd/>
            <a:tailEnd/>
          </a:ln>
        </p:spPr>
        <p:txBody>
          <a:bodyPr wrap="square">
            <a:spAutoFit/>
          </a:bodyPr>
          <a:lstStyle/>
          <a:p>
            <a:pPr algn="ctr"/>
            <a:r>
              <a:rPr lang="en-US" altLang="zh-CN" sz="4000" dirty="0" smtClean="0">
                <a:latin typeface="Helvetica Neue" charset="0"/>
                <a:ea typeface="Helvetica Neue" charset="0"/>
                <a:cs typeface="Helvetica Neue" charset="0"/>
              </a:rPr>
              <a:t>Knowledge Trend for “AI”</a:t>
            </a:r>
            <a:endParaRPr lang="zh-CN" altLang="en-US" sz="40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9037379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2"/>
            <a:ext cx="9363075" cy="1583903"/>
          </a:xfrm>
        </p:spPr>
        <p:txBody>
          <a:bodyPr/>
          <a:lstStyle/>
          <a:p>
            <a:pPr algn="l"/>
            <a:r>
              <a:rPr kumimoji="1" lang="en-US" altLang="zh-CN" dirty="0" smtClean="0">
                <a:latin typeface="Helvetica Neue" charset="0"/>
                <a:ea typeface="Helvetica Neue" charset="0"/>
                <a:cs typeface="Helvetica Neue" charset="0"/>
              </a:rPr>
              <a:t>Organization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Ranking</a:t>
            </a:r>
            <a:endParaRPr kumimoji="1" lang="zh-CN" altLang="en-US" dirty="0">
              <a:latin typeface="Helvetica Neue" charset="0"/>
              <a:ea typeface="Helvetica Neue" charset="0"/>
              <a:cs typeface="Helvetica Neue" charset="0"/>
            </a:endParaRPr>
          </a:p>
        </p:txBody>
      </p:sp>
      <p:pic>
        <p:nvPicPr>
          <p:cNvPr id="4" name="图片 3" descr="Screen Shot 2015-07-08 at 11.41.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831" y="10976"/>
            <a:ext cx="6470971" cy="3481360"/>
          </a:xfrm>
          <a:prstGeom prst="rect">
            <a:avLst/>
          </a:prstGeom>
        </p:spPr>
      </p:pic>
      <p:pic>
        <p:nvPicPr>
          <p:cNvPr id="5" name="图片 4" descr="Screen Shot 2015-07-08 at 11.41.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216" y="3429001"/>
            <a:ext cx="6467784" cy="3528392"/>
          </a:xfrm>
          <a:prstGeom prst="rect">
            <a:avLst/>
          </a:prstGeom>
        </p:spPr>
      </p:pic>
      <p:sp>
        <p:nvSpPr>
          <p:cNvPr id="6" name="矩形 5"/>
          <p:cNvSpPr/>
          <p:nvPr/>
        </p:nvSpPr>
        <p:spPr>
          <a:xfrm>
            <a:off x="4520952" y="6201308"/>
            <a:ext cx="5313040" cy="216024"/>
          </a:xfrm>
          <a:prstGeom prst="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7" name="Rectangle 6"/>
          <p:cNvSpPr>
            <a:spLocks noChangeArrowheads="1"/>
          </p:cNvSpPr>
          <p:nvPr/>
        </p:nvSpPr>
        <p:spPr bwMode="auto">
          <a:xfrm>
            <a:off x="6897216" y="620688"/>
            <a:ext cx="2232248" cy="288032"/>
          </a:xfrm>
          <a:prstGeom prst="rect">
            <a:avLst/>
          </a:prstGeom>
          <a:solidFill>
            <a:srgbClr val="DBEEEF"/>
          </a:solidFill>
          <a:ln w="952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By different metrics</a:t>
            </a:r>
            <a:endParaRPr lang="en-US" altLang="zh-CN" sz="1600" dirty="0">
              <a:latin typeface="Helvetica Neue" charset="0"/>
              <a:ea typeface="Helvetica Neue" charset="0"/>
              <a:cs typeface="Helvetica Neue" charset="0"/>
            </a:endParaRPr>
          </a:p>
        </p:txBody>
      </p:sp>
      <p:sp>
        <p:nvSpPr>
          <p:cNvPr id="9" name="矩形 8"/>
          <p:cNvSpPr/>
          <p:nvPr/>
        </p:nvSpPr>
        <p:spPr>
          <a:xfrm>
            <a:off x="5205028" y="332656"/>
            <a:ext cx="756084" cy="252028"/>
          </a:xfrm>
          <a:prstGeom prst="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11" name="直接箭头连接符 24"/>
          <p:cNvCxnSpPr>
            <a:stCxn id="9" idx="2"/>
            <a:endCxn id="14" idx="0"/>
          </p:cNvCxnSpPr>
          <p:nvPr/>
        </p:nvCxnSpPr>
        <p:spPr>
          <a:xfrm flipH="1">
            <a:off x="3539062" y="584684"/>
            <a:ext cx="2044008" cy="118813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图片 13" descr="Screen Shot 2015-07-08 at 11.50.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2" y="1772816"/>
            <a:ext cx="7004340" cy="5068541"/>
          </a:xfrm>
          <a:prstGeom prst="rect">
            <a:avLst/>
          </a:prstGeom>
          <a:ln w="22225">
            <a:solidFill>
              <a:srgbClr val="C00000"/>
            </a:solidFill>
          </a:ln>
        </p:spPr>
      </p:pic>
    </p:spTree>
    <p:extLst>
      <p:ext uri="{BB962C8B-B14F-4D97-AF65-F5344CB8AC3E}">
        <p14:creationId xmlns:p14="http://schemas.microsoft.com/office/powerpoint/2010/main" val="151682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452438" y="152636"/>
            <a:ext cx="9182100" cy="792162"/>
          </a:xfrm>
        </p:spPr>
        <p:txBody>
          <a:bodyPr/>
          <a:lstStyle/>
          <a:p>
            <a:pPr eaLnBrk="1" hangingPunct="1">
              <a:defRPr/>
            </a:pPr>
            <a:r>
              <a:rPr kumimoji="1" lang="en-US" altLang="zh-CN" sz="4800" dirty="0" smtClean="0">
                <a:solidFill>
                  <a:schemeClr val="tx1"/>
                </a:solidFill>
                <a:latin typeface="Helvetica Neue" charset="0"/>
                <a:ea typeface="Helvetica Neue" charset="0"/>
                <a:cs typeface="Helvetica Neue" charset="0"/>
              </a:rPr>
              <a:t>Widely used..</a:t>
            </a:r>
            <a:endParaRPr kumimoji="1" lang="zh-CN" altLang="en-US" sz="4800" dirty="0" smtClean="0">
              <a:solidFill>
                <a:schemeClr val="tx1"/>
              </a:solidFill>
              <a:latin typeface="Helvetica Neue" charset="0"/>
              <a:ea typeface="Helvetica Neue" charset="0"/>
              <a:cs typeface="Helvetica Neue" charset="0"/>
            </a:endParaRPr>
          </a:p>
        </p:txBody>
      </p:sp>
      <p:grpSp>
        <p:nvGrpSpPr>
          <p:cNvPr id="2" name="组合 7"/>
          <p:cNvGrpSpPr>
            <a:grpSpLocks/>
          </p:cNvGrpSpPr>
          <p:nvPr/>
        </p:nvGrpSpPr>
        <p:grpSpPr bwMode="auto">
          <a:xfrm>
            <a:off x="2432050" y="908050"/>
            <a:ext cx="4449763" cy="4500563"/>
            <a:chOff x="-419835" y="260649"/>
            <a:chExt cx="4688759" cy="4365153"/>
          </a:xfrm>
        </p:grpSpPr>
        <p:pic>
          <p:nvPicPr>
            <p:cNvPr id="13328" name="Picture 4"/>
            <p:cNvPicPr>
              <a:picLocks noChangeAspect="1" noChangeArrowheads="1"/>
            </p:cNvPicPr>
            <p:nvPr/>
          </p:nvPicPr>
          <p:blipFill>
            <a:blip r:embed="rId4" cstate="print"/>
            <a:srcRect/>
            <a:stretch>
              <a:fillRect/>
            </a:stretch>
          </p:blipFill>
          <p:spPr bwMode="auto">
            <a:xfrm>
              <a:off x="-419835" y="260649"/>
              <a:ext cx="4684823" cy="2770456"/>
            </a:xfrm>
            <a:prstGeom prst="rect">
              <a:avLst/>
            </a:prstGeom>
            <a:noFill/>
            <a:ln w="9525">
              <a:noFill/>
              <a:miter lim="800000"/>
              <a:headEnd/>
              <a:tailEnd/>
            </a:ln>
          </p:spPr>
        </p:pic>
        <p:pic>
          <p:nvPicPr>
            <p:cNvPr id="13329" name="Picture 5"/>
            <p:cNvPicPr>
              <a:picLocks noChangeAspect="1" noChangeArrowheads="1"/>
            </p:cNvPicPr>
            <p:nvPr/>
          </p:nvPicPr>
          <p:blipFill>
            <a:blip r:embed="rId5" cstate="print"/>
            <a:srcRect/>
            <a:stretch>
              <a:fillRect/>
            </a:stretch>
          </p:blipFill>
          <p:spPr bwMode="auto">
            <a:xfrm>
              <a:off x="-411596" y="2960948"/>
              <a:ext cx="4680520" cy="1664854"/>
            </a:xfrm>
            <a:prstGeom prst="rect">
              <a:avLst/>
            </a:prstGeom>
            <a:noFill/>
            <a:ln w="9525">
              <a:noFill/>
              <a:miter lim="800000"/>
              <a:headEnd/>
              <a:tailEnd/>
            </a:ln>
          </p:spPr>
        </p:pic>
      </p:grpSp>
      <p:sp>
        <p:nvSpPr>
          <p:cNvPr id="11" name="矩形 10"/>
          <p:cNvSpPr/>
          <p:nvPr/>
        </p:nvSpPr>
        <p:spPr>
          <a:xfrm>
            <a:off x="5745163" y="2060575"/>
            <a:ext cx="1152525" cy="3421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0" name="矩形 9"/>
          <p:cNvSpPr/>
          <p:nvPr/>
        </p:nvSpPr>
        <p:spPr>
          <a:xfrm>
            <a:off x="8589963" y="6200775"/>
            <a:ext cx="935037" cy="2889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nvGrpSpPr>
          <p:cNvPr id="3" name="组合 4"/>
          <p:cNvGrpSpPr>
            <a:grpSpLocks/>
          </p:cNvGrpSpPr>
          <p:nvPr/>
        </p:nvGrpSpPr>
        <p:grpSpPr bwMode="auto">
          <a:xfrm>
            <a:off x="4881563" y="1196975"/>
            <a:ext cx="4751387" cy="5364163"/>
            <a:chOff x="381000" y="600075"/>
            <a:chExt cx="4824028" cy="5489704"/>
          </a:xfrm>
        </p:grpSpPr>
        <p:pic>
          <p:nvPicPr>
            <p:cNvPr id="13326" name="Picture 2"/>
            <p:cNvPicPr>
              <a:picLocks noChangeAspect="1" noChangeArrowheads="1"/>
            </p:cNvPicPr>
            <p:nvPr/>
          </p:nvPicPr>
          <p:blipFill>
            <a:blip r:embed="rId6" cstate="print"/>
            <a:srcRect/>
            <a:stretch>
              <a:fillRect/>
            </a:stretch>
          </p:blipFill>
          <p:spPr bwMode="auto">
            <a:xfrm>
              <a:off x="381000" y="600075"/>
              <a:ext cx="4824028" cy="2984867"/>
            </a:xfrm>
            <a:prstGeom prst="rect">
              <a:avLst/>
            </a:prstGeom>
            <a:noFill/>
            <a:ln w="9525">
              <a:noFill/>
              <a:miter lim="800000"/>
              <a:headEnd/>
              <a:tailEnd/>
            </a:ln>
          </p:spPr>
        </p:pic>
        <p:pic>
          <p:nvPicPr>
            <p:cNvPr id="13327" name="Picture 3"/>
            <p:cNvPicPr>
              <a:picLocks noChangeAspect="1" noChangeArrowheads="1"/>
            </p:cNvPicPr>
            <p:nvPr/>
          </p:nvPicPr>
          <p:blipFill>
            <a:blip r:embed="rId7" cstate="print"/>
            <a:srcRect/>
            <a:stretch>
              <a:fillRect/>
            </a:stretch>
          </p:blipFill>
          <p:spPr bwMode="auto">
            <a:xfrm>
              <a:off x="386025" y="3320988"/>
              <a:ext cx="4819003" cy="2768791"/>
            </a:xfrm>
            <a:prstGeom prst="rect">
              <a:avLst/>
            </a:prstGeom>
            <a:noFill/>
            <a:ln w="9525">
              <a:noFill/>
              <a:miter lim="800000"/>
              <a:headEnd/>
              <a:tailEnd/>
            </a:ln>
          </p:spPr>
        </p:pic>
      </p:grpSp>
      <p:sp>
        <p:nvSpPr>
          <p:cNvPr id="9" name="矩形 8"/>
          <p:cNvSpPr/>
          <p:nvPr/>
        </p:nvSpPr>
        <p:spPr>
          <a:xfrm>
            <a:off x="4881563" y="1916113"/>
            <a:ext cx="2555875" cy="44561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nvGrpSpPr>
          <p:cNvPr id="4" name="组合 19"/>
          <p:cNvGrpSpPr>
            <a:grpSpLocks/>
          </p:cNvGrpSpPr>
          <p:nvPr/>
        </p:nvGrpSpPr>
        <p:grpSpPr bwMode="auto">
          <a:xfrm>
            <a:off x="4750829" y="2248880"/>
            <a:ext cx="3838575" cy="3808412"/>
            <a:chOff x="4412713" y="2644997"/>
            <a:chExt cx="3837818" cy="3807599"/>
          </a:xfrm>
        </p:grpSpPr>
        <p:pic>
          <p:nvPicPr>
            <p:cNvPr id="13324" name="Picture 2"/>
            <p:cNvPicPr>
              <a:picLocks noChangeAspect="1" noChangeArrowheads="1"/>
            </p:cNvPicPr>
            <p:nvPr/>
          </p:nvPicPr>
          <p:blipFill>
            <a:blip r:embed="rId8" cstate="print"/>
            <a:srcRect/>
            <a:stretch>
              <a:fillRect/>
            </a:stretch>
          </p:blipFill>
          <p:spPr bwMode="auto">
            <a:xfrm>
              <a:off x="4412713" y="2644997"/>
              <a:ext cx="3837818" cy="3807599"/>
            </a:xfrm>
            <a:prstGeom prst="rect">
              <a:avLst/>
            </a:prstGeom>
            <a:noFill/>
            <a:ln w="9525">
              <a:noFill/>
              <a:miter lim="800000"/>
              <a:headEnd/>
              <a:tailEnd/>
            </a:ln>
          </p:spPr>
        </p:pic>
        <p:sp>
          <p:nvSpPr>
            <p:cNvPr id="15" name="矩形 14"/>
            <p:cNvSpPr/>
            <p:nvPr/>
          </p:nvSpPr>
          <p:spPr>
            <a:xfrm>
              <a:off x="5060285" y="3221136"/>
              <a:ext cx="2736310" cy="31949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sp>
        <p:nvSpPr>
          <p:cNvPr id="17" name="矩形 16"/>
          <p:cNvSpPr/>
          <p:nvPr/>
        </p:nvSpPr>
        <p:spPr>
          <a:xfrm>
            <a:off x="8374063" y="6057900"/>
            <a:ext cx="1150937" cy="4587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8" name="内容占位符 2"/>
          <p:cNvSpPr txBox="1">
            <a:spLocks/>
          </p:cNvSpPr>
          <p:nvPr/>
        </p:nvSpPr>
        <p:spPr bwMode="auto">
          <a:xfrm>
            <a:off x="101600" y="1484313"/>
            <a:ext cx="2727325" cy="4608512"/>
          </a:xfrm>
          <a:prstGeom prst="rect">
            <a:avLst/>
          </a:prstGeom>
          <a:noFill/>
          <a:ln w="9525">
            <a:noFill/>
            <a:miter lim="800000"/>
            <a:headEnd/>
            <a:tailEnd/>
          </a:ln>
        </p:spPr>
        <p:txBody>
          <a:bodyPr/>
          <a:lstStyle/>
          <a:p>
            <a:pPr marL="285750" indent="-285750" eaLnBrk="0" hangingPunct="0">
              <a:spcBef>
                <a:spcPct val="20000"/>
              </a:spcBef>
              <a:buSzPct val="60000"/>
              <a:buFont typeface="Wingdings" pitchFamily="2" charset="2"/>
              <a:buChar char="l"/>
              <a:defRPr/>
            </a:pPr>
            <a:r>
              <a:rPr lang="en-US" altLang="zh-CN" b="1" kern="0" dirty="0" smtClean="0">
                <a:latin typeface="Helvetica Neue" charset="0"/>
                <a:ea typeface="Helvetica Neue" charset="0"/>
                <a:cs typeface="Helvetica Neue" charset="0"/>
              </a:rPr>
              <a:t>The largest publisher:</a:t>
            </a:r>
            <a:endParaRPr lang="en-US" altLang="zh-CN" b="1"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Elsevier</a:t>
            </a:r>
          </a:p>
          <a:p>
            <a:pPr marL="285750" indent="-285750" eaLnBrk="0" hangingPunct="0">
              <a:spcBef>
                <a:spcPct val="20000"/>
              </a:spcBef>
              <a:buSzPct val="60000"/>
              <a:buFont typeface="Wingdings" pitchFamily="2" charset="2"/>
              <a:buChar char="l"/>
              <a:defRPr/>
            </a:pPr>
            <a:r>
              <a:rPr lang="en-US" altLang="zh-CN" b="1" kern="0" dirty="0" smtClean="0">
                <a:latin typeface="Helvetica Neue" charset="0"/>
                <a:ea typeface="Helvetica Neue" charset="0"/>
                <a:cs typeface="Helvetica Neue" charset="0"/>
              </a:rPr>
              <a:t>Conferences</a:t>
            </a:r>
            <a:endParaRPr lang="en-US" altLang="zh-CN" b="1"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KDD </a:t>
            </a:r>
            <a:r>
              <a:rPr lang="en-US" altLang="zh-CN" kern="0" dirty="0" smtClean="0">
                <a:latin typeface="Helvetica Neue" charset="0"/>
                <a:ea typeface="Helvetica Neue" charset="0"/>
                <a:cs typeface="Helvetica Neue" charset="0"/>
              </a:rPr>
              <a:t>2010-15</a:t>
            </a:r>
            <a:endParaRPr lang="en-US" altLang="zh-CN"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smtClean="0">
                <a:latin typeface="Helvetica Neue" charset="0"/>
                <a:ea typeface="Helvetica Neue" charset="0"/>
                <a:cs typeface="Helvetica Neue" charset="0"/>
              </a:rPr>
              <a:t>     WSDM </a:t>
            </a:r>
            <a:r>
              <a:rPr lang="en-US" altLang="zh-CN" kern="0" dirty="0">
                <a:latin typeface="Helvetica Neue" charset="0"/>
                <a:ea typeface="Helvetica Neue" charset="0"/>
                <a:cs typeface="Helvetica Neue" charset="0"/>
              </a:rPr>
              <a:t>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ICDM </a:t>
            </a:r>
            <a:r>
              <a:rPr lang="en-US" altLang="zh-CN" kern="0" dirty="0" smtClean="0">
                <a:latin typeface="Helvetica Neue" charset="0"/>
                <a:ea typeface="Helvetica Neue" charset="0"/>
                <a:cs typeface="Helvetica Neue" charset="0"/>
              </a:rPr>
              <a:t>2011</a:t>
            </a:r>
          </a:p>
          <a:p>
            <a:pPr marL="285750" indent="-285750" eaLnBrk="0" hangingPunct="0">
              <a:spcBef>
                <a:spcPct val="20000"/>
              </a:spcBef>
              <a:buSzPct val="60000"/>
              <a:defRPr/>
            </a:pPr>
            <a:r>
              <a:rPr lang="en-US" altLang="zh-CN" kern="0" dirty="0" smtClean="0">
                <a:latin typeface="Helvetica Neue" charset="0"/>
                <a:ea typeface="Helvetica Neue" charset="0"/>
                <a:cs typeface="Helvetica Neue" charset="0"/>
              </a:rPr>
              <a:t>     ICDM 2012</a:t>
            </a:r>
            <a:endParaRPr lang="en-US" altLang="zh-CN"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a:t>
            </a:r>
            <a:r>
              <a:rPr lang="en-US" altLang="zh-CN" kern="0" dirty="0" err="1">
                <a:latin typeface="Helvetica Neue" charset="0"/>
                <a:ea typeface="Helvetica Neue" charset="0"/>
                <a:cs typeface="Helvetica Neue" charset="0"/>
              </a:rPr>
              <a:t>SocInfo</a:t>
            </a:r>
            <a:r>
              <a:rPr lang="en-US" altLang="zh-CN" kern="0" dirty="0">
                <a:latin typeface="Helvetica Neue" charset="0"/>
                <a:ea typeface="Helvetica Neue" charset="0"/>
                <a:cs typeface="Helvetica Neue" charset="0"/>
              </a:rPr>
              <a:t> 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ICMLA 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WAIM 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etc.</a:t>
            </a:r>
          </a:p>
          <a:p>
            <a:pPr marL="285750" indent="-285750" eaLnBrk="0" hangingPunct="0">
              <a:spcBef>
                <a:spcPct val="20000"/>
              </a:spcBef>
              <a:buSzPct val="60000"/>
              <a:defRPr/>
            </a:pPr>
            <a:endParaRPr lang="en-US" altLang="zh-CN" kern="0" dirty="0">
              <a:latin typeface="Helvetica Neue" charset="0"/>
              <a:ea typeface="Helvetica Neue" charset="0"/>
              <a:cs typeface="Helvetica Neue" charset="0"/>
            </a:endParaRPr>
          </a:p>
        </p:txBody>
      </p:sp>
      <p:sp>
        <p:nvSpPr>
          <p:cNvPr id="19" name="矩形 18"/>
          <p:cNvSpPr/>
          <p:nvPr/>
        </p:nvSpPr>
        <p:spPr>
          <a:xfrm>
            <a:off x="1784350" y="5553075"/>
            <a:ext cx="1512888" cy="53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solidFill>
                  <a:schemeClr val="tx1"/>
                </a:solidFill>
                <a:latin typeface="Helvetica Neue" charset="0"/>
                <a:ea typeface="Helvetica Neue" charset="0"/>
                <a:cs typeface="Helvetica Neue" charset="0"/>
              </a:rPr>
              <a:t>……</a:t>
            </a:r>
            <a:endParaRPr lang="zh-CN" altLang="en-US" sz="4000" b="1" dirty="0">
              <a:solidFill>
                <a:schemeClr val="tx1"/>
              </a:solidFill>
              <a:latin typeface="Helvetica Neue" charset="0"/>
              <a:ea typeface="Helvetica Neue" charset="0"/>
              <a:cs typeface="Helvetica Neue" charset="0"/>
            </a:endParaRPr>
          </a:p>
        </p:txBody>
      </p:sp>
      <p:grpSp>
        <p:nvGrpSpPr>
          <p:cNvPr id="7" name="Group 6"/>
          <p:cNvGrpSpPr/>
          <p:nvPr/>
        </p:nvGrpSpPr>
        <p:grpSpPr>
          <a:xfrm>
            <a:off x="3389460" y="2456892"/>
            <a:ext cx="3723780" cy="5162150"/>
            <a:chOff x="2094738" y="2644924"/>
            <a:chExt cx="3723780" cy="5162150"/>
          </a:xfrm>
        </p:grpSpPr>
        <p:pic>
          <p:nvPicPr>
            <p:cNvPr id="6" name="Picture 5"/>
            <p:cNvPicPr>
              <a:picLocks noChangeAspect="1"/>
            </p:cNvPicPr>
            <p:nvPr/>
          </p:nvPicPr>
          <p:blipFill>
            <a:blip r:embed="rId9"/>
            <a:stretch>
              <a:fillRect/>
            </a:stretch>
          </p:blipFill>
          <p:spPr>
            <a:xfrm>
              <a:off x="2094738" y="2644924"/>
              <a:ext cx="3723780" cy="5162150"/>
            </a:xfrm>
            <a:prstGeom prst="rect">
              <a:avLst/>
            </a:prstGeom>
          </p:spPr>
        </p:pic>
        <p:sp>
          <p:nvSpPr>
            <p:cNvPr id="20" name="矩形 14"/>
            <p:cNvSpPr/>
            <p:nvPr/>
          </p:nvSpPr>
          <p:spPr bwMode="auto">
            <a:xfrm>
              <a:off x="3314783" y="2941366"/>
              <a:ext cx="1984449" cy="46753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spTree>
    <p:custDataLst>
      <p:tags r:id="rId1"/>
    </p:custDataLst>
    <p:extLst>
      <p:ext uri="{BB962C8B-B14F-4D97-AF65-F5344CB8AC3E}">
        <p14:creationId xmlns:p14="http://schemas.microsoft.com/office/powerpoint/2010/main" val="994136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par>
                          <p:cTn id="17" fill="hold">
                            <p:stCondLst>
                              <p:cond delay="500"/>
                            </p:stCondLst>
                            <p:childTnLst>
                              <p:par>
                                <p:cTn id="18" presetID="1" presetClass="entr" presetSubtype="0" fill="hold" nodeType="afterEffect">
                                  <p:stCondLst>
                                    <p:cond delay="2000"/>
                                  </p:stCondLst>
                                  <p:childTnLst>
                                    <p:set>
                                      <p:cBhvr>
                                        <p:cTn id="19" dur="1" fill="hold">
                                          <p:stCondLst>
                                            <p:cond delay="499"/>
                                          </p:stCondLst>
                                        </p:cTn>
                                        <p:tgtEl>
                                          <p:spTgt spid="4"/>
                                        </p:tgtEl>
                                        <p:attrNameLst>
                                          <p:attrName>style.visibility</p:attrName>
                                        </p:attrNameLst>
                                      </p:cBhvr>
                                      <p:to>
                                        <p:strVal val="visible"/>
                                      </p:to>
                                    </p:set>
                                  </p:childTnLst>
                                </p:cTn>
                              </p:par>
                            </p:childTnLst>
                          </p:cTn>
                        </p:par>
                        <p:par>
                          <p:cTn id="20" fill="hold">
                            <p:stCondLst>
                              <p:cond delay="3000"/>
                            </p:stCondLst>
                            <p:childTnLst>
                              <p:par>
                                <p:cTn id="21" presetID="3"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par>
                          <p:cTn id="24" fill="hold">
                            <p:stCondLst>
                              <p:cond delay="3500"/>
                            </p:stCondLst>
                            <p:childTnLst>
                              <p:par>
                                <p:cTn id="25" presetID="22" presetClass="entr" presetSubtype="2" fill="hold" grpId="0" nodeType="afterEffect">
                                  <p:stCondLst>
                                    <p:cond delay="100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3"/>
            <a:ext cx="9363075" cy="1367880"/>
          </a:xfrm>
        </p:spPr>
        <p:txBody>
          <a:bodyPr/>
          <a:lstStyle/>
          <a:p>
            <a:pPr algn="l"/>
            <a:r>
              <a:rPr kumimoji="1" lang="en-US" altLang="zh-CN" dirty="0" smtClean="0">
                <a:latin typeface="Helvetica Neue" charset="0"/>
                <a:ea typeface="Helvetica Neue" charset="0"/>
                <a:cs typeface="Helvetica Neue" charset="0"/>
              </a:rPr>
              <a:t>Researcher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Profile</a:t>
            </a:r>
            <a:endParaRPr kumimoji="1" lang="zh-CN" altLang="en-US" dirty="0">
              <a:latin typeface="Helvetica Neue" charset="0"/>
              <a:ea typeface="Helvetica Neue" charset="0"/>
              <a:cs typeface="Helvetica Neue" charset="0"/>
            </a:endParaRPr>
          </a:p>
        </p:txBody>
      </p:sp>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pic>
        <p:nvPicPr>
          <p:cNvPr id="7" name="图片 6" descr="Screen Shot 2015-07-08 at 11.1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2" y="1880828"/>
            <a:ext cx="3850072" cy="1492276"/>
          </a:xfrm>
          <a:prstGeom prst="rect">
            <a:avLst/>
          </a:prstGeom>
          <a:ln w="22225">
            <a:solidFill>
              <a:srgbClr val="C00000"/>
            </a:solidFill>
          </a:ln>
        </p:spPr>
      </p:pic>
      <p:sp>
        <p:nvSpPr>
          <p:cNvPr id="8" name="矩形 7"/>
          <p:cNvSpPr/>
          <p:nvPr/>
        </p:nvSpPr>
        <p:spPr>
          <a:xfrm>
            <a:off x="3368824" y="3825044"/>
            <a:ext cx="1008112" cy="252028"/>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9" name="直接箭头连接符 24"/>
          <p:cNvCxnSpPr>
            <a:stCxn id="8" idx="1"/>
            <a:endCxn id="7" idx="2"/>
          </p:cNvCxnSpPr>
          <p:nvPr/>
        </p:nvCxnSpPr>
        <p:spPr>
          <a:xfrm flipH="1" flipV="1">
            <a:off x="1945488" y="3373104"/>
            <a:ext cx="1423336" cy="577954"/>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图片 14" descr="Screen Shot 2015-07-08 at 11.15.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 y="4581128"/>
            <a:ext cx="5058418" cy="1104528"/>
          </a:xfrm>
          <a:prstGeom prst="rect">
            <a:avLst/>
          </a:prstGeom>
          <a:ln w="22225">
            <a:solidFill>
              <a:srgbClr val="C00000"/>
            </a:solidFill>
          </a:ln>
        </p:spPr>
      </p:pic>
      <p:sp>
        <p:nvSpPr>
          <p:cNvPr id="16" name="矩形 15"/>
          <p:cNvSpPr/>
          <p:nvPr/>
        </p:nvSpPr>
        <p:spPr>
          <a:xfrm>
            <a:off x="3372452" y="4077072"/>
            <a:ext cx="1008112" cy="252028"/>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17" name="直接箭头连接符 24"/>
          <p:cNvCxnSpPr>
            <a:stCxn id="16" idx="1"/>
            <a:endCxn id="15" idx="0"/>
          </p:cNvCxnSpPr>
          <p:nvPr/>
        </p:nvCxnSpPr>
        <p:spPr>
          <a:xfrm flipH="1">
            <a:off x="2547497" y="4203086"/>
            <a:ext cx="824955" cy="37804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6"/>
          <p:cNvSpPr>
            <a:spLocks noChangeArrowheads="1"/>
          </p:cNvSpPr>
          <p:nvPr/>
        </p:nvSpPr>
        <p:spPr bwMode="auto">
          <a:xfrm>
            <a:off x="6069124" y="944724"/>
            <a:ext cx="1296144" cy="32403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Basic Info.</a:t>
            </a:r>
          </a:p>
        </p:txBody>
      </p:sp>
      <p:sp>
        <p:nvSpPr>
          <p:cNvPr id="20" name="Rectangle 6"/>
          <p:cNvSpPr>
            <a:spLocks noChangeArrowheads="1"/>
          </p:cNvSpPr>
          <p:nvPr/>
        </p:nvSpPr>
        <p:spPr bwMode="auto">
          <a:xfrm>
            <a:off x="4052900" y="2384884"/>
            <a:ext cx="1152128" cy="540060"/>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Citation Statistics</a:t>
            </a:r>
            <a:endParaRPr lang="en-US" altLang="zh-CN" sz="1600" dirty="0">
              <a:latin typeface="Helvetica Neue" charset="0"/>
              <a:ea typeface="Helvetica Neue" charset="0"/>
              <a:cs typeface="Helvetica Neue" charset="0"/>
            </a:endParaRPr>
          </a:p>
        </p:txBody>
      </p:sp>
      <p:sp>
        <p:nvSpPr>
          <p:cNvPr id="21" name="Rectangle 6"/>
          <p:cNvSpPr>
            <a:spLocks noChangeArrowheads="1"/>
          </p:cNvSpPr>
          <p:nvPr/>
        </p:nvSpPr>
        <p:spPr bwMode="auto">
          <a:xfrm>
            <a:off x="8121352" y="2600908"/>
            <a:ext cx="1404156" cy="32403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Ego </a:t>
            </a:r>
            <a:r>
              <a:rPr lang="en-US" altLang="zh-CN" sz="1600" dirty="0">
                <a:latin typeface="Helvetica Neue" charset="0"/>
                <a:ea typeface="Helvetica Neue" charset="0"/>
                <a:cs typeface="Helvetica Neue" charset="0"/>
              </a:rPr>
              <a:t>N</a:t>
            </a:r>
            <a:r>
              <a:rPr lang="en-US" altLang="zh-CN" sz="1600" dirty="0" smtClean="0">
                <a:latin typeface="Helvetica Neue" charset="0"/>
                <a:ea typeface="Helvetica Neue" charset="0"/>
                <a:cs typeface="Helvetica Neue" charset="0"/>
              </a:rPr>
              <a:t>etwork</a:t>
            </a:r>
            <a:endParaRPr lang="en-US" altLang="zh-CN" sz="1600" dirty="0">
              <a:latin typeface="Helvetica Neue" charset="0"/>
              <a:ea typeface="Helvetica Neue" charset="0"/>
              <a:cs typeface="Helvetica Neue" charset="0"/>
            </a:endParaRPr>
          </a:p>
        </p:txBody>
      </p:sp>
      <p:sp>
        <p:nvSpPr>
          <p:cNvPr id="22" name="Rectangle 6"/>
          <p:cNvSpPr>
            <a:spLocks noChangeArrowheads="1"/>
          </p:cNvSpPr>
          <p:nvPr/>
        </p:nvSpPr>
        <p:spPr bwMode="auto">
          <a:xfrm>
            <a:off x="5781092" y="1844824"/>
            <a:ext cx="1800200" cy="323988"/>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Research Interests</a:t>
            </a:r>
          </a:p>
        </p:txBody>
      </p:sp>
      <p:cxnSp>
        <p:nvCxnSpPr>
          <p:cNvPr id="18" name="直接箭头连接符 24"/>
          <p:cNvCxnSpPr>
            <a:stCxn id="23" idx="3"/>
            <a:endCxn id="11" idx="0"/>
          </p:cNvCxnSpPr>
          <p:nvPr/>
        </p:nvCxnSpPr>
        <p:spPr>
          <a:xfrm>
            <a:off x="5385048" y="1876146"/>
            <a:ext cx="2005648" cy="140791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7"/>
          <p:cNvSpPr/>
          <p:nvPr/>
        </p:nvSpPr>
        <p:spPr>
          <a:xfrm>
            <a:off x="5079717"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pic>
        <p:nvPicPr>
          <p:cNvPr id="11" name="Picture 10"/>
          <p:cNvPicPr>
            <a:picLocks noChangeAspect="1"/>
          </p:cNvPicPr>
          <p:nvPr/>
        </p:nvPicPr>
        <p:blipFill>
          <a:blip r:embed="rId6"/>
          <a:stretch>
            <a:fillRect/>
          </a:stretch>
        </p:blipFill>
        <p:spPr>
          <a:xfrm>
            <a:off x="5817096" y="3284058"/>
            <a:ext cx="3147199" cy="2481713"/>
          </a:xfrm>
          <a:prstGeom prst="rect">
            <a:avLst/>
          </a:prstGeom>
          <a:ln w="22225">
            <a:solidFill>
              <a:srgbClr val="C00000"/>
            </a:solidFill>
          </a:ln>
        </p:spPr>
      </p:pic>
    </p:spTree>
    <p:extLst>
      <p:ext uri="{BB962C8B-B14F-4D97-AF65-F5344CB8AC3E}">
        <p14:creationId xmlns:p14="http://schemas.microsoft.com/office/powerpoint/2010/main" val="459479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par>
                          <p:cTn id="27" fill="hold">
                            <p:stCondLst>
                              <p:cond delay="1500"/>
                            </p:stCondLst>
                            <p:childTnLst>
                              <p:par>
                                <p:cTn id="28" presetID="22" presetClass="entr" presetSubtype="2"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500"/>
                                        <p:tgtEl>
                                          <p:spTgt spid="16"/>
                                        </p:tgtEl>
                                      </p:cBhvr>
                                    </p:animEffect>
                                  </p:childTnLst>
                                </p:cTn>
                              </p:par>
                            </p:childTnLst>
                          </p:cTn>
                        </p:par>
                        <p:par>
                          <p:cTn id="31" fill="hold">
                            <p:stCondLst>
                              <p:cond delay="2000"/>
                            </p:stCondLst>
                            <p:childTnLst>
                              <p:par>
                                <p:cTn id="32" presetID="22" presetClass="entr" presetSubtype="2"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right)">
                                      <p:cBhvr>
                                        <p:cTn id="38" dur="500"/>
                                        <p:tgtEl>
                                          <p:spTgt spid="15"/>
                                        </p:tgtEl>
                                      </p:cBhvr>
                                    </p:animEffect>
                                  </p:childTnLst>
                                </p:cTn>
                              </p:par>
                            </p:childTnLst>
                          </p:cTn>
                        </p:par>
                        <p:par>
                          <p:cTn id="39" fill="hold">
                            <p:stCondLst>
                              <p:cond delay="3000"/>
                            </p:stCondLst>
                            <p:childTnLst>
                              <p:par>
                                <p:cTn id="40" presetID="22" presetClass="entr" presetSubtype="2"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par>
                          <p:cTn id="43" fill="hold">
                            <p:stCondLst>
                              <p:cond delay="3500"/>
                            </p:stCondLst>
                            <p:childTnLst>
                              <p:par>
                                <p:cTn id="44" presetID="2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right)">
                                      <p:cBhvr>
                                        <p:cTn id="46" dur="500"/>
                                        <p:tgtEl>
                                          <p:spTgt spid="18"/>
                                        </p:tgtEl>
                                      </p:cBhvr>
                                    </p:animEffect>
                                  </p:childTnLst>
                                </p:cTn>
                              </p:par>
                            </p:childTnLst>
                          </p:cTn>
                        </p:par>
                        <p:par>
                          <p:cTn id="47" fill="hold">
                            <p:stCondLst>
                              <p:cond delay="4000"/>
                            </p:stCondLst>
                            <p:childTnLst>
                              <p:par>
                                <p:cTn id="48" presetID="3" presetClass="entr" presetSubtype="1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linds(horizont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9" grpId="0" animBg="1"/>
      <p:bldP spid="20" grpId="0" animBg="1"/>
      <p:bldP spid="21"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dirty="0" smtClean="0">
                <a:latin typeface="Helvetica Neue" charset="0"/>
                <a:ea typeface="Helvetica Neue" charset="0"/>
                <a:cs typeface="Helvetica Neue" charset="0"/>
              </a:rPr>
              <a:t>Academic Social Platform </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3863555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0" y="0"/>
            <a:ext cx="9906000" cy="6849380"/>
          </a:xfrm>
          <a:prstGeom prst="rect">
            <a:avLst/>
          </a:prstGeom>
        </p:spPr>
      </p:pic>
    </p:spTree>
    <p:extLst>
      <p:ext uri="{BB962C8B-B14F-4D97-AF65-F5344CB8AC3E}">
        <p14:creationId xmlns:p14="http://schemas.microsoft.com/office/powerpoint/2010/main" val="115021389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78"/>
            <a:ext cx="10558258" cy="6993673"/>
          </a:xfrm>
          <a:prstGeom prst="rect">
            <a:avLst/>
          </a:prstGeom>
        </p:spPr>
      </p:pic>
      <p:sp>
        <p:nvSpPr>
          <p:cNvPr id="6" name="Rectangle 5"/>
          <p:cNvSpPr/>
          <p:nvPr/>
        </p:nvSpPr>
        <p:spPr>
          <a:xfrm>
            <a:off x="-8046" y="944724"/>
            <a:ext cx="1144622" cy="288032"/>
          </a:xfrm>
          <a:prstGeom prst="rect">
            <a:avLst/>
          </a:prstGeom>
          <a:noFill/>
          <a:ln w="222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96037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0" y="0"/>
            <a:ext cx="10573597" cy="6993396"/>
          </a:xfrm>
          <a:prstGeom prst="rect">
            <a:avLst/>
          </a:prstGeom>
        </p:spPr>
      </p:pic>
      <p:sp>
        <p:nvSpPr>
          <p:cNvPr id="8" name="Rectangle 7"/>
          <p:cNvSpPr/>
          <p:nvPr/>
        </p:nvSpPr>
        <p:spPr>
          <a:xfrm>
            <a:off x="-8046" y="1556792"/>
            <a:ext cx="1144622" cy="288032"/>
          </a:xfrm>
          <a:prstGeom prst="rect">
            <a:avLst/>
          </a:prstGeom>
          <a:noFill/>
          <a:ln w="222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3252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0583410" cy="7020780"/>
          </a:xfrm>
          <a:prstGeom prst="rect">
            <a:avLst/>
          </a:prstGeom>
        </p:spPr>
      </p:pic>
      <p:sp>
        <p:nvSpPr>
          <p:cNvPr id="6" name="Rectangle 5"/>
          <p:cNvSpPr/>
          <p:nvPr/>
        </p:nvSpPr>
        <p:spPr>
          <a:xfrm>
            <a:off x="-8046" y="2492896"/>
            <a:ext cx="1360646" cy="288032"/>
          </a:xfrm>
          <a:prstGeom prst="rect">
            <a:avLst/>
          </a:prstGeom>
          <a:noFill/>
          <a:ln w="222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594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zh-CN" altLang="en-US">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altLang="zh-CN" dirty="0" smtClean="0">
                <a:latin typeface="Helvetica Neue" charset="0"/>
                <a:ea typeface="Helvetica Neue" charset="0"/>
                <a:cs typeface="Helvetica Neue" charset="0"/>
              </a:rPr>
              <a:t>Open Big Scholar Data</a:t>
            </a:r>
            <a:endParaRPr lang="zh-CN" altLang="en-US" sz="3200" dirty="0">
              <a:latin typeface="Helvetica Neue" charset="0"/>
              <a:ea typeface="Helvetica Neue" charset="0"/>
              <a:cs typeface="Helvetica Neue"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188912"/>
            <a:ext cx="9363075" cy="1295871"/>
          </a:xfrm>
        </p:spPr>
        <p:txBody>
          <a:bodyPr/>
          <a:lstStyle/>
          <a:p>
            <a:pPr algn="l"/>
            <a:r>
              <a:rPr lang="en-US" smtClean="0">
                <a:latin typeface="Helvetica Neue" charset="0"/>
                <a:ea typeface="Helvetica Neue" charset="0"/>
                <a:cs typeface="Helvetica Neue" charset="0"/>
              </a:rPr>
              <a:t>Citation </a:t>
            </a:r>
            <a:br>
              <a:rPr lang="en-US" smtClean="0">
                <a:latin typeface="Helvetica Neue" charset="0"/>
                <a:ea typeface="Helvetica Neue" charset="0"/>
                <a:cs typeface="Helvetica Neue" charset="0"/>
              </a:rPr>
            </a:br>
            <a:r>
              <a:rPr lang="en-US" smtClean="0">
                <a:latin typeface="Helvetica Neue" charset="0"/>
                <a:ea typeface="Helvetica Neue" charset="0"/>
                <a:cs typeface="Helvetica Neue" charset="0"/>
              </a:rPr>
              <a:t>Network</a:t>
            </a:r>
            <a:endParaRPr lang="en-US">
              <a:latin typeface="Helvetica Neue" charset="0"/>
              <a:ea typeface="Helvetica Neue" charset="0"/>
              <a:cs typeface="Helvetica Neue" charset="0"/>
            </a:endParaRPr>
          </a:p>
        </p:txBody>
      </p:sp>
      <p:grpSp>
        <p:nvGrpSpPr>
          <p:cNvPr id="6" name="Group 5"/>
          <p:cNvGrpSpPr/>
          <p:nvPr/>
        </p:nvGrpSpPr>
        <p:grpSpPr>
          <a:xfrm>
            <a:off x="2720752" y="-16836"/>
            <a:ext cx="7175579" cy="8234368"/>
            <a:chOff x="0" y="-1359532"/>
            <a:chExt cx="7694982" cy="9605861"/>
          </a:xfrm>
        </p:grpSpPr>
        <p:pic>
          <p:nvPicPr>
            <p:cNvPr id="4" name="Picture 3"/>
            <p:cNvPicPr>
              <a:picLocks noChangeAspect="1"/>
            </p:cNvPicPr>
            <p:nvPr/>
          </p:nvPicPr>
          <p:blipFill>
            <a:blip r:embed="rId3"/>
            <a:stretch>
              <a:fillRect/>
            </a:stretch>
          </p:blipFill>
          <p:spPr>
            <a:xfrm>
              <a:off x="0" y="-1359532"/>
              <a:ext cx="7689304" cy="4945884"/>
            </a:xfrm>
            <a:prstGeom prst="rect">
              <a:avLst/>
            </a:prstGeom>
          </p:spPr>
        </p:pic>
        <p:pic>
          <p:nvPicPr>
            <p:cNvPr id="5" name="Picture 4"/>
            <p:cNvPicPr>
              <a:picLocks noChangeAspect="1"/>
            </p:cNvPicPr>
            <p:nvPr/>
          </p:nvPicPr>
          <p:blipFill>
            <a:blip r:embed="rId4"/>
            <a:stretch>
              <a:fillRect/>
            </a:stretch>
          </p:blipFill>
          <p:spPr>
            <a:xfrm>
              <a:off x="777" y="3537012"/>
              <a:ext cx="7694205" cy="4709317"/>
            </a:xfrm>
            <a:prstGeom prst="rect">
              <a:avLst/>
            </a:prstGeom>
          </p:spPr>
        </p:pic>
      </p:grpSp>
      <p:sp>
        <p:nvSpPr>
          <p:cNvPr id="7" name="副标题 4"/>
          <p:cNvSpPr txBox="1">
            <a:spLocks/>
          </p:cNvSpPr>
          <p:nvPr/>
        </p:nvSpPr>
        <p:spPr bwMode="auto">
          <a:xfrm>
            <a:off x="0" y="6117214"/>
            <a:ext cx="4628964" cy="740786"/>
          </a:xfrm>
          <a:prstGeom prst="rect">
            <a:avLst/>
          </a:prstGeom>
          <a:solidFill>
            <a:schemeClr val="bg1"/>
          </a:solidFill>
          <a:ln w="9525">
            <a:solidFill>
              <a:schemeClr val="bg1"/>
            </a:solidFill>
            <a:miter lim="800000"/>
            <a:headEnd/>
            <a:tailEnd/>
          </a:ln>
        </p:spPr>
        <p:txBody>
          <a:bodyPr vert="horz" wrap="square" lIns="90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400" u="sng" kern="0" dirty="0">
                <a:solidFill>
                  <a:srgbClr val="0000CC"/>
                </a:solidFill>
                <a:latin typeface="Helvetica Neue" charset="0"/>
                <a:ea typeface="Helvetica Neue" charset="0"/>
                <a:cs typeface="Helvetica Neue" charset="0"/>
              </a:rPr>
              <a:t>https://</a:t>
            </a:r>
            <a:r>
              <a:rPr lang="en-US" altLang="zh-CN" sz="2400" u="sng" kern="0" dirty="0" err="1">
                <a:solidFill>
                  <a:srgbClr val="0000CC"/>
                </a:solidFill>
                <a:latin typeface="Helvetica Neue" charset="0"/>
                <a:ea typeface="Helvetica Neue" charset="0"/>
                <a:cs typeface="Helvetica Neue" charset="0"/>
              </a:rPr>
              <a:t>aminer.org</a:t>
            </a:r>
            <a:r>
              <a:rPr lang="en-US" altLang="zh-CN" sz="2400" u="sng" kern="0" dirty="0">
                <a:solidFill>
                  <a:srgbClr val="0000CC"/>
                </a:solidFill>
                <a:latin typeface="Helvetica Neue" charset="0"/>
                <a:ea typeface="Helvetica Neue" charset="0"/>
                <a:cs typeface="Helvetica Neue" charset="0"/>
              </a:rPr>
              <a:t>/citation</a:t>
            </a:r>
          </a:p>
        </p:txBody>
      </p:sp>
    </p:spTree>
    <p:extLst>
      <p:ext uri="{BB962C8B-B14F-4D97-AF65-F5344CB8AC3E}">
        <p14:creationId xmlns:p14="http://schemas.microsoft.com/office/powerpoint/2010/main" val="139741942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296578"/>
            <a:ext cx="9363075" cy="792162"/>
          </a:xfrm>
        </p:spPr>
        <p:txBody>
          <a:bodyPr/>
          <a:lstStyle/>
          <a:p>
            <a:r>
              <a:rPr lang="en-US" dirty="0" smtClean="0">
                <a:latin typeface="Helvetica Neue" charset="0"/>
                <a:ea typeface="Helvetica Neue" charset="0"/>
                <a:cs typeface="Helvetica Neue" charset="0"/>
              </a:rPr>
              <a:t>Collaboration Network with </a:t>
            </a:r>
            <a:br>
              <a:rPr lang="en-US" dirty="0" smtClean="0">
                <a:latin typeface="Helvetica Neue" charset="0"/>
                <a:ea typeface="Helvetica Neue" charset="0"/>
                <a:cs typeface="Helvetica Neue" charset="0"/>
              </a:rPr>
            </a:br>
            <a:r>
              <a:rPr lang="en-US" dirty="0" smtClean="0">
                <a:latin typeface="Helvetica Neue" charset="0"/>
                <a:ea typeface="Helvetica Neue" charset="0"/>
                <a:cs typeface="Helvetica Neue" charset="0"/>
              </a:rPr>
              <a:t>Rich Semantics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p:txBody>
          <a:bodyPr/>
          <a:lstStyle/>
          <a:p>
            <a:endParaRPr lang="en-US">
              <a:latin typeface="Helvetica Neue" charset="0"/>
              <a:ea typeface="Helvetica Neue" charset="0"/>
              <a:cs typeface="Helvetica Neue" charset="0"/>
            </a:endParaRPr>
          </a:p>
        </p:txBody>
      </p:sp>
      <p:pic>
        <p:nvPicPr>
          <p:cNvPr id="4" name="Picture 3"/>
          <p:cNvPicPr>
            <a:picLocks noChangeAspect="1"/>
          </p:cNvPicPr>
          <p:nvPr/>
        </p:nvPicPr>
        <p:blipFill>
          <a:blip r:embed="rId2"/>
          <a:stretch>
            <a:fillRect/>
          </a:stretch>
        </p:blipFill>
        <p:spPr>
          <a:xfrm>
            <a:off x="956556" y="1232756"/>
            <a:ext cx="8959165" cy="5876925"/>
          </a:xfrm>
          <a:prstGeom prst="rect">
            <a:avLst/>
          </a:prstGeom>
        </p:spPr>
      </p:pic>
      <p:sp>
        <p:nvSpPr>
          <p:cNvPr id="5" name="副标题 4"/>
          <p:cNvSpPr txBox="1">
            <a:spLocks/>
          </p:cNvSpPr>
          <p:nvPr/>
        </p:nvSpPr>
        <p:spPr bwMode="auto">
          <a:xfrm>
            <a:off x="0" y="6405922"/>
            <a:ext cx="4268924" cy="452078"/>
          </a:xfrm>
          <a:prstGeom prst="rect">
            <a:avLst/>
          </a:prstGeom>
          <a:solidFill>
            <a:schemeClr val="bg1"/>
          </a:solidFill>
          <a:ln w="9525">
            <a:solidFill>
              <a:schemeClr val="bg1"/>
            </a:solidFill>
            <a:miter lim="800000"/>
            <a:headEnd/>
            <a:tailEnd/>
          </a:ln>
        </p:spPr>
        <p:txBody>
          <a:bodyPr vert="horz" wrap="square" lIns="90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000" u="sng" kern="0" dirty="0">
                <a:solidFill>
                  <a:srgbClr val="0000CC"/>
                </a:solidFill>
                <a:latin typeface="Helvetica Neue" charset="0"/>
                <a:ea typeface="Helvetica Neue" charset="0"/>
                <a:cs typeface="Helvetica Neue" charset="0"/>
              </a:rPr>
              <a:t>https://</a:t>
            </a:r>
            <a:r>
              <a:rPr lang="en-US" altLang="zh-CN" sz="2000" u="sng" kern="0" dirty="0" err="1">
                <a:solidFill>
                  <a:srgbClr val="0000CC"/>
                </a:solidFill>
                <a:latin typeface="Helvetica Neue" charset="0"/>
                <a:ea typeface="Helvetica Neue" charset="0"/>
                <a:cs typeface="Helvetica Neue" charset="0"/>
              </a:rPr>
              <a:t>aminer.org</a:t>
            </a:r>
            <a:r>
              <a:rPr lang="en-US" altLang="zh-CN" sz="2000" u="sng" kern="0" dirty="0">
                <a:solidFill>
                  <a:srgbClr val="0000CC"/>
                </a:solidFill>
                <a:latin typeface="Helvetica Neue" charset="0"/>
                <a:ea typeface="Helvetica Neue" charset="0"/>
                <a:cs typeface="Helvetica Neue" charset="0"/>
              </a:rPr>
              <a:t>/</a:t>
            </a:r>
            <a:r>
              <a:rPr lang="en-US" altLang="zh-CN" sz="2000" u="sng" kern="0" dirty="0" err="1">
                <a:solidFill>
                  <a:srgbClr val="0000CC"/>
                </a:solidFill>
                <a:latin typeface="Helvetica Neue" charset="0"/>
                <a:ea typeface="Helvetica Neue" charset="0"/>
                <a:cs typeface="Helvetica Neue" charset="0"/>
              </a:rPr>
              <a:t>AMinerNetwork</a:t>
            </a:r>
            <a:endParaRPr lang="en-US" altLang="zh-CN" sz="2000" u="sng" kern="0" dirty="0">
              <a:solidFill>
                <a:srgbClr val="0000CC"/>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883487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2"/>
          <p:cNvSpPr/>
          <p:nvPr/>
        </p:nvSpPr>
        <p:spPr>
          <a:xfrm>
            <a:off x="812540"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Semantics</a:t>
            </a:r>
            <a:endParaRPr lang="zh-CN" altLang="en-US" sz="1800" dirty="0">
              <a:solidFill>
                <a:schemeClr val="tx1"/>
              </a:solidFill>
              <a:latin typeface="Helvetica Neue" charset="0"/>
              <a:ea typeface="Helvetica Neue" charset="0"/>
              <a:cs typeface="Helvetica Neue" charset="0"/>
            </a:endParaRPr>
          </a:p>
        </p:txBody>
      </p:sp>
      <p:sp>
        <p:nvSpPr>
          <p:cNvPr id="5" name="矩形 32"/>
          <p:cNvSpPr/>
          <p:nvPr/>
        </p:nvSpPr>
        <p:spPr>
          <a:xfrm>
            <a:off x="3818874"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Social</a:t>
            </a:r>
            <a:endParaRPr lang="zh-CN" altLang="en-US" sz="1800" dirty="0">
              <a:solidFill>
                <a:schemeClr val="tx1"/>
              </a:solidFill>
              <a:latin typeface="Helvetica Neue" charset="0"/>
              <a:ea typeface="Helvetica Neue" charset="0"/>
              <a:cs typeface="Helvetica Neue" charset="0"/>
            </a:endParaRPr>
          </a:p>
        </p:txBody>
      </p:sp>
      <p:sp>
        <p:nvSpPr>
          <p:cNvPr id="6" name="矩形 32"/>
          <p:cNvSpPr/>
          <p:nvPr/>
        </p:nvSpPr>
        <p:spPr>
          <a:xfrm>
            <a:off x="6825208"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Open Data</a:t>
            </a:r>
            <a:endParaRPr lang="zh-CN" altLang="en-US" sz="1800" dirty="0">
              <a:solidFill>
                <a:schemeClr val="tx1"/>
              </a:solidFill>
              <a:latin typeface="Helvetica Neue" charset="0"/>
              <a:ea typeface="Helvetica Neue" charset="0"/>
              <a:cs typeface="Helvetica Neue" charset="0"/>
            </a:endParaRPr>
          </a:p>
        </p:txBody>
      </p:sp>
      <p:cxnSp>
        <p:nvCxnSpPr>
          <p:cNvPr id="9" name="Straight Connector 8"/>
          <p:cNvCxnSpPr/>
          <p:nvPr/>
        </p:nvCxnSpPr>
        <p:spPr>
          <a:xfrm>
            <a:off x="452500" y="3789040"/>
            <a:ext cx="91090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05884" y="4055002"/>
            <a:ext cx="504056" cy="468052"/>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Helvetica Neue" charset="0"/>
                <a:ea typeface="Helvetica Neue" charset="0"/>
                <a:cs typeface="Helvetica Neue" charset="0"/>
              </a:rPr>
              <a:t>+</a:t>
            </a:r>
            <a:endParaRPr lang="en-US" sz="4000" dirty="0">
              <a:solidFill>
                <a:schemeClr val="tx1"/>
              </a:solidFill>
              <a:latin typeface="Helvetica Neue" charset="0"/>
              <a:ea typeface="Helvetica Neue" charset="0"/>
              <a:cs typeface="Helvetica Neue" charset="0"/>
            </a:endParaRPr>
          </a:p>
        </p:txBody>
      </p:sp>
      <p:sp>
        <p:nvSpPr>
          <p:cNvPr id="11" name="Rectangle 10"/>
          <p:cNvSpPr/>
          <p:nvPr/>
        </p:nvSpPr>
        <p:spPr>
          <a:xfrm>
            <a:off x="6213140" y="4050657"/>
            <a:ext cx="504056" cy="468052"/>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Helvetica Neue" charset="0"/>
                <a:ea typeface="Helvetica Neue" charset="0"/>
                <a:cs typeface="Helvetica Neue" charset="0"/>
              </a:rPr>
              <a:t>+</a:t>
            </a:r>
            <a:endParaRPr lang="en-US" sz="4000" dirty="0">
              <a:solidFill>
                <a:schemeClr val="tx1"/>
              </a:solidFill>
              <a:latin typeface="Helvetica Neue" charset="0"/>
              <a:ea typeface="Helvetica Neue" charset="0"/>
              <a:cs typeface="Helvetica Neue" charset="0"/>
            </a:endParaRPr>
          </a:p>
        </p:txBody>
      </p:sp>
      <p:sp>
        <p:nvSpPr>
          <p:cNvPr id="14" name="Rectangle 2"/>
          <p:cNvSpPr>
            <a:spLocks noGrp="1" noChangeArrowheads="1"/>
          </p:cNvSpPr>
          <p:nvPr>
            <p:ph type="ctrTitle"/>
          </p:nvPr>
        </p:nvSpPr>
        <p:spPr>
          <a:xfrm>
            <a:off x="250374" y="2174999"/>
            <a:ext cx="9455154" cy="1470025"/>
          </a:xfrm>
        </p:spPr>
        <p:txBody>
          <a:bodyPr/>
          <a:lstStyle/>
          <a:p>
            <a:pPr>
              <a:spcBef>
                <a:spcPts val="36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2"/>
              </a:rPr>
              <a:t>http://am</a:t>
            </a:r>
            <a:r>
              <a:rPr lang="en-US" altLang="zh-CN" sz="2000" dirty="0" smtClean="0">
                <a:latin typeface="Helvetica Neue" charset="0"/>
                <a:ea typeface="Helvetica Neue" charset="0"/>
                <a:cs typeface="Helvetica Neue" charset="0"/>
                <a:hlinkClick r:id="rId2"/>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sp>
        <p:nvSpPr>
          <p:cNvPr id="15" name="副标题 4"/>
          <p:cNvSpPr txBox="1">
            <a:spLocks/>
          </p:cNvSpPr>
          <p:nvPr/>
        </p:nvSpPr>
        <p:spPr bwMode="auto">
          <a:xfrm>
            <a:off x="54006" y="5049180"/>
            <a:ext cx="9906000" cy="764704"/>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kern="0" dirty="0" smtClean="0">
                <a:latin typeface="Helvetica Neue" charset="0"/>
                <a:ea typeface="Helvetica Neue" charset="0"/>
                <a:cs typeface="Helvetica Neue" charset="0"/>
              </a:rPr>
              <a:t>Science of Science!</a:t>
            </a:r>
            <a:endParaRPr lang="en-US" altLang="zh-CN" kern="0" dirty="0">
              <a:latin typeface="Helvetica Neue" charset="0"/>
              <a:ea typeface="Helvetica Neue" charset="0"/>
              <a:cs typeface="Helvetica Neue" charset="0"/>
            </a:endParaRPr>
          </a:p>
        </p:txBody>
      </p:sp>
      <p:sp>
        <p:nvSpPr>
          <p:cNvPr id="12"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49907294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ctrTitle"/>
          </p:nvPr>
        </p:nvSpPr>
        <p:spPr>
          <a:xfrm>
            <a:off x="250374" y="2174999"/>
            <a:ext cx="9455154" cy="1470025"/>
          </a:xfrm>
        </p:spPr>
        <p:txBody>
          <a:bodyPr/>
          <a:lstStyle/>
          <a:p>
            <a:pPr>
              <a:spcBef>
                <a:spcPts val="36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2"/>
              </a:rPr>
              <a:t>http://am</a:t>
            </a:r>
            <a:r>
              <a:rPr lang="en-US" altLang="zh-CN" sz="2000" dirty="0" smtClean="0">
                <a:latin typeface="Helvetica Neue" charset="0"/>
                <a:ea typeface="Helvetica Neue" charset="0"/>
                <a:cs typeface="Helvetica Neue" charset="0"/>
                <a:hlinkClick r:id="rId2"/>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sp>
        <p:nvSpPr>
          <p:cNvPr id="15" name="副标题 4"/>
          <p:cNvSpPr txBox="1">
            <a:spLocks/>
          </p:cNvSpPr>
          <p:nvPr/>
        </p:nvSpPr>
        <p:spPr bwMode="auto">
          <a:xfrm>
            <a:off x="54006" y="3969060"/>
            <a:ext cx="9906000" cy="1844824"/>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kern="0" dirty="0" smtClean="0">
                <a:latin typeface="Helvetica Neue" charset="0"/>
                <a:ea typeface="Helvetica Neue" charset="0"/>
                <a:cs typeface="Helvetica Neue" charset="0"/>
              </a:rPr>
              <a:t>Thanks to our partners </a:t>
            </a:r>
            <a:endParaRPr lang="en-US" altLang="zh-CN" kern="0" dirty="0">
              <a:latin typeface="Helvetica Neue" charset="0"/>
              <a:ea typeface="Helvetica Neue" charset="0"/>
              <a:cs typeface="Helvetica Neue" charset="0"/>
            </a:endParaRPr>
          </a:p>
        </p:txBody>
      </p:sp>
      <p:pic>
        <p:nvPicPr>
          <p:cNvPr id="2" name="Picture 1"/>
          <p:cNvPicPr>
            <a:picLocks noChangeAspect="1"/>
          </p:cNvPicPr>
          <p:nvPr/>
        </p:nvPicPr>
        <p:blipFill>
          <a:blip r:embed="rId3"/>
          <a:stretch>
            <a:fillRect/>
          </a:stretch>
        </p:blipFill>
        <p:spPr>
          <a:xfrm>
            <a:off x="336757" y="4989124"/>
            <a:ext cx="1840639" cy="617505"/>
          </a:xfrm>
          <a:prstGeom prst="rect">
            <a:avLst/>
          </a:prstGeom>
        </p:spPr>
      </p:pic>
      <p:pic>
        <p:nvPicPr>
          <p:cNvPr id="3" name="Picture 2"/>
          <p:cNvPicPr>
            <a:picLocks noChangeAspect="1"/>
          </p:cNvPicPr>
          <p:nvPr/>
        </p:nvPicPr>
        <p:blipFill rotWithShape="1">
          <a:blip r:embed="rId4"/>
          <a:srcRect l="23006" t="18782" r="24404" b="21743"/>
          <a:stretch/>
        </p:blipFill>
        <p:spPr>
          <a:xfrm>
            <a:off x="8265368" y="4941168"/>
            <a:ext cx="1188132" cy="705453"/>
          </a:xfrm>
          <a:prstGeom prst="rect">
            <a:avLst/>
          </a:prstGeom>
        </p:spPr>
      </p:pic>
      <p:pic>
        <p:nvPicPr>
          <p:cNvPr id="7" name="Picture 6"/>
          <p:cNvPicPr>
            <a:picLocks noChangeAspect="1"/>
          </p:cNvPicPr>
          <p:nvPr/>
        </p:nvPicPr>
        <p:blipFill>
          <a:blip r:embed="rId5"/>
          <a:stretch>
            <a:fillRect/>
          </a:stretch>
        </p:blipFill>
        <p:spPr>
          <a:xfrm>
            <a:off x="4879909" y="5105021"/>
            <a:ext cx="1995056" cy="385711"/>
          </a:xfrm>
          <a:prstGeom prst="rect">
            <a:avLst/>
          </a:prstGeom>
        </p:spPr>
      </p:pic>
      <p:pic>
        <p:nvPicPr>
          <p:cNvPr id="8" name="Picture 7"/>
          <p:cNvPicPr>
            <a:picLocks noChangeAspect="1"/>
          </p:cNvPicPr>
          <p:nvPr/>
        </p:nvPicPr>
        <p:blipFill>
          <a:blip r:embed="rId6"/>
          <a:stretch>
            <a:fillRect/>
          </a:stretch>
        </p:blipFill>
        <p:spPr>
          <a:xfrm>
            <a:off x="7102114" y="4865828"/>
            <a:ext cx="864096" cy="864096"/>
          </a:xfrm>
          <a:prstGeom prst="rect">
            <a:avLst/>
          </a:prstGeom>
        </p:spPr>
      </p:pic>
      <p:pic>
        <p:nvPicPr>
          <p:cNvPr id="13" name="Picture 12"/>
          <p:cNvPicPr>
            <a:picLocks noChangeAspect="1"/>
          </p:cNvPicPr>
          <p:nvPr/>
        </p:nvPicPr>
        <p:blipFill>
          <a:blip r:embed="rId7"/>
          <a:stretch>
            <a:fillRect/>
          </a:stretch>
        </p:blipFill>
        <p:spPr>
          <a:xfrm>
            <a:off x="2404545" y="4967597"/>
            <a:ext cx="2248215" cy="660558"/>
          </a:xfrm>
          <a:prstGeom prst="rect">
            <a:avLst/>
          </a:prstGeom>
        </p:spPr>
      </p:pic>
      <p:sp>
        <p:nvSpPr>
          <p:cNvPr id="9"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61193092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2"/>
          <p:cNvSpPr>
            <a:spLocks noGrp="1"/>
          </p:cNvSpPr>
          <p:nvPr>
            <p:ph sz="quarter" idx="4294967295"/>
          </p:nvPr>
        </p:nvSpPr>
        <p:spPr>
          <a:xfrm>
            <a:off x="236538" y="1143000"/>
            <a:ext cx="6012606" cy="5357813"/>
          </a:xfrm>
        </p:spPr>
        <p:txBody>
          <a:bodyPr>
            <a:noAutofit/>
          </a:bodyPr>
          <a:lstStyle/>
          <a:p>
            <a:pPr fontAlgn="auto">
              <a:spcBef>
                <a:spcPts val="1272"/>
              </a:spcBef>
              <a:spcAft>
                <a:spcPts val="0"/>
              </a:spcAft>
              <a:buFont typeface="Wingdings" pitchFamily="2" charset="2"/>
              <a:buChar char="p"/>
              <a:defRPr/>
            </a:pPr>
            <a:r>
              <a:rPr lang="en-US" altLang="zh-CN" sz="2800" kern="1200" dirty="0" smtClean="0">
                <a:latin typeface="Helvetica Neue" charset="0"/>
                <a:ea typeface="Helvetica Neue" charset="0"/>
                <a:cs typeface="Helvetica Neue" charset="0"/>
              </a:rPr>
              <a:t>Academic search and </a:t>
            </a:r>
            <a:r>
              <a:rPr lang="en-US" altLang="zh-CN" sz="2800" kern="1200" dirty="0">
                <a:latin typeface="Helvetica Neue" charset="0"/>
                <a:ea typeface="Helvetica Neue" charset="0"/>
                <a:cs typeface="Helvetica Neue" charset="0"/>
              </a:rPr>
              <a:t>m</a:t>
            </a:r>
            <a:r>
              <a:rPr lang="en-US" altLang="zh-CN" sz="2800" kern="1200" dirty="0" smtClean="0">
                <a:latin typeface="Helvetica Neue" charset="0"/>
                <a:ea typeface="Helvetica Neue" charset="0"/>
                <a:cs typeface="Helvetica Neue" charset="0"/>
              </a:rPr>
              <a:t>ining system—http://</a:t>
            </a:r>
            <a:r>
              <a:rPr lang="en-US" altLang="zh-CN" sz="2800" kern="1200" dirty="0" err="1" smtClean="0">
                <a:latin typeface="Helvetica Neue" charset="0"/>
                <a:ea typeface="Helvetica Neue" charset="0"/>
                <a:cs typeface="Helvetica Neue" charset="0"/>
              </a:rPr>
              <a:t>aminer.org</a:t>
            </a:r>
            <a:endParaRPr lang="en-US" altLang="zh-CN" sz="2800" dirty="0" smtClean="0">
              <a:latin typeface="Helvetica Neue" charset="0"/>
              <a:ea typeface="Helvetica Neue" charset="0"/>
              <a:cs typeface="Helvetica Neue" charset="0"/>
            </a:endParaRPr>
          </a:p>
          <a:p>
            <a:pPr lvl="1">
              <a:spcBef>
                <a:spcPts val="1272"/>
              </a:spcBef>
              <a:buSzPct val="60000"/>
              <a:buFont typeface="Wingdings" pitchFamily="2" charset="2"/>
              <a:buChar char="p"/>
              <a:defRPr/>
            </a:pPr>
            <a:r>
              <a:rPr lang="en-US" altLang="zh-CN" sz="2400" dirty="0" smtClean="0">
                <a:latin typeface="Helvetica Neue" charset="0"/>
                <a:ea typeface="Helvetica Neue" charset="0"/>
                <a:cs typeface="Helvetica Neue" charset="0"/>
              </a:rPr>
              <a:t>Online since 2006</a:t>
            </a: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&gt;136 million</a:t>
            </a:r>
            <a:r>
              <a:rPr lang="en-US" altLang="zh-CN" sz="2400" dirty="0" smtClean="0">
                <a:latin typeface="Helvetica Neue" charset="0"/>
                <a:ea typeface="Helvetica Neue" charset="0"/>
                <a:cs typeface="Helvetica Neue" charset="0"/>
              </a:rPr>
              <a:t> researcher profiles</a:t>
            </a: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&gt;101 </a:t>
            </a:r>
            <a:r>
              <a:rPr lang="en-US" altLang="zh-CN" sz="2400" b="1" dirty="0">
                <a:solidFill>
                  <a:srgbClr val="C00000"/>
                </a:solidFill>
                <a:latin typeface="Helvetica Neue" charset="0"/>
                <a:ea typeface="Helvetica Neue" charset="0"/>
                <a:cs typeface="Helvetica Neue" charset="0"/>
              </a:rPr>
              <a:t>million</a:t>
            </a:r>
            <a:r>
              <a:rPr lang="en-US" altLang="zh-CN" sz="2400" dirty="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publication papers</a:t>
            </a:r>
            <a:endParaRPr lang="en-US" altLang="zh-CN" sz="2400" dirty="0">
              <a:latin typeface="Helvetica Neue" charset="0"/>
              <a:ea typeface="Helvetica Neue" charset="0"/>
              <a:cs typeface="Helvetica Neue" charset="0"/>
            </a:endParaRP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&gt;341 million</a:t>
            </a:r>
            <a:r>
              <a:rPr lang="en-US" altLang="zh-CN" sz="2400" b="1" dirty="0" smtClean="0">
                <a:solidFill>
                  <a:srgbClr val="FF0000"/>
                </a:solidFill>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requests</a:t>
            </a:r>
          </a:p>
          <a:p>
            <a:pPr lvl="1">
              <a:spcBef>
                <a:spcPts val="1272"/>
              </a:spcBef>
              <a:buSzPct val="60000"/>
              <a:buFont typeface="Wingdings" pitchFamily="2" charset="2"/>
              <a:buChar char="p"/>
              <a:defRPr/>
            </a:pPr>
            <a:r>
              <a:rPr lang="en-US" altLang="zh-CN" sz="2400" dirty="0" smtClean="0">
                <a:solidFill>
                  <a:srgbClr val="C00000"/>
                </a:solidFill>
                <a:latin typeface="Helvetica Neue" charset="0"/>
                <a:ea typeface="Helvetica Neue" charset="0"/>
                <a:cs typeface="Helvetica Neue" charset="0"/>
              </a:rPr>
              <a:t>100K IP access from 170 countries</a:t>
            </a:r>
            <a:r>
              <a:rPr lang="en-US" altLang="zh-CN" sz="2400" dirty="0" smtClean="0">
                <a:solidFill>
                  <a:srgbClr val="FF0000"/>
                </a:solidFill>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per month</a:t>
            </a:r>
          </a:p>
          <a:p>
            <a:pPr fontAlgn="auto">
              <a:spcBef>
                <a:spcPts val="1272"/>
              </a:spcBef>
              <a:spcAft>
                <a:spcPts val="0"/>
              </a:spcAft>
              <a:buFont typeface="Wingdings" pitchFamily="2" charset="2"/>
              <a:buChar char="p"/>
              <a:defRPr/>
            </a:pPr>
            <a:r>
              <a:rPr lang="en-US" altLang="zh-CN" sz="2800" kern="1200" dirty="0" smtClean="0">
                <a:latin typeface="Helvetica Neue" charset="0"/>
                <a:ea typeface="Helvetica Neue" charset="0"/>
                <a:cs typeface="Helvetica Neue" charset="0"/>
              </a:rPr>
              <a:t>Deep analysis, mining, and search</a:t>
            </a:r>
          </a:p>
        </p:txBody>
      </p:sp>
      <p:sp>
        <p:nvSpPr>
          <p:cNvPr id="26627" name="标题 1"/>
          <p:cNvSpPr>
            <a:spLocks noGrp="1"/>
          </p:cNvSpPr>
          <p:nvPr>
            <p:ph type="title" idx="4294967295"/>
          </p:nvPr>
        </p:nvSpPr>
        <p:spPr>
          <a:xfrm>
            <a:off x="0" y="188913"/>
            <a:ext cx="9363075" cy="863600"/>
          </a:xfrm>
        </p:spPr>
        <p:txBody>
          <a:bodyPr/>
          <a:lstStyle/>
          <a:p>
            <a:r>
              <a:rPr kumimoji="1" lang="en-US" altLang="zh-CN" sz="4800" b="1" dirty="0" err="1" smtClean="0">
                <a:solidFill>
                  <a:schemeClr val="tx1"/>
                </a:solidFill>
                <a:latin typeface="Helvetica Neue" charset="0"/>
                <a:ea typeface="Helvetica Neue" charset="0"/>
                <a:cs typeface="Helvetica Neue" charset="0"/>
              </a:rPr>
              <a:t>AMiner</a:t>
            </a:r>
            <a:endParaRPr kumimoji="1" lang="zh-CN" altLang="en-US" sz="4800" b="1" dirty="0" smtClean="0">
              <a:solidFill>
                <a:schemeClr val="tx1"/>
              </a:solidFill>
              <a:latin typeface="Helvetica Neue" charset="0"/>
              <a:ea typeface="Helvetica Neue" charset="0"/>
              <a:cs typeface="Helvetica Neue" charset="0"/>
            </a:endParaRPr>
          </a:p>
        </p:txBody>
      </p:sp>
      <p:pic>
        <p:nvPicPr>
          <p:cNvPr id="9" name="Picture 3"/>
          <p:cNvPicPr>
            <a:picLocks noChangeAspect="1" noChangeArrowheads="1"/>
          </p:cNvPicPr>
          <p:nvPr/>
        </p:nvPicPr>
        <p:blipFill>
          <a:blip r:embed="rId3" cstate="print"/>
          <a:srcRect/>
          <a:stretch>
            <a:fillRect/>
          </a:stretch>
        </p:blipFill>
        <p:spPr bwMode="auto">
          <a:xfrm>
            <a:off x="6391564" y="1196752"/>
            <a:ext cx="3255654" cy="2808312"/>
          </a:xfrm>
          <a:prstGeom prst="rect">
            <a:avLst/>
          </a:prstGeom>
          <a:noFill/>
          <a:ln w="12700">
            <a:solidFill>
              <a:schemeClr val="bg1">
                <a:lumMod val="50000"/>
              </a:schemeClr>
            </a:solidFill>
            <a:miter lim="800000"/>
            <a:headEnd/>
            <a:tailEnd/>
          </a:ln>
        </p:spPr>
      </p:pic>
      <p:pic>
        <p:nvPicPr>
          <p:cNvPr id="11" name="Picture 1"/>
          <p:cNvPicPr>
            <a:picLocks noChangeAspect="1" noChangeArrowheads="1"/>
          </p:cNvPicPr>
          <p:nvPr/>
        </p:nvPicPr>
        <p:blipFill>
          <a:blip r:embed="rId4" cstate="print"/>
          <a:srcRect/>
          <a:stretch>
            <a:fillRect/>
          </a:stretch>
        </p:blipFill>
        <p:spPr bwMode="auto">
          <a:xfrm>
            <a:off x="6141131" y="3501007"/>
            <a:ext cx="2592289" cy="2592289"/>
          </a:xfrm>
          <a:prstGeom prst="rect">
            <a:avLst/>
          </a:prstGeom>
          <a:noFill/>
          <a:ln w="12700">
            <a:solidFill>
              <a:schemeClr val="bg1">
                <a:lumMod val="50000"/>
              </a:schemeClr>
            </a:solid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7797316" y="4581128"/>
            <a:ext cx="2108684" cy="2112697"/>
          </a:xfrm>
          <a:prstGeom prst="rect">
            <a:avLst/>
          </a:prstGeom>
          <a:noFill/>
          <a:ln w="12700">
            <a:solidFill>
              <a:schemeClr val="bg1">
                <a:lumMod val="50000"/>
              </a:schemeClr>
            </a:solidFill>
            <a:miter lim="800000"/>
            <a:headEnd/>
            <a:tailEnd/>
          </a:ln>
        </p:spPr>
      </p:pic>
    </p:spTree>
    <p:extLst>
      <p:ext uri="{BB962C8B-B14F-4D97-AF65-F5344CB8AC3E}">
        <p14:creationId xmlns:p14="http://schemas.microsoft.com/office/powerpoint/2010/main" val="1206249876"/>
      </p:ext>
    </p:extLst>
  </p:cSld>
  <p:clrMapOvr>
    <a:masterClrMapping/>
  </p:clrMapOvr>
  <p:transition advTm="47174"/>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ctrTitle"/>
          </p:nvPr>
        </p:nvSpPr>
        <p:spPr>
          <a:xfrm>
            <a:off x="250374" y="2174999"/>
            <a:ext cx="9455154" cy="1470025"/>
          </a:xfrm>
        </p:spPr>
        <p:txBody>
          <a:bodyPr/>
          <a:lstStyle/>
          <a:p>
            <a:pPr>
              <a:spcBef>
                <a:spcPts val="36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3"/>
              </a:rPr>
              <a:t>http://am</a:t>
            </a:r>
            <a:r>
              <a:rPr lang="en-US" altLang="zh-CN" sz="2000" dirty="0" smtClean="0">
                <a:latin typeface="Helvetica Neue" charset="0"/>
                <a:ea typeface="Helvetica Neue" charset="0"/>
                <a:cs typeface="Helvetica Neue" charset="0"/>
                <a:hlinkClick r:id="rId3"/>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pic>
        <p:nvPicPr>
          <p:cNvPr id="2" name="Picture 1"/>
          <p:cNvPicPr>
            <a:picLocks noChangeAspect="1"/>
          </p:cNvPicPr>
          <p:nvPr/>
        </p:nvPicPr>
        <p:blipFill rotWithShape="1">
          <a:blip r:embed="rId4"/>
          <a:srcRect t="2073" b="25265"/>
          <a:stretch/>
        </p:blipFill>
        <p:spPr>
          <a:xfrm>
            <a:off x="183312" y="3698188"/>
            <a:ext cx="1097280" cy="1097280"/>
          </a:xfrm>
          <a:prstGeom prst="ellipse">
            <a:avLst/>
          </a:prstGeom>
          <a:ln w="25400">
            <a:solidFill>
              <a:srgbClr val="992CCC"/>
            </a:solidFill>
          </a:ln>
        </p:spPr>
      </p:pic>
      <p:pic>
        <p:nvPicPr>
          <p:cNvPr id="4" name="Picture 3"/>
          <p:cNvPicPr>
            <a:picLocks noChangeAspect="1"/>
          </p:cNvPicPr>
          <p:nvPr/>
        </p:nvPicPr>
        <p:blipFill rotWithShape="1">
          <a:blip r:embed="rId5"/>
          <a:srcRect l="-1846" t="1103" r="1846" b="27469"/>
          <a:stretch/>
        </p:blipFill>
        <p:spPr>
          <a:xfrm>
            <a:off x="6231984" y="3698188"/>
            <a:ext cx="1097280" cy="1097280"/>
          </a:xfrm>
          <a:prstGeom prst="ellipse">
            <a:avLst/>
          </a:prstGeom>
          <a:ln w="25400">
            <a:solidFill>
              <a:srgbClr val="992CCC"/>
            </a:solidFill>
          </a:ln>
        </p:spPr>
      </p:pic>
      <p:pic>
        <p:nvPicPr>
          <p:cNvPr id="5" name="Picture 4"/>
          <p:cNvPicPr>
            <a:picLocks noChangeAspect="1"/>
          </p:cNvPicPr>
          <p:nvPr/>
        </p:nvPicPr>
        <p:blipFill rotWithShape="1">
          <a:blip r:embed="rId6"/>
          <a:srcRect t="1103" b="27469"/>
          <a:stretch/>
        </p:blipFill>
        <p:spPr>
          <a:xfrm>
            <a:off x="7456120" y="3681028"/>
            <a:ext cx="1097280" cy="1097280"/>
          </a:xfrm>
          <a:prstGeom prst="ellipse">
            <a:avLst/>
          </a:prstGeom>
          <a:ln w="25400">
            <a:solidFill>
              <a:srgbClr val="992CCC"/>
            </a:solidFill>
          </a:ln>
        </p:spPr>
      </p:pic>
      <p:pic>
        <p:nvPicPr>
          <p:cNvPr id="6" name="Picture 5"/>
          <p:cNvPicPr>
            <a:picLocks noChangeAspect="1"/>
          </p:cNvPicPr>
          <p:nvPr/>
        </p:nvPicPr>
        <p:blipFill rotWithShape="1">
          <a:blip r:embed="rId7"/>
          <a:srcRect l="1869" t="3608" r="-1869" b="24963"/>
          <a:stretch/>
        </p:blipFill>
        <p:spPr>
          <a:xfrm>
            <a:off x="8680256" y="3681028"/>
            <a:ext cx="1097280" cy="1097280"/>
          </a:xfrm>
          <a:prstGeom prst="ellipse">
            <a:avLst/>
          </a:prstGeom>
          <a:ln w="25400">
            <a:solidFill>
              <a:srgbClr val="992CCC"/>
            </a:solidFill>
          </a:ln>
        </p:spPr>
      </p:pic>
      <p:pic>
        <p:nvPicPr>
          <p:cNvPr id="7" name="Picture 6"/>
          <p:cNvPicPr>
            <a:picLocks noChangeAspect="1"/>
          </p:cNvPicPr>
          <p:nvPr/>
        </p:nvPicPr>
        <p:blipFill rotWithShape="1">
          <a:blip r:embed="rId8"/>
          <a:srcRect t="4588" b="23044"/>
          <a:stretch/>
        </p:blipFill>
        <p:spPr>
          <a:xfrm>
            <a:off x="5043852" y="3681028"/>
            <a:ext cx="1097280" cy="1097280"/>
          </a:xfrm>
          <a:prstGeom prst="ellipse">
            <a:avLst/>
          </a:prstGeom>
          <a:ln w="25400">
            <a:solidFill>
              <a:srgbClr val="992CCC"/>
            </a:solidFill>
          </a:ln>
        </p:spPr>
      </p:pic>
      <p:pic>
        <p:nvPicPr>
          <p:cNvPr id="8" name="Picture 7"/>
          <p:cNvPicPr>
            <a:picLocks noChangeAspect="1"/>
          </p:cNvPicPr>
          <p:nvPr/>
        </p:nvPicPr>
        <p:blipFill rotWithShape="1">
          <a:blip r:embed="rId9"/>
          <a:srcRect l="-3700" t="-3227" r="3700" b="31351"/>
          <a:stretch/>
        </p:blipFill>
        <p:spPr>
          <a:xfrm>
            <a:off x="182864" y="5085184"/>
            <a:ext cx="1097280" cy="1097280"/>
          </a:xfrm>
          <a:prstGeom prst="ellipse">
            <a:avLst/>
          </a:prstGeom>
          <a:ln w="25400">
            <a:solidFill>
              <a:srgbClr val="992CCC"/>
            </a:solidFill>
          </a:ln>
        </p:spPr>
      </p:pic>
      <p:pic>
        <p:nvPicPr>
          <p:cNvPr id="9" name="Picture 8"/>
          <p:cNvPicPr>
            <a:picLocks noChangeAspect="1"/>
          </p:cNvPicPr>
          <p:nvPr/>
        </p:nvPicPr>
        <p:blipFill rotWithShape="1">
          <a:blip r:embed="rId10"/>
          <a:srcRect l="7589" t="11472" r="-386" b="26156"/>
          <a:stretch/>
        </p:blipFill>
        <p:spPr>
          <a:xfrm>
            <a:off x="1388604" y="5085184"/>
            <a:ext cx="1097280" cy="1097280"/>
          </a:xfrm>
          <a:prstGeom prst="ellipse">
            <a:avLst/>
          </a:prstGeom>
          <a:ln w="25400">
            <a:solidFill>
              <a:srgbClr val="992CCC"/>
            </a:solidFill>
          </a:ln>
        </p:spPr>
      </p:pic>
      <p:pic>
        <p:nvPicPr>
          <p:cNvPr id="10" name="Picture 9"/>
          <p:cNvPicPr>
            <a:picLocks noChangeAspect="1"/>
          </p:cNvPicPr>
          <p:nvPr/>
        </p:nvPicPr>
        <p:blipFill rotWithShape="1">
          <a:blip r:embed="rId11"/>
          <a:srcRect l="3709" t="9994" r="-3709" b="18006"/>
          <a:stretch/>
        </p:blipFill>
        <p:spPr>
          <a:xfrm>
            <a:off x="7440431" y="5085184"/>
            <a:ext cx="1097280" cy="1097280"/>
          </a:xfrm>
          <a:prstGeom prst="ellipse">
            <a:avLst/>
          </a:prstGeom>
          <a:ln w="25400">
            <a:solidFill>
              <a:srgbClr val="992CCC"/>
            </a:solidFill>
          </a:ln>
        </p:spPr>
      </p:pic>
      <p:pic>
        <p:nvPicPr>
          <p:cNvPr id="11" name="Picture 10"/>
          <p:cNvPicPr>
            <a:picLocks noChangeAspect="1"/>
          </p:cNvPicPr>
          <p:nvPr/>
        </p:nvPicPr>
        <p:blipFill rotWithShape="1">
          <a:blip r:embed="rId12"/>
          <a:srcRect t="13773" b="13773"/>
          <a:stretch/>
        </p:blipFill>
        <p:spPr>
          <a:xfrm>
            <a:off x="5027588" y="5085184"/>
            <a:ext cx="1097280" cy="1097280"/>
          </a:xfrm>
          <a:prstGeom prst="ellipse">
            <a:avLst/>
          </a:prstGeom>
          <a:ln w="25400">
            <a:solidFill>
              <a:srgbClr val="992CCC"/>
            </a:solidFill>
          </a:ln>
        </p:spPr>
      </p:pic>
      <p:pic>
        <p:nvPicPr>
          <p:cNvPr id="13" name="Picture 12"/>
          <p:cNvPicPr>
            <a:picLocks noChangeAspect="1"/>
          </p:cNvPicPr>
          <p:nvPr/>
        </p:nvPicPr>
        <p:blipFill rotWithShape="1">
          <a:blip r:embed="rId13"/>
          <a:srcRect l="40263" t="3797" r="-4426" b="48675"/>
          <a:stretch/>
        </p:blipFill>
        <p:spPr>
          <a:xfrm>
            <a:off x="8652777" y="5085184"/>
            <a:ext cx="1097280" cy="1097280"/>
          </a:xfrm>
          <a:prstGeom prst="ellipse">
            <a:avLst/>
          </a:prstGeom>
          <a:ln w="25400">
            <a:solidFill>
              <a:srgbClr val="992CCC"/>
            </a:solidFill>
          </a:ln>
        </p:spPr>
      </p:pic>
      <p:sp>
        <p:nvSpPr>
          <p:cNvPr id="15" name="副标题 4"/>
          <p:cNvSpPr txBox="1">
            <a:spLocks/>
          </p:cNvSpPr>
          <p:nvPr/>
        </p:nvSpPr>
        <p:spPr bwMode="auto">
          <a:xfrm>
            <a:off x="0" y="6405922"/>
            <a:ext cx="9906000" cy="452078"/>
          </a:xfrm>
          <a:prstGeom prst="rect">
            <a:avLst/>
          </a:prstGeom>
          <a:solidFill>
            <a:schemeClr val="bg1"/>
          </a:solidFill>
          <a:ln w="9525">
            <a:solidFill>
              <a:schemeClr val="bg1"/>
            </a:solidFill>
            <a:miter lim="800000"/>
            <a:headEnd/>
            <a:tailEnd/>
          </a:ln>
        </p:spPr>
        <p:txBody>
          <a:bodyPr vert="horz" wrap="square" lIns="90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800" kern="0" dirty="0" smtClean="0">
                <a:latin typeface="Helvetica Neue" charset="0"/>
                <a:ea typeface="Helvetica Neue" charset="0"/>
                <a:cs typeface="Helvetica Neue" charset="0"/>
              </a:rPr>
              <a:t>Special thanks to </a:t>
            </a:r>
            <a:r>
              <a:rPr lang="en-US" altLang="zh-CN" sz="1800" kern="0" dirty="0" smtClean="0">
                <a:solidFill>
                  <a:srgbClr val="C00000"/>
                </a:solidFill>
                <a:latin typeface="Helvetica Neue" charset="0"/>
                <a:ea typeface="Helvetica Neue" charset="0"/>
                <a:cs typeface="Helvetica Neue" charset="0"/>
                <a:hlinkClick r:id="rId14"/>
              </a:rPr>
              <a:t>Yuxiao Dong </a:t>
            </a:r>
            <a:r>
              <a:rPr lang="en-US" altLang="zh-CN" sz="1800" kern="0" dirty="0" smtClean="0">
                <a:solidFill>
                  <a:srgbClr val="C00000"/>
                </a:solidFill>
                <a:latin typeface="Helvetica Neue" charset="0"/>
                <a:ea typeface="Helvetica Neue" charset="0"/>
                <a:cs typeface="Helvetica Neue" charset="0"/>
              </a:rPr>
              <a:t>from ND </a:t>
            </a:r>
            <a:r>
              <a:rPr lang="en-US" altLang="zh-CN" sz="1800" kern="0" dirty="0" smtClean="0">
                <a:latin typeface="Helvetica Neue" charset="0"/>
                <a:ea typeface="Helvetica Neue" charset="0"/>
                <a:cs typeface="Helvetica Neue" charset="0"/>
              </a:rPr>
              <a:t>for helping cook the slides!</a:t>
            </a:r>
            <a:endParaRPr lang="en-US" altLang="zh-CN" sz="1800" kern="0" dirty="0">
              <a:latin typeface="Helvetica Neue" charset="0"/>
              <a:ea typeface="Helvetica Neue" charset="0"/>
              <a:cs typeface="Helvetica Neue" charset="0"/>
            </a:endParaRPr>
          </a:p>
        </p:txBody>
      </p:sp>
      <p:pic>
        <p:nvPicPr>
          <p:cNvPr id="14" name="Picture 13"/>
          <p:cNvPicPr>
            <a:picLocks noChangeAspect="1"/>
          </p:cNvPicPr>
          <p:nvPr/>
        </p:nvPicPr>
        <p:blipFill rotWithShape="1">
          <a:blip r:embed="rId15">
            <a:extLst>
              <a:ext uri="{28A0092B-C50C-407E-A947-70E740481C1C}">
                <a14:useLocalDpi xmlns:a14="http://schemas.microsoft.com/office/drawing/2010/main" val="0"/>
              </a:ext>
            </a:extLst>
          </a:blip>
          <a:srcRect l="538" t="1968" r="-538" b="22978"/>
          <a:stretch/>
        </p:blipFill>
        <p:spPr>
          <a:xfrm>
            <a:off x="3822192" y="5084064"/>
            <a:ext cx="1097280" cy="1097280"/>
          </a:xfrm>
          <a:prstGeom prst="ellipse">
            <a:avLst/>
          </a:prstGeom>
          <a:ln w="25400">
            <a:solidFill>
              <a:srgbClr val="992CCC"/>
            </a:solidFill>
          </a:ln>
        </p:spPr>
      </p:pic>
      <p:pic>
        <p:nvPicPr>
          <p:cNvPr id="16" name="Picture 15"/>
          <p:cNvPicPr>
            <a:picLocks noChangeAspect="1"/>
          </p:cNvPicPr>
          <p:nvPr/>
        </p:nvPicPr>
        <p:blipFill rotWithShape="1">
          <a:blip r:embed="rId16">
            <a:extLst>
              <a:ext uri="{28A0092B-C50C-407E-A947-70E740481C1C}">
                <a14:useLocalDpi xmlns:a14="http://schemas.microsoft.com/office/drawing/2010/main" val="0"/>
              </a:ext>
            </a:extLst>
          </a:blip>
          <a:srcRect l="12468" t="2068" r="9090" b="32519"/>
          <a:stretch/>
        </p:blipFill>
        <p:spPr>
          <a:xfrm>
            <a:off x="2612740" y="5084064"/>
            <a:ext cx="1097280" cy="1103275"/>
          </a:xfrm>
          <a:prstGeom prst="ellipse">
            <a:avLst/>
          </a:prstGeom>
          <a:ln w="25400">
            <a:solidFill>
              <a:srgbClr val="992CCC"/>
            </a:solidFill>
          </a:ln>
        </p:spPr>
      </p:pic>
      <p:pic>
        <p:nvPicPr>
          <p:cNvPr id="17" name="Picture 16"/>
          <p:cNvPicPr>
            <a:picLocks noChangeAspect="1"/>
          </p:cNvPicPr>
          <p:nvPr/>
        </p:nvPicPr>
        <p:blipFill rotWithShape="1">
          <a:blip r:embed="rId17">
            <a:extLst>
              <a:ext uri="{28A0092B-C50C-407E-A947-70E740481C1C}">
                <a14:useLocalDpi xmlns:a14="http://schemas.microsoft.com/office/drawing/2010/main" val="0"/>
              </a:ext>
            </a:extLst>
          </a:blip>
          <a:srcRect l="27071" t="25859" r="43434" b="44646"/>
          <a:stretch/>
        </p:blipFill>
        <p:spPr>
          <a:xfrm>
            <a:off x="2612740" y="3685032"/>
            <a:ext cx="1097280" cy="1097280"/>
          </a:xfrm>
          <a:prstGeom prst="ellipse">
            <a:avLst/>
          </a:prstGeom>
          <a:ln w="25400">
            <a:solidFill>
              <a:srgbClr val="992CCC"/>
            </a:solidFill>
          </a:ln>
        </p:spPr>
      </p:pic>
      <p:pic>
        <p:nvPicPr>
          <p:cNvPr id="18" name="Picture 17"/>
          <p:cNvPicPr>
            <a:picLocks noChangeAspect="1"/>
          </p:cNvPicPr>
          <p:nvPr/>
        </p:nvPicPr>
        <p:blipFill rotWithShape="1">
          <a:blip r:embed="rId18"/>
          <a:srcRect l="60303" t="42378" r="29231" b="41923"/>
          <a:stretch/>
        </p:blipFill>
        <p:spPr>
          <a:xfrm>
            <a:off x="3819716" y="3681028"/>
            <a:ext cx="1097280" cy="1097280"/>
          </a:xfrm>
          <a:prstGeom prst="ellipse">
            <a:avLst/>
          </a:prstGeom>
          <a:ln w="25400">
            <a:solidFill>
              <a:srgbClr val="992CCC"/>
            </a:solidFill>
          </a:ln>
        </p:spPr>
      </p:pic>
      <p:pic>
        <p:nvPicPr>
          <p:cNvPr id="19" name="Picture 18"/>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389888" y="3685032"/>
            <a:ext cx="1097280" cy="1096346"/>
          </a:xfrm>
          <a:prstGeom prst="ellipse">
            <a:avLst/>
          </a:prstGeom>
          <a:ln w="25400">
            <a:solidFill>
              <a:srgbClr val="992CCC"/>
            </a:solidFill>
          </a:ln>
        </p:spPr>
      </p:pic>
      <p:pic>
        <p:nvPicPr>
          <p:cNvPr id="20" name="Picture 19"/>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236208" y="5084064"/>
            <a:ext cx="1097280" cy="1097280"/>
          </a:xfrm>
          <a:prstGeom prst="ellipse">
            <a:avLst/>
          </a:prstGeom>
          <a:ln w="25400">
            <a:solidFill>
              <a:srgbClr val="992CCC"/>
            </a:solidFill>
          </a:ln>
        </p:spPr>
      </p:pic>
    </p:spTree>
    <p:extLst>
      <p:ext uri="{BB962C8B-B14F-4D97-AF65-F5344CB8AC3E}">
        <p14:creationId xmlns:p14="http://schemas.microsoft.com/office/powerpoint/2010/main" val="121679914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Why </a:t>
            </a:r>
            <a:r>
              <a:rPr lang="en-US" altLang="zh-CN" dirty="0" err="1"/>
              <a:t>AMiner.org</a:t>
            </a:r>
            <a:endParaRPr lang="en-US" dirty="0"/>
          </a:p>
        </p:txBody>
      </p:sp>
      <p:pic>
        <p:nvPicPr>
          <p:cNvPr id="3" name="Picture 2"/>
          <p:cNvPicPr>
            <a:picLocks noChangeAspect="1"/>
          </p:cNvPicPr>
          <p:nvPr/>
        </p:nvPicPr>
        <p:blipFill>
          <a:blip r:embed="rId3"/>
          <a:stretch>
            <a:fillRect/>
          </a:stretch>
        </p:blipFill>
        <p:spPr>
          <a:xfrm>
            <a:off x="90727" y="3808805"/>
            <a:ext cx="4538237" cy="2636667"/>
          </a:xfrm>
          <a:prstGeom prst="rect">
            <a:avLst/>
          </a:prstGeom>
          <a:ln>
            <a:solidFill>
              <a:schemeClr val="bg1">
                <a:lumMod val="65000"/>
              </a:schemeClr>
            </a:solidFill>
          </a:ln>
        </p:spPr>
      </p:pic>
      <p:pic>
        <p:nvPicPr>
          <p:cNvPr id="4" name="Picture 3"/>
          <p:cNvPicPr>
            <a:picLocks noChangeAspect="1"/>
          </p:cNvPicPr>
          <p:nvPr/>
        </p:nvPicPr>
        <p:blipFill>
          <a:blip r:embed="rId4"/>
          <a:stretch>
            <a:fillRect/>
          </a:stretch>
        </p:blipFill>
        <p:spPr>
          <a:xfrm>
            <a:off x="5313040" y="981075"/>
            <a:ext cx="4497709" cy="2629710"/>
          </a:xfrm>
          <a:prstGeom prst="rect">
            <a:avLst/>
          </a:prstGeom>
          <a:ln>
            <a:solidFill>
              <a:schemeClr val="bg1">
                <a:lumMod val="65000"/>
              </a:schemeClr>
            </a:solidFill>
          </a:ln>
        </p:spPr>
      </p:pic>
      <p:pic>
        <p:nvPicPr>
          <p:cNvPr id="7" name="Picture 6"/>
          <p:cNvPicPr>
            <a:picLocks noChangeAspect="1"/>
          </p:cNvPicPr>
          <p:nvPr/>
        </p:nvPicPr>
        <p:blipFill>
          <a:blip r:embed="rId5"/>
          <a:stretch>
            <a:fillRect/>
          </a:stretch>
        </p:blipFill>
        <p:spPr>
          <a:xfrm>
            <a:off x="76626" y="981075"/>
            <a:ext cx="4552338" cy="2610065"/>
          </a:xfrm>
          <a:prstGeom prst="rect">
            <a:avLst/>
          </a:prstGeom>
          <a:ln>
            <a:solidFill>
              <a:schemeClr val="bg1">
                <a:lumMod val="65000"/>
              </a:schemeClr>
            </a:solidFill>
          </a:ln>
        </p:spPr>
      </p:pic>
      <p:pic>
        <p:nvPicPr>
          <p:cNvPr id="11" name="Picture 10"/>
          <p:cNvPicPr>
            <a:picLocks noChangeAspect="1"/>
          </p:cNvPicPr>
          <p:nvPr/>
        </p:nvPicPr>
        <p:blipFill rotWithShape="1">
          <a:blip r:embed="rId6"/>
          <a:srcRect b="4845"/>
          <a:stretch/>
        </p:blipFill>
        <p:spPr>
          <a:xfrm>
            <a:off x="5319561" y="3808805"/>
            <a:ext cx="4543952" cy="2664000"/>
          </a:xfrm>
          <a:prstGeom prst="rect">
            <a:avLst/>
          </a:prstGeom>
          <a:ln>
            <a:solidFill>
              <a:schemeClr val="bg1">
                <a:lumMod val="65000"/>
              </a:schemeClr>
            </a:solidFill>
          </a:ln>
        </p:spPr>
      </p:pic>
      <p:sp>
        <p:nvSpPr>
          <p:cNvPr id="8" name="AutoShape 19"/>
          <p:cNvSpPr>
            <a:spLocks noChangeArrowheads="1"/>
          </p:cNvSpPr>
          <p:nvPr/>
        </p:nvSpPr>
        <p:spPr bwMode="auto">
          <a:xfrm>
            <a:off x="2252700" y="3356992"/>
            <a:ext cx="5652628" cy="2808312"/>
          </a:xfrm>
          <a:prstGeom prst="irregularSeal2">
            <a:avLst/>
          </a:prstGeom>
          <a:solidFill>
            <a:schemeClr val="accent1">
              <a:lumMod val="20000"/>
              <a:lumOff val="80000"/>
            </a:schemeClr>
          </a:solidFill>
          <a:ln w="9525" algn="ctr">
            <a:solidFill>
              <a:srgbClr val="FF9999"/>
            </a:solidFill>
            <a:miter lim="800000"/>
            <a:headEnd/>
            <a:tailEnd/>
          </a:ln>
          <a:effectLst/>
        </p:spPr>
        <p:txBody>
          <a:bodyPr lIns="0" rIns="0" anchor="ctr"/>
          <a:lstStyle/>
          <a:p>
            <a:pPr algn="ctr">
              <a:defRPr/>
            </a:pPr>
            <a:endParaRPr lang="zh-CN" altLang="en-US" sz="1800" b="1" dirty="0">
              <a:solidFill>
                <a:srgbClr val="C00000"/>
              </a:solidFill>
            </a:endParaRPr>
          </a:p>
        </p:txBody>
      </p:sp>
      <p:pic>
        <p:nvPicPr>
          <p:cNvPr id="9" name="Picture 2"/>
          <p:cNvPicPr>
            <a:picLocks noChangeAspect="1" noChangeArrowheads="1"/>
          </p:cNvPicPr>
          <p:nvPr/>
        </p:nvPicPr>
        <p:blipFill>
          <a:blip r:embed="rId7" cstate="print"/>
          <a:srcRect/>
          <a:stretch>
            <a:fillRect/>
          </a:stretch>
        </p:blipFill>
        <p:spPr bwMode="auto">
          <a:xfrm>
            <a:off x="3368824" y="1179095"/>
            <a:ext cx="2910248" cy="2686383"/>
          </a:xfrm>
          <a:prstGeom prst="rect">
            <a:avLst/>
          </a:prstGeom>
          <a:noFill/>
          <a:ln w="9525">
            <a:noFill/>
            <a:miter lim="800000"/>
            <a:headEnd/>
            <a:tailEnd/>
          </a:ln>
        </p:spPr>
      </p:pic>
      <p:sp>
        <p:nvSpPr>
          <p:cNvPr id="12" name="Rectangle 6"/>
          <p:cNvSpPr>
            <a:spLocks noChangeArrowheads="1"/>
          </p:cNvSpPr>
          <p:nvPr/>
        </p:nvSpPr>
        <p:spPr bwMode="auto">
          <a:xfrm>
            <a:off x="3548844" y="4077072"/>
            <a:ext cx="2988332" cy="1440160"/>
          </a:xfrm>
          <a:prstGeom prst="rect">
            <a:avLst/>
          </a:prstGeom>
          <a:noFill/>
          <a:ln w="9525">
            <a:noFill/>
            <a:miter lim="800000"/>
            <a:headEnd/>
            <a:tailEnd/>
          </a:ln>
        </p:spPr>
        <p:txBody>
          <a:bodyPr lIns="108000" rIns="72000" anchor="ctr"/>
          <a:lstStyle/>
          <a:p>
            <a:pPr algn="ctr">
              <a:defRPr/>
            </a:pPr>
            <a:r>
              <a:rPr lang="en-US" altLang="zh-CN" b="1" dirty="0">
                <a:solidFill>
                  <a:srgbClr val="FF0000"/>
                </a:solidFill>
              </a:rPr>
              <a:t>“Academic search was treated as document search, but ignored semantics”</a:t>
            </a:r>
            <a:endParaRPr lang="zh-CN" altLang="en-US" b="1" dirty="0">
              <a:solidFill>
                <a:srgbClr val="FF0000"/>
              </a:solidFill>
            </a:endParaRPr>
          </a:p>
        </p:txBody>
      </p:sp>
    </p:spTree>
    <p:extLst>
      <p:ext uri="{BB962C8B-B14F-4D97-AF65-F5344CB8AC3E}">
        <p14:creationId xmlns:p14="http://schemas.microsoft.com/office/powerpoint/2010/main" val="1565874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22225">
            <a:solidFill>
              <a:schemeClr val="bg1">
                <a:lumMod val="50000"/>
              </a:schemeClr>
            </a:solidFill>
            <a:miter lim="800000"/>
            <a:headEnd/>
            <a:tailEnd/>
          </a:ln>
        </p:spPr>
      </p:pic>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dirty="0">
                <a:solidFill>
                  <a:srgbClr val="FFFF00"/>
                </a:solidFill>
                <a:latin typeface="Helvetica Neue" charset="0"/>
                <a:ea typeface="Helvetica Neue" charset="0"/>
                <a:cs typeface="Helvetica Neue" charset="0"/>
              </a:rPr>
              <a:t>8</a:t>
            </a:r>
            <a:r>
              <a:rPr lang="en-US" altLang="zh-CN" sz="2800" b="1" dirty="0" smtClean="0">
                <a:solidFill>
                  <a:srgbClr val="FFFF00"/>
                </a:solidFill>
                <a:latin typeface="Helvetica Neue" charset="0"/>
                <a:ea typeface="Helvetica Neue" charset="0"/>
                <a:cs typeface="Helvetica Neue" charset="0"/>
              </a:rPr>
              <a:t>.32 million IP from 220 countries/regions</a:t>
            </a:r>
            <a:endParaRPr lang="en-US" altLang="zh-CN" sz="2800" b="1" dirty="0">
              <a:solidFill>
                <a:srgbClr val="FFFF00"/>
              </a:solidFill>
              <a:latin typeface="Helvetica Neue" charset="0"/>
              <a:ea typeface="Helvetica Neue" charset="0"/>
              <a:cs typeface="Helvetica Neue" charset="0"/>
            </a:endParaRPr>
          </a:p>
        </p:txBody>
      </p:sp>
      <p:sp>
        <p:nvSpPr>
          <p:cNvPr id="5" name="标题 1"/>
          <p:cNvSpPr txBox="1">
            <a:spLocks/>
          </p:cNvSpPr>
          <p:nvPr/>
        </p:nvSpPr>
        <p:spPr bwMode="auto">
          <a:xfrm>
            <a:off x="0" y="188913"/>
            <a:ext cx="9363075" cy="863600"/>
          </a:xfrm>
          <a:prstGeom prst="rect">
            <a:avLst/>
          </a:prstGeom>
          <a:noFill/>
          <a:ln w="9525">
            <a:noFill/>
            <a:miter lim="800000"/>
            <a:headEnd/>
            <a:tailEnd/>
          </a:ln>
        </p:spPr>
        <p:txBody>
          <a:bodyPr anchor="ctr"/>
          <a:lstStyle/>
          <a:p>
            <a:pPr algn="ctr">
              <a:defRPr/>
            </a:pPr>
            <a:r>
              <a:rPr kumimoji="1" lang="en-US" altLang="zh-CN" sz="4800" b="1" smtClean="0">
                <a:latin typeface="Helvetica Neue" charset="0"/>
                <a:ea typeface="Helvetica Neue" charset="0"/>
                <a:cs typeface="Helvetica Neue" charset="0"/>
              </a:rPr>
              <a:t>User Distribution</a:t>
            </a:r>
            <a:endParaRPr kumimoji="1" lang="zh-CN" altLang="en-US" sz="4800" b="1"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3679654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22225">
            <a:solidFill>
              <a:schemeClr val="bg1">
                <a:lumMod val="50000"/>
              </a:schemeClr>
            </a:solidFill>
            <a:miter lim="800000"/>
            <a:headEnd/>
            <a:tailEnd/>
          </a:ln>
        </p:spPr>
      </p:pic>
      <p:sp>
        <p:nvSpPr>
          <p:cNvPr id="3" name="Rectangle 6"/>
          <p:cNvSpPr>
            <a:spLocks noChangeArrowheads="1"/>
          </p:cNvSpPr>
          <p:nvPr/>
        </p:nvSpPr>
        <p:spPr bwMode="auto">
          <a:xfrm>
            <a:off x="2360613" y="1989138"/>
            <a:ext cx="5761037" cy="3887787"/>
          </a:xfrm>
          <a:prstGeom prst="rect">
            <a:avLst/>
          </a:prstGeom>
          <a:solidFill>
            <a:srgbClr val="DBEEEF"/>
          </a:solidFill>
          <a:ln w="22225">
            <a:solidFill>
              <a:schemeClr val="bg1">
                <a:lumMod val="50000"/>
              </a:schemeClr>
            </a:solidFill>
            <a:miter lim="800000"/>
            <a:headEnd/>
            <a:tailEnd/>
          </a:ln>
        </p:spPr>
        <p:txBody>
          <a:bodyPr lIns="180000" rIns="72000"/>
          <a:lstStyle/>
          <a:p>
            <a:pPr>
              <a:lnSpc>
                <a:spcPct val="150000"/>
              </a:lnSpc>
              <a:spcBef>
                <a:spcPts val="1800"/>
              </a:spcBef>
              <a:spcAft>
                <a:spcPts val="1200"/>
              </a:spcAft>
              <a:defRPr/>
            </a:pPr>
            <a:r>
              <a:rPr lang="en-US" altLang="zh-CN" sz="3200" b="1" dirty="0" smtClean="0">
                <a:solidFill>
                  <a:srgbClr val="C00000"/>
                </a:solidFill>
                <a:latin typeface="Helvetica Neue" charset="0"/>
                <a:ea typeface="Helvetica Neue" charset="0"/>
                <a:cs typeface="Helvetica Neue" charset="0"/>
              </a:rPr>
              <a:t>Top </a:t>
            </a:r>
            <a:r>
              <a:rPr lang="en-US" altLang="zh-CN" sz="3200" b="1" dirty="0">
                <a:solidFill>
                  <a:srgbClr val="C00000"/>
                </a:solidFill>
                <a:latin typeface="Helvetica Neue" charset="0"/>
                <a:ea typeface="Helvetica Neue" charset="0"/>
                <a:cs typeface="Helvetica Neue" charset="0"/>
              </a:rPr>
              <a:t>10 countries</a:t>
            </a:r>
          </a:p>
          <a:p>
            <a:pPr>
              <a:defRPr/>
            </a:pPr>
            <a:r>
              <a:rPr lang="en-US" altLang="zh-CN" sz="3200" dirty="0">
                <a:latin typeface="Helvetica Neue" charset="0"/>
                <a:ea typeface="Helvetica Neue" charset="0"/>
                <a:cs typeface="Helvetica Neue" charset="0"/>
              </a:rPr>
              <a:t>1.  USA               6. Canada</a:t>
            </a:r>
          </a:p>
          <a:p>
            <a:pPr>
              <a:defRPr/>
            </a:pPr>
            <a:r>
              <a:rPr lang="en-US" altLang="zh-CN" sz="3200" dirty="0">
                <a:latin typeface="Helvetica Neue" charset="0"/>
                <a:ea typeface="Helvetica Neue" charset="0"/>
                <a:cs typeface="Helvetica Neue" charset="0"/>
              </a:rPr>
              <a:t>2.  China             7. Japan</a:t>
            </a:r>
          </a:p>
          <a:p>
            <a:pPr marL="457200" indent="-457200">
              <a:defRPr/>
            </a:pPr>
            <a:r>
              <a:rPr lang="en-US" altLang="zh-CN" sz="3200" dirty="0">
                <a:latin typeface="Helvetica Neue" charset="0"/>
                <a:ea typeface="Helvetica Neue" charset="0"/>
                <a:cs typeface="Helvetica Neue" charset="0"/>
              </a:rPr>
              <a:t>3.  Germany        8. Spain</a:t>
            </a:r>
          </a:p>
          <a:p>
            <a:pPr marL="457200" indent="-457200">
              <a:defRPr/>
            </a:pPr>
            <a:r>
              <a:rPr lang="en-US" altLang="zh-CN" sz="3200" dirty="0">
                <a:latin typeface="Helvetica Neue" charset="0"/>
                <a:ea typeface="Helvetica Neue" charset="0"/>
                <a:cs typeface="Helvetica Neue" charset="0"/>
              </a:rPr>
              <a:t>4.  India               9. France</a:t>
            </a:r>
          </a:p>
          <a:p>
            <a:pPr>
              <a:defRPr/>
            </a:pPr>
            <a:r>
              <a:rPr lang="en-US" altLang="zh-CN" sz="3200" dirty="0">
                <a:latin typeface="Helvetica Neue" charset="0"/>
                <a:ea typeface="Helvetica Neue" charset="0"/>
                <a:cs typeface="Helvetica Neue" charset="0"/>
              </a:rPr>
              <a:t>5.  UK                 10. Italy</a:t>
            </a:r>
          </a:p>
        </p:txBody>
      </p:sp>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dirty="0">
                <a:solidFill>
                  <a:srgbClr val="FFFF00"/>
                </a:solidFill>
                <a:latin typeface="Helvetica Neue" charset="0"/>
                <a:ea typeface="Helvetica Neue" charset="0"/>
                <a:cs typeface="Helvetica Neue" charset="0"/>
              </a:rPr>
              <a:t>8</a:t>
            </a:r>
            <a:r>
              <a:rPr lang="en-US" altLang="zh-CN" sz="2800" b="1" dirty="0" smtClean="0">
                <a:solidFill>
                  <a:srgbClr val="FFFF00"/>
                </a:solidFill>
                <a:latin typeface="Helvetica Neue" charset="0"/>
                <a:ea typeface="Helvetica Neue" charset="0"/>
                <a:cs typeface="Helvetica Neue" charset="0"/>
              </a:rPr>
              <a:t>.32 million IP from 220 countries/regions</a:t>
            </a:r>
            <a:endParaRPr lang="en-US" altLang="zh-CN" sz="2800" b="1" dirty="0">
              <a:solidFill>
                <a:srgbClr val="FFFF00"/>
              </a:solidFill>
              <a:latin typeface="Helvetica Neue" charset="0"/>
              <a:ea typeface="Helvetica Neue" charset="0"/>
              <a:cs typeface="Helvetica Neue" charset="0"/>
            </a:endParaRPr>
          </a:p>
        </p:txBody>
      </p:sp>
      <p:sp>
        <p:nvSpPr>
          <p:cNvPr id="5" name="标题 1"/>
          <p:cNvSpPr txBox="1">
            <a:spLocks/>
          </p:cNvSpPr>
          <p:nvPr/>
        </p:nvSpPr>
        <p:spPr bwMode="auto">
          <a:xfrm>
            <a:off x="0" y="188913"/>
            <a:ext cx="9363075" cy="863600"/>
          </a:xfrm>
          <a:prstGeom prst="rect">
            <a:avLst/>
          </a:prstGeom>
          <a:noFill/>
          <a:ln w="9525">
            <a:noFill/>
            <a:miter lim="800000"/>
            <a:headEnd/>
            <a:tailEnd/>
          </a:ln>
        </p:spPr>
        <p:txBody>
          <a:bodyPr anchor="ctr"/>
          <a:lstStyle/>
          <a:p>
            <a:pPr algn="ctr">
              <a:defRPr/>
            </a:pPr>
            <a:r>
              <a:rPr kumimoji="1" lang="en-US" altLang="zh-CN" sz="4800" b="1" dirty="0" smtClean="0">
                <a:latin typeface="Helvetica Neue" charset="0"/>
                <a:ea typeface="Helvetica Neue" charset="0"/>
                <a:cs typeface="Helvetica Neue" charset="0"/>
              </a:rPr>
              <a:t>User Distribution</a:t>
            </a:r>
            <a:endParaRPr kumimoji="1" lang="zh-CN" altLang="en-US" sz="4800" b="1"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63218280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en-US" altLang="zh-CN" dirty="0" smtClean="0">
                <a:solidFill>
                  <a:schemeClr val="tx1"/>
                </a:solidFill>
                <a:latin typeface="Helvetica Neue" charset="0"/>
                <a:ea typeface="Helvetica Neue" charset="0"/>
                <a:cs typeface="Helvetica Neue" charset="0"/>
              </a:rPr>
              <a:t>Technologies</a:t>
            </a:r>
            <a:r>
              <a:rPr kumimoji="1" lang="en-US" altLang="zh-CN" dirty="0" smtClean="0">
                <a:latin typeface="Helvetica Neue" charset="0"/>
                <a:ea typeface="Helvetica Neue" charset="0"/>
                <a:cs typeface="Helvetica Neue" charset="0"/>
              </a:rPr>
              <a:t/>
            </a:r>
            <a:br>
              <a:rPr kumimoji="1" lang="en-US" altLang="zh-CN" dirty="0" smtClean="0">
                <a:latin typeface="Helvetica Neue" charset="0"/>
                <a:ea typeface="Helvetica Neue" charset="0"/>
                <a:cs typeface="Helvetica Neue" charset="0"/>
              </a:rPr>
            </a:br>
            <a:r>
              <a:rPr kumimoji="1" lang="en-US" altLang="zh-CN" sz="2800" dirty="0" smtClean="0">
                <a:latin typeface="Helvetica Neue" charset="0"/>
                <a:ea typeface="Helvetica Neue" charset="0"/>
                <a:cs typeface="Helvetica Neue" charset="0"/>
              </a:rPr>
              <a:t>—How to populate a </a:t>
            </a:r>
            <a:r>
              <a:rPr kumimoji="1" lang="en-US" altLang="zh-CN" sz="2800" dirty="0" smtClean="0">
                <a:solidFill>
                  <a:srgbClr val="C00000"/>
                </a:solidFill>
                <a:latin typeface="Helvetica Neue" charset="0"/>
                <a:ea typeface="Helvetica Neue" charset="0"/>
                <a:cs typeface="Helvetica Neue" charset="0"/>
              </a:rPr>
              <a:t>semantic</a:t>
            </a:r>
            <a:r>
              <a:rPr kumimoji="1" lang="en-US" altLang="zh-CN" sz="2800" dirty="0" smtClean="0">
                <a:latin typeface="Helvetica Neue" charset="0"/>
                <a:ea typeface="Helvetica Neue" charset="0"/>
                <a:cs typeface="Helvetica Neue" charset="0"/>
              </a:rPr>
              <a:t>-based profile database for researchers?</a:t>
            </a:r>
            <a:endParaRPr kumimoji="1" lang="zh-CN" altLang="en-US" sz="2800" dirty="0">
              <a:latin typeface="Helvetica Neue" charset="0"/>
              <a:ea typeface="Helvetica Neue" charset="0"/>
              <a:cs typeface="Helvetica Neue" charset="0"/>
            </a:endParaRPr>
          </a:p>
        </p:txBody>
      </p:sp>
      <p:sp>
        <p:nvSpPr>
          <p:cNvPr id="4" name="矩形 32"/>
          <p:cNvSpPr/>
          <p:nvPr/>
        </p:nvSpPr>
        <p:spPr>
          <a:xfrm>
            <a:off x="848544"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Extraction</a:t>
            </a:r>
            <a:endParaRPr lang="zh-CN" altLang="en-US" sz="1800" dirty="0">
              <a:solidFill>
                <a:schemeClr val="tx1"/>
              </a:solidFill>
              <a:latin typeface="Helvetica Neue" charset="0"/>
              <a:ea typeface="Helvetica Neue" charset="0"/>
              <a:cs typeface="Helvetica Neue" charset="0"/>
            </a:endParaRPr>
          </a:p>
        </p:txBody>
      </p:sp>
      <p:sp>
        <p:nvSpPr>
          <p:cNvPr id="5" name="矩形 32"/>
          <p:cNvSpPr/>
          <p:nvPr/>
        </p:nvSpPr>
        <p:spPr>
          <a:xfrm>
            <a:off x="3854878"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Integration</a:t>
            </a:r>
            <a:endParaRPr lang="zh-CN" altLang="en-US" sz="1800" dirty="0">
              <a:solidFill>
                <a:schemeClr val="tx1"/>
              </a:solidFill>
              <a:latin typeface="Helvetica Neue" charset="0"/>
              <a:ea typeface="Helvetica Neue" charset="0"/>
              <a:cs typeface="Helvetica Neue" charset="0"/>
            </a:endParaRPr>
          </a:p>
        </p:txBody>
      </p:sp>
      <p:sp>
        <p:nvSpPr>
          <p:cNvPr id="6" name="矩形 32"/>
          <p:cNvSpPr/>
          <p:nvPr/>
        </p:nvSpPr>
        <p:spPr>
          <a:xfrm>
            <a:off x="6861212"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Mining</a:t>
            </a:r>
            <a:endParaRPr lang="zh-CN" altLang="en-US" sz="1800" dirty="0">
              <a:solidFill>
                <a:schemeClr val="tx1"/>
              </a:solidFill>
              <a:latin typeface="Helvetica Neue" charset="0"/>
              <a:ea typeface="Helvetica Neue" charset="0"/>
              <a:cs typeface="Helvetica Neue" charset="0"/>
            </a:endParaRPr>
          </a:p>
        </p:txBody>
      </p:sp>
      <p:sp>
        <p:nvSpPr>
          <p:cNvPr id="7" name="Down Arrow 4"/>
          <p:cNvSpPr/>
          <p:nvPr/>
        </p:nvSpPr>
        <p:spPr>
          <a:xfrm rot="16200000">
            <a:off x="3336484" y="4541460"/>
            <a:ext cx="396043" cy="475380"/>
          </a:xfrm>
          <a:prstGeom prst="downArrow">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
        <p:nvSpPr>
          <p:cNvPr id="8" name="Down Arrow 4"/>
          <p:cNvSpPr/>
          <p:nvPr/>
        </p:nvSpPr>
        <p:spPr>
          <a:xfrm rot="16200000">
            <a:off x="6312151" y="4541460"/>
            <a:ext cx="396043" cy="475380"/>
          </a:xfrm>
          <a:prstGeom prst="downArrow">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603278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descr="homepage-sample.wmf"/>
          <p:cNvPicPr>
            <a:picLocks noChangeAspect="1"/>
          </p:cNvPicPr>
          <p:nvPr/>
        </p:nvPicPr>
        <p:blipFill>
          <a:blip r:embed="rId3" cstate="print"/>
          <a:srcRect/>
          <a:stretch>
            <a:fillRect/>
          </a:stretch>
        </p:blipFill>
        <p:spPr bwMode="auto">
          <a:xfrm>
            <a:off x="936627" y="1068697"/>
            <a:ext cx="3760788" cy="3124200"/>
          </a:xfrm>
          <a:prstGeom prst="rect">
            <a:avLst/>
          </a:prstGeom>
          <a:noFill/>
          <a:ln w="9525">
            <a:noFill/>
            <a:miter lim="800000"/>
            <a:headEnd/>
            <a:tailEnd/>
          </a:ln>
        </p:spPr>
      </p:pic>
      <p:pic>
        <p:nvPicPr>
          <p:cNvPr id="25" name="图片 24" descr="dblp-sample.wmf"/>
          <p:cNvPicPr>
            <a:picLocks noChangeAspect="1"/>
          </p:cNvPicPr>
          <p:nvPr/>
        </p:nvPicPr>
        <p:blipFill>
          <a:blip r:embed="rId4" cstate="print"/>
          <a:srcRect/>
          <a:stretch>
            <a:fillRect/>
          </a:stretch>
        </p:blipFill>
        <p:spPr bwMode="auto">
          <a:xfrm>
            <a:off x="461962" y="4615176"/>
            <a:ext cx="4043362" cy="2060575"/>
          </a:xfrm>
          <a:prstGeom prst="rect">
            <a:avLst/>
          </a:prstGeom>
          <a:noFill/>
          <a:ln w="9525">
            <a:noFill/>
            <a:miter lim="800000"/>
            <a:headEnd/>
            <a:tailEnd/>
          </a:ln>
        </p:spPr>
      </p:pic>
      <p:pic>
        <p:nvPicPr>
          <p:cNvPr id="18436" name="图片 23" descr="homepage-sample.wmf"/>
          <p:cNvPicPr>
            <a:picLocks noChangeAspect="1"/>
          </p:cNvPicPr>
          <p:nvPr/>
        </p:nvPicPr>
        <p:blipFill>
          <a:blip r:embed="rId3" cstate="print"/>
          <a:srcRect/>
          <a:stretch>
            <a:fillRect/>
          </a:stretch>
        </p:blipFill>
        <p:spPr bwMode="auto">
          <a:xfrm>
            <a:off x="598490" y="1438584"/>
            <a:ext cx="3760787" cy="3124200"/>
          </a:xfrm>
          <a:prstGeom prst="rect">
            <a:avLst/>
          </a:prstGeom>
          <a:solidFill>
            <a:schemeClr val="bg1"/>
          </a:solidFill>
          <a:ln w="9525">
            <a:noFill/>
            <a:miter lim="800000"/>
            <a:headEnd/>
            <a:tailEnd/>
          </a:ln>
        </p:spPr>
      </p:pic>
      <p:sp>
        <p:nvSpPr>
          <p:cNvPr id="18437" name="标题 1"/>
          <p:cNvSpPr>
            <a:spLocks noGrp="1"/>
          </p:cNvSpPr>
          <p:nvPr>
            <p:ph type="title"/>
          </p:nvPr>
        </p:nvSpPr>
        <p:spPr>
          <a:xfrm>
            <a:off x="271464" y="188913"/>
            <a:ext cx="9026583" cy="792162"/>
          </a:xfrm>
        </p:spPr>
        <p:txBody>
          <a:bodyPr/>
          <a:lstStyle/>
          <a:p>
            <a:r>
              <a:rPr lang="en-US" altLang="zh-CN" sz="3200" dirty="0" smtClean="0">
                <a:solidFill>
                  <a:srgbClr val="0000CC"/>
                </a:solidFill>
                <a:latin typeface="Helvetica Neue" charset="0"/>
                <a:ea typeface="Helvetica Neue" charset="0"/>
                <a:cs typeface="Helvetica Neue" charset="0"/>
              </a:rPr>
              <a:t>Extracting </a:t>
            </a:r>
            <a:r>
              <a:rPr lang="en-US" altLang="zh-CN" sz="3200" dirty="0" smtClean="0">
                <a:latin typeface="Helvetica Neue" charset="0"/>
                <a:ea typeface="Helvetica Neue" charset="0"/>
                <a:cs typeface="Helvetica Neue" charset="0"/>
              </a:rPr>
              <a:t>Semantics from the Web</a:t>
            </a:r>
            <a:br>
              <a:rPr lang="en-US" altLang="zh-CN" sz="3200" dirty="0" smtClean="0">
                <a:latin typeface="Helvetica Neue" charset="0"/>
                <a:ea typeface="Helvetica Neue" charset="0"/>
                <a:cs typeface="Helvetica Neue" charset="0"/>
              </a:rPr>
            </a:br>
            <a:r>
              <a:rPr lang="en-US" altLang="zh-CN" sz="2400" dirty="0" smtClean="0">
                <a:latin typeface="Helvetica Neue" charset="0"/>
                <a:ea typeface="Helvetica Neue" charset="0"/>
                <a:cs typeface="Helvetica Neue" charset="0"/>
              </a:rPr>
              <a:t>(ACM TKDD, WWW’12, ISWC’06, ICDM’07, ACL’07)</a:t>
            </a:r>
            <a:endParaRPr lang="zh-CN" altLang="en-US" sz="3600" dirty="0" smtClean="0">
              <a:latin typeface="Helvetica Neue" charset="0"/>
              <a:ea typeface="Helvetica Neue" charset="0"/>
              <a:cs typeface="Helvetica Neue" charset="0"/>
            </a:endParaRPr>
          </a:p>
        </p:txBody>
      </p:sp>
      <p:sp>
        <p:nvSpPr>
          <p:cNvPr id="5" name="矩形 4"/>
          <p:cNvSpPr/>
          <p:nvPr/>
        </p:nvSpPr>
        <p:spPr>
          <a:xfrm>
            <a:off x="635002" y="1475101"/>
            <a:ext cx="3651250" cy="11318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6" name="矩形 5"/>
          <p:cNvSpPr/>
          <p:nvPr/>
        </p:nvSpPr>
        <p:spPr>
          <a:xfrm>
            <a:off x="2752725" y="1365563"/>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Contact Information</a:t>
            </a:r>
            <a:endParaRPr lang="zh-CN" altLang="en-US" sz="1100" dirty="0">
              <a:solidFill>
                <a:schemeClr val="tx1"/>
              </a:solidFill>
              <a:latin typeface="Helvetica Neue" charset="0"/>
              <a:ea typeface="Helvetica Neue" charset="0"/>
              <a:cs typeface="Helvetica Neue" charset="0"/>
            </a:endParaRPr>
          </a:p>
        </p:txBody>
      </p:sp>
      <p:sp>
        <p:nvSpPr>
          <p:cNvPr id="7" name="矩形 6"/>
          <p:cNvSpPr/>
          <p:nvPr/>
        </p:nvSpPr>
        <p:spPr>
          <a:xfrm>
            <a:off x="635002" y="2680013"/>
            <a:ext cx="3651250" cy="10588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8" name="矩形 7"/>
          <p:cNvSpPr/>
          <p:nvPr/>
        </p:nvSpPr>
        <p:spPr>
          <a:xfrm>
            <a:off x="2752725" y="2570476"/>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Educational </a:t>
            </a:r>
            <a:r>
              <a:rPr lang="en-US" altLang="zh-CN" sz="1100" dirty="0" smtClean="0">
                <a:solidFill>
                  <a:schemeClr val="tx1"/>
                </a:solidFill>
                <a:latin typeface="Helvetica Neue" charset="0"/>
                <a:ea typeface="Helvetica Neue" charset="0"/>
                <a:cs typeface="Helvetica Neue" charset="0"/>
              </a:rPr>
              <a:t>History</a:t>
            </a:r>
            <a:endParaRPr lang="zh-CN" altLang="en-US" sz="1100" dirty="0">
              <a:solidFill>
                <a:schemeClr val="tx1"/>
              </a:solidFill>
              <a:latin typeface="Helvetica Neue" charset="0"/>
              <a:ea typeface="Helvetica Neue" charset="0"/>
              <a:cs typeface="Helvetica Neue" charset="0"/>
            </a:endParaRPr>
          </a:p>
        </p:txBody>
      </p:sp>
      <p:sp>
        <p:nvSpPr>
          <p:cNvPr id="9" name="矩形 8"/>
          <p:cNvSpPr/>
          <p:nvPr/>
        </p:nvSpPr>
        <p:spPr>
          <a:xfrm>
            <a:off x="635002" y="4067486"/>
            <a:ext cx="3651250" cy="4746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0" name="矩形 9"/>
          <p:cNvSpPr/>
          <p:nvPr/>
        </p:nvSpPr>
        <p:spPr>
          <a:xfrm>
            <a:off x="2752725" y="3957951"/>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Academic </a:t>
            </a:r>
            <a:r>
              <a:rPr lang="en-US" altLang="zh-CN" sz="1100" dirty="0" smtClean="0">
                <a:solidFill>
                  <a:schemeClr val="tx1"/>
                </a:solidFill>
                <a:latin typeface="Helvetica Neue" charset="0"/>
                <a:ea typeface="Helvetica Neue" charset="0"/>
                <a:cs typeface="Helvetica Neue" charset="0"/>
              </a:rPr>
              <a:t>Services</a:t>
            </a:r>
            <a:endParaRPr lang="zh-CN" altLang="en-US" sz="1100" dirty="0">
              <a:solidFill>
                <a:schemeClr val="tx1"/>
              </a:solidFill>
              <a:latin typeface="Helvetica Neue" charset="0"/>
              <a:ea typeface="Helvetica Neue" charset="0"/>
              <a:cs typeface="Helvetica Neue" charset="0"/>
            </a:endParaRPr>
          </a:p>
        </p:txBody>
      </p:sp>
      <p:sp>
        <p:nvSpPr>
          <p:cNvPr id="11" name="矩形 10"/>
          <p:cNvSpPr/>
          <p:nvPr/>
        </p:nvSpPr>
        <p:spPr>
          <a:xfrm>
            <a:off x="488952" y="4651684"/>
            <a:ext cx="4016375" cy="20081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2" name="矩形 11"/>
          <p:cNvSpPr/>
          <p:nvPr/>
        </p:nvSpPr>
        <p:spPr>
          <a:xfrm>
            <a:off x="2971800" y="4615176"/>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Publications</a:t>
            </a:r>
            <a:endParaRPr lang="zh-CN" altLang="en-US" sz="1100" dirty="0">
              <a:solidFill>
                <a:schemeClr val="tx1"/>
              </a:solidFill>
              <a:latin typeface="Helvetica Neue" charset="0"/>
              <a:ea typeface="Helvetica Neue" charset="0"/>
              <a:cs typeface="Helvetica Neue" charset="0"/>
            </a:endParaRPr>
          </a:p>
        </p:txBody>
      </p:sp>
      <p:sp>
        <p:nvSpPr>
          <p:cNvPr id="15" name="圆角矩形 14"/>
          <p:cNvSpPr/>
          <p:nvPr/>
        </p:nvSpPr>
        <p:spPr>
          <a:xfrm>
            <a:off x="524508" y="5013176"/>
            <a:ext cx="3907794" cy="46805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6" name="椭圆 15"/>
          <p:cNvSpPr/>
          <p:nvPr/>
        </p:nvSpPr>
        <p:spPr>
          <a:xfrm>
            <a:off x="237744" y="5085184"/>
            <a:ext cx="274320" cy="27432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17" name="圆角矩形 16"/>
          <p:cNvSpPr/>
          <p:nvPr/>
        </p:nvSpPr>
        <p:spPr>
          <a:xfrm>
            <a:off x="524508" y="5966134"/>
            <a:ext cx="3907794" cy="2711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8" name="椭圆 17"/>
          <p:cNvSpPr/>
          <p:nvPr/>
        </p:nvSpPr>
        <p:spPr>
          <a:xfrm>
            <a:off x="236476" y="5913276"/>
            <a:ext cx="274320" cy="27432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19" name="圆角矩形 18"/>
          <p:cNvSpPr/>
          <p:nvPr/>
        </p:nvSpPr>
        <p:spPr>
          <a:xfrm>
            <a:off x="524508" y="6237312"/>
            <a:ext cx="3907794" cy="21602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20" name="椭圆 19"/>
          <p:cNvSpPr/>
          <p:nvPr/>
        </p:nvSpPr>
        <p:spPr>
          <a:xfrm>
            <a:off x="237744" y="6165304"/>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sp>
        <p:nvSpPr>
          <p:cNvPr id="21" name="圆角矩形 20"/>
          <p:cNvSpPr/>
          <p:nvPr/>
        </p:nvSpPr>
        <p:spPr>
          <a:xfrm>
            <a:off x="524508" y="5553237"/>
            <a:ext cx="3907794" cy="25202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22" name="椭圆 21"/>
          <p:cNvSpPr/>
          <p:nvPr/>
        </p:nvSpPr>
        <p:spPr>
          <a:xfrm>
            <a:off x="237744" y="5530944"/>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pic>
        <p:nvPicPr>
          <p:cNvPr id="26" name="图片 25" descr="extraction-sample.wmf"/>
          <p:cNvPicPr>
            <a:picLocks noChangeAspect="1"/>
          </p:cNvPicPr>
          <p:nvPr/>
        </p:nvPicPr>
        <p:blipFill>
          <a:blip r:embed="rId5" cstate="print"/>
          <a:srcRect/>
          <a:stretch>
            <a:fillRect/>
          </a:stretch>
        </p:blipFill>
        <p:spPr bwMode="auto">
          <a:xfrm>
            <a:off x="4805363" y="1344925"/>
            <a:ext cx="4492625" cy="3140075"/>
          </a:xfrm>
          <a:prstGeom prst="rect">
            <a:avLst/>
          </a:prstGeom>
          <a:noFill/>
          <a:ln w="9525">
            <a:noFill/>
            <a:miter lim="800000"/>
            <a:headEnd/>
            <a:tailEnd/>
          </a:ln>
        </p:spPr>
      </p:pic>
      <p:pic>
        <p:nvPicPr>
          <p:cNvPr id="27" name="图片 26" descr="integration-sample.wmf"/>
          <p:cNvPicPr>
            <a:picLocks noChangeAspect="1"/>
          </p:cNvPicPr>
          <p:nvPr/>
        </p:nvPicPr>
        <p:blipFill>
          <a:blip r:embed="rId6" cstate="print"/>
          <a:srcRect/>
          <a:stretch>
            <a:fillRect/>
          </a:stretch>
        </p:blipFill>
        <p:spPr bwMode="auto">
          <a:xfrm>
            <a:off x="5245102" y="3608697"/>
            <a:ext cx="4017963" cy="2081212"/>
          </a:xfrm>
          <a:prstGeom prst="rect">
            <a:avLst/>
          </a:prstGeom>
          <a:noFill/>
          <a:ln w="9525">
            <a:noFill/>
            <a:miter lim="800000"/>
            <a:headEnd/>
            <a:tailEnd/>
          </a:ln>
        </p:spPr>
      </p:pic>
      <p:sp>
        <p:nvSpPr>
          <p:cNvPr id="28" name="右箭头 27"/>
          <p:cNvSpPr/>
          <p:nvPr/>
        </p:nvSpPr>
        <p:spPr>
          <a:xfrm>
            <a:off x="4441827" y="3081647"/>
            <a:ext cx="474663" cy="328612"/>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29" name="椭圆 28"/>
          <p:cNvSpPr/>
          <p:nvPr/>
        </p:nvSpPr>
        <p:spPr>
          <a:xfrm>
            <a:off x="7143752" y="3462647"/>
            <a:ext cx="255588" cy="182562"/>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30" name="椭圆 29"/>
          <p:cNvSpPr/>
          <p:nvPr/>
        </p:nvSpPr>
        <p:spPr>
          <a:xfrm>
            <a:off x="7034213" y="5908984"/>
            <a:ext cx="876300" cy="40163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900" dirty="0" err="1">
                <a:solidFill>
                  <a:schemeClr val="tx1"/>
                </a:solidFill>
                <a:latin typeface="Helvetica Neue" charset="0"/>
                <a:ea typeface="Helvetica Neue" charset="0"/>
                <a:cs typeface="Helvetica Neue" charset="0"/>
              </a:rPr>
              <a:t>Ruud</a:t>
            </a:r>
            <a:r>
              <a:rPr lang="en-US" altLang="zh-CN" sz="900" dirty="0">
                <a:solidFill>
                  <a:schemeClr val="tx1"/>
                </a:solidFill>
                <a:latin typeface="Helvetica Neue" charset="0"/>
                <a:ea typeface="Helvetica Neue" charset="0"/>
                <a:cs typeface="Helvetica Neue" charset="0"/>
              </a:rPr>
              <a:t> </a:t>
            </a:r>
            <a:r>
              <a:rPr lang="en-US" altLang="zh-CN" sz="900" dirty="0" err="1">
                <a:solidFill>
                  <a:schemeClr val="tx1"/>
                </a:solidFill>
                <a:latin typeface="Helvetica Neue" charset="0"/>
                <a:ea typeface="Helvetica Neue" charset="0"/>
                <a:cs typeface="Helvetica Neue" charset="0"/>
              </a:rPr>
              <a:t>Bolle</a:t>
            </a:r>
            <a:endParaRPr lang="zh-CN" altLang="en-US" sz="900" dirty="0">
              <a:solidFill>
                <a:schemeClr val="tx1"/>
              </a:solidFill>
              <a:latin typeface="Helvetica Neue" charset="0"/>
              <a:ea typeface="Helvetica Neue" charset="0"/>
              <a:cs typeface="Helvetica Neue" charset="0"/>
            </a:endParaRPr>
          </a:p>
        </p:txBody>
      </p:sp>
      <p:sp>
        <p:nvSpPr>
          <p:cNvPr id="31" name="椭圆 30"/>
          <p:cNvSpPr/>
          <p:nvPr/>
        </p:nvSpPr>
        <p:spPr>
          <a:xfrm>
            <a:off x="7326312" y="6201087"/>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sp>
        <p:nvSpPr>
          <p:cNvPr id="32" name="椭圆 31"/>
          <p:cNvSpPr/>
          <p:nvPr/>
        </p:nvSpPr>
        <p:spPr>
          <a:xfrm>
            <a:off x="5354638" y="5945501"/>
            <a:ext cx="839787" cy="255587"/>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latin typeface="Helvetica Neue" charset="0"/>
                <a:ea typeface="Helvetica Neue" charset="0"/>
                <a:cs typeface="Helvetica Neue" charset="0"/>
              </a:rPr>
              <a:t>Publication #3</a:t>
            </a:r>
            <a:endParaRPr lang="zh-CN" altLang="en-US" sz="700" dirty="0">
              <a:solidFill>
                <a:schemeClr val="tx1"/>
              </a:solidFill>
              <a:latin typeface="Helvetica Neue" charset="0"/>
              <a:ea typeface="Helvetica Neue" charset="0"/>
              <a:cs typeface="Helvetica Neue" charset="0"/>
            </a:endParaRPr>
          </a:p>
        </p:txBody>
      </p:sp>
      <p:sp>
        <p:nvSpPr>
          <p:cNvPr id="34" name="椭圆 33"/>
          <p:cNvSpPr/>
          <p:nvPr/>
        </p:nvSpPr>
        <p:spPr>
          <a:xfrm>
            <a:off x="5354638" y="6420159"/>
            <a:ext cx="839787" cy="25558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latin typeface="Helvetica Neue" charset="0"/>
                <a:ea typeface="Helvetica Neue" charset="0"/>
                <a:cs typeface="Helvetica Neue" charset="0"/>
              </a:rPr>
              <a:t>Publication #5</a:t>
            </a:r>
            <a:endParaRPr lang="zh-CN" altLang="en-US" sz="700" dirty="0">
              <a:solidFill>
                <a:schemeClr val="tx1"/>
              </a:solidFill>
              <a:latin typeface="Helvetica Neue" charset="0"/>
              <a:ea typeface="Helvetica Neue" charset="0"/>
              <a:cs typeface="Helvetica Neue" charset="0"/>
            </a:endParaRPr>
          </a:p>
        </p:txBody>
      </p:sp>
      <p:sp>
        <p:nvSpPr>
          <p:cNvPr id="38" name="弧形 37"/>
          <p:cNvSpPr/>
          <p:nvPr/>
        </p:nvSpPr>
        <p:spPr>
          <a:xfrm>
            <a:off x="6011865" y="5835959"/>
            <a:ext cx="1058862" cy="401638"/>
          </a:xfrm>
          <a:prstGeom prst="arc">
            <a:avLst>
              <a:gd name="adj1" fmla="val 11250051"/>
              <a:gd name="adj2" fmla="val 2155115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Helvetica Neue" charset="0"/>
              <a:ea typeface="Helvetica Neue" charset="0"/>
              <a:cs typeface="Helvetica Neue" charset="0"/>
            </a:endParaRPr>
          </a:p>
        </p:txBody>
      </p:sp>
      <p:sp>
        <p:nvSpPr>
          <p:cNvPr id="39" name="弧形 38"/>
          <p:cNvSpPr/>
          <p:nvPr/>
        </p:nvSpPr>
        <p:spPr>
          <a:xfrm rot="9478501">
            <a:off x="6157913" y="6239184"/>
            <a:ext cx="1058862" cy="401638"/>
          </a:xfrm>
          <a:prstGeom prst="arc">
            <a:avLst>
              <a:gd name="adj1" fmla="val 11250051"/>
              <a:gd name="adj2" fmla="val 17232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Helvetica Neue" charset="0"/>
              <a:ea typeface="Helvetica Neue" charset="0"/>
              <a:cs typeface="Helvetica Neue" charset="0"/>
            </a:endParaRPr>
          </a:p>
        </p:txBody>
      </p:sp>
      <p:sp>
        <p:nvSpPr>
          <p:cNvPr id="40" name="矩形 39"/>
          <p:cNvSpPr/>
          <p:nvPr/>
        </p:nvSpPr>
        <p:spPr>
          <a:xfrm>
            <a:off x="6267452" y="5835963"/>
            <a:ext cx="620713"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coauthor</a:t>
            </a:r>
            <a:endParaRPr lang="zh-CN" altLang="en-US" sz="800" dirty="0">
              <a:solidFill>
                <a:schemeClr val="tx1"/>
              </a:solidFill>
              <a:latin typeface="Helvetica Neue" charset="0"/>
              <a:ea typeface="Helvetica Neue" charset="0"/>
              <a:cs typeface="Helvetica Neue" charset="0"/>
            </a:endParaRPr>
          </a:p>
        </p:txBody>
      </p:sp>
      <p:sp>
        <p:nvSpPr>
          <p:cNvPr id="41" name="矩形 40"/>
          <p:cNvSpPr/>
          <p:nvPr/>
        </p:nvSpPr>
        <p:spPr>
          <a:xfrm>
            <a:off x="6340476" y="6456672"/>
            <a:ext cx="620713" cy="182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coauthor</a:t>
            </a:r>
            <a:endParaRPr lang="zh-CN" altLang="en-US" sz="800" dirty="0">
              <a:solidFill>
                <a:schemeClr val="tx1"/>
              </a:solidFill>
              <a:latin typeface="Helvetica Neue" charset="0"/>
              <a:ea typeface="Helvetica Neue" charset="0"/>
              <a:cs typeface="Helvetica Neue" charset="0"/>
            </a:endParaRPr>
          </a:p>
        </p:txBody>
      </p:sp>
      <p:cxnSp>
        <p:nvCxnSpPr>
          <p:cNvPr id="44" name="直接箭头连接符 43"/>
          <p:cNvCxnSpPr/>
          <p:nvPr/>
        </p:nvCxnSpPr>
        <p:spPr>
          <a:xfrm flipV="1">
            <a:off x="4441818" y="3572183"/>
            <a:ext cx="2592423" cy="1497034"/>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21" idx="3"/>
            <a:endCxn id="30" idx="2"/>
          </p:cNvCxnSpPr>
          <p:nvPr/>
        </p:nvCxnSpPr>
        <p:spPr>
          <a:xfrm>
            <a:off x="4432302" y="5679251"/>
            <a:ext cx="2601911" cy="430552"/>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8531225" y="5799451"/>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UIUC</a:t>
            </a:r>
            <a:endParaRPr lang="zh-CN" altLang="en-US" sz="800" dirty="0">
              <a:solidFill>
                <a:schemeClr val="tx1"/>
              </a:solidFill>
              <a:latin typeface="Helvetica Neue" charset="0"/>
              <a:ea typeface="Helvetica Neue" charset="0"/>
              <a:cs typeface="Helvetica Neue" charset="0"/>
            </a:endParaRPr>
          </a:p>
        </p:txBody>
      </p:sp>
      <p:cxnSp>
        <p:nvCxnSpPr>
          <p:cNvPr id="51" name="直接箭头连接符 50"/>
          <p:cNvCxnSpPr>
            <a:stCxn id="30" idx="6"/>
            <a:endCxn id="49" idx="1"/>
          </p:cNvCxnSpPr>
          <p:nvPr/>
        </p:nvCxnSpPr>
        <p:spPr>
          <a:xfrm flipV="1">
            <a:off x="7910515" y="5908988"/>
            <a:ext cx="620712" cy="2016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7837488" y="5835963"/>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affiliation</a:t>
            </a:r>
            <a:endParaRPr lang="zh-CN" altLang="en-US" sz="800" dirty="0">
              <a:solidFill>
                <a:schemeClr val="tx1"/>
              </a:solidFill>
              <a:latin typeface="Helvetica Neue" charset="0"/>
              <a:ea typeface="Helvetica Neue" charset="0"/>
              <a:cs typeface="Helvetica Neue" charset="0"/>
            </a:endParaRPr>
          </a:p>
        </p:txBody>
      </p:sp>
      <p:sp>
        <p:nvSpPr>
          <p:cNvPr id="53" name="矩形 52"/>
          <p:cNvSpPr/>
          <p:nvPr/>
        </p:nvSpPr>
        <p:spPr>
          <a:xfrm>
            <a:off x="8604250" y="6164576"/>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Professor</a:t>
            </a:r>
            <a:endParaRPr lang="zh-CN" altLang="en-US" sz="800" dirty="0">
              <a:solidFill>
                <a:schemeClr val="tx1"/>
              </a:solidFill>
              <a:latin typeface="Helvetica Neue" charset="0"/>
              <a:ea typeface="Helvetica Neue" charset="0"/>
              <a:cs typeface="Helvetica Neue" charset="0"/>
            </a:endParaRPr>
          </a:p>
        </p:txBody>
      </p:sp>
      <p:cxnSp>
        <p:nvCxnSpPr>
          <p:cNvPr id="54" name="直接箭头连接符 53"/>
          <p:cNvCxnSpPr>
            <a:endCxn id="53" idx="1"/>
          </p:cNvCxnSpPr>
          <p:nvPr/>
        </p:nvCxnSpPr>
        <p:spPr>
          <a:xfrm>
            <a:off x="7910515" y="6164576"/>
            <a:ext cx="693737" cy="109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7910515" y="6201088"/>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position</a:t>
            </a:r>
            <a:endParaRPr lang="zh-CN" altLang="en-US" sz="800" dirty="0">
              <a:solidFill>
                <a:schemeClr val="tx1"/>
              </a:solidFill>
              <a:latin typeface="Helvetica Neue" charset="0"/>
              <a:ea typeface="Helvetica Neue" charset="0"/>
              <a:cs typeface="Helvetica Neue" charset="0"/>
            </a:endParaRPr>
          </a:p>
        </p:txBody>
      </p:sp>
      <p:sp>
        <p:nvSpPr>
          <p:cNvPr id="58" name="右箭头 57"/>
          <p:cNvSpPr/>
          <p:nvPr/>
        </p:nvSpPr>
        <p:spPr>
          <a:xfrm rot="2179380">
            <a:off x="4416427" y="4973951"/>
            <a:ext cx="3006725" cy="161925"/>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60" name="椭圆 59"/>
          <p:cNvSpPr/>
          <p:nvPr/>
        </p:nvSpPr>
        <p:spPr>
          <a:xfrm>
            <a:off x="1995489" y="1089337"/>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cxnSp>
        <p:nvCxnSpPr>
          <p:cNvPr id="62" name="直接箭头连接符 61"/>
          <p:cNvCxnSpPr/>
          <p:nvPr/>
        </p:nvCxnSpPr>
        <p:spPr>
          <a:xfrm flipV="1">
            <a:off x="4441818" y="3608696"/>
            <a:ext cx="2628936" cy="2373346"/>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endCxn id="30" idx="2"/>
          </p:cNvCxnSpPr>
          <p:nvPr/>
        </p:nvCxnSpPr>
        <p:spPr>
          <a:xfrm flipV="1">
            <a:off x="4405307" y="6109849"/>
            <a:ext cx="2628939" cy="237322"/>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607954" y="1454429"/>
            <a:ext cx="985851" cy="21907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tx1"/>
              </a:solidFill>
              <a:latin typeface="Helvetica Neue" charset="0"/>
              <a:ea typeface="Helvetica Neue" charset="0"/>
              <a:cs typeface="Helvetica Neue" charset="0"/>
            </a:endParaRPr>
          </a:p>
        </p:txBody>
      </p:sp>
      <p:sp>
        <p:nvSpPr>
          <p:cNvPr id="61" name="椭圆 60"/>
          <p:cNvSpPr/>
          <p:nvPr/>
        </p:nvSpPr>
        <p:spPr>
          <a:xfrm>
            <a:off x="1447802" y="1511612"/>
            <a:ext cx="274320" cy="27432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50" name="矩形 44"/>
          <p:cNvSpPr/>
          <p:nvPr/>
        </p:nvSpPr>
        <p:spPr>
          <a:xfrm>
            <a:off x="1112068" y="2528900"/>
            <a:ext cx="7765368" cy="2327139"/>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spcAft>
                <a:spcPts val="1800"/>
              </a:spcAft>
              <a:defRPr/>
            </a:pPr>
            <a:r>
              <a:rPr lang="en-US" altLang="zh-CN" sz="2800" dirty="0">
                <a:solidFill>
                  <a:schemeClr val="tx1"/>
                </a:solidFill>
                <a:latin typeface="Helvetica Neue" charset="0"/>
                <a:ea typeface="Helvetica Neue" charset="0"/>
                <a:cs typeface="Helvetica Neue" charset="0"/>
              </a:rPr>
              <a:t>Two </a:t>
            </a:r>
            <a:r>
              <a:rPr lang="en-US" altLang="zh-CN" sz="2800" dirty="0" smtClean="0">
                <a:solidFill>
                  <a:schemeClr val="tx1"/>
                </a:solidFill>
                <a:latin typeface="Helvetica Neue" charset="0"/>
                <a:ea typeface="Helvetica Neue" charset="0"/>
                <a:cs typeface="Helvetica Neue" charset="0"/>
              </a:rPr>
              <a:t>questions:</a:t>
            </a:r>
            <a:endParaRPr lang="en-US" altLang="zh-CN" sz="2800" dirty="0">
              <a:solidFill>
                <a:schemeClr val="tx1"/>
              </a:solidFill>
              <a:latin typeface="Helvetica Neue" charset="0"/>
              <a:ea typeface="Helvetica Neue" charset="0"/>
              <a:cs typeface="Helvetica Neue" charset="0"/>
            </a:endParaRPr>
          </a:p>
          <a:p>
            <a:pPr lvl="1">
              <a:buFont typeface="Arial" pitchFamily="34" charset="0"/>
              <a:buChar char="•"/>
              <a:defRPr/>
            </a:pPr>
            <a:r>
              <a:rPr lang="en-US" altLang="zh-CN" sz="2400" dirty="0">
                <a:solidFill>
                  <a:srgbClr val="C00000"/>
                </a:solidFill>
                <a:latin typeface="Helvetica Neue" charset="0"/>
                <a:ea typeface="Helvetica Neue" charset="0"/>
                <a:cs typeface="Helvetica Neue" charset="0"/>
              </a:rPr>
              <a:t> How to accurately extract the </a:t>
            </a:r>
            <a:r>
              <a:rPr lang="en-US" altLang="zh-CN" sz="2400" dirty="0" smtClean="0">
                <a:solidFill>
                  <a:srgbClr val="C00000"/>
                </a:solidFill>
                <a:latin typeface="Helvetica Neue" charset="0"/>
                <a:ea typeface="Helvetica Neue" charset="0"/>
                <a:cs typeface="Helvetica Neue" charset="0"/>
              </a:rPr>
              <a:t>semantic-based profile </a:t>
            </a:r>
            <a:r>
              <a:rPr lang="en-US" altLang="zh-CN" sz="2400" dirty="0">
                <a:solidFill>
                  <a:srgbClr val="C00000"/>
                </a:solidFill>
                <a:latin typeface="Helvetica Neue" charset="0"/>
                <a:ea typeface="Helvetica Neue" charset="0"/>
                <a:cs typeface="Helvetica Neue" charset="0"/>
              </a:rPr>
              <a:t>information from the Web?</a:t>
            </a:r>
          </a:p>
          <a:p>
            <a:pPr lvl="1">
              <a:buFont typeface="Arial" pitchFamily="34" charset="0"/>
              <a:buChar char="•"/>
              <a:defRPr/>
            </a:pPr>
            <a:r>
              <a:rPr lang="en-US" altLang="zh-CN" sz="2400" dirty="0">
                <a:solidFill>
                  <a:srgbClr val="C00000"/>
                </a:solidFill>
                <a:latin typeface="Helvetica Neue" charset="0"/>
                <a:ea typeface="Helvetica Neue" charset="0"/>
                <a:cs typeface="Helvetica Neue" charset="0"/>
              </a:rPr>
              <a:t> How to </a:t>
            </a:r>
            <a:r>
              <a:rPr lang="en-US" altLang="zh-CN" sz="2400" dirty="0" smtClean="0">
                <a:solidFill>
                  <a:srgbClr val="C00000"/>
                </a:solidFill>
                <a:latin typeface="Helvetica Neue" charset="0"/>
                <a:ea typeface="Helvetica Neue" charset="0"/>
                <a:cs typeface="Helvetica Neue" charset="0"/>
              </a:rPr>
              <a:t>deal with the name ambiguity problem?</a:t>
            </a:r>
            <a:endParaRPr lang="en-US" altLang="zh-CN" sz="2400" dirty="0">
              <a:solidFill>
                <a:srgbClr val="C00000"/>
              </a:solidFill>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03898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linds(horizontal)">
                                      <p:cBhvr>
                                        <p:cTn id="33" dur="500"/>
                                        <p:tgtEl>
                                          <p:spTgt spid="2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linds(horizontal)">
                                      <p:cBhvr>
                                        <p:cTn id="36" dur="500"/>
                                        <p:tgtEl>
                                          <p:spTgt spid="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linds(horizontal)">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linds(horizontal)">
                                      <p:cBhvr>
                                        <p:cTn id="44" dur="500"/>
                                        <p:tgtEl>
                                          <p:spTgt spid="3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blinds(horizontal)">
                                      <p:cBhvr>
                                        <p:cTn id="50" dur="500"/>
                                        <p:tgtEl>
                                          <p:spTgt spid="49"/>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blinds(horizontal)">
                                      <p:cBhvr>
                                        <p:cTn id="53" dur="500"/>
                                        <p:tgtEl>
                                          <p:spTgt spid="52"/>
                                        </p:tgtEl>
                                      </p:cBhvr>
                                    </p:animEffect>
                                  </p:childTnLst>
                                </p:cTn>
                              </p:par>
                              <p:par>
                                <p:cTn id="54" presetID="3" presetClass="entr" presetSubtype="1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blinds(horizontal)">
                                      <p:cBhvr>
                                        <p:cTn id="56" dur="500"/>
                                        <p:tgtEl>
                                          <p:spTgt spid="5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linds(horizontal)">
                                      <p:cBhvr>
                                        <p:cTn id="59" dur="500"/>
                                        <p:tgtEl>
                                          <p:spTgt spid="53"/>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blinds(horizontal)">
                                      <p:cBhvr>
                                        <p:cTn id="62" dur="500"/>
                                        <p:tgtEl>
                                          <p:spTgt spid="55"/>
                                        </p:tgtEl>
                                      </p:cBhvr>
                                    </p:animEffect>
                                  </p:childTnLst>
                                </p:cTn>
                              </p:par>
                              <p:par>
                                <p:cTn id="63" presetID="3" presetClass="entr" presetSubtype="1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blinds(horizontal)">
                                      <p:cBhvr>
                                        <p:cTn id="65" dur="500"/>
                                        <p:tgtEl>
                                          <p:spTgt spid="5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blinds(horizontal)">
                                      <p:cBhvr>
                                        <p:cTn id="68" dur="500"/>
                                        <p:tgtEl>
                                          <p:spTgt spid="60"/>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linds(horizontal)">
                                      <p:cBhvr>
                                        <p:cTn id="71" dur="500"/>
                                        <p:tgtEl>
                                          <p:spTgt spid="58"/>
                                        </p:tgtEl>
                                      </p:cBhvr>
                                    </p:animEffect>
                                  </p:childTnLst>
                                </p:cTn>
                              </p:par>
                              <p:par>
                                <p:cTn id="72" presetID="3" presetClass="entr" presetSubtype="1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blinds(horizontal)">
                                      <p:cBhvr>
                                        <p:cTn id="74" dur="500"/>
                                        <p:tgtEl>
                                          <p:spTgt spid="59"/>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linds(horizontal)">
                                      <p:cBhvr>
                                        <p:cTn id="77" dur="500"/>
                                        <p:tgtEl>
                                          <p:spTgt spid="11"/>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blinds(horizontal)">
                                      <p:cBhvr>
                                        <p:cTn id="80" dur="500"/>
                                        <p:tgtEl>
                                          <p:spTgt spid="12"/>
                                        </p:tgtEl>
                                      </p:cBhvr>
                                    </p:animEffect>
                                  </p:childTnLst>
                                </p:cTn>
                              </p:par>
                              <p:par>
                                <p:cTn id="81" presetID="3" presetClass="entr" presetSubtype="1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linds(horizontal)">
                                      <p:cBhvr>
                                        <p:cTn id="83" dur="500"/>
                                        <p:tgtEl>
                                          <p:spTgt spid="25"/>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58"/>
                                        </p:tgtEl>
                                        <p:attrNameLst>
                                          <p:attrName>style.visibility</p:attrName>
                                        </p:attrNameLst>
                                      </p:cBhvr>
                                      <p:to>
                                        <p:strVal val="hidden"/>
                                      </p:to>
                                    </p:set>
                                  </p:childTnLst>
                                </p:cTn>
                              </p:par>
                              <p:par>
                                <p:cTn id="86" presetID="3" presetClass="entr" presetSubtype="10"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blinds(horizontal)">
                                      <p:cBhvr>
                                        <p:cTn id="88" dur="500"/>
                                        <p:tgtEl>
                                          <p:spTgt spid="15"/>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linds(horizontal)">
                                      <p:cBhvr>
                                        <p:cTn id="91" dur="500"/>
                                        <p:tgtEl>
                                          <p:spTgt spid="1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blinds(horizontal)">
                                      <p:cBhvr>
                                        <p:cTn id="94" dur="500"/>
                                        <p:tgtEl>
                                          <p:spTgt spid="17"/>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blinds(horizontal)">
                                      <p:cBhvr>
                                        <p:cTn id="97" dur="500"/>
                                        <p:tgtEl>
                                          <p:spTgt spid="18"/>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blinds(horizontal)">
                                      <p:cBhvr>
                                        <p:cTn id="100" dur="500"/>
                                        <p:tgtEl>
                                          <p:spTgt spid="19"/>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blinds(horizontal)">
                                      <p:cBhvr>
                                        <p:cTn id="103" dur="500"/>
                                        <p:tgtEl>
                                          <p:spTgt spid="20"/>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blinds(horizontal)">
                                      <p:cBhvr>
                                        <p:cTn id="106" dur="500"/>
                                        <p:tgtEl>
                                          <p:spTgt spid="21"/>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blinds(horizontal)">
                                      <p:cBhvr>
                                        <p:cTn id="109" dur="500"/>
                                        <p:tgtEl>
                                          <p:spTgt spid="22"/>
                                        </p:tgtEl>
                                      </p:cBhvr>
                                    </p:animEffect>
                                  </p:childTnLst>
                                </p:cTn>
                              </p:par>
                              <p:par>
                                <p:cTn id="110" presetID="3" presetClass="entr" presetSubtype="10"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blinds(horizontal)">
                                      <p:cBhvr>
                                        <p:cTn id="112" dur="500"/>
                                        <p:tgtEl>
                                          <p:spTgt spid="44"/>
                                        </p:tgtEl>
                                      </p:cBhvr>
                                    </p:animEffect>
                                  </p:childTnLst>
                                </p:cTn>
                              </p:par>
                              <p:par>
                                <p:cTn id="113" presetID="3" presetClass="entr" presetSubtype="10"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blinds(horizontal)">
                                      <p:cBhvr>
                                        <p:cTn id="115" dur="500"/>
                                        <p:tgtEl>
                                          <p:spTgt spid="46"/>
                                        </p:tgtEl>
                                      </p:cBhvr>
                                    </p:animEffect>
                                  </p:childTnLst>
                                </p:cTn>
                              </p:par>
                              <p:par>
                                <p:cTn id="116" presetID="3" presetClass="entr" presetSubtype="10"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blinds(horizontal)">
                                      <p:cBhvr>
                                        <p:cTn id="118" dur="500"/>
                                        <p:tgtEl>
                                          <p:spTgt spid="27"/>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blinds(horizontal)">
                                      <p:cBhvr>
                                        <p:cTn id="121" dur="500"/>
                                        <p:tgtEl>
                                          <p:spTgt spid="32"/>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blinds(horizontal)">
                                      <p:cBhvr>
                                        <p:cTn id="124" dur="500"/>
                                        <p:tgtEl>
                                          <p:spTgt spid="34"/>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blinds(horizontal)">
                                      <p:cBhvr>
                                        <p:cTn id="127" dur="500"/>
                                        <p:tgtEl>
                                          <p:spTgt spid="38"/>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blinds(horizontal)">
                                      <p:cBhvr>
                                        <p:cTn id="130" dur="500"/>
                                        <p:tgtEl>
                                          <p:spTgt spid="40"/>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blinds(horizontal)">
                                      <p:cBhvr>
                                        <p:cTn id="133" dur="500"/>
                                        <p:tgtEl>
                                          <p:spTgt spid="41"/>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blinds(horizontal)">
                                      <p:cBhvr>
                                        <p:cTn id="136" dur="500"/>
                                        <p:tgtEl>
                                          <p:spTgt spid="39"/>
                                        </p:tgtEl>
                                      </p:cBhvr>
                                    </p:animEffect>
                                  </p:childTnLst>
                                </p:cTn>
                              </p:par>
                              <p:par>
                                <p:cTn id="137" presetID="3" presetClass="entr" presetSubtype="10" fill="hold"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blinds(horizontal)">
                                      <p:cBhvr>
                                        <p:cTn id="139" dur="500"/>
                                        <p:tgtEl>
                                          <p:spTgt spid="62"/>
                                        </p:tgtEl>
                                      </p:cBhvr>
                                    </p:animEffect>
                                  </p:childTnLst>
                                </p:cTn>
                              </p:par>
                              <p:par>
                                <p:cTn id="140" presetID="3" presetClass="entr" presetSubtype="10" fill="hold" nodeType="with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linds(horizontal)">
                                      <p:cBhvr>
                                        <p:cTn id="142" dur="500"/>
                                        <p:tgtEl>
                                          <p:spTgt spid="64"/>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blinds(horizontal)">
                                      <p:cBhvr>
                                        <p:cTn id="1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P spid="32" grpId="0" animBg="1"/>
      <p:bldP spid="34" grpId="0" animBg="1"/>
      <p:bldP spid="38" grpId="0" animBg="1"/>
      <p:bldP spid="39" grpId="0" animBg="1"/>
      <p:bldP spid="40" grpId="0"/>
      <p:bldP spid="41" grpId="0"/>
      <p:bldP spid="49" grpId="0" animBg="1"/>
      <p:bldP spid="52" grpId="0"/>
      <p:bldP spid="53" grpId="0" animBg="1"/>
      <p:bldP spid="55" grpId="0"/>
      <p:bldP spid="58" grpId="0" animBg="1"/>
      <p:bldP spid="58" grpId="1" animBg="1"/>
      <p:bldP spid="60" grpId="0" animBg="1"/>
      <p:bldP spid="48" grpId="0" animBg="1"/>
      <p:bldP spid="61" grpId="0" animBg="1"/>
      <p:bldP spid="5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2"/>
</p:tagLst>
</file>

<file path=ppt/tags/tag2.xml><?xml version="1.0" encoding="utf-8"?>
<p:tagLst xmlns:a="http://schemas.openxmlformats.org/drawingml/2006/main" xmlns:r="http://schemas.openxmlformats.org/officeDocument/2006/relationships" xmlns:p="http://schemas.openxmlformats.org/presentationml/2006/main">
  <p:tag name="TIMING" val="|9.2"/>
</p:tagLst>
</file>

<file path=ppt/tags/tag3.xml><?xml version="1.0" encoding="utf-8"?>
<p:tagLst xmlns:a="http://schemas.openxmlformats.org/drawingml/2006/main" xmlns:r="http://schemas.openxmlformats.org/officeDocument/2006/relationships" xmlns:p="http://schemas.openxmlformats.org/presentationml/2006/main">
  <p:tag name="TIMING" val="|0.1|1.1|2.5|5.1|1|2.1"/>
</p:tagLst>
</file>

<file path=ppt/tags/tag4.xml><?xml version="1.0" encoding="utf-8"?>
<p:tagLst xmlns:a="http://schemas.openxmlformats.org/drawingml/2006/main" xmlns:r="http://schemas.openxmlformats.org/officeDocument/2006/relationships" xmlns:p="http://schemas.openxmlformats.org/presentationml/2006/main">
  <p:tag name="TIMING" val="|0.3|0.2|0.1"/>
</p:tagLst>
</file>

<file path=ppt/tags/tag5.xml><?xml version="1.0" encoding="utf-8"?>
<p:tagLst xmlns:a="http://schemas.openxmlformats.org/drawingml/2006/main" xmlns:r="http://schemas.openxmlformats.org/officeDocument/2006/relationships" xmlns:p="http://schemas.openxmlformats.org/presentationml/2006/main">
  <p:tag name="TIMING" val="|0|0.4|0.1|0.4|0.4"/>
</p:tagLst>
</file>

<file path=ppt/tags/tag6.xml><?xml version="1.0" encoding="utf-8"?>
<p:tagLst xmlns:a="http://schemas.openxmlformats.org/drawingml/2006/main" xmlns:r="http://schemas.openxmlformats.org/officeDocument/2006/relationships" xmlns:p="http://schemas.openxmlformats.org/presentationml/2006/main">
  <p:tag name="TIMING" val="|19.7"/>
</p:tagLst>
</file>

<file path=ppt/tags/tag7.xml><?xml version="1.0" encoding="utf-8"?>
<p:tagLst xmlns:a="http://schemas.openxmlformats.org/drawingml/2006/main" xmlns:r="http://schemas.openxmlformats.org/officeDocument/2006/relationships" xmlns:p="http://schemas.openxmlformats.org/presentationml/2006/main">
  <p:tag name="TIMING" val="|0.1"/>
</p:tagLst>
</file>

<file path=ppt/tags/tag8.xml><?xml version="1.0" encoding="utf-8"?>
<p:tagLst xmlns:a="http://schemas.openxmlformats.org/drawingml/2006/main" xmlns:r="http://schemas.openxmlformats.org/officeDocument/2006/relationships" xmlns:p="http://schemas.openxmlformats.org/presentationml/2006/main">
  <p:tag name="TIMING" val="|8.2"/>
</p:tagLst>
</file>

<file path=ppt/tags/tag9.xml><?xml version="1.0" encoding="utf-8"?>
<p:tagLst xmlns:a="http://schemas.openxmlformats.org/drawingml/2006/main" xmlns:r="http://schemas.openxmlformats.org/officeDocument/2006/relationships" xmlns:p="http://schemas.openxmlformats.org/presentationml/2006/main">
  <p:tag name="TIMING" val="|21.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32540</TotalTime>
  <Words>2139</Words>
  <Application>Microsoft Macintosh PowerPoint</Application>
  <PresentationFormat>A4 Paper (210x297 mm)</PresentationFormat>
  <Paragraphs>307</Paragraphs>
  <Slides>51</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0" baseType="lpstr">
      <vt:lpstr>Arial Black</vt:lpstr>
      <vt:lpstr>Helvetica Neue</vt:lpstr>
      <vt:lpstr>MS PGothic</vt:lpstr>
      <vt:lpstr>Times New Roman</vt:lpstr>
      <vt:lpstr>Wingdings</vt:lpstr>
      <vt:lpstr>宋体</vt:lpstr>
      <vt:lpstr>Arial</vt:lpstr>
      <vt:lpstr>Default Design</vt:lpstr>
      <vt:lpstr>Equation</vt:lpstr>
      <vt:lpstr>AMiner (ArnetMiner) —Toward understanding big scholar data  http://aminer.org </vt:lpstr>
      <vt:lpstr>PowerPoint Presentation</vt:lpstr>
      <vt:lpstr>Expert  Search</vt:lpstr>
      <vt:lpstr>Researcher  Profile</vt:lpstr>
      <vt:lpstr>AMiner</vt:lpstr>
      <vt:lpstr>PowerPoint Presentation</vt:lpstr>
      <vt:lpstr>PowerPoint Presentation</vt:lpstr>
      <vt:lpstr>Technologies —How to populate a semantic-based profile database for researchers?</vt:lpstr>
      <vt:lpstr>Extracting Semantics from the Web (ACM TKDD, WWW’12, ISWC’06, ICDM’07, ACL’07)</vt:lpstr>
      <vt:lpstr>Researcher Network Extraction[1,2]</vt:lpstr>
      <vt:lpstr>Our Approach Picture  – based on Markov Random Field</vt:lpstr>
      <vt:lpstr>Researcher Profile Database</vt:lpstr>
      <vt:lpstr>Name Disambiguation</vt:lpstr>
      <vt:lpstr>Our Method to Name Disambiguation</vt:lpstr>
      <vt:lpstr>Disambiguation Performance</vt:lpstr>
      <vt:lpstr>Still problems?</vt:lpstr>
      <vt:lpstr>Is this Enough?</vt:lpstr>
      <vt:lpstr>Semantics are distributed…</vt:lpstr>
      <vt:lpstr>Integrating Semantics across Networks</vt:lpstr>
      <vt:lpstr>Local + Global consistency</vt:lpstr>
      <vt:lpstr>COSNET: Connecting Social Networks with Local and Global Consistency</vt:lpstr>
      <vt:lpstr>AMiner</vt:lpstr>
      <vt:lpstr>AMiner</vt:lpstr>
      <vt:lpstr>Network Semantics</vt:lpstr>
      <vt:lpstr>Mining Network Semantics</vt:lpstr>
      <vt:lpstr>Partially Labeled Pairwise Factor Graph Model (PLP-FGM)</vt:lpstr>
      <vt:lpstr>AMiner</vt:lpstr>
      <vt:lpstr>Why you will love AMiner?</vt:lpstr>
      <vt:lpstr>Examples – Expert search</vt:lpstr>
      <vt:lpstr>Examples – Collaboration Recommendation</vt:lpstr>
      <vt:lpstr>Examples – More Challenging Questions…</vt:lpstr>
      <vt:lpstr>PowerPoint Presentation</vt:lpstr>
      <vt:lpstr>Applications</vt:lpstr>
      <vt:lpstr>Data Mining Experts</vt:lpstr>
      <vt:lpstr>NSFC (NSF of China)   —proposal reviewer recommendation</vt:lpstr>
      <vt:lpstr>PowerPoint Presentation</vt:lpstr>
      <vt:lpstr>PowerPoint Presentation</vt:lpstr>
      <vt:lpstr>Organization  Ranking</vt:lpstr>
      <vt:lpstr>Widely used..</vt:lpstr>
      <vt:lpstr>Academic Social Platform </vt:lpstr>
      <vt:lpstr>PowerPoint Presentation</vt:lpstr>
      <vt:lpstr>PowerPoint Presentation</vt:lpstr>
      <vt:lpstr>PowerPoint Presentation</vt:lpstr>
      <vt:lpstr>PowerPoint Presentation</vt:lpstr>
      <vt:lpstr>Open Big Scholar Data</vt:lpstr>
      <vt:lpstr>Citation  Network</vt:lpstr>
      <vt:lpstr>Collaboration Network with  Rich Semantics</vt:lpstr>
      <vt:lpstr>AMiner (ArnetMiner) —Toward understanding big scholar data http://aminer.org </vt:lpstr>
      <vt:lpstr>AMiner (ArnetMiner) —Toward understanding big scholar data http://aminer.org </vt:lpstr>
      <vt:lpstr>AMiner (ArnetMiner) —Toward understanding big scholar data http://aminer.org </vt:lpstr>
      <vt:lpstr>Why AMiner.org</vt:lpstr>
    </vt:vector>
  </TitlesOfParts>
  <Company>Tsinghua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Extraction and Information Integration</dc:title>
  <dc:creator>Jie Tang</dc:creator>
  <cp:lastModifiedBy>markwa2725</cp:lastModifiedBy>
  <cp:revision>1833</cp:revision>
  <cp:lastPrinted>2016-02-24T18:49:27Z</cp:lastPrinted>
  <dcterms:created xsi:type="dcterms:W3CDTF">2006-10-23T13:46:31Z</dcterms:created>
  <dcterms:modified xsi:type="dcterms:W3CDTF">2016-02-25T01:00:46Z</dcterms:modified>
</cp:coreProperties>
</file>