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3" r:id="rId1"/>
  </p:sldMasterIdLst>
  <p:notesMasterIdLst>
    <p:notesMasterId r:id="rId33"/>
  </p:notesMasterIdLst>
  <p:handoutMasterIdLst>
    <p:handoutMasterId r:id="rId34"/>
  </p:handoutMasterIdLst>
  <p:sldIdLst>
    <p:sldId id="256" r:id="rId2"/>
    <p:sldId id="690" r:id="rId3"/>
    <p:sldId id="691" r:id="rId4"/>
    <p:sldId id="692" r:id="rId5"/>
    <p:sldId id="693" r:id="rId6"/>
    <p:sldId id="719" r:id="rId7"/>
    <p:sldId id="694" r:id="rId8"/>
    <p:sldId id="698" r:id="rId9"/>
    <p:sldId id="695" r:id="rId10"/>
    <p:sldId id="696" r:id="rId11"/>
    <p:sldId id="697" r:id="rId12"/>
    <p:sldId id="699" r:id="rId13"/>
    <p:sldId id="700" r:id="rId14"/>
    <p:sldId id="701" r:id="rId15"/>
    <p:sldId id="703" r:id="rId16"/>
    <p:sldId id="705" r:id="rId17"/>
    <p:sldId id="704" r:id="rId18"/>
    <p:sldId id="707" r:id="rId19"/>
    <p:sldId id="708" r:id="rId20"/>
    <p:sldId id="709" r:id="rId21"/>
    <p:sldId id="710" r:id="rId22"/>
    <p:sldId id="711" r:id="rId23"/>
    <p:sldId id="712" r:id="rId24"/>
    <p:sldId id="706" r:id="rId25"/>
    <p:sldId id="714" r:id="rId26"/>
    <p:sldId id="718" r:id="rId27"/>
    <p:sldId id="713" r:id="rId28"/>
    <p:sldId id="715" r:id="rId29"/>
    <p:sldId id="717" r:id="rId30"/>
    <p:sldId id="716" r:id="rId31"/>
    <p:sldId id="663" r:id="rId32"/>
  </p:sldIdLst>
  <p:sldSz cx="9144000" cy="6858000" type="screen4x3"/>
  <p:notesSz cx="7099300" cy="10234613"/>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CCFF99"/>
    <a:srgbClr val="006600"/>
    <a:srgbClr val="0000CC"/>
    <a:srgbClr val="00CC00"/>
    <a:srgbClr val="000099"/>
    <a:srgbClr val="D60093"/>
    <a:srgbClr val="FFFF66"/>
    <a:srgbClr val="FF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61" autoAdjust="0"/>
    <p:restoredTop sz="84699" autoAdjust="0"/>
  </p:normalViewPr>
  <p:slideViewPr>
    <p:cSldViewPr>
      <p:cViewPr varScale="1">
        <p:scale>
          <a:sx n="94" d="100"/>
          <a:sy n="94" d="100"/>
        </p:scale>
        <p:origin x="87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8" d="100"/>
          <a:sy n="88" d="100"/>
        </p:scale>
        <p:origin x="387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84" cy="510987"/>
          </a:xfrm>
          <a:prstGeom prst="rect">
            <a:avLst/>
          </a:prstGeom>
        </p:spPr>
        <p:txBody>
          <a:bodyPr vert="horz" lIns="94759" tIns="47380" rIns="94759" bIns="47380" rtlCol="0"/>
          <a:lstStyle>
            <a:lvl1pPr algn="l">
              <a:defRPr sz="1200"/>
            </a:lvl1pPr>
          </a:lstStyle>
          <a:p>
            <a:endParaRPr lang="zh-CN" altLang="en-US"/>
          </a:p>
        </p:txBody>
      </p:sp>
      <p:sp>
        <p:nvSpPr>
          <p:cNvPr id="3" name="日期占位符 2"/>
          <p:cNvSpPr>
            <a:spLocks noGrp="1"/>
          </p:cNvSpPr>
          <p:nvPr>
            <p:ph type="dt" sz="quarter" idx="1"/>
          </p:nvPr>
        </p:nvSpPr>
        <p:spPr>
          <a:xfrm>
            <a:off x="4021063" y="0"/>
            <a:ext cx="3076584" cy="510987"/>
          </a:xfrm>
          <a:prstGeom prst="rect">
            <a:avLst/>
          </a:prstGeom>
        </p:spPr>
        <p:txBody>
          <a:bodyPr vert="horz" lIns="94759" tIns="47380" rIns="94759" bIns="47380" rtlCol="0"/>
          <a:lstStyle>
            <a:lvl1pPr algn="r">
              <a:defRPr sz="1200"/>
            </a:lvl1pPr>
          </a:lstStyle>
          <a:p>
            <a:fld id="{B0E53223-BD64-4BED-9BC8-4C388EA24B82}" type="datetimeFigureOut">
              <a:rPr lang="zh-CN" altLang="en-US" smtClean="0"/>
              <a:pPr/>
              <a:t>2019/8/5</a:t>
            </a:fld>
            <a:endParaRPr lang="zh-CN" altLang="en-US"/>
          </a:p>
        </p:txBody>
      </p:sp>
      <p:sp>
        <p:nvSpPr>
          <p:cNvPr id="4" name="页脚占位符 3"/>
          <p:cNvSpPr>
            <a:spLocks noGrp="1"/>
          </p:cNvSpPr>
          <p:nvPr>
            <p:ph type="ftr" sz="quarter" idx="2"/>
          </p:nvPr>
        </p:nvSpPr>
        <p:spPr>
          <a:xfrm>
            <a:off x="0" y="9720319"/>
            <a:ext cx="3076584" cy="512641"/>
          </a:xfrm>
          <a:prstGeom prst="rect">
            <a:avLst/>
          </a:prstGeom>
        </p:spPr>
        <p:txBody>
          <a:bodyPr vert="horz" lIns="94759" tIns="47380" rIns="94759" bIns="4738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1063" y="9720319"/>
            <a:ext cx="3076584" cy="512641"/>
          </a:xfrm>
          <a:prstGeom prst="rect">
            <a:avLst/>
          </a:prstGeom>
        </p:spPr>
        <p:txBody>
          <a:bodyPr vert="horz" lIns="94759" tIns="47380" rIns="94759" bIns="47380" rtlCol="0" anchor="b"/>
          <a:lstStyle>
            <a:lvl1pPr algn="r">
              <a:defRPr sz="1200"/>
            </a:lvl1pPr>
          </a:lstStyle>
          <a:p>
            <a:fld id="{A223ABF3-F4FC-4520-B5C6-91D6C39D1A42}" type="slidenum">
              <a:rPr lang="zh-CN" altLang="en-US" smtClean="0"/>
              <a:pPr/>
              <a:t>‹#›</a:t>
            </a:fld>
            <a:endParaRPr lang="zh-CN" altLang="en-US"/>
          </a:p>
        </p:txBody>
      </p:sp>
    </p:spTree>
    <p:extLst>
      <p:ext uri="{BB962C8B-B14F-4D97-AF65-F5344CB8AC3E}">
        <p14:creationId xmlns:p14="http://schemas.microsoft.com/office/powerpoint/2010/main" val="2039699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3076584" cy="510987"/>
          </a:xfrm>
          <a:prstGeom prst="rect">
            <a:avLst/>
          </a:prstGeom>
          <a:noFill/>
          <a:ln w="9525">
            <a:noFill/>
            <a:miter lim="800000"/>
            <a:headEnd/>
            <a:tailEnd/>
          </a:ln>
          <a:effectLst/>
        </p:spPr>
        <p:txBody>
          <a:bodyPr vert="horz" wrap="square" lIns="94759" tIns="47380" rIns="94759" bIns="47380" numCol="1" anchor="t" anchorCtr="0" compatLnSpc="1">
            <a:prstTxWarp prst="textNoShape">
              <a:avLst/>
            </a:prstTxWarp>
          </a:bodyPr>
          <a:lstStyle>
            <a:lvl1pPr>
              <a:defRPr sz="1200" smtClean="0"/>
            </a:lvl1pPr>
          </a:lstStyle>
          <a:p>
            <a:pPr>
              <a:defRPr/>
            </a:pPr>
            <a:endParaRPr lang="en-US" altLang="zh-CN"/>
          </a:p>
        </p:txBody>
      </p:sp>
      <p:sp>
        <p:nvSpPr>
          <p:cNvPr id="59395" name="Rectangle 3"/>
          <p:cNvSpPr>
            <a:spLocks noGrp="1" noChangeArrowheads="1"/>
          </p:cNvSpPr>
          <p:nvPr>
            <p:ph type="dt" idx="1"/>
          </p:nvPr>
        </p:nvSpPr>
        <p:spPr bwMode="auto">
          <a:xfrm>
            <a:off x="4021063" y="0"/>
            <a:ext cx="3076584" cy="510987"/>
          </a:xfrm>
          <a:prstGeom prst="rect">
            <a:avLst/>
          </a:prstGeom>
          <a:noFill/>
          <a:ln w="9525">
            <a:noFill/>
            <a:miter lim="800000"/>
            <a:headEnd/>
            <a:tailEnd/>
          </a:ln>
          <a:effectLst/>
        </p:spPr>
        <p:txBody>
          <a:bodyPr vert="horz" wrap="square" lIns="94759" tIns="47380" rIns="94759" bIns="47380" numCol="1" anchor="t" anchorCtr="0" compatLnSpc="1">
            <a:prstTxWarp prst="textNoShape">
              <a:avLst/>
            </a:prstTxWarp>
          </a:bodyPr>
          <a:lstStyle>
            <a:lvl1pPr algn="r">
              <a:defRPr sz="1200" smtClean="0"/>
            </a:lvl1pPr>
          </a:lstStyle>
          <a:p>
            <a:pPr>
              <a:defRPr/>
            </a:pPr>
            <a:endParaRPr lang="en-US" altLang="zh-CN"/>
          </a:p>
        </p:txBody>
      </p:sp>
      <p:sp>
        <p:nvSpPr>
          <p:cNvPr id="59397" name="Rectangle 5"/>
          <p:cNvSpPr>
            <a:spLocks noGrp="1" noChangeArrowheads="1"/>
          </p:cNvSpPr>
          <p:nvPr>
            <p:ph type="body" sz="quarter" idx="3"/>
          </p:nvPr>
        </p:nvSpPr>
        <p:spPr bwMode="auto">
          <a:xfrm>
            <a:off x="709600" y="4861814"/>
            <a:ext cx="5680102" cy="4605493"/>
          </a:xfrm>
          <a:prstGeom prst="rect">
            <a:avLst/>
          </a:prstGeom>
          <a:noFill/>
          <a:ln w="9525">
            <a:noFill/>
            <a:miter lim="800000"/>
            <a:headEnd/>
            <a:tailEnd/>
          </a:ln>
          <a:effectLst/>
        </p:spPr>
        <p:txBody>
          <a:bodyPr vert="horz" wrap="square" lIns="94759" tIns="47380" rIns="94759" bIns="4738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59398" name="Rectangle 6"/>
          <p:cNvSpPr>
            <a:spLocks noGrp="1" noChangeArrowheads="1"/>
          </p:cNvSpPr>
          <p:nvPr>
            <p:ph type="ftr" sz="quarter" idx="4"/>
          </p:nvPr>
        </p:nvSpPr>
        <p:spPr bwMode="auto">
          <a:xfrm>
            <a:off x="0" y="9720319"/>
            <a:ext cx="3076584" cy="512641"/>
          </a:xfrm>
          <a:prstGeom prst="rect">
            <a:avLst/>
          </a:prstGeom>
          <a:noFill/>
          <a:ln w="9525">
            <a:noFill/>
            <a:miter lim="800000"/>
            <a:headEnd/>
            <a:tailEnd/>
          </a:ln>
          <a:effectLst/>
        </p:spPr>
        <p:txBody>
          <a:bodyPr vert="horz" wrap="square" lIns="94759" tIns="47380" rIns="94759" bIns="47380" numCol="1" anchor="b" anchorCtr="0" compatLnSpc="1">
            <a:prstTxWarp prst="textNoShape">
              <a:avLst/>
            </a:prstTxWarp>
          </a:bodyPr>
          <a:lstStyle>
            <a:lvl1pPr>
              <a:defRPr sz="1200" smtClean="0"/>
            </a:lvl1pPr>
          </a:lstStyle>
          <a:p>
            <a:pPr>
              <a:defRPr/>
            </a:pPr>
            <a:endParaRPr lang="en-US" altLang="zh-CN"/>
          </a:p>
        </p:txBody>
      </p:sp>
      <p:sp>
        <p:nvSpPr>
          <p:cNvPr id="59399" name="Rectangle 7"/>
          <p:cNvSpPr>
            <a:spLocks noGrp="1" noChangeArrowheads="1"/>
          </p:cNvSpPr>
          <p:nvPr>
            <p:ph type="sldNum" sz="quarter" idx="5"/>
          </p:nvPr>
        </p:nvSpPr>
        <p:spPr bwMode="auto">
          <a:xfrm>
            <a:off x="4021063" y="9720319"/>
            <a:ext cx="3076584" cy="512641"/>
          </a:xfrm>
          <a:prstGeom prst="rect">
            <a:avLst/>
          </a:prstGeom>
          <a:noFill/>
          <a:ln w="9525">
            <a:noFill/>
            <a:miter lim="800000"/>
            <a:headEnd/>
            <a:tailEnd/>
          </a:ln>
          <a:effectLst/>
        </p:spPr>
        <p:txBody>
          <a:bodyPr vert="horz" wrap="square" lIns="94759" tIns="47380" rIns="94759" bIns="47380" numCol="1" anchor="b" anchorCtr="0" compatLnSpc="1">
            <a:prstTxWarp prst="textNoShape">
              <a:avLst/>
            </a:prstTxWarp>
          </a:bodyPr>
          <a:lstStyle>
            <a:lvl1pPr algn="r">
              <a:defRPr sz="1200" smtClean="0"/>
            </a:lvl1pPr>
          </a:lstStyle>
          <a:p>
            <a:pPr>
              <a:defRPr/>
            </a:pPr>
            <a:fld id="{A3804948-14D2-43DA-B3DB-CF1972FFF4B7}" type="slidenum">
              <a:rPr lang="en-US" altLang="zh-CN"/>
              <a:pPr>
                <a:defRPr/>
              </a:pPr>
              <a:t>‹#›</a:t>
            </a:fld>
            <a:endParaRPr lang="en-US" altLang="zh-CN"/>
          </a:p>
        </p:txBody>
      </p:sp>
    </p:spTree>
    <p:extLst>
      <p:ext uri="{BB962C8B-B14F-4D97-AF65-F5344CB8AC3E}">
        <p14:creationId xmlns:p14="http://schemas.microsoft.com/office/powerpoint/2010/main" val="2535616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990600" y="766763"/>
            <a:ext cx="5119688" cy="3838575"/>
          </a:xfrm>
          <a:prstGeom prst="rect">
            <a:avLst/>
          </a:prstGeom>
          <a:ln/>
        </p:spPr>
      </p:sp>
      <p:sp>
        <p:nvSpPr>
          <p:cNvPr id="63491" name="Rectangle 3"/>
          <p:cNvSpPr>
            <a:spLocks noGrp="1" noChangeArrowheads="1"/>
          </p:cNvSpPr>
          <p:nvPr>
            <p:ph type="body" idx="1"/>
          </p:nvPr>
        </p:nvSpPr>
        <p:spPr>
          <a:noFill/>
          <a:ln/>
        </p:spPr>
        <p:txBody>
          <a:bodyPr/>
          <a:lstStyle/>
          <a:p>
            <a:pPr lvl="0"/>
            <a:r>
              <a:rPr lang="en-US" sz="1200" kern="1200" dirty="0">
                <a:solidFill>
                  <a:schemeClr val="tx1"/>
                </a:solidFill>
                <a:effectLst/>
                <a:latin typeface="Arial" charset="0"/>
                <a:ea typeface="宋体" pitchFamily="2" charset="-122"/>
                <a:cs typeface="+mn-cs"/>
              </a:rPr>
              <a:t>Hello everyone. The title of this talk is</a:t>
            </a:r>
          </a:p>
          <a:p>
            <a:r>
              <a:rPr lang="en-US" sz="1200" kern="1200" dirty="0">
                <a:solidFill>
                  <a:schemeClr val="tx1"/>
                </a:solidFill>
                <a:effectLst/>
                <a:latin typeface="Arial" charset="0"/>
                <a:ea typeface="宋体" pitchFamily="2" charset="-122"/>
                <a:cs typeface="+mn-cs"/>
              </a:rPr>
              <a:t>This is a joint work of THU and Microsoft.</a:t>
            </a:r>
          </a:p>
          <a:p>
            <a:pPr algn="just"/>
            <a:endParaRPr lang="zh-CN" altLang="en-US" dirty="0"/>
          </a:p>
        </p:txBody>
      </p:sp>
    </p:spTree>
    <p:extLst>
      <p:ext uri="{BB962C8B-B14F-4D97-AF65-F5344CB8AC3E}">
        <p14:creationId xmlns:p14="http://schemas.microsoft.com/office/powerpoint/2010/main" val="424238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宋体" pitchFamily="2" charset="-122"/>
                <a:cs typeface="+mn-cs"/>
              </a:rPr>
              <a:t>Therefore, we propose an LSTM-based methods to encode venue names for fuzzy linking. </a:t>
            </a:r>
          </a:p>
          <a:p>
            <a:r>
              <a:rPr lang="en-US" sz="1200" kern="1200" dirty="0">
                <a:solidFill>
                  <a:schemeClr val="tx1"/>
                </a:solidFill>
                <a:effectLst/>
                <a:latin typeface="Arial" charset="0"/>
                <a:ea typeface="宋体" pitchFamily="2" charset="-122"/>
                <a:cs typeface="+mn-cs"/>
              </a:rPr>
              <a:t>LSTM Can model sequences having variable length.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For venue linking, we model both Integral Sequence and keyword sequence in venue names. We use two LSTM layers to encode each sequence. Finally, sequence embeddings with other features are merged and passed into fully-connected layers to produce the final matching score.</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11</a:t>
            </a:fld>
            <a:endParaRPr lang="en-US" altLang="zh-CN"/>
          </a:p>
        </p:txBody>
      </p:sp>
    </p:spTree>
    <p:extLst>
      <p:ext uri="{BB962C8B-B14F-4D97-AF65-F5344CB8AC3E}">
        <p14:creationId xmlns:p14="http://schemas.microsoft.com/office/powerpoint/2010/main" val="1241301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r>
              <a:rPr lang="en-US" dirty="0"/>
              <a:t>Next we will introduce paper linking module in our framework.</a:t>
            </a:r>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12</a:t>
            </a:fld>
            <a:endParaRPr lang="en-US" altLang="zh-CN"/>
          </a:p>
        </p:txBody>
      </p:sp>
    </p:spTree>
    <p:extLst>
      <p:ext uri="{BB962C8B-B14F-4D97-AF65-F5344CB8AC3E}">
        <p14:creationId xmlns:p14="http://schemas.microsoft.com/office/powerpoint/2010/main" val="3030154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charset="0"/>
                <a:ea typeface="宋体" pitchFamily="2" charset="-122"/>
                <a:cs typeface="+mn-cs"/>
              </a:rPr>
              <a:t>We utilize papers’ heterogeneous information such as titles and authors.</a:t>
            </a:r>
          </a:p>
          <a:p>
            <a:r>
              <a:rPr lang="en-US" sz="1200" kern="1200" dirty="0">
                <a:solidFill>
                  <a:schemeClr val="tx1"/>
                </a:solidFill>
                <a:effectLst/>
                <a:latin typeface="Arial" charset="0"/>
                <a:ea typeface="宋体" pitchFamily="2" charset="-122"/>
                <a:cs typeface="+mn-cs"/>
              </a:rPr>
              <a:t>the overall volume of academic publications in each graph is at the scale of hundreds of millions. Therefore, we first leverage the hashing technique for fast processing.</a:t>
            </a:r>
          </a:p>
          <a:p>
            <a:r>
              <a:rPr lang="en-US" sz="1200" kern="1200" dirty="0">
                <a:solidFill>
                  <a:schemeClr val="tx1"/>
                </a:solidFill>
                <a:effectLst/>
                <a:latin typeface="Arial" charset="0"/>
                <a:ea typeface="宋体" pitchFamily="2" charset="-122"/>
                <a:cs typeface="+mn-cs"/>
              </a:rPr>
              <a:t>In detail, we adopt Doc2Vec to transform titles to real-valued vectors and then use LSH to map real-valued features to binary codes. The matching process is just querying binary codes in O(1) time.</a:t>
            </a:r>
          </a:p>
          <a:p>
            <a:r>
              <a:rPr lang="en-US" sz="1200" kern="1200" dirty="0">
                <a:solidFill>
                  <a:schemeClr val="tx1"/>
                </a:solidFill>
                <a:effectLst/>
                <a:latin typeface="Arial" charset="0"/>
                <a:ea typeface="宋体" pitchFamily="2" charset="-122"/>
                <a:cs typeface="+mn-cs"/>
              </a:rPr>
              <a:t>For those papers which can not be matched by hashing, we try to use CNN for effective linking.</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13</a:t>
            </a:fld>
            <a:endParaRPr lang="en-US" altLang="zh-CN"/>
          </a:p>
        </p:txBody>
      </p:sp>
    </p:spTree>
    <p:extLst>
      <p:ext uri="{BB962C8B-B14F-4D97-AF65-F5344CB8AC3E}">
        <p14:creationId xmlns:p14="http://schemas.microsoft.com/office/powerpoint/2010/main" val="289234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The reason why we use CNN is that we find local and hierarchical matching patterns exist in paper linking. For example, the first name and last name of  paper authors can be exchanged but they are actually matched.</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14</a:t>
            </a:fld>
            <a:endParaRPr lang="en-US" altLang="zh-CN"/>
          </a:p>
        </p:txBody>
      </p:sp>
    </p:spTree>
    <p:extLst>
      <p:ext uri="{BB962C8B-B14F-4D97-AF65-F5344CB8AC3E}">
        <p14:creationId xmlns:p14="http://schemas.microsoft.com/office/powerpoint/2010/main" val="3142468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The input of CNN is word similarity matrix of two papers. If two words are the same, the corresponding entry is 1 and otherwise -1. We first use conv layers and fc to transform similarity matrix to vectors. Then</a:t>
            </a:r>
            <a:r>
              <a:rPr lang="zh-CN" altLang="en-US" sz="1200" kern="1200" dirty="0">
                <a:solidFill>
                  <a:schemeClr val="tx1"/>
                </a:solidFill>
                <a:effectLst/>
                <a:latin typeface="Arial" charset="0"/>
                <a:ea typeface="宋体" pitchFamily="2" charset="-122"/>
                <a:cs typeface="+mn-cs"/>
              </a:rPr>
              <a:t> </a:t>
            </a:r>
            <a:r>
              <a:rPr lang="en-US" altLang="zh-CN" sz="1200" kern="1200" dirty="0">
                <a:solidFill>
                  <a:schemeClr val="tx1"/>
                </a:solidFill>
                <a:effectLst/>
                <a:latin typeface="Arial" charset="0"/>
                <a:ea typeface="宋体" pitchFamily="2" charset="-122"/>
                <a:cs typeface="+mn-cs"/>
              </a:rPr>
              <a:t>we</a:t>
            </a:r>
            <a:r>
              <a:rPr lang="en-US" sz="1200" kern="1200" dirty="0">
                <a:solidFill>
                  <a:schemeClr val="tx1"/>
                </a:solidFill>
                <a:effectLst/>
                <a:latin typeface="Arial" charset="0"/>
                <a:ea typeface="宋体" pitchFamily="2" charset="-122"/>
                <a:cs typeface="+mn-cs"/>
              </a:rPr>
              <a:t> concatenate the two vectors learned by title and author similarity matrices and use fully-connected layers to produce the final matching score.</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15</a:t>
            </a:fld>
            <a:endParaRPr lang="en-US" altLang="zh-CN"/>
          </a:p>
        </p:txBody>
      </p:sp>
    </p:spTree>
    <p:extLst>
      <p:ext uri="{BB962C8B-B14F-4D97-AF65-F5344CB8AC3E}">
        <p14:creationId xmlns:p14="http://schemas.microsoft.com/office/powerpoint/2010/main" val="3406030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Then, we introduce the author linking module, which is more challenging than linking papers and venues, due to the author name ambiguity issue.</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16</a:t>
            </a:fld>
            <a:endParaRPr lang="en-US" altLang="zh-CN"/>
          </a:p>
        </p:txBody>
      </p:sp>
    </p:spTree>
    <p:extLst>
      <p:ext uri="{BB962C8B-B14F-4D97-AF65-F5344CB8AC3E}">
        <p14:creationId xmlns:p14="http://schemas.microsoft.com/office/powerpoint/2010/main" val="204986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宋体" pitchFamily="2" charset="-122"/>
                <a:cs typeface="+mn-cs"/>
              </a:rPr>
              <a:t>Thus, for author linking problem, we generate a heterogeneous subgraph for each author. </a:t>
            </a:r>
          </a:p>
          <a:p>
            <a:r>
              <a:rPr lang="en-US" sz="1200" kern="1200" dirty="0">
                <a:solidFill>
                  <a:schemeClr val="tx1"/>
                </a:solidFill>
                <a:effectLst/>
                <a:latin typeface="Arial" charset="0"/>
                <a:ea typeface="宋体" pitchFamily="2" charset="-122"/>
                <a:cs typeface="+mn-cs"/>
              </a:rPr>
              <a:t>Moreover, we Also incorporate the venue and paper linking results.</a:t>
            </a:r>
          </a:p>
          <a:p>
            <a:r>
              <a:rPr lang="en-US" sz="1200" kern="1200" dirty="0">
                <a:solidFill>
                  <a:schemeClr val="tx1"/>
                </a:solidFill>
                <a:effectLst/>
                <a:latin typeface="Arial" charset="0"/>
                <a:ea typeface="宋体" pitchFamily="2" charset="-122"/>
                <a:cs typeface="+mn-cs"/>
              </a:rPr>
              <a:t>Based on the generated subgraph, we Present a heterogeneous graph attention network based technique for linking author entities.</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17</a:t>
            </a:fld>
            <a:endParaRPr lang="en-US" altLang="zh-CN"/>
          </a:p>
        </p:txBody>
      </p:sp>
    </p:spTree>
    <p:extLst>
      <p:ext uri="{BB962C8B-B14F-4D97-AF65-F5344CB8AC3E}">
        <p14:creationId xmlns:p14="http://schemas.microsoft.com/office/powerpoint/2010/main" val="1800397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宋体" pitchFamily="2" charset="-122"/>
                <a:cs typeface="+mn-cs"/>
              </a:rPr>
              <a:t>There are several characteristics for author linking.</a:t>
            </a:r>
          </a:p>
          <a:p>
            <a:r>
              <a:rPr lang="en-US" sz="1200" kern="1200" dirty="0">
                <a:solidFill>
                  <a:schemeClr val="tx1"/>
                </a:solidFill>
                <a:effectLst/>
                <a:latin typeface="Arial" charset="0"/>
                <a:ea typeface="宋体" pitchFamily="2" charset="-122"/>
                <a:cs typeface="+mn-cs"/>
              </a:rPr>
              <a:t>The name ambiguity problem is severe in both graphs. For example, there are …</a:t>
            </a:r>
          </a:p>
          <a:p>
            <a:r>
              <a:rPr lang="en-US" sz="1200" kern="1200" dirty="0">
                <a:solidFill>
                  <a:schemeClr val="tx1"/>
                </a:solidFill>
                <a:effectLst/>
                <a:latin typeface="Arial" charset="0"/>
                <a:ea typeface="宋体" pitchFamily="2" charset="-122"/>
                <a:cs typeface="+mn-cs"/>
              </a:rPr>
              <a:t>In addition, some author attributes are usually missing, such as affiliations, homepages.</a:t>
            </a:r>
          </a:p>
          <a:p>
            <a:r>
              <a:rPr lang="en-US" sz="1200" kern="1200" dirty="0">
                <a:solidFill>
                  <a:schemeClr val="tx1"/>
                </a:solidFill>
                <a:effectLst/>
                <a:latin typeface="Arial" charset="0"/>
                <a:ea typeface="宋体" pitchFamily="2" charset="-122"/>
                <a:cs typeface="+mn-cs"/>
              </a:rPr>
              <a:t>Therefore, we utilized already linked papers and venues to generate subgraph and we want to Aggregate needed information from neighbors for author linking.</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18</a:t>
            </a:fld>
            <a:endParaRPr lang="en-US" altLang="zh-CN"/>
          </a:p>
        </p:txBody>
      </p:sp>
    </p:spTree>
    <p:extLst>
      <p:ext uri="{BB962C8B-B14F-4D97-AF65-F5344CB8AC3E}">
        <p14:creationId xmlns:p14="http://schemas.microsoft.com/office/powerpoint/2010/main" val="539908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Here we briefly introduce some basics of  Graph Neural Networks (or GNN). GNN is a powerful method for graph mining problem. The main idea of GNN is to Aggregate neighbor information and pass into a neural network.</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19</a:t>
            </a:fld>
            <a:endParaRPr lang="en-US" altLang="zh-CN"/>
          </a:p>
        </p:txBody>
      </p:sp>
    </p:spTree>
    <p:extLst>
      <p:ext uri="{BB962C8B-B14F-4D97-AF65-F5344CB8AC3E}">
        <p14:creationId xmlns:p14="http://schemas.microsoft.com/office/powerpoint/2010/main" val="1015955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宋体" pitchFamily="2" charset="-122"/>
                <a:cs typeface="+mn-cs"/>
              </a:rPr>
              <a:t>For example, in GCN, node representation is obtained by taking the average of neighbor representations and then pass into NN.</a:t>
            </a:r>
          </a:p>
          <a:p>
            <a:r>
              <a:rPr lang="en-US" sz="1200" kern="1200" dirty="0">
                <a:solidFill>
                  <a:schemeClr val="tx1"/>
                </a:solidFill>
                <a:effectLst/>
                <a:latin typeface="Arial" charset="0"/>
                <a:ea typeface="宋体" pitchFamily="2" charset="-122"/>
                <a:cs typeface="+mn-cs"/>
              </a:rPr>
              <a:t>GCN is one way of neighbor aggregations. In Graph attention networks, the aggregation weight of neighbors are learnt by attention mechanism. </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20</a:t>
            </a:fld>
            <a:endParaRPr lang="en-US" altLang="zh-CN"/>
          </a:p>
        </p:txBody>
      </p:sp>
    </p:spTree>
    <p:extLst>
      <p:ext uri="{BB962C8B-B14F-4D97-AF65-F5344CB8AC3E}">
        <p14:creationId xmlns:p14="http://schemas.microsoft.com/office/powerpoint/2010/main" val="171585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charset="0"/>
                <a:ea typeface="宋体" pitchFamily="2" charset="-122"/>
                <a:cs typeface="+mn-cs"/>
              </a:rPr>
              <a:t>Open Academic Graph (OAG) is a large knowledge graph unifying two billion-scale academic graphs: Microsoft Academic Graph (or MAG, for short) and </a:t>
            </a:r>
            <a:r>
              <a:rPr lang="en-US" sz="1200" kern="1200" dirty="0" err="1">
                <a:solidFill>
                  <a:schemeClr val="tx1"/>
                </a:solidFill>
                <a:effectLst/>
                <a:latin typeface="Arial" charset="0"/>
                <a:ea typeface="宋体" pitchFamily="2" charset="-122"/>
                <a:cs typeface="+mn-cs"/>
              </a:rPr>
              <a:t>AMiner</a:t>
            </a:r>
            <a:r>
              <a:rPr lang="en-US" sz="1200" kern="1200" dirty="0">
                <a:solidFill>
                  <a:schemeClr val="tx1"/>
                </a:solidFill>
                <a:effectLst/>
                <a:latin typeface="Arial" charset="0"/>
                <a:ea typeface="宋体" pitchFamily="2" charset="-122"/>
                <a:cs typeface="+mn-cs"/>
              </a:rPr>
              <a:t>. </a:t>
            </a:r>
          </a:p>
          <a:p>
            <a:r>
              <a:rPr lang="en-US" sz="1200" kern="1200" dirty="0">
                <a:solidFill>
                  <a:schemeClr val="tx1"/>
                </a:solidFill>
                <a:effectLst/>
                <a:latin typeface="Arial" charset="0"/>
                <a:ea typeface="宋体" pitchFamily="2" charset="-122"/>
                <a:cs typeface="+mn-cs"/>
              </a:rPr>
              <a:t>MAG is a Web-scale heterogeneous entity graph comprised of different types of entities such as field of study, author, paper and venue. </a:t>
            </a:r>
          </a:p>
          <a:p>
            <a:r>
              <a:rPr lang="en-US" sz="1200" kern="1200" dirty="0" err="1">
                <a:solidFill>
                  <a:schemeClr val="tx1"/>
                </a:solidFill>
                <a:effectLst/>
                <a:latin typeface="Arial" charset="0"/>
                <a:ea typeface="宋体" pitchFamily="2" charset="-122"/>
                <a:cs typeface="+mn-cs"/>
              </a:rPr>
              <a:t>AMiner</a:t>
            </a:r>
            <a:r>
              <a:rPr lang="en-US" sz="1200" kern="1200" dirty="0">
                <a:solidFill>
                  <a:schemeClr val="tx1"/>
                </a:solidFill>
                <a:effectLst/>
                <a:latin typeface="Arial" charset="0"/>
                <a:ea typeface="宋体" pitchFamily="2" charset="-122"/>
                <a:cs typeface="+mn-cs"/>
              </a:rPr>
              <a:t> is an academic search and mining system developed by Tsinghua University, and it focuses on mining deep knowledge from big scholarly data.</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2</a:t>
            </a:fld>
            <a:endParaRPr lang="en-US" altLang="zh-CN"/>
          </a:p>
        </p:txBody>
      </p:sp>
    </p:spTree>
    <p:extLst>
      <p:ext uri="{BB962C8B-B14F-4D97-AF65-F5344CB8AC3E}">
        <p14:creationId xmlns:p14="http://schemas.microsoft.com/office/powerpoint/2010/main" val="3431197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宋体" pitchFamily="2" charset="-122"/>
                <a:cs typeface="+mn-cs"/>
              </a:rPr>
              <a:t>In our model, The fist step of author linking is Paired subgraph construction.</a:t>
            </a:r>
          </a:p>
          <a:p>
            <a:r>
              <a:rPr lang="en-US" sz="1200" kern="1200" dirty="0">
                <a:solidFill>
                  <a:schemeClr val="tx1"/>
                </a:solidFill>
                <a:effectLst/>
                <a:latin typeface="Arial" charset="0"/>
                <a:ea typeface="宋体" pitchFamily="2" charset="-122"/>
                <a:cs typeface="+mn-cs"/>
              </a:rPr>
              <a:t>One author’s subgraph is composed of her coauthors, papers, and publication venues and </a:t>
            </a:r>
            <a:r>
              <a:rPr lang="en-US" sz="1200" kern="1200" dirty="0" err="1">
                <a:solidFill>
                  <a:schemeClr val="tx1"/>
                </a:solidFill>
                <a:effectLst/>
                <a:latin typeface="Arial" charset="0"/>
                <a:ea typeface="宋体" pitchFamily="2" charset="-122"/>
                <a:cs typeface="+mn-cs"/>
              </a:rPr>
              <a:t>alsos</a:t>
            </a:r>
            <a:r>
              <a:rPr lang="en-US" sz="1200" kern="1200" dirty="0">
                <a:solidFill>
                  <a:schemeClr val="tx1"/>
                </a:solidFill>
                <a:effectLst/>
                <a:latin typeface="Arial" charset="0"/>
                <a:ea typeface="宋体" pitchFamily="2" charset="-122"/>
                <a:cs typeface="+mn-cs"/>
              </a:rPr>
              <a:t> her coauthors’ neighbors.</a:t>
            </a:r>
          </a:p>
          <a:p>
            <a:r>
              <a:rPr lang="en-US" sz="1200" kern="1200" dirty="0">
                <a:solidFill>
                  <a:schemeClr val="tx1"/>
                </a:solidFill>
                <a:effectLst/>
                <a:latin typeface="Arial" charset="0"/>
                <a:ea typeface="宋体" pitchFamily="2" charset="-122"/>
                <a:cs typeface="+mn-cs"/>
              </a:rPr>
              <a:t>We connect two subgraphs by merging already linked entities.</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21</a:t>
            </a:fld>
            <a:endParaRPr lang="en-US" altLang="zh-CN"/>
          </a:p>
        </p:txBody>
      </p:sp>
    </p:spTree>
    <p:extLst>
      <p:ext uri="{BB962C8B-B14F-4D97-AF65-F5344CB8AC3E}">
        <p14:creationId xmlns:p14="http://schemas.microsoft.com/office/powerpoint/2010/main" val="3642660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宋体" pitchFamily="2" charset="-122"/>
                <a:cs typeface="+mn-cs"/>
              </a:rPr>
              <a:t>The second step is linking based on Heterogeneous Graph Attention Networks.</a:t>
            </a:r>
          </a:p>
          <a:p>
            <a:r>
              <a:rPr lang="en-US" sz="1200" kern="1200" dirty="0">
                <a:solidFill>
                  <a:schemeClr val="tx1"/>
                </a:solidFill>
                <a:effectLst/>
                <a:latin typeface="Arial" charset="0"/>
                <a:ea typeface="宋体" pitchFamily="2" charset="-122"/>
                <a:cs typeface="+mn-cs"/>
              </a:rPr>
              <a:t>We pre-train input features for each entity based on both semantic and structure information.</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22</a:t>
            </a:fld>
            <a:endParaRPr lang="en-US" altLang="zh-CN"/>
          </a:p>
        </p:txBody>
      </p:sp>
    </p:spTree>
    <p:extLst>
      <p:ext uri="{BB962C8B-B14F-4D97-AF65-F5344CB8AC3E}">
        <p14:creationId xmlns:p14="http://schemas.microsoft.com/office/powerpoint/2010/main" val="2104262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宋体" pitchFamily="2" charset="-122"/>
                <a:cs typeface="+mn-cs"/>
              </a:rPr>
              <a:t>In the Heterogeneous Graph Attention Networks , the aggregation weight of source entity 𝑒_𝑗 ’s embedding on target entity 𝑒_𝑖 Is Learnt by self-attention mechanism.</a:t>
            </a:r>
          </a:p>
          <a:p>
            <a:r>
              <a:rPr lang="en-US" sz="1200" kern="1200" dirty="0">
                <a:solidFill>
                  <a:schemeClr val="tx1"/>
                </a:solidFill>
                <a:effectLst/>
                <a:latin typeface="Arial" charset="0"/>
                <a:ea typeface="宋体" pitchFamily="2" charset="-122"/>
                <a:cs typeface="+mn-cs"/>
              </a:rPr>
              <a:t>In this model, we differentiate different types of entities by using different parameters to calculate the attention coefficient.</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23</a:t>
            </a:fld>
            <a:endParaRPr lang="en-US" altLang="zh-CN"/>
          </a:p>
        </p:txBody>
      </p:sp>
    </p:spTree>
    <p:extLst>
      <p:ext uri="{BB962C8B-B14F-4D97-AF65-F5344CB8AC3E}">
        <p14:creationId xmlns:p14="http://schemas.microsoft.com/office/powerpoint/2010/main" val="507623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We use multi-head attention to enhance the representation. The two hidden embeddings are fused by element-wise multiplication and passed into fc to produce the final matching score.</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24</a:t>
            </a:fld>
            <a:endParaRPr lang="en-US" altLang="zh-CN"/>
          </a:p>
        </p:txBody>
      </p:sp>
    </p:spTree>
    <p:extLst>
      <p:ext uri="{BB962C8B-B14F-4D97-AF65-F5344CB8AC3E}">
        <p14:creationId xmlns:p14="http://schemas.microsoft.com/office/powerpoint/2010/main" val="3977114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This is the author linking model. The left is paired subgraph construction, and the right presents the Heterogenous Graph Attention networks.</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25</a:t>
            </a:fld>
            <a:endParaRPr lang="en-US" altLang="zh-CN"/>
          </a:p>
        </p:txBody>
      </p:sp>
    </p:spTree>
    <p:extLst>
      <p:ext uri="{BB962C8B-B14F-4D97-AF65-F5344CB8AC3E}">
        <p14:creationId xmlns:p14="http://schemas.microsoft.com/office/powerpoint/2010/main" val="919085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宋体" pitchFamily="2" charset="-122"/>
                <a:cs typeface="+mn-cs"/>
              </a:rPr>
              <a:t>We conduct extensive experiments to demonstrate our design choice of each module in the framework.</a:t>
            </a:r>
          </a:p>
          <a:p>
            <a:r>
              <a:rPr lang="en-US" sz="1200" kern="1200" dirty="0">
                <a:solidFill>
                  <a:schemeClr val="tx1"/>
                </a:solidFill>
                <a:effectLst/>
                <a:latin typeface="Arial" charset="0"/>
                <a:ea typeface="宋体" pitchFamily="2" charset="-122"/>
                <a:cs typeface="+mn-cs"/>
              </a:rPr>
              <a:t>As shown in table 1, Our method (</a:t>
            </a:r>
            <a:r>
              <a:rPr lang="en-US" sz="1200" kern="1200" dirty="0" err="1">
                <a:solidFill>
                  <a:schemeClr val="tx1"/>
                </a:solidFill>
                <a:effectLst/>
                <a:latin typeface="Arial" charset="0"/>
                <a:ea typeface="宋体" pitchFamily="2" charset="-122"/>
                <a:cs typeface="+mn-cs"/>
              </a:rPr>
              <a:t>LinKG</a:t>
            </a:r>
            <a:r>
              <a:rPr lang="en-US" sz="1200" kern="1200" dirty="0">
                <a:solidFill>
                  <a:schemeClr val="tx1"/>
                </a:solidFill>
                <a:effectLst/>
                <a:latin typeface="Arial" charset="0"/>
                <a:ea typeface="宋体" pitchFamily="2" charset="-122"/>
                <a:cs typeface="+mn-cs"/>
              </a:rPr>
              <a:t>) consistently outperforms other baselines.</a:t>
            </a:r>
          </a:p>
          <a:p>
            <a:r>
              <a:rPr lang="en-US" sz="1200" kern="1200" dirty="0">
                <a:solidFill>
                  <a:schemeClr val="tx1"/>
                </a:solidFill>
                <a:effectLst/>
                <a:latin typeface="Arial" charset="0"/>
                <a:ea typeface="宋体" pitchFamily="2" charset="-122"/>
                <a:cs typeface="+mn-cs"/>
              </a:rPr>
              <a:t>The best models for venue linking, paper linking and author linking are LSTM-based method, CNN-based method and HGAT-based method respectively.</a:t>
            </a:r>
          </a:p>
          <a:p>
            <a:r>
              <a:rPr lang="en-US" sz="1200" kern="1200" dirty="0">
                <a:solidFill>
                  <a:schemeClr val="tx1"/>
                </a:solidFill>
                <a:effectLst/>
                <a:latin typeface="Arial" charset="0"/>
                <a:ea typeface="宋体" pitchFamily="2" charset="-122"/>
                <a:cs typeface="+mn-cs"/>
              </a:rPr>
              <a:t>The overall F1-score is weighted by the number of test samples on different linking problems.</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27</a:t>
            </a:fld>
            <a:endParaRPr lang="en-US" altLang="zh-CN"/>
          </a:p>
        </p:txBody>
      </p:sp>
    </p:spTree>
    <p:extLst>
      <p:ext uri="{BB962C8B-B14F-4D97-AF65-F5344CB8AC3E}">
        <p14:creationId xmlns:p14="http://schemas.microsoft.com/office/powerpoint/2010/main" val="516436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宋体" pitchFamily="2" charset="-122"/>
                <a:cs typeface="+mn-cs"/>
              </a:rPr>
              <a:t>For detailed paper linking results, we find that combining LSH and CNN is both effective and efficient. </a:t>
            </a:r>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28</a:t>
            </a:fld>
            <a:endParaRPr lang="en-US" altLang="zh-CN"/>
          </a:p>
        </p:txBody>
      </p:sp>
    </p:spTree>
    <p:extLst>
      <p:ext uri="{BB962C8B-B14F-4D97-AF65-F5344CB8AC3E}">
        <p14:creationId xmlns:p14="http://schemas.microsoft.com/office/powerpoint/2010/main" val="2916616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Based on our proposed framework, we have published Open Academic Graph (OAG</a:t>
            </a:r>
            <a:r>
              <a:rPr lang="en-US" sz="1200" kern="1200">
                <a:solidFill>
                  <a:schemeClr val="tx1"/>
                </a:solidFill>
                <a:effectLst/>
                <a:latin typeface="Arial" charset="0"/>
                <a:ea typeface="宋体" pitchFamily="2" charset="-122"/>
                <a:cs typeface="+mn-cs"/>
              </a:rPr>
              <a:t>), including </a:t>
            </a:r>
            <a:r>
              <a:rPr lang="en-US" sz="1200" kern="1200" dirty="0">
                <a:solidFill>
                  <a:schemeClr val="tx1"/>
                </a:solidFill>
                <a:effectLst/>
                <a:latin typeface="Arial" charset="0"/>
                <a:ea typeface="宋体" pitchFamily="2" charset="-122"/>
                <a:cs typeface="+mn-cs"/>
              </a:rPr>
              <a:t>about 0.7 billion entities and 2 billion relationships,  which is the largest publicly available heterogeneous academic graph to date.</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29</a:t>
            </a:fld>
            <a:endParaRPr lang="en-US" altLang="zh-CN"/>
          </a:p>
        </p:txBody>
      </p:sp>
    </p:spTree>
    <p:extLst>
      <p:ext uri="{BB962C8B-B14F-4D97-AF65-F5344CB8AC3E}">
        <p14:creationId xmlns:p14="http://schemas.microsoft.com/office/powerpoint/2010/main" val="462508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The dataset can be used for various research topics. Such as</a:t>
            </a:r>
          </a:p>
          <a:p>
            <a:endParaRPr lang="en-US" dirty="0"/>
          </a:p>
          <a:p>
            <a:r>
              <a:rPr lang="en-US" dirty="0"/>
              <a:t>We also generated some moderate-size datasets such as </a:t>
            </a:r>
            <a:r>
              <a:rPr lang="en-US" dirty="0" err="1"/>
              <a:t>dblp</a:t>
            </a:r>
            <a:r>
              <a:rPr lang="en-US" dirty="0"/>
              <a:t> citation networks by linking papers from different sources.</a:t>
            </a:r>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30</a:t>
            </a:fld>
            <a:endParaRPr lang="en-US" altLang="zh-CN"/>
          </a:p>
        </p:txBody>
      </p:sp>
    </p:spTree>
    <p:extLst>
      <p:ext uri="{BB962C8B-B14F-4D97-AF65-F5344CB8AC3E}">
        <p14:creationId xmlns:p14="http://schemas.microsoft.com/office/powerpoint/2010/main" val="3203528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990600" y="766763"/>
            <a:ext cx="5119688" cy="3838575"/>
          </a:xfrm>
          <a:prstGeom prst="rect">
            <a:avLst/>
          </a:prstGeom>
          <a:ln/>
        </p:spPr>
      </p:sp>
      <p:sp>
        <p:nvSpPr>
          <p:cNvPr id="63491" name="Rectangle 3"/>
          <p:cNvSpPr>
            <a:spLocks noGrp="1" noChangeArrowheads="1"/>
          </p:cNvSpPr>
          <p:nvPr>
            <p:ph type="body" idx="1"/>
          </p:nvPr>
        </p:nvSpPr>
        <p:spPr>
          <a:noFill/>
          <a:ln/>
        </p:spPr>
        <p:txBody>
          <a:bodyPr/>
          <a:lstStyle/>
          <a:p>
            <a:pPr algn="just"/>
            <a:endParaRPr lang="zh-CN" altLang="en-US" dirty="0"/>
          </a:p>
        </p:txBody>
      </p:sp>
    </p:spTree>
    <p:extLst>
      <p:ext uri="{BB962C8B-B14F-4D97-AF65-F5344CB8AC3E}">
        <p14:creationId xmlns:p14="http://schemas.microsoft.com/office/powerpoint/2010/main" val="1303455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r>
              <a:rPr lang="en-US" dirty="0"/>
              <a:t>We have now published OAG dataset, which has venue, paper and author data from each graph and </a:t>
            </a:r>
            <a:r>
              <a:rPr lang="en-US" sz="1200" b="0" i="0" kern="1200" dirty="0">
                <a:solidFill>
                  <a:schemeClr val="tx1"/>
                </a:solidFill>
                <a:effectLst/>
                <a:latin typeface="Arial" charset="0"/>
                <a:ea typeface="宋体" pitchFamily="2" charset="-122"/>
                <a:cs typeface="+mn-cs"/>
              </a:rPr>
              <a:t>the corresponding matchings.</a:t>
            </a:r>
          </a:p>
          <a:p>
            <a:r>
              <a:rPr lang="en-US" sz="1200" b="0" i="0" kern="1200" dirty="0">
                <a:solidFill>
                  <a:schemeClr val="tx1"/>
                </a:solidFill>
                <a:effectLst/>
                <a:latin typeface="Arial" charset="0"/>
                <a:ea typeface="宋体" pitchFamily="2" charset="-122"/>
                <a:cs typeface="+mn-cs"/>
              </a:rPr>
              <a:t>There are about 30 thousand venue </a:t>
            </a:r>
            <a:r>
              <a:rPr lang="en-US" sz="1200" b="0" i="0" kern="1200" dirty="0" err="1">
                <a:solidFill>
                  <a:schemeClr val="tx1"/>
                </a:solidFill>
                <a:effectLst/>
                <a:latin typeface="Arial" charset="0"/>
                <a:ea typeface="宋体" pitchFamily="2" charset="-122"/>
                <a:cs typeface="+mn-cs"/>
              </a:rPr>
              <a:t>linkings</a:t>
            </a:r>
            <a:r>
              <a:rPr lang="en-US" sz="1200" b="0" i="0" kern="1200" dirty="0">
                <a:solidFill>
                  <a:schemeClr val="tx1"/>
                </a:solidFill>
                <a:effectLst/>
                <a:latin typeface="Arial" charset="0"/>
                <a:ea typeface="宋体" pitchFamily="2" charset="-122"/>
                <a:cs typeface="+mn-cs"/>
              </a:rPr>
              <a:t>, 90 million paper </a:t>
            </a:r>
            <a:r>
              <a:rPr lang="en-US" sz="1200" b="0" i="0" kern="1200" dirty="0" err="1">
                <a:solidFill>
                  <a:schemeClr val="tx1"/>
                </a:solidFill>
                <a:effectLst/>
                <a:latin typeface="Arial" charset="0"/>
                <a:ea typeface="宋体" pitchFamily="2" charset="-122"/>
                <a:cs typeface="+mn-cs"/>
              </a:rPr>
              <a:t>linkings</a:t>
            </a:r>
            <a:r>
              <a:rPr lang="en-US" sz="1200" b="0" i="0" kern="1200" dirty="0">
                <a:solidFill>
                  <a:schemeClr val="tx1"/>
                </a:solidFill>
                <a:effectLst/>
                <a:latin typeface="Arial" charset="0"/>
                <a:ea typeface="宋体" pitchFamily="2" charset="-122"/>
                <a:cs typeface="+mn-cs"/>
              </a:rPr>
              <a:t> and 1.7 million author </a:t>
            </a:r>
            <a:r>
              <a:rPr lang="en-US" sz="1200" b="0" i="0" kern="1200" dirty="0" err="1">
                <a:solidFill>
                  <a:schemeClr val="tx1"/>
                </a:solidFill>
                <a:effectLst/>
                <a:latin typeface="Arial" charset="0"/>
                <a:ea typeface="宋体" pitchFamily="2" charset="-122"/>
                <a:cs typeface="+mn-cs"/>
              </a:rPr>
              <a:t>linkings</a:t>
            </a:r>
            <a:r>
              <a:rPr lang="en-US" sz="1200" b="0" i="0" kern="1200" dirty="0">
                <a:solidFill>
                  <a:schemeClr val="tx1"/>
                </a:solidFill>
                <a:effectLst/>
                <a:latin typeface="Arial" charset="0"/>
                <a:ea typeface="宋体" pitchFamily="2" charset="-122"/>
                <a:cs typeface="+mn-cs"/>
              </a:rPr>
              <a:t> between the two graphs.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OAG now consists of about 700 million entities and 2 billion relationships in total, </a:t>
            </a:r>
            <a:r>
              <a:rPr lang="en-US" sz="1200" kern="1200" dirty="0">
                <a:solidFill>
                  <a:schemeClr val="tx1"/>
                </a:solidFill>
                <a:effectLst/>
                <a:latin typeface="Arial" charset="0"/>
                <a:ea typeface="宋体" pitchFamily="2" charset="-122"/>
                <a:cs typeface="+mn-cs"/>
              </a:rPr>
              <a:t>which is the largest publicly available heterogeneous academic graph until now.</a:t>
            </a:r>
            <a:r>
              <a:rPr lang="en-US" dirty="0">
                <a:effectLst/>
              </a:rPr>
              <a:t> </a:t>
            </a:r>
            <a:endParaRPr lang="en-US" dirty="0"/>
          </a:p>
          <a:p>
            <a:endParaRPr lang="en-US" sz="1200" b="0" i="0" kern="1200" dirty="0">
              <a:solidFill>
                <a:schemeClr val="tx1"/>
              </a:solidFill>
              <a:effectLst/>
              <a:latin typeface="Arial" charset="0"/>
              <a:ea typeface="宋体"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3</a:t>
            </a:fld>
            <a:endParaRPr lang="en-US" altLang="zh-CN"/>
          </a:p>
        </p:txBody>
      </p:sp>
    </p:spTree>
    <p:extLst>
      <p:ext uri="{BB962C8B-B14F-4D97-AF65-F5344CB8AC3E}">
        <p14:creationId xmlns:p14="http://schemas.microsoft.com/office/powerpoint/2010/main" val="2064531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The goal of OAG is to link the same real-world entities from different sources.  Given two heterogeneous entity graphs, the output is linked entity pairs.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The challenges of this problem lie in heterogeneity, ambiguity, and large-scale linking. </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4</a:t>
            </a:fld>
            <a:endParaRPr lang="en-US" altLang="zh-CN"/>
          </a:p>
        </p:txBody>
      </p:sp>
    </p:spTree>
    <p:extLst>
      <p:ext uri="{BB962C8B-B14F-4D97-AF65-F5344CB8AC3E}">
        <p14:creationId xmlns:p14="http://schemas.microsoft.com/office/powerpoint/2010/main" val="1757346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r>
              <a:rPr lang="en-US" dirty="0"/>
              <a:t>First, the heterogeneity lies in that there are different types of entities and the entity attributes are also heterogeneous. </a:t>
            </a:r>
            <a:r>
              <a:rPr lang="en-US" sz="1200" kern="1200" dirty="0">
                <a:solidFill>
                  <a:schemeClr val="tx1"/>
                </a:solidFill>
                <a:effectLst/>
                <a:latin typeface="Arial" charset="0"/>
                <a:ea typeface="宋体" pitchFamily="2" charset="-122"/>
                <a:cs typeface="+mn-cs"/>
              </a:rPr>
              <a:t>For example, the author names in papers may have different formats.</a:t>
            </a:r>
          </a:p>
          <a:p>
            <a:r>
              <a:rPr lang="en-US" sz="1200" kern="1200" dirty="0">
                <a:solidFill>
                  <a:schemeClr val="tx1"/>
                </a:solidFill>
                <a:effectLst/>
                <a:latin typeface="Arial" charset="0"/>
                <a:ea typeface="宋体" pitchFamily="2" charset="-122"/>
                <a:cs typeface="+mn-cs"/>
              </a:rPr>
              <a:t>The second challenge is entity ambiguity, especially for the long-standing name ambiguity problem.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The third challenge is to perform large-scale entity linking. Taking publication data as an example, there are </a:t>
            </a:r>
            <a:r>
              <a:rPr lang="en-US" dirty="0"/>
              <a:t>Hundreds of millions of publications in each source.</a:t>
            </a:r>
          </a:p>
          <a:p>
            <a:endParaRPr lang="en-US" dirty="0">
              <a:effectLst/>
            </a:endParaRPr>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5</a:t>
            </a:fld>
            <a:endParaRPr lang="en-US" altLang="zh-CN"/>
          </a:p>
        </p:txBody>
      </p:sp>
    </p:spTree>
    <p:extLst>
      <p:ext uri="{BB962C8B-B14F-4D97-AF65-F5344CB8AC3E}">
        <p14:creationId xmlns:p14="http://schemas.microsoft.com/office/powerpoint/2010/main" val="139976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lvl="0"/>
            <a:r>
              <a:rPr lang="en-US" dirty="0"/>
              <a:t>To this end, </a:t>
            </a:r>
            <a:r>
              <a:rPr lang="en-US" sz="1200" kern="1200" dirty="0">
                <a:solidFill>
                  <a:schemeClr val="tx1"/>
                </a:solidFill>
                <a:effectLst/>
                <a:latin typeface="Arial" charset="0"/>
                <a:ea typeface="宋体" pitchFamily="2" charset="-122"/>
                <a:cs typeface="+mn-cs"/>
              </a:rPr>
              <a:t>We propose a unified framework—</a:t>
            </a:r>
            <a:r>
              <a:rPr lang="en-US" sz="1200" kern="1200" dirty="0" err="1">
                <a:solidFill>
                  <a:schemeClr val="tx1"/>
                </a:solidFill>
                <a:effectLst/>
                <a:latin typeface="Arial" charset="0"/>
                <a:ea typeface="宋体" pitchFamily="2" charset="-122"/>
                <a:cs typeface="+mn-cs"/>
              </a:rPr>
              <a:t>LinKG</a:t>
            </a:r>
            <a:r>
              <a:rPr lang="en-US" sz="1200" kern="1200" dirty="0">
                <a:solidFill>
                  <a:schemeClr val="tx1"/>
                </a:solidFill>
                <a:effectLst/>
                <a:latin typeface="Arial" charset="0"/>
                <a:ea typeface="宋体" pitchFamily="2" charset="-122"/>
                <a:cs typeface="+mn-cs"/>
              </a:rPr>
              <a:t>—to address the above challenges.</a:t>
            </a:r>
          </a:p>
          <a:p>
            <a:r>
              <a:rPr lang="en-US" sz="1200" kern="1200" dirty="0" err="1">
                <a:solidFill>
                  <a:schemeClr val="tx1"/>
                </a:solidFill>
                <a:effectLst/>
                <a:latin typeface="Arial" charset="0"/>
                <a:ea typeface="宋体" pitchFamily="2" charset="-122"/>
                <a:cs typeface="+mn-cs"/>
              </a:rPr>
              <a:t>LinKG</a:t>
            </a:r>
            <a:r>
              <a:rPr lang="en-US" sz="1200" kern="1200" dirty="0">
                <a:solidFill>
                  <a:schemeClr val="tx1"/>
                </a:solidFill>
                <a:effectLst/>
                <a:latin typeface="Arial" charset="0"/>
                <a:ea typeface="宋体" pitchFamily="2" charset="-122"/>
                <a:cs typeface="+mn-cs"/>
              </a:rPr>
              <a:t> is coupled with three linking modules, each of which addresses one category of entities.</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7</a:t>
            </a:fld>
            <a:endParaRPr lang="en-US" altLang="zh-CN"/>
          </a:p>
        </p:txBody>
      </p:sp>
    </p:spTree>
    <p:extLst>
      <p:ext uri="{BB962C8B-B14F-4D97-AF65-F5344CB8AC3E}">
        <p14:creationId xmlns:p14="http://schemas.microsoft.com/office/powerpoint/2010/main" val="1572247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宋体" pitchFamily="2" charset="-122"/>
                <a:cs typeface="+mn-cs"/>
              </a:rPr>
              <a:t>To link word-sequence-based entities (e.g., venues), we present an LSTM-based method for capturing the dependencies.</a:t>
            </a:r>
          </a:p>
          <a:p>
            <a:r>
              <a:rPr lang="en-US" sz="1200" kern="1200" dirty="0">
                <a:solidFill>
                  <a:schemeClr val="tx1"/>
                </a:solidFill>
                <a:effectLst/>
                <a:latin typeface="Arial" charset="0"/>
                <a:ea typeface="宋体" pitchFamily="2" charset="-122"/>
                <a:cs typeface="+mn-cs"/>
              </a:rPr>
              <a:t>To link large-scale entities (e.g., papers), we leverage locality-sensitive hashing and convolutional neural networks for scalable and precise linking.</a:t>
            </a:r>
          </a:p>
          <a:p>
            <a:r>
              <a:rPr lang="en-US" sz="1200" kern="1200" dirty="0">
                <a:solidFill>
                  <a:schemeClr val="tx1"/>
                </a:solidFill>
                <a:effectLst/>
                <a:latin typeface="Arial" charset="0"/>
                <a:ea typeface="宋体" pitchFamily="2" charset="-122"/>
                <a:cs typeface="+mn-cs"/>
              </a:rPr>
              <a:t>To link entities with ambiguity (e.g., authors), we propose heterogeneous graph attention networks to model different types of entities.</a:t>
            </a:r>
          </a:p>
          <a:p>
            <a:r>
              <a:rPr lang="en-US" sz="1200" kern="1200" dirty="0">
                <a:solidFill>
                  <a:schemeClr val="tx1"/>
                </a:solidFill>
                <a:effectLst/>
                <a:latin typeface="Arial" charset="0"/>
                <a:ea typeface="宋体" pitchFamily="2" charset="-122"/>
                <a:cs typeface="+mn-cs"/>
              </a:rPr>
              <a:t>Next we present the three modules one by one.</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8</a:t>
            </a:fld>
            <a:endParaRPr lang="en-US" altLang="zh-CN"/>
          </a:p>
        </p:txBody>
      </p:sp>
    </p:spTree>
    <p:extLst>
      <p:ext uri="{BB962C8B-B14F-4D97-AF65-F5344CB8AC3E}">
        <p14:creationId xmlns:p14="http://schemas.microsoft.com/office/powerpoint/2010/main" val="2638046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charset="0"/>
                <a:ea typeface="宋体" pitchFamily="2" charset="-122"/>
                <a:cs typeface="+mn-cs"/>
              </a:rPr>
              <a:t>For venue linking, we find that using venue names is simple, efficient, and effective.</a:t>
            </a:r>
          </a:p>
          <a:p>
            <a:r>
              <a:rPr lang="en-US" sz="1200" kern="1200" dirty="0">
                <a:solidFill>
                  <a:schemeClr val="tx1"/>
                </a:solidFill>
                <a:effectLst/>
                <a:latin typeface="Arial" charset="0"/>
                <a:ea typeface="宋体" pitchFamily="2" charset="-122"/>
                <a:cs typeface="+mn-cs"/>
              </a:rPr>
              <a:t>We first use direct name matching to link easy cases, which takes up 90%</a:t>
            </a:r>
            <a:r>
              <a:rPr lang="zh-CN" altLang="en-US" sz="1200" kern="1200" dirty="0">
                <a:solidFill>
                  <a:schemeClr val="tx1"/>
                </a:solidFill>
                <a:effectLst/>
                <a:latin typeface="Arial" charset="0"/>
                <a:ea typeface="宋体" pitchFamily="2" charset="-122"/>
                <a:cs typeface="+mn-cs"/>
              </a:rPr>
              <a:t> </a:t>
            </a:r>
            <a:r>
              <a:rPr lang="en-US" altLang="zh-CN" sz="1200" kern="1200" dirty="0">
                <a:solidFill>
                  <a:schemeClr val="tx1"/>
                </a:solidFill>
                <a:effectLst/>
                <a:latin typeface="Arial" charset="0"/>
                <a:ea typeface="宋体" pitchFamily="2" charset="-122"/>
                <a:cs typeface="+mn-cs"/>
              </a:rPr>
              <a:t>of</a:t>
            </a:r>
            <a:r>
              <a:rPr lang="en-US" sz="1200" kern="1200" dirty="0">
                <a:solidFill>
                  <a:schemeClr val="tx1"/>
                </a:solidFill>
                <a:effectLst/>
                <a:latin typeface="Arial" charset="0"/>
                <a:ea typeface="宋体" pitchFamily="2" charset="-122"/>
                <a:cs typeface="+mn-cs"/>
              </a:rPr>
              <a:t> final linking results.</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9</a:t>
            </a:fld>
            <a:endParaRPr lang="en-US" altLang="zh-CN"/>
          </a:p>
        </p:txBody>
      </p:sp>
    </p:spTree>
    <p:extLst>
      <p:ext uri="{BB962C8B-B14F-4D97-AF65-F5344CB8AC3E}">
        <p14:creationId xmlns:p14="http://schemas.microsoft.com/office/powerpoint/2010/main" val="244619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9688" cy="3838575"/>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pitchFamily="2" charset="-122"/>
                <a:cs typeface="+mn-cs"/>
              </a:rPr>
              <a:t>For remaining venues, we find two characteristics. First, the word order in venue names matters. Second, the same venues may have varied-length</a:t>
            </a:r>
            <a:r>
              <a:rPr lang="zh-CN" altLang="en-US" sz="1200" kern="1200" dirty="0">
                <a:solidFill>
                  <a:schemeClr val="tx1"/>
                </a:solidFill>
                <a:effectLst/>
                <a:latin typeface="Arial" charset="0"/>
                <a:ea typeface="宋体" pitchFamily="2" charset="-122"/>
                <a:cs typeface="+mn-cs"/>
              </a:rPr>
              <a:t> </a:t>
            </a:r>
            <a:r>
              <a:rPr lang="en-US" altLang="zh-CN" sz="1200" kern="1200" dirty="0">
                <a:solidFill>
                  <a:schemeClr val="tx1"/>
                </a:solidFill>
                <a:effectLst/>
                <a:latin typeface="Arial" charset="0"/>
                <a:ea typeface="宋体" pitchFamily="2" charset="-122"/>
                <a:cs typeface="+mn-cs"/>
              </a:rPr>
              <a:t>variants</a:t>
            </a:r>
            <a:r>
              <a:rPr lang="en-US" sz="1200" kern="1200" dirty="0">
                <a:solidFill>
                  <a:schemeClr val="tx1"/>
                </a:solidFill>
                <a:effectLst/>
                <a:latin typeface="Arial" charset="0"/>
                <a:ea typeface="宋体" pitchFamily="2" charset="-122"/>
                <a:cs typeface="+mn-cs"/>
              </a:rPr>
              <a:t> due to extra or missing prefix or suffix.</a:t>
            </a:r>
          </a:p>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10</a:t>
            </a:fld>
            <a:endParaRPr lang="en-US" altLang="zh-CN"/>
          </a:p>
        </p:txBody>
      </p:sp>
    </p:spTree>
    <p:extLst>
      <p:ext uri="{BB962C8B-B14F-4D97-AF65-F5344CB8AC3E}">
        <p14:creationId xmlns:p14="http://schemas.microsoft.com/office/powerpoint/2010/main" val="521888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8" descr="Picture2"/>
          <p:cNvPicPr>
            <a:picLocks noChangeAspect="1" noChangeArrowheads="1"/>
          </p:cNvPicPr>
          <p:nvPr/>
        </p:nvPicPr>
        <p:blipFill>
          <a:blip r:embed="rId2" cstate="print"/>
          <a:srcRect/>
          <a:stretch>
            <a:fillRect/>
          </a:stretch>
        </p:blipFill>
        <p:spPr bwMode="auto">
          <a:xfrm>
            <a:off x="0" y="6499246"/>
            <a:ext cx="9144000" cy="358775"/>
          </a:xfrm>
          <a:prstGeom prst="rect">
            <a:avLst/>
          </a:prstGeom>
          <a:noFill/>
          <a:ln w="9525">
            <a:noFill/>
            <a:miter lim="800000"/>
            <a:headEnd/>
            <a:tailEnd/>
          </a:ln>
        </p:spPr>
      </p:pic>
      <p:sp>
        <p:nvSpPr>
          <p:cNvPr id="5" name="Rectangle 5"/>
          <p:cNvSpPr>
            <a:spLocks noChangeArrowheads="1"/>
          </p:cNvSpPr>
          <p:nvPr/>
        </p:nvSpPr>
        <p:spPr bwMode="auto">
          <a:xfrm>
            <a:off x="0" y="21"/>
            <a:ext cx="9144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pic>
        <p:nvPicPr>
          <p:cNvPr id="6" name="Picture 27" descr="Picture1"/>
          <p:cNvPicPr>
            <a:picLocks noChangeAspect="1" noChangeArrowheads="1"/>
          </p:cNvPicPr>
          <p:nvPr/>
        </p:nvPicPr>
        <p:blipFill>
          <a:blip r:embed="rId3" cstate="print"/>
          <a:srcRect/>
          <a:stretch>
            <a:fillRect/>
          </a:stretch>
        </p:blipFill>
        <p:spPr bwMode="auto">
          <a:xfrm>
            <a:off x="0" y="0"/>
            <a:ext cx="9144000" cy="1905000"/>
          </a:xfrm>
          <a:prstGeom prst="rect">
            <a:avLst/>
          </a:prstGeom>
          <a:noFill/>
          <a:ln w="9525">
            <a:noFill/>
            <a:miter lim="800000"/>
            <a:headEnd/>
            <a:tailEnd/>
          </a:ln>
        </p:spPr>
      </p:pic>
      <p:sp>
        <p:nvSpPr>
          <p:cNvPr id="7" name="Rectangle 7"/>
          <p:cNvSpPr>
            <a:spLocks noChangeArrowheads="1"/>
          </p:cNvSpPr>
          <p:nvPr/>
        </p:nvSpPr>
        <p:spPr bwMode="auto">
          <a:xfrm>
            <a:off x="184642" y="6453188"/>
            <a:ext cx="930520" cy="457200"/>
          </a:xfrm>
          <a:prstGeom prst="rect">
            <a:avLst/>
          </a:prstGeom>
          <a:noFill/>
          <a:ln w="9525">
            <a:noFill/>
            <a:miter lim="800000"/>
            <a:headEnd/>
            <a:tailEnd/>
          </a:ln>
          <a:effectLst/>
        </p:spPr>
        <p:txBody>
          <a:bodyPr wrap="none" lIns="92075" tIns="46038" rIns="92075" bIns="46038" anchor="ctr"/>
          <a:lstStyle/>
          <a:p>
            <a:pPr defTabSz="762000">
              <a:defRPr/>
            </a:pPr>
            <a:fld id="{877019A4-F52B-4785-B83C-A974FFFB65AE}"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grpSp>
        <p:nvGrpSpPr>
          <p:cNvPr id="2" name="Group 13"/>
          <p:cNvGrpSpPr>
            <a:grpSpLocks/>
          </p:cNvGrpSpPr>
          <p:nvPr/>
        </p:nvGrpSpPr>
        <p:grpSpPr bwMode="auto">
          <a:xfrm>
            <a:off x="-36630" y="-26988"/>
            <a:ext cx="1332035" cy="995363"/>
            <a:chOff x="0" y="0"/>
            <a:chExt cx="5557" cy="4150"/>
          </a:xfrm>
        </p:grpSpPr>
        <p:pic>
          <p:nvPicPr>
            <p:cNvPr id="9" name="Picture 14"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0" name="Picture 15"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1" name="Picture 16"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grpSp>
        <p:nvGrpSpPr>
          <p:cNvPr id="3" name="Group 20"/>
          <p:cNvGrpSpPr>
            <a:grpSpLocks/>
          </p:cNvGrpSpPr>
          <p:nvPr/>
        </p:nvGrpSpPr>
        <p:grpSpPr bwMode="auto">
          <a:xfrm>
            <a:off x="-36630" y="-26988"/>
            <a:ext cx="1332035" cy="995363"/>
            <a:chOff x="0" y="0"/>
            <a:chExt cx="5557" cy="4150"/>
          </a:xfrm>
        </p:grpSpPr>
        <p:pic>
          <p:nvPicPr>
            <p:cNvPr id="13" name="Picture 21"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4" name="Picture 22"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5" name="Picture 23"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sp>
        <p:nvSpPr>
          <p:cNvPr id="1249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zh-CN" altLang="en-US"/>
              <a:t>单击此处编辑母版副标题样式</a:t>
            </a:r>
            <a:endParaRPr lang="en-US" altLang="zh-CN"/>
          </a:p>
        </p:txBody>
      </p:sp>
      <p:sp>
        <p:nvSpPr>
          <p:cNvPr id="124934" name="Rectangle 6"/>
          <p:cNvSpPr>
            <a:spLocks noGrp="1" noChangeArrowheads="1"/>
          </p:cNvSpPr>
          <p:nvPr>
            <p:ph type="ctrTitle"/>
          </p:nvPr>
        </p:nvSpPr>
        <p:spPr>
          <a:xfrm>
            <a:off x="685800" y="2130472"/>
            <a:ext cx="7772400" cy="1470025"/>
          </a:xfrm>
        </p:spPr>
        <p:txBody>
          <a:bodyPr/>
          <a:lstStyle>
            <a:lvl1pPr>
              <a:defRPr/>
            </a:lvl1pPr>
          </a:lstStyle>
          <a:p>
            <a:r>
              <a:rPr lang="zh-CN" altLang="en-US"/>
              <a:t>单击此处编辑母版标题样式</a:t>
            </a:r>
            <a:endParaRPr lang="en-US" altLang="zh-C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3466" y="188913"/>
            <a:ext cx="2159977" cy="593725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50588" y="188913"/>
            <a:ext cx="6342185" cy="593725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50587" y="188913"/>
            <a:ext cx="8642838" cy="792162"/>
          </a:xfrm>
        </p:spPr>
        <p:txBody>
          <a:bodyPr/>
          <a:lstStyle/>
          <a:p>
            <a:r>
              <a:rPr lang="zh-CN" altLang="en-US"/>
              <a:t>单击此处编辑母版标题样式</a:t>
            </a:r>
          </a:p>
        </p:txBody>
      </p:sp>
      <p:sp>
        <p:nvSpPr>
          <p:cNvPr id="3" name="表格占位符 2"/>
          <p:cNvSpPr>
            <a:spLocks noGrp="1"/>
          </p:cNvSpPr>
          <p:nvPr>
            <p:ph type="tbl" idx="1"/>
          </p:nvPr>
        </p:nvSpPr>
        <p:spPr>
          <a:xfrm>
            <a:off x="323874" y="1196975"/>
            <a:ext cx="8436219" cy="4929188"/>
          </a:xfrm>
        </p:spPr>
        <p:txBody>
          <a:bodyPr/>
          <a:lstStyle/>
          <a:p>
            <a:pPr lvl="0"/>
            <a:r>
              <a:rPr lang="zh-CN" altLang="en-US" noProof="0"/>
              <a:t>单击图标添加表格</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435" y="4406947"/>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323851" y="1196975"/>
            <a:ext cx="4147038"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11573" y="1196975"/>
            <a:ext cx="4148503"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293"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293"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7" y="273050"/>
            <a:ext cx="3008435"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538" y="273097"/>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7"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166"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 descr="Picture2"/>
          <p:cNvPicPr>
            <a:picLocks noChangeAspect="1" noChangeArrowheads="1"/>
          </p:cNvPicPr>
          <p:nvPr/>
        </p:nvPicPr>
        <p:blipFill>
          <a:blip r:embed="rId14" cstate="print"/>
          <a:srcRect/>
          <a:stretch>
            <a:fillRect/>
          </a:stretch>
        </p:blipFill>
        <p:spPr bwMode="auto">
          <a:xfrm>
            <a:off x="0" y="6499246"/>
            <a:ext cx="9144000" cy="358775"/>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323861" y="1196975"/>
            <a:ext cx="8436219"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1035" name="Rectangle 11"/>
          <p:cNvSpPr>
            <a:spLocks noChangeArrowheads="1"/>
          </p:cNvSpPr>
          <p:nvPr/>
        </p:nvSpPr>
        <p:spPr bwMode="auto">
          <a:xfrm>
            <a:off x="0" y="21"/>
            <a:ext cx="9144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sp>
        <p:nvSpPr>
          <p:cNvPr id="1029" name="Rectangle 2"/>
          <p:cNvSpPr>
            <a:spLocks noGrp="1" noChangeArrowheads="1"/>
          </p:cNvSpPr>
          <p:nvPr>
            <p:ph type="title"/>
          </p:nvPr>
        </p:nvSpPr>
        <p:spPr bwMode="auto">
          <a:xfrm>
            <a:off x="250587" y="188913"/>
            <a:ext cx="8642838"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zh-CN"/>
          </a:p>
        </p:txBody>
      </p:sp>
      <p:sp>
        <p:nvSpPr>
          <p:cNvPr id="1036" name="Rectangle 12"/>
          <p:cNvSpPr>
            <a:spLocks noChangeArrowheads="1"/>
          </p:cNvSpPr>
          <p:nvPr/>
        </p:nvSpPr>
        <p:spPr bwMode="auto">
          <a:xfrm>
            <a:off x="184642" y="6453188"/>
            <a:ext cx="930520" cy="457200"/>
          </a:xfrm>
          <a:prstGeom prst="rect">
            <a:avLst/>
          </a:prstGeom>
          <a:noFill/>
          <a:ln w="9525">
            <a:noFill/>
            <a:miter lim="800000"/>
            <a:headEnd/>
            <a:tailEnd/>
          </a:ln>
          <a:effectLst/>
        </p:spPr>
        <p:txBody>
          <a:bodyPr wrap="none" lIns="92075" tIns="46038" rIns="92075" bIns="46038" anchor="ctr"/>
          <a:lstStyle/>
          <a:p>
            <a:pPr defTabSz="762000">
              <a:defRPr/>
            </a:pPr>
            <a:fld id="{A668977A-3572-4392-907F-8F125AD2A05E}"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ransition/>
  <p:hf sldNum="0" hdr="0" ftr="0" dt="0"/>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ea typeface="宋体" pitchFamily="2" charset="-122"/>
        </a:defRPr>
      </a:lvl2pPr>
      <a:lvl3pPr algn="ctr" rtl="0" eaLnBrk="1" fontAlgn="base" hangingPunct="1">
        <a:spcBef>
          <a:spcPct val="0"/>
        </a:spcBef>
        <a:spcAft>
          <a:spcPct val="0"/>
        </a:spcAft>
        <a:defRPr sz="4000">
          <a:solidFill>
            <a:schemeClr val="tx2"/>
          </a:solidFill>
          <a:latin typeface="Arial" charset="0"/>
          <a:ea typeface="宋体" pitchFamily="2" charset="-122"/>
        </a:defRPr>
      </a:lvl3pPr>
      <a:lvl4pPr algn="ctr" rtl="0" eaLnBrk="1" fontAlgn="base" hangingPunct="1">
        <a:spcBef>
          <a:spcPct val="0"/>
        </a:spcBef>
        <a:spcAft>
          <a:spcPct val="0"/>
        </a:spcAft>
        <a:defRPr sz="4000">
          <a:solidFill>
            <a:schemeClr val="tx2"/>
          </a:solidFill>
          <a:latin typeface="Arial" charset="0"/>
          <a:ea typeface="宋体" pitchFamily="2" charset="-122"/>
        </a:defRPr>
      </a:lvl4pPr>
      <a:lvl5pPr algn="ctr" rtl="0" eaLnBrk="1" fontAlgn="base" hangingPunct="1">
        <a:spcBef>
          <a:spcPct val="0"/>
        </a:spcBef>
        <a:spcAft>
          <a:spcPct val="0"/>
        </a:spcAft>
        <a:defRPr sz="4000">
          <a:solidFill>
            <a:schemeClr val="tx2"/>
          </a:solidFill>
          <a:latin typeface="Arial" charset="0"/>
          <a:ea typeface="宋体" pitchFamily="2" charset="-122"/>
        </a:defRPr>
      </a:lvl5pPr>
      <a:lvl6pPr marL="457200" algn="ctr" rtl="0" eaLnBrk="1" fontAlgn="base" hangingPunct="1">
        <a:spcBef>
          <a:spcPct val="0"/>
        </a:spcBef>
        <a:spcAft>
          <a:spcPct val="0"/>
        </a:spcAft>
        <a:defRPr sz="4000">
          <a:solidFill>
            <a:schemeClr val="tx2"/>
          </a:solidFill>
          <a:latin typeface="Arial" charset="0"/>
          <a:ea typeface="宋体" pitchFamily="2" charset="-122"/>
        </a:defRPr>
      </a:lvl6pPr>
      <a:lvl7pPr marL="914400" algn="ctr" rtl="0" eaLnBrk="1" fontAlgn="base" hangingPunct="1">
        <a:spcBef>
          <a:spcPct val="0"/>
        </a:spcBef>
        <a:spcAft>
          <a:spcPct val="0"/>
        </a:spcAft>
        <a:defRPr sz="4000">
          <a:solidFill>
            <a:schemeClr val="tx2"/>
          </a:solidFill>
          <a:latin typeface="Arial" charset="0"/>
          <a:ea typeface="宋体" pitchFamily="2" charset="-122"/>
        </a:defRPr>
      </a:lvl7pPr>
      <a:lvl8pPr marL="1371600" algn="ctr" rtl="0" eaLnBrk="1" fontAlgn="base" hangingPunct="1">
        <a:spcBef>
          <a:spcPct val="0"/>
        </a:spcBef>
        <a:spcAft>
          <a:spcPct val="0"/>
        </a:spcAft>
        <a:defRPr sz="4000">
          <a:solidFill>
            <a:schemeClr val="tx2"/>
          </a:solidFill>
          <a:latin typeface="Arial" charset="0"/>
          <a:ea typeface="宋体" pitchFamily="2" charset="-122"/>
        </a:defRPr>
      </a:lvl8pPr>
      <a:lvl9pPr marL="1828800" algn="ctr" rtl="0" eaLnBrk="1" fontAlgn="base" hangingPunct="1">
        <a:spcBef>
          <a:spcPct val="0"/>
        </a:spcBef>
        <a:spcAft>
          <a:spcPct val="0"/>
        </a:spcAft>
        <a:defRPr sz="4000">
          <a:solidFill>
            <a:schemeClr val="tx2"/>
          </a:solidFill>
          <a:latin typeface="Arial" charset="0"/>
          <a:ea typeface="宋体" pitchFamily="2" charset="-122"/>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tiff"/><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tif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academic.microsoft.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hyperlink" Target="https://www.aminer.c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hyperlink" Target="https://www.openacademic.ai/oa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www.openacademic.ai/oa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aminer.cn/citatio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github.com/zfjsail/OAG"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www.openacademic.ai/oa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304800" y="1828800"/>
            <a:ext cx="8686800" cy="1828800"/>
          </a:xfrm>
        </p:spPr>
        <p:txBody>
          <a:bodyPr>
            <a:noAutofit/>
          </a:bodyPr>
          <a:lstStyle/>
          <a:p>
            <a:r>
              <a:rPr lang="en-US" altLang="zh-CN" b="1" dirty="0"/>
              <a:t>OAG: Toward Linking Large-scale Heterogeneous Entity Graphs</a:t>
            </a:r>
            <a:endParaRPr lang="en-US" altLang="zh-CN" sz="2800" b="1" dirty="0">
              <a:solidFill>
                <a:schemeClr val="tx1"/>
              </a:solidFill>
              <a:latin typeface="微软雅黑" pitchFamily="34" charset="-122"/>
              <a:ea typeface="微软雅黑" pitchFamily="34" charset="-122"/>
            </a:endParaRPr>
          </a:p>
        </p:txBody>
      </p:sp>
      <p:sp>
        <p:nvSpPr>
          <p:cNvPr id="7" name="Rectangle 3"/>
          <p:cNvSpPr>
            <a:spLocks noGrp="1" noChangeArrowheads="1"/>
          </p:cNvSpPr>
          <p:nvPr>
            <p:ph type="subTitle" idx="1"/>
          </p:nvPr>
        </p:nvSpPr>
        <p:spPr>
          <a:xfrm>
            <a:off x="0" y="3733800"/>
            <a:ext cx="9144000" cy="1676400"/>
          </a:xfrm>
        </p:spPr>
        <p:txBody>
          <a:bodyPr>
            <a:normAutofit/>
          </a:bodyPr>
          <a:lstStyle/>
          <a:p>
            <a:r>
              <a:rPr lang="en-US" sz="2200" dirty="0" err="1"/>
              <a:t>Fanjin</a:t>
            </a:r>
            <a:r>
              <a:rPr lang="en-US" sz="2200" dirty="0"/>
              <a:t> Zhang, Xiao Liu, </a:t>
            </a:r>
            <a:r>
              <a:rPr lang="en-US" sz="2200" dirty="0" err="1"/>
              <a:t>Jie</a:t>
            </a:r>
            <a:r>
              <a:rPr lang="en-US" sz="2200" dirty="0"/>
              <a:t> Tang, </a:t>
            </a:r>
            <a:r>
              <a:rPr lang="en-US" sz="2200" dirty="0" err="1"/>
              <a:t>Yuxiao</a:t>
            </a:r>
            <a:r>
              <a:rPr lang="en-US" sz="2200" dirty="0"/>
              <a:t> Dong, </a:t>
            </a:r>
            <a:r>
              <a:rPr lang="en-US" sz="2200" dirty="0" err="1"/>
              <a:t>Peiran</a:t>
            </a:r>
            <a:r>
              <a:rPr lang="en-US" sz="2200" dirty="0"/>
              <a:t> Yao, </a:t>
            </a:r>
            <a:r>
              <a:rPr lang="en-US" sz="2200" dirty="0" err="1"/>
              <a:t>Jie</a:t>
            </a:r>
            <a:r>
              <a:rPr lang="en-US" sz="2200" dirty="0"/>
              <a:t> Zhang, </a:t>
            </a:r>
            <a:r>
              <a:rPr lang="en-US" sz="2200" dirty="0" err="1"/>
              <a:t>Xiaotao</a:t>
            </a:r>
            <a:r>
              <a:rPr lang="en-US" sz="2200" dirty="0"/>
              <a:t> Gu, Yan Wang, Bin Shao, Rui Li and </a:t>
            </a:r>
            <a:r>
              <a:rPr lang="en-US" sz="2200" dirty="0" err="1"/>
              <a:t>Kuansan</a:t>
            </a:r>
            <a:r>
              <a:rPr lang="en-US" sz="2200" dirty="0"/>
              <a:t> Wang.</a:t>
            </a:r>
          </a:p>
          <a:p>
            <a:endParaRPr lang="en-US" sz="2200" dirty="0"/>
          </a:p>
          <a:p>
            <a:r>
              <a:rPr lang="en-US" sz="2200" dirty="0"/>
              <a:t>Tsinghua University       Microsoft Research</a:t>
            </a:r>
          </a:p>
          <a:p>
            <a:endParaRPr lang="en-US" sz="2200" dirty="0"/>
          </a:p>
          <a:p>
            <a:endParaRPr lang="en-US" sz="2200" dirty="0"/>
          </a:p>
          <a:p>
            <a:pPr algn="ctr" eaLnBrk="1" hangingPunct="1"/>
            <a:endParaRPr lang="en-US" altLang="zh-CN" sz="2200" dirty="0">
              <a:latin typeface="+mj-lt"/>
              <a:ea typeface="微软雅黑" pitchFamily="34" charset="-122"/>
              <a:cs typeface="Times New Roman" pitchFamily="18" charset="0"/>
            </a:endParaRPr>
          </a:p>
          <a:p>
            <a:pPr>
              <a:spcBef>
                <a:spcPts val="1800"/>
              </a:spcBef>
            </a:pPr>
            <a:endParaRPr lang="en-US" altLang="zh-CN" sz="2200" dirty="0">
              <a:solidFill>
                <a:schemeClr val="bg2">
                  <a:lumMod val="50000"/>
                </a:schemeClr>
              </a:solidFill>
              <a:ea typeface="微软雅黑" pitchFamily="34" charset="-122"/>
              <a:cs typeface="Times New Roman" pitchFamily="18" charset="0"/>
            </a:endParaRPr>
          </a:p>
        </p:txBody>
      </p:sp>
      <p:pic>
        <p:nvPicPr>
          <p:cNvPr id="5" name="Picture 2" descr="E:\learning\research\Social_Action_Tracking\presentation\000-1-清华大学校徽_p1.png">
            <a:extLst>
              <a:ext uri="{FF2B5EF4-FFF2-40B4-BE49-F238E27FC236}">
                <a16:creationId xmlns:a16="http://schemas.microsoft.com/office/drawing/2014/main" id="{5DCC1927-A093-0340-8D5D-BEC4A89BC173}"/>
              </a:ext>
            </a:extLst>
          </p:cNvPr>
          <p:cNvPicPr>
            <a:picLocks noChangeAspect="1" noChangeArrowheads="1"/>
          </p:cNvPicPr>
          <p:nvPr/>
        </p:nvPicPr>
        <p:blipFill>
          <a:blip r:embed="rId3" cstate="print"/>
          <a:srcRect/>
          <a:stretch>
            <a:fillRect/>
          </a:stretch>
        </p:blipFill>
        <p:spPr bwMode="auto">
          <a:xfrm>
            <a:off x="2667000" y="5394198"/>
            <a:ext cx="1066800" cy="1071227"/>
          </a:xfrm>
          <a:prstGeom prst="rect">
            <a:avLst/>
          </a:prstGeom>
          <a:noFill/>
        </p:spPr>
      </p:pic>
      <p:pic>
        <p:nvPicPr>
          <p:cNvPr id="11" name="Picture 2" descr="http://pcosta.azurewebsites.net/images/ms_logo_cam.gif">
            <a:extLst>
              <a:ext uri="{FF2B5EF4-FFF2-40B4-BE49-F238E27FC236}">
                <a16:creationId xmlns:a16="http://schemas.microsoft.com/office/drawing/2014/main" id="{694BD815-2734-A04C-B29D-AAC9A8A26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5410200"/>
            <a:ext cx="2040499" cy="9174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4C3DC-2E70-D947-9AF5-AE40ED7DC6B5}"/>
              </a:ext>
            </a:extLst>
          </p:cNvPr>
          <p:cNvSpPr>
            <a:spLocks noGrp="1"/>
          </p:cNvSpPr>
          <p:nvPr>
            <p:ph type="title"/>
          </p:nvPr>
        </p:nvSpPr>
        <p:spPr/>
        <p:txBody>
          <a:bodyPr/>
          <a:lstStyle/>
          <a:p>
            <a:r>
              <a:rPr lang="en-US" altLang="zh-CN" dirty="0"/>
              <a:t>Venue</a:t>
            </a:r>
            <a:r>
              <a:rPr lang="zh-CN" altLang="en-US" dirty="0"/>
              <a:t> </a:t>
            </a:r>
            <a:r>
              <a:rPr lang="en-US" altLang="zh-CN" dirty="0"/>
              <a:t>linking</a:t>
            </a:r>
            <a:r>
              <a:rPr lang="zh-CN" altLang="en-US" dirty="0"/>
              <a:t> </a:t>
            </a:r>
            <a:r>
              <a:rPr lang="en-US" dirty="0"/>
              <a:t>characteristics</a:t>
            </a:r>
          </a:p>
        </p:txBody>
      </p:sp>
      <p:sp>
        <p:nvSpPr>
          <p:cNvPr id="3" name="Content Placeholder 2">
            <a:extLst>
              <a:ext uri="{FF2B5EF4-FFF2-40B4-BE49-F238E27FC236}">
                <a16:creationId xmlns:a16="http://schemas.microsoft.com/office/drawing/2014/main" id="{E6B0788D-686C-5947-8A8C-7D50F97D1F3E}"/>
              </a:ext>
            </a:extLst>
          </p:cNvPr>
          <p:cNvSpPr>
            <a:spLocks noGrp="1"/>
          </p:cNvSpPr>
          <p:nvPr>
            <p:ph idx="1"/>
          </p:nvPr>
        </p:nvSpPr>
        <p:spPr/>
        <p:txBody>
          <a:bodyPr/>
          <a:lstStyle/>
          <a:p>
            <a:r>
              <a:rPr lang="en-US" altLang="zh-CN" sz="2800" dirty="0"/>
              <a:t>Word</a:t>
            </a:r>
            <a:r>
              <a:rPr lang="zh-CN" altLang="en-US" sz="2800" dirty="0"/>
              <a:t> </a:t>
            </a:r>
            <a:r>
              <a:rPr lang="en-US" altLang="zh-CN" sz="2800" dirty="0"/>
              <a:t>order</a:t>
            </a:r>
            <a:r>
              <a:rPr lang="zh-CN" altLang="en-US" sz="2800" dirty="0"/>
              <a:t> </a:t>
            </a:r>
            <a:r>
              <a:rPr lang="en-US" altLang="zh-CN" sz="2800" dirty="0"/>
              <a:t>matters</a:t>
            </a:r>
          </a:p>
          <a:p>
            <a:pPr lvl="1"/>
            <a:r>
              <a:rPr lang="en-US" altLang="zh-CN" sz="2400" dirty="0"/>
              <a:t>E.g.</a:t>
            </a:r>
            <a:r>
              <a:rPr lang="zh-CN" altLang="en-US" sz="2400" dirty="0"/>
              <a:t> </a:t>
            </a:r>
            <a:r>
              <a:rPr lang="en-US" altLang="zh-CN" sz="2400" i="1" dirty="0"/>
              <a:t>‘Diagnostic and interventional imaging’ </a:t>
            </a:r>
            <a:r>
              <a:rPr lang="en-US" altLang="zh-CN" sz="2400" dirty="0"/>
              <a:t>and </a:t>
            </a:r>
            <a:r>
              <a:rPr lang="en-US" altLang="zh-CN" sz="2400" i="1" dirty="0"/>
              <a:t>‘Journal</a:t>
            </a:r>
            <a:r>
              <a:rPr lang="zh-CN" altLang="en-US" sz="2400" i="1" dirty="0"/>
              <a:t> </a:t>
            </a:r>
            <a:r>
              <a:rPr lang="en-US" altLang="zh-CN" sz="2400" i="1" dirty="0"/>
              <a:t>of Diagnostic Imaging and Interventional Radiology’</a:t>
            </a:r>
          </a:p>
          <a:p>
            <a:pPr lvl="1"/>
            <a:endParaRPr lang="en-US" altLang="zh-CN" sz="2400" i="1" dirty="0"/>
          </a:p>
          <a:p>
            <a:r>
              <a:rPr lang="en-US" altLang="zh-CN" sz="2800" dirty="0"/>
              <a:t>Fuzzy</a:t>
            </a:r>
            <a:r>
              <a:rPr lang="zh-CN" altLang="en-US" sz="2800" dirty="0"/>
              <a:t> </a:t>
            </a:r>
            <a:r>
              <a:rPr lang="en-US" altLang="zh-CN" sz="2800" dirty="0"/>
              <a:t>matching</a:t>
            </a:r>
            <a:r>
              <a:rPr lang="zh-CN" altLang="en-US" sz="2800" dirty="0"/>
              <a:t> </a:t>
            </a:r>
            <a:r>
              <a:rPr lang="en-US" altLang="zh-CN" sz="2800" dirty="0"/>
              <a:t>for</a:t>
            </a:r>
            <a:r>
              <a:rPr lang="zh-CN" altLang="en-US" sz="2800" dirty="0"/>
              <a:t> </a:t>
            </a:r>
            <a:r>
              <a:rPr lang="en-US" altLang="zh-CN" sz="2800" dirty="0"/>
              <a:t>varied-length</a:t>
            </a:r>
            <a:r>
              <a:rPr lang="zh-CN" altLang="en-US" sz="2800" dirty="0"/>
              <a:t> </a:t>
            </a:r>
            <a:r>
              <a:rPr lang="en-US" altLang="zh-CN" sz="2800" dirty="0"/>
              <a:t>venue</a:t>
            </a:r>
            <a:r>
              <a:rPr lang="zh-CN" altLang="en-US" sz="2800" dirty="0"/>
              <a:t> </a:t>
            </a:r>
            <a:r>
              <a:rPr lang="en-US" altLang="zh-CN" sz="2800" dirty="0"/>
              <a:t>names.</a:t>
            </a:r>
          </a:p>
          <a:p>
            <a:pPr lvl="1"/>
            <a:r>
              <a:rPr lang="en-US" altLang="zh-CN" sz="2400" dirty="0"/>
              <a:t>Extra or missing prefix or suffix</a:t>
            </a:r>
          </a:p>
          <a:p>
            <a:pPr lvl="1"/>
            <a:r>
              <a:rPr lang="en-US" altLang="zh-CN" sz="2400" dirty="0"/>
              <a:t>E.g.</a:t>
            </a:r>
            <a:r>
              <a:rPr lang="zh-CN" altLang="en-US" sz="2400" dirty="0"/>
              <a:t> </a:t>
            </a:r>
            <a:r>
              <a:rPr lang="en-US" altLang="zh-CN" sz="2400" i="1" u="sng" dirty="0"/>
              <a:t>Proceedings of</a:t>
            </a:r>
            <a:r>
              <a:rPr lang="en-US" altLang="zh-CN" sz="2400" i="1" dirty="0"/>
              <a:t> the Second</a:t>
            </a:r>
            <a:r>
              <a:rPr lang="zh-CN" altLang="en-US" sz="2400" i="1" dirty="0"/>
              <a:t> </a:t>
            </a:r>
            <a:r>
              <a:rPr lang="en-US" altLang="zh-CN" sz="2400" i="1" dirty="0"/>
              <a:t>international conference on Advances in social network mining</a:t>
            </a:r>
            <a:r>
              <a:rPr lang="zh-CN" altLang="en-US" sz="2400" i="1" dirty="0"/>
              <a:t> </a:t>
            </a:r>
            <a:r>
              <a:rPr lang="en-US" altLang="zh-CN" sz="2400" i="1" dirty="0"/>
              <a:t>and analysis</a:t>
            </a:r>
            <a:r>
              <a:rPr lang="en-US" altLang="zh-CN" sz="2400" dirty="0"/>
              <a:t>.</a:t>
            </a:r>
          </a:p>
          <a:p>
            <a:endParaRPr lang="en-US" dirty="0"/>
          </a:p>
        </p:txBody>
      </p:sp>
    </p:spTree>
    <p:extLst>
      <p:ext uri="{BB962C8B-B14F-4D97-AF65-F5344CB8AC3E}">
        <p14:creationId xmlns:p14="http://schemas.microsoft.com/office/powerpoint/2010/main" val="380708086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C434E-A141-A245-A280-6276F63D4451}"/>
              </a:ext>
            </a:extLst>
          </p:cNvPr>
          <p:cNvSpPr>
            <a:spLocks noGrp="1"/>
          </p:cNvSpPr>
          <p:nvPr>
            <p:ph type="title"/>
          </p:nvPr>
        </p:nvSpPr>
        <p:spPr/>
        <p:txBody>
          <a:bodyPr/>
          <a:lstStyle/>
          <a:p>
            <a:r>
              <a:rPr lang="en-US" altLang="zh-CN" dirty="0"/>
              <a:t>Venue</a:t>
            </a:r>
            <a:r>
              <a:rPr lang="zh-CN" altLang="en-US" dirty="0"/>
              <a:t> </a:t>
            </a:r>
            <a:r>
              <a:rPr lang="en-US" altLang="zh-CN" dirty="0"/>
              <a:t>linking</a:t>
            </a:r>
            <a:r>
              <a:rPr lang="zh-CN" altLang="en-US" dirty="0"/>
              <a:t> </a:t>
            </a:r>
            <a:r>
              <a:rPr lang="en-US" altLang="zh-CN" dirty="0"/>
              <a:t>model</a:t>
            </a:r>
            <a:endParaRPr lang="en-US" dirty="0"/>
          </a:p>
        </p:txBody>
      </p:sp>
      <p:pic>
        <p:nvPicPr>
          <p:cNvPr id="4" name="Content Placeholder 3">
            <a:extLst>
              <a:ext uri="{FF2B5EF4-FFF2-40B4-BE49-F238E27FC236}">
                <a16:creationId xmlns:a16="http://schemas.microsoft.com/office/drawing/2014/main" id="{0D6DA38F-46E6-7841-8C58-06DED6A6F326}"/>
              </a:ext>
            </a:extLst>
          </p:cNvPr>
          <p:cNvPicPr>
            <a:picLocks noGrp="1" noChangeAspect="1"/>
          </p:cNvPicPr>
          <p:nvPr>
            <p:ph idx="1"/>
          </p:nvPr>
        </p:nvPicPr>
        <p:blipFill>
          <a:blip r:embed="rId3"/>
          <a:stretch>
            <a:fillRect/>
          </a:stretch>
        </p:blipFill>
        <p:spPr>
          <a:xfrm>
            <a:off x="879977" y="1671256"/>
            <a:ext cx="6760751" cy="3942555"/>
          </a:xfrm>
          <a:prstGeom prst="rect">
            <a:avLst/>
          </a:prstGeom>
        </p:spPr>
      </p:pic>
      <p:pic>
        <p:nvPicPr>
          <p:cNvPr id="5" name="Picture 4">
            <a:extLst>
              <a:ext uri="{FF2B5EF4-FFF2-40B4-BE49-F238E27FC236}">
                <a16:creationId xmlns:a16="http://schemas.microsoft.com/office/drawing/2014/main" id="{8A27D5A8-41D9-CF4A-9404-D26ED1596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475" y="998503"/>
            <a:ext cx="2760023" cy="436915"/>
          </a:xfrm>
          <a:prstGeom prst="rect">
            <a:avLst/>
          </a:prstGeom>
        </p:spPr>
      </p:pic>
      <p:cxnSp>
        <p:nvCxnSpPr>
          <p:cNvPr id="6" name="Straight Arrow Connector 5">
            <a:extLst>
              <a:ext uri="{FF2B5EF4-FFF2-40B4-BE49-F238E27FC236}">
                <a16:creationId xmlns:a16="http://schemas.microsoft.com/office/drawing/2014/main" id="{B44791E3-A999-BB41-8986-73B3AF6D3A4A}"/>
              </a:ext>
            </a:extLst>
          </p:cNvPr>
          <p:cNvCxnSpPr>
            <a:cxnSpLocks/>
            <a:endCxn id="5" idx="2"/>
          </p:cNvCxnSpPr>
          <p:nvPr/>
        </p:nvCxnSpPr>
        <p:spPr>
          <a:xfrm flipH="1" flipV="1">
            <a:off x="4926487" y="1435418"/>
            <a:ext cx="821636" cy="4716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A99BC62-65E6-1847-AB91-85F4FB3549A8}"/>
              </a:ext>
            </a:extLst>
          </p:cNvPr>
          <p:cNvPicPr>
            <a:picLocks noChangeAspect="1"/>
          </p:cNvPicPr>
          <p:nvPr/>
        </p:nvPicPr>
        <p:blipFill>
          <a:blip r:embed="rId5"/>
          <a:stretch>
            <a:fillRect/>
          </a:stretch>
        </p:blipFill>
        <p:spPr>
          <a:xfrm>
            <a:off x="6400799" y="1419349"/>
            <a:ext cx="2760023" cy="447571"/>
          </a:xfrm>
          <a:prstGeom prst="rect">
            <a:avLst/>
          </a:prstGeom>
        </p:spPr>
      </p:pic>
      <p:pic>
        <p:nvPicPr>
          <p:cNvPr id="9" name="Picture 8">
            <a:extLst>
              <a:ext uri="{FF2B5EF4-FFF2-40B4-BE49-F238E27FC236}">
                <a16:creationId xmlns:a16="http://schemas.microsoft.com/office/drawing/2014/main" id="{41E35E50-75E0-4E44-A387-2D399B764E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7192" y="4557766"/>
            <a:ext cx="2044358" cy="433315"/>
          </a:xfrm>
          <a:prstGeom prst="rect">
            <a:avLst/>
          </a:prstGeom>
        </p:spPr>
      </p:pic>
      <p:cxnSp>
        <p:nvCxnSpPr>
          <p:cNvPr id="10" name="Straight Arrow Connector 9">
            <a:extLst>
              <a:ext uri="{FF2B5EF4-FFF2-40B4-BE49-F238E27FC236}">
                <a16:creationId xmlns:a16="http://schemas.microsoft.com/office/drawing/2014/main" id="{911D5F1E-50B2-CD4B-A4D4-3783CA8D44D2}"/>
              </a:ext>
            </a:extLst>
          </p:cNvPr>
          <p:cNvCxnSpPr>
            <a:cxnSpLocks/>
          </p:cNvCxnSpPr>
          <p:nvPr/>
        </p:nvCxnSpPr>
        <p:spPr>
          <a:xfrm>
            <a:off x="6934200" y="4374107"/>
            <a:ext cx="381000" cy="1836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9F733BA-3514-BA41-B697-BDE00995C1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4016" y="5368639"/>
            <a:ext cx="2044358" cy="368827"/>
          </a:xfrm>
          <a:prstGeom prst="rect">
            <a:avLst/>
          </a:prstGeom>
        </p:spPr>
      </p:pic>
      <p:cxnSp>
        <p:nvCxnSpPr>
          <p:cNvPr id="12" name="Straight Arrow Connector 11">
            <a:extLst>
              <a:ext uri="{FF2B5EF4-FFF2-40B4-BE49-F238E27FC236}">
                <a16:creationId xmlns:a16="http://schemas.microsoft.com/office/drawing/2014/main" id="{9DE10C19-5985-CF46-AE01-E83F30F8991E}"/>
              </a:ext>
            </a:extLst>
          </p:cNvPr>
          <p:cNvCxnSpPr>
            <a:cxnSpLocks/>
            <a:endCxn id="11" idx="1"/>
          </p:cNvCxnSpPr>
          <p:nvPr/>
        </p:nvCxnSpPr>
        <p:spPr>
          <a:xfrm>
            <a:off x="6781800" y="5225497"/>
            <a:ext cx="282216" cy="3275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B9C0641-504B-5742-87F5-D438EA28BF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8123" y="5904252"/>
            <a:ext cx="3145302" cy="306086"/>
          </a:xfrm>
          <a:prstGeom prst="rect">
            <a:avLst/>
          </a:prstGeom>
        </p:spPr>
      </p:pic>
      <p:cxnSp>
        <p:nvCxnSpPr>
          <p:cNvPr id="14" name="Straight Arrow Connector 13">
            <a:extLst>
              <a:ext uri="{FF2B5EF4-FFF2-40B4-BE49-F238E27FC236}">
                <a16:creationId xmlns:a16="http://schemas.microsoft.com/office/drawing/2014/main" id="{CEA97B4D-EF62-4A42-B7C1-31E6C0B79437}"/>
              </a:ext>
            </a:extLst>
          </p:cNvPr>
          <p:cNvCxnSpPr>
            <a:cxnSpLocks/>
          </p:cNvCxnSpPr>
          <p:nvPr/>
        </p:nvCxnSpPr>
        <p:spPr>
          <a:xfrm>
            <a:off x="6472237" y="5607900"/>
            <a:ext cx="309563" cy="1879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3EC7F6A-B738-2442-BE05-FAEB6BD3989D}"/>
              </a:ext>
            </a:extLst>
          </p:cNvPr>
          <p:cNvSpPr txBox="1"/>
          <p:nvPr/>
        </p:nvSpPr>
        <p:spPr>
          <a:xfrm>
            <a:off x="7644686" y="3578288"/>
            <a:ext cx="1125269" cy="646331"/>
          </a:xfrm>
          <a:prstGeom prst="rect">
            <a:avLst/>
          </a:prstGeom>
          <a:noFill/>
        </p:spPr>
        <p:txBody>
          <a:bodyPr wrap="square" rtlCol="0">
            <a:spAutoFit/>
          </a:bodyPr>
          <a:lstStyle/>
          <a:p>
            <a:pPr algn="ctr"/>
            <a:r>
              <a:rPr lang="en-US" altLang="zh-CN" dirty="0"/>
              <a:t>Similarity</a:t>
            </a:r>
            <a:r>
              <a:rPr lang="zh-CN" altLang="en-US" dirty="0"/>
              <a:t> </a:t>
            </a:r>
            <a:endParaRPr lang="en-US" altLang="zh-CN" dirty="0"/>
          </a:p>
          <a:p>
            <a:pPr algn="ctr"/>
            <a:r>
              <a:rPr lang="en-US" altLang="zh-CN" dirty="0"/>
              <a:t>score</a:t>
            </a:r>
            <a:endParaRPr lang="en-US" dirty="0"/>
          </a:p>
        </p:txBody>
      </p:sp>
      <p:cxnSp>
        <p:nvCxnSpPr>
          <p:cNvPr id="16" name="Straight Arrow Connector 15">
            <a:extLst>
              <a:ext uri="{FF2B5EF4-FFF2-40B4-BE49-F238E27FC236}">
                <a16:creationId xmlns:a16="http://schemas.microsoft.com/office/drawing/2014/main" id="{DDF0AC9D-7C67-8048-8D7C-1DC153CF589F}"/>
              </a:ext>
            </a:extLst>
          </p:cNvPr>
          <p:cNvCxnSpPr>
            <a:cxnSpLocks/>
          </p:cNvCxnSpPr>
          <p:nvPr/>
        </p:nvCxnSpPr>
        <p:spPr>
          <a:xfrm flipV="1">
            <a:off x="6629400" y="1821049"/>
            <a:ext cx="381001" cy="12269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B4B97BD-CF82-6B4C-BAD9-FE1F3671C5BE}"/>
              </a:ext>
            </a:extLst>
          </p:cNvPr>
          <p:cNvSpPr txBox="1"/>
          <p:nvPr/>
        </p:nvSpPr>
        <p:spPr>
          <a:xfrm>
            <a:off x="6485413" y="953656"/>
            <a:ext cx="2636137" cy="369332"/>
          </a:xfrm>
          <a:prstGeom prst="rect">
            <a:avLst/>
          </a:prstGeom>
          <a:noFill/>
        </p:spPr>
        <p:txBody>
          <a:bodyPr wrap="square" rtlCol="0">
            <a:spAutoFit/>
          </a:bodyPr>
          <a:lstStyle/>
          <a:p>
            <a:r>
              <a:rPr lang="en-US" dirty="0"/>
              <a:t>Two-layer LSTM layers</a:t>
            </a:r>
          </a:p>
        </p:txBody>
      </p:sp>
      <p:sp>
        <p:nvSpPr>
          <p:cNvPr id="29" name="TextBox 28">
            <a:extLst>
              <a:ext uri="{FF2B5EF4-FFF2-40B4-BE49-F238E27FC236}">
                <a16:creationId xmlns:a16="http://schemas.microsoft.com/office/drawing/2014/main" id="{C3374E65-9C30-7246-A75E-190BB06EED4D}"/>
              </a:ext>
            </a:extLst>
          </p:cNvPr>
          <p:cNvSpPr txBox="1"/>
          <p:nvPr/>
        </p:nvSpPr>
        <p:spPr>
          <a:xfrm>
            <a:off x="956548" y="5687963"/>
            <a:ext cx="2636137" cy="646331"/>
          </a:xfrm>
          <a:prstGeom prst="rect">
            <a:avLst/>
          </a:prstGeom>
          <a:noFill/>
        </p:spPr>
        <p:txBody>
          <a:bodyPr wrap="square" rtlCol="0">
            <a:spAutoFit/>
          </a:bodyPr>
          <a:lstStyle/>
          <a:p>
            <a:r>
              <a:rPr lang="en-US" dirty="0"/>
              <a:t>Keywords extracted from integral sequences</a:t>
            </a:r>
          </a:p>
        </p:txBody>
      </p:sp>
      <p:sp>
        <p:nvSpPr>
          <p:cNvPr id="30" name="TextBox 29">
            <a:extLst>
              <a:ext uri="{FF2B5EF4-FFF2-40B4-BE49-F238E27FC236}">
                <a16:creationId xmlns:a16="http://schemas.microsoft.com/office/drawing/2014/main" id="{8206B618-0A7A-A64C-B12A-EA3A5E7E6D35}"/>
              </a:ext>
            </a:extLst>
          </p:cNvPr>
          <p:cNvSpPr txBox="1"/>
          <p:nvPr/>
        </p:nvSpPr>
        <p:spPr>
          <a:xfrm>
            <a:off x="956548" y="1416130"/>
            <a:ext cx="2636137" cy="369332"/>
          </a:xfrm>
          <a:prstGeom prst="rect">
            <a:avLst/>
          </a:prstGeom>
          <a:noFill/>
        </p:spPr>
        <p:txBody>
          <a:bodyPr wrap="square" rtlCol="0">
            <a:spAutoFit/>
          </a:bodyPr>
          <a:lstStyle/>
          <a:p>
            <a:r>
              <a:rPr lang="en-US" dirty="0"/>
              <a:t>Raw word sequence</a:t>
            </a:r>
          </a:p>
        </p:txBody>
      </p:sp>
      <p:sp>
        <p:nvSpPr>
          <p:cNvPr id="31" name="TextBox 30">
            <a:extLst>
              <a:ext uri="{FF2B5EF4-FFF2-40B4-BE49-F238E27FC236}">
                <a16:creationId xmlns:a16="http://schemas.microsoft.com/office/drawing/2014/main" id="{0E452419-8178-EC45-A6C2-CB9CF1078F07}"/>
              </a:ext>
            </a:extLst>
          </p:cNvPr>
          <p:cNvSpPr txBox="1"/>
          <p:nvPr/>
        </p:nvSpPr>
        <p:spPr>
          <a:xfrm>
            <a:off x="140335" y="3330304"/>
            <a:ext cx="816213" cy="369332"/>
          </a:xfrm>
          <a:prstGeom prst="rect">
            <a:avLst/>
          </a:prstGeom>
          <a:noFill/>
        </p:spPr>
        <p:txBody>
          <a:bodyPr wrap="square" rtlCol="0">
            <a:spAutoFit/>
          </a:bodyPr>
          <a:lstStyle/>
          <a:p>
            <a:r>
              <a:rPr lang="en-US" b="1" dirty="0"/>
              <a:t>Input</a:t>
            </a:r>
          </a:p>
        </p:txBody>
      </p:sp>
    </p:spTree>
    <p:extLst>
      <p:ext uri="{BB962C8B-B14F-4D97-AF65-F5344CB8AC3E}">
        <p14:creationId xmlns:p14="http://schemas.microsoft.com/office/powerpoint/2010/main" val="1250800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3C83-DB48-A14E-9709-311A6B3C3428}"/>
              </a:ext>
            </a:extLst>
          </p:cNvPr>
          <p:cNvSpPr>
            <a:spLocks noGrp="1"/>
          </p:cNvSpPr>
          <p:nvPr>
            <p:ph type="title"/>
          </p:nvPr>
        </p:nvSpPr>
        <p:spPr/>
        <p:txBody>
          <a:bodyPr/>
          <a:lstStyle/>
          <a:p>
            <a:r>
              <a:rPr lang="en-US" dirty="0"/>
              <a:t>Framework: </a:t>
            </a:r>
            <a:r>
              <a:rPr lang="en-US" dirty="0" err="1"/>
              <a:t>LinKG</a:t>
            </a:r>
            <a:endParaRPr lang="en-US" dirty="0"/>
          </a:p>
        </p:txBody>
      </p:sp>
      <p:sp>
        <p:nvSpPr>
          <p:cNvPr id="3" name="Content Placeholder 2">
            <a:extLst>
              <a:ext uri="{FF2B5EF4-FFF2-40B4-BE49-F238E27FC236}">
                <a16:creationId xmlns:a16="http://schemas.microsoft.com/office/drawing/2014/main" id="{1DD86E37-A40E-8944-A531-33ED6B9ABE16}"/>
              </a:ext>
            </a:extLst>
          </p:cNvPr>
          <p:cNvSpPr>
            <a:spLocks noGrp="1"/>
          </p:cNvSpPr>
          <p:nvPr>
            <p:ph idx="1"/>
          </p:nvPr>
        </p:nvSpPr>
        <p:spPr>
          <a:xfrm>
            <a:off x="323861" y="1196975"/>
            <a:ext cx="8569564" cy="4929188"/>
          </a:xfrm>
        </p:spPr>
        <p:txBody>
          <a:bodyPr/>
          <a:lstStyle/>
          <a:p>
            <a:r>
              <a:rPr lang="en-US" dirty="0">
                <a:solidFill>
                  <a:schemeClr val="bg2"/>
                </a:solidFill>
              </a:rPr>
              <a:t>Venue linking — Sequence-based Entities</a:t>
            </a:r>
          </a:p>
          <a:p>
            <a:pPr lvl="1"/>
            <a:r>
              <a:rPr lang="en-US" dirty="0">
                <a:solidFill>
                  <a:schemeClr val="bg2"/>
                </a:solidFill>
              </a:rPr>
              <a:t>An LSTM-based method to capture the dependencies</a:t>
            </a:r>
          </a:p>
          <a:p>
            <a:r>
              <a:rPr lang="en-US" dirty="0"/>
              <a:t>Paper linking</a:t>
            </a:r>
          </a:p>
          <a:p>
            <a:pPr lvl="1"/>
            <a:r>
              <a:rPr lang="en-US" kern="1200" dirty="0">
                <a:latin typeface="Arial" charset="0"/>
                <a:ea typeface="宋体" pitchFamily="2" charset="-122"/>
              </a:rPr>
              <a:t>locality-sensitive hashing and convolutional neural networks for scalable and precise linking.</a:t>
            </a:r>
            <a:endParaRPr lang="en-US" dirty="0"/>
          </a:p>
          <a:p>
            <a:r>
              <a:rPr lang="en-US" dirty="0"/>
              <a:t>Author linking</a:t>
            </a:r>
          </a:p>
          <a:p>
            <a:pPr lvl="1"/>
            <a:r>
              <a:rPr lang="en-US" kern="1200" dirty="0">
                <a:latin typeface="Arial" charset="0"/>
                <a:ea typeface="宋体" pitchFamily="2" charset="-122"/>
              </a:rPr>
              <a:t>heterogeneous graph attention networks to model different types of entities.</a:t>
            </a:r>
          </a:p>
        </p:txBody>
      </p:sp>
    </p:spTree>
    <p:extLst>
      <p:ext uri="{BB962C8B-B14F-4D97-AF65-F5344CB8AC3E}">
        <p14:creationId xmlns:p14="http://schemas.microsoft.com/office/powerpoint/2010/main" val="31135240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AE48-F702-2F41-A272-D13D1ED72683}"/>
              </a:ext>
            </a:extLst>
          </p:cNvPr>
          <p:cNvSpPr>
            <a:spLocks noGrp="1"/>
          </p:cNvSpPr>
          <p:nvPr>
            <p:ph type="title"/>
          </p:nvPr>
        </p:nvSpPr>
        <p:spPr/>
        <p:txBody>
          <a:bodyPr/>
          <a:lstStyle/>
          <a:p>
            <a:r>
              <a:rPr lang="en-US" sz="3600" dirty="0"/>
              <a:t>Linking </a:t>
            </a:r>
            <a:r>
              <a:rPr lang="en-US" altLang="zh-CN" sz="3600" dirty="0"/>
              <a:t>p</a:t>
            </a:r>
            <a:r>
              <a:rPr lang="en-US" sz="3600" dirty="0"/>
              <a:t>apers — </a:t>
            </a:r>
            <a:r>
              <a:rPr lang="en-US" altLang="zh-CN" sz="3600" dirty="0"/>
              <a:t>l</a:t>
            </a:r>
            <a:r>
              <a:rPr lang="en-US" sz="3600" dirty="0"/>
              <a:t>arge-scale </a:t>
            </a:r>
            <a:r>
              <a:rPr lang="en-US" altLang="zh-CN" sz="3600" dirty="0"/>
              <a:t>e</a:t>
            </a:r>
            <a:r>
              <a:rPr lang="en-US" sz="3600" dirty="0"/>
              <a:t>ntities</a:t>
            </a:r>
          </a:p>
        </p:txBody>
      </p:sp>
      <p:sp>
        <p:nvSpPr>
          <p:cNvPr id="3" name="Content Placeholder 2">
            <a:extLst>
              <a:ext uri="{FF2B5EF4-FFF2-40B4-BE49-F238E27FC236}">
                <a16:creationId xmlns:a16="http://schemas.microsoft.com/office/drawing/2014/main" id="{F203E5B1-D5B5-F341-B724-79A9CB8572A5}"/>
              </a:ext>
            </a:extLst>
          </p:cNvPr>
          <p:cNvSpPr>
            <a:spLocks noGrp="1"/>
          </p:cNvSpPr>
          <p:nvPr>
            <p:ph idx="1"/>
          </p:nvPr>
        </p:nvSpPr>
        <p:spPr/>
        <p:txBody>
          <a:bodyPr/>
          <a:lstStyle/>
          <a:p>
            <a:r>
              <a:rPr lang="en-US" altLang="zh-CN" sz="2800" b="1" dirty="0"/>
              <a:t>Problem</a:t>
            </a:r>
            <a:r>
              <a:rPr lang="zh-CN" altLang="en-US" sz="2800" b="1" dirty="0"/>
              <a:t> </a:t>
            </a:r>
            <a:r>
              <a:rPr lang="en-US" altLang="zh-CN" sz="2800" b="1" dirty="0"/>
              <a:t>setting</a:t>
            </a:r>
            <a:r>
              <a:rPr lang="en-US" altLang="zh-CN" sz="2800" dirty="0"/>
              <a:t>:</a:t>
            </a:r>
            <a:r>
              <a:rPr lang="zh-CN" altLang="en-US" sz="2800" dirty="0"/>
              <a:t> </a:t>
            </a:r>
            <a:r>
              <a:rPr lang="en-US" sz="2800" dirty="0"/>
              <a:t>To link paper entities, we fully leverage the heterogeneous</a:t>
            </a:r>
            <a:r>
              <a:rPr lang="zh-CN" altLang="en-US" sz="2800" dirty="0"/>
              <a:t> </a:t>
            </a:r>
            <a:r>
              <a:rPr lang="en-US" sz="2800" dirty="0"/>
              <a:t>information, including a paper’s title and </a:t>
            </a:r>
            <a:r>
              <a:rPr lang="en-US" altLang="zh-CN" sz="2800" dirty="0"/>
              <a:t>authors.</a:t>
            </a:r>
          </a:p>
          <a:p>
            <a:r>
              <a:rPr lang="en-US" altLang="zh-CN" sz="2800" dirty="0"/>
              <a:t>Leverage</a:t>
            </a:r>
            <a:r>
              <a:rPr lang="zh-CN" altLang="en-US" sz="2800" dirty="0"/>
              <a:t> </a:t>
            </a:r>
            <a:r>
              <a:rPr lang="en-US" altLang="zh-CN" sz="2800" dirty="0"/>
              <a:t>the</a:t>
            </a:r>
            <a:r>
              <a:rPr lang="zh-CN" altLang="en-US" sz="2800" dirty="0"/>
              <a:t> </a:t>
            </a:r>
            <a:r>
              <a:rPr lang="en-US" altLang="zh-CN" sz="2800" b="1" dirty="0"/>
              <a:t>hashing</a:t>
            </a:r>
            <a:r>
              <a:rPr lang="zh-CN" altLang="en-US" sz="2800" b="1" dirty="0"/>
              <a:t> </a:t>
            </a:r>
            <a:r>
              <a:rPr lang="en-US" altLang="zh-CN" sz="2800" b="1" dirty="0"/>
              <a:t>technique</a:t>
            </a:r>
            <a:r>
              <a:rPr lang="zh-CN" altLang="en-US" sz="2800" b="1" dirty="0"/>
              <a:t> </a:t>
            </a:r>
            <a:r>
              <a:rPr lang="en-US" altLang="zh-CN" sz="2800" dirty="0"/>
              <a:t>(LSH)</a:t>
            </a:r>
            <a:r>
              <a:rPr lang="zh-CN" altLang="en-US" sz="2800" dirty="0"/>
              <a:t> </a:t>
            </a:r>
            <a:r>
              <a:rPr lang="en-US" altLang="zh-CN" sz="2800" dirty="0"/>
              <a:t>for</a:t>
            </a:r>
            <a:r>
              <a:rPr lang="zh-CN" altLang="en-US" sz="2800" dirty="0"/>
              <a:t> </a:t>
            </a:r>
            <a:r>
              <a:rPr lang="en-US" altLang="zh-CN" sz="2800" dirty="0"/>
              <a:t>fast</a:t>
            </a:r>
            <a:r>
              <a:rPr lang="zh-CN" altLang="en-US" sz="2800" dirty="0"/>
              <a:t> </a:t>
            </a:r>
            <a:r>
              <a:rPr lang="en-US" altLang="zh-CN" sz="2800" dirty="0"/>
              <a:t>processing</a:t>
            </a:r>
          </a:p>
          <a:p>
            <a:pPr lvl="1"/>
            <a:r>
              <a:rPr lang="en-US" altLang="zh-CN" sz="2400" dirty="0"/>
              <a:t>Adopt</a:t>
            </a:r>
            <a:r>
              <a:rPr lang="zh-CN" altLang="en-US" sz="2400" dirty="0"/>
              <a:t> </a:t>
            </a:r>
            <a:r>
              <a:rPr lang="en-US" altLang="zh-CN" sz="2400" dirty="0"/>
              <a:t>Doc2Vec</a:t>
            </a:r>
            <a:r>
              <a:rPr lang="zh-CN" altLang="en-US" sz="2400" dirty="0"/>
              <a:t> </a:t>
            </a:r>
            <a:r>
              <a:rPr lang="en-US" altLang="zh-CN" sz="2400" dirty="0"/>
              <a:t>to</a:t>
            </a:r>
            <a:r>
              <a:rPr lang="zh-CN" altLang="en-US" sz="2400" dirty="0"/>
              <a:t> </a:t>
            </a:r>
            <a:r>
              <a:rPr lang="en-US" altLang="zh-CN" sz="2400" dirty="0"/>
              <a:t>transform</a:t>
            </a:r>
            <a:r>
              <a:rPr lang="zh-CN" altLang="en-US" sz="2400" dirty="0"/>
              <a:t> </a:t>
            </a:r>
            <a:r>
              <a:rPr lang="en-US" altLang="zh-CN" sz="2400" dirty="0"/>
              <a:t>titles</a:t>
            </a:r>
            <a:r>
              <a:rPr lang="zh-CN" altLang="en-US" sz="2400" dirty="0"/>
              <a:t> </a:t>
            </a:r>
            <a:r>
              <a:rPr lang="en-US" altLang="zh-CN" sz="2400" dirty="0"/>
              <a:t>to</a:t>
            </a:r>
            <a:r>
              <a:rPr lang="zh-CN" altLang="en-US" sz="2400" dirty="0"/>
              <a:t> </a:t>
            </a:r>
            <a:r>
              <a:rPr lang="en-US" altLang="zh-CN" sz="2400" dirty="0"/>
              <a:t>real-valued</a:t>
            </a:r>
            <a:r>
              <a:rPr lang="zh-CN" altLang="en-US" sz="2400" dirty="0"/>
              <a:t> </a:t>
            </a:r>
            <a:r>
              <a:rPr lang="en-US" altLang="zh-CN" sz="2400" dirty="0"/>
              <a:t>vectors</a:t>
            </a:r>
          </a:p>
          <a:p>
            <a:pPr lvl="1"/>
            <a:r>
              <a:rPr lang="en-US" altLang="zh-CN" sz="2400" dirty="0"/>
              <a:t>Use</a:t>
            </a:r>
            <a:r>
              <a:rPr lang="zh-CN" altLang="en-US" sz="2400" dirty="0"/>
              <a:t> </a:t>
            </a:r>
            <a:r>
              <a:rPr lang="en-US" altLang="zh-CN" sz="2400" dirty="0"/>
              <a:t>LSH</a:t>
            </a:r>
            <a:r>
              <a:rPr lang="zh-CN" altLang="en-US" sz="2400" dirty="0"/>
              <a:t> </a:t>
            </a:r>
            <a:r>
              <a:rPr lang="en-US" altLang="zh-CN" sz="2400" dirty="0"/>
              <a:t>to</a:t>
            </a:r>
            <a:r>
              <a:rPr lang="zh-CN" altLang="en-US" sz="2400" dirty="0"/>
              <a:t> </a:t>
            </a:r>
            <a:r>
              <a:rPr lang="en-US" altLang="zh-CN" sz="2400" dirty="0"/>
              <a:t>map</a:t>
            </a:r>
            <a:r>
              <a:rPr lang="zh-CN" altLang="en-US" sz="2400" dirty="0"/>
              <a:t> </a:t>
            </a:r>
            <a:r>
              <a:rPr lang="en-US" altLang="zh-CN" sz="2400" dirty="0"/>
              <a:t>real-valued</a:t>
            </a:r>
            <a:r>
              <a:rPr lang="zh-CN" altLang="en-US" sz="2400" dirty="0"/>
              <a:t> </a:t>
            </a:r>
            <a:r>
              <a:rPr lang="en-US" altLang="zh-CN" sz="2400" dirty="0"/>
              <a:t>paper</a:t>
            </a:r>
            <a:r>
              <a:rPr lang="zh-CN" altLang="en-US" sz="2400" dirty="0"/>
              <a:t> </a:t>
            </a:r>
            <a:r>
              <a:rPr lang="en-US" altLang="zh-CN" sz="2400" dirty="0"/>
              <a:t>features</a:t>
            </a:r>
            <a:r>
              <a:rPr lang="zh-CN" altLang="en-US" sz="2400" dirty="0"/>
              <a:t> </a:t>
            </a:r>
            <a:r>
              <a:rPr lang="en-US" altLang="zh-CN" sz="2400" dirty="0"/>
              <a:t>to</a:t>
            </a:r>
            <a:r>
              <a:rPr lang="zh-CN" altLang="en-US" sz="2400" dirty="0"/>
              <a:t> </a:t>
            </a:r>
            <a:r>
              <a:rPr lang="en-US" altLang="zh-CN" sz="2400" dirty="0"/>
              <a:t>binary</a:t>
            </a:r>
            <a:r>
              <a:rPr lang="zh-CN" altLang="en-US" sz="2400" dirty="0"/>
              <a:t> </a:t>
            </a:r>
            <a:r>
              <a:rPr lang="en-US" altLang="zh-CN" sz="2400" dirty="0"/>
              <a:t>codes.</a:t>
            </a:r>
          </a:p>
          <a:p>
            <a:r>
              <a:rPr lang="en-US" altLang="zh-CN" sz="2800" dirty="0"/>
              <a:t>And</a:t>
            </a:r>
            <a:r>
              <a:rPr lang="zh-CN" altLang="en-US" sz="2800" dirty="0"/>
              <a:t> </a:t>
            </a:r>
            <a:r>
              <a:rPr lang="en-US" altLang="zh-CN" sz="2800" dirty="0"/>
              <a:t>the</a:t>
            </a:r>
            <a:r>
              <a:rPr lang="zh-CN" altLang="en-US" sz="2800" dirty="0"/>
              <a:t> </a:t>
            </a:r>
            <a:r>
              <a:rPr lang="en-US" sz="2800" b="1" dirty="0"/>
              <a:t>convolution</a:t>
            </a:r>
            <a:r>
              <a:rPr lang="en-US" altLang="zh-CN" sz="2800" b="1" dirty="0"/>
              <a:t>al</a:t>
            </a:r>
            <a:r>
              <a:rPr lang="en-US" sz="2800" b="1" dirty="0"/>
              <a:t> neural network </a:t>
            </a:r>
            <a:r>
              <a:rPr lang="en-US" sz="2800" dirty="0"/>
              <a:t>for</a:t>
            </a:r>
            <a:r>
              <a:rPr lang="zh-CN" altLang="en-US" sz="2800" dirty="0"/>
              <a:t> </a:t>
            </a:r>
            <a:r>
              <a:rPr lang="en-US" sz="2800" dirty="0"/>
              <a:t>effective linking.</a:t>
            </a:r>
          </a:p>
          <a:p>
            <a:endParaRPr lang="en-US" altLang="zh-CN" sz="2800" dirty="0"/>
          </a:p>
          <a:p>
            <a:endParaRPr lang="en-US" sz="2800" dirty="0"/>
          </a:p>
          <a:p>
            <a:endParaRPr lang="en-US" sz="2800" dirty="0"/>
          </a:p>
          <a:p>
            <a:endParaRPr lang="en-US" dirty="0"/>
          </a:p>
        </p:txBody>
      </p:sp>
    </p:spTree>
    <p:extLst>
      <p:ext uri="{BB962C8B-B14F-4D97-AF65-F5344CB8AC3E}">
        <p14:creationId xmlns:p14="http://schemas.microsoft.com/office/powerpoint/2010/main" val="7339006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4EB7-E443-3244-8582-D0B32DBF9463}"/>
              </a:ext>
            </a:extLst>
          </p:cNvPr>
          <p:cNvSpPr>
            <a:spLocks noGrp="1"/>
          </p:cNvSpPr>
          <p:nvPr>
            <p:ph type="title"/>
          </p:nvPr>
        </p:nvSpPr>
        <p:spPr/>
        <p:txBody>
          <a:bodyPr/>
          <a:lstStyle/>
          <a:p>
            <a:r>
              <a:rPr lang="en-US" altLang="zh-CN" dirty="0"/>
              <a:t>Paper</a:t>
            </a:r>
            <a:r>
              <a:rPr lang="zh-CN" altLang="en-US" dirty="0"/>
              <a:t> </a:t>
            </a:r>
            <a:r>
              <a:rPr lang="en-US" altLang="zh-CN" dirty="0"/>
              <a:t>linking</a:t>
            </a:r>
            <a:r>
              <a:rPr lang="zh-CN" altLang="en-US" dirty="0"/>
              <a:t> </a:t>
            </a:r>
            <a:r>
              <a:rPr lang="en-US" dirty="0"/>
              <a:t>characteristics</a:t>
            </a:r>
          </a:p>
        </p:txBody>
      </p:sp>
      <p:sp>
        <p:nvSpPr>
          <p:cNvPr id="3" name="Content Placeholder 2">
            <a:extLst>
              <a:ext uri="{FF2B5EF4-FFF2-40B4-BE49-F238E27FC236}">
                <a16:creationId xmlns:a16="http://schemas.microsoft.com/office/drawing/2014/main" id="{0DF67528-618C-2C4E-9B57-22F1CD7B5DEF}"/>
              </a:ext>
            </a:extLst>
          </p:cNvPr>
          <p:cNvSpPr>
            <a:spLocks noGrp="1"/>
          </p:cNvSpPr>
          <p:nvPr>
            <p:ph idx="1"/>
          </p:nvPr>
        </p:nvSpPr>
        <p:spPr/>
        <p:txBody>
          <a:bodyPr/>
          <a:lstStyle/>
          <a:p>
            <a:r>
              <a:rPr lang="en-US" altLang="zh-CN" dirty="0"/>
              <a:t>Large-scale</a:t>
            </a:r>
            <a:r>
              <a:rPr lang="zh-CN" altLang="en-US" dirty="0"/>
              <a:t> </a:t>
            </a:r>
            <a:r>
              <a:rPr lang="en-US" altLang="zh-CN" dirty="0"/>
              <a:t>entities</a:t>
            </a:r>
          </a:p>
          <a:p>
            <a:pPr lvl="1"/>
            <a:r>
              <a:rPr lang="en-US" altLang="zh-CN" dirty="0"/>
              <a:t>Hundreds</a:t>
            </a:r>
            <a:r>
              <a:rPr lang="zh-CN" altLang="en-US" dirty="0"/>
              <a:t> </a:t>
            </a:r>
            <a:r>
              <a:rPr lang="en-US" altLang="zh-CN" dirty="0"/>
              <a:t>of</a:t>
            </a:r>
            <a:r>
              <a:rPr lang="zh-CN" altLang="en-US" dirty="0"/>
              <a:t> </a:t>
            </a:r>
            <a:r>
              <a:rPr lang="en-US" altLang="zh-CN" dirty="0"/>
              <a:t>millions</a:t>
            </a:r>
            <a:r>
              <a:rPr lang="zh-CN" altLang="en-US" dirty="0"/>
              <a:t> </a:t>
            </a:r>
            <a:r>
              <a:rPr lang="en-US" altLang="zh-CN" dirty="0"/>
              <a:t>of</a:t>
            </a:r>
            <a:r>
              <a:rPr lang="zh-CN" altLang="en-US" dirty="0"/>
              <a:t> </a:t>
            </a:r>
            <a:r>
              <a:rPr lang="en-US" altLang="zh-CN" dirty="0"/>
              <a:t>academic</a:t>
            </a:r>
            <a:r>
              <a:rPr lang="zh-CN" altLang="en-US" dirty="0"/>
              <a:t> </a:t>
            </a:r>
            <a:r>
              <a:rPr lang="en-US" altLang="zh-CN" dirty="0"/>
              <a:t>publications</a:t>
            </a:r>
            <a:r>
              <a:rPr lang="zh-CN" altLang="en-US" dirty="0"/>
              <a:t> </a:t>
            </a:r>
            <a:r>
              <a:rPr lang="en-US" altLang="zh-CN" dirty="0"/>
              <a:t>for</a:t>
            </a:r>
            <a:r>
              <a:rPr lang="zh-CN" altLang="en-US" dirty="0"/>
              <a:t> </a:t>
            </a:r>
            <a:r>
              <a:rPr lang="en-US" altLang="zh-CN" dirty="0"/>
              <a:t>each</a:t>
            </a:r>
            <a:r>
              <a:rPr lang="zh-CN" altLang="en-US" dirty="0"/>
              <a:t> </a:t>
            </a:r>
            <a:r>
              <a:rPr lang="en-US" altLang="zh-CN" dirty="0"/>
              <a:t>graph.</a:t>
            </a:r>
          </a:p>
          <a:p>
            <a:pPr lvl="1"/>
            <a:endParaRPr lang="en-US" altLang="zh-CN" dirty="0"/>
          </a:p>
          <a:p>
            <a:r>
              <a:rPr lang="en-US" altLang="zh-CN" dirty="0"/>
              <a:t>Local</a:t>
            </a:r>
            <a:r>
              <a:rPr lang="zh-CN" altLang="en-US" dirty="0"/>
              <a:t> </a:t>
            </a:r>
            <a:r>
              <a:rPr lang="en-US" altLang="zh-CN" dirty="0"/>
              <a:t>and</a:t>
            </a:r>
            <a:r>
              <a:rPr lang="zh-CN" altLang="en-US" dirty="0"/>
              <a:t> </a:t>
            </a:r>
            <a:r>
              <a:rPr lang="en-US" altLang="zh-CN" dirty="0"/>
              <a:t>hierarchical</a:t>
            </a:r>
            <a:r>
              <a:rPr lang="zh-CN" altLang="en-US" dirty="0"/>
              <a:t> </a:t>
            </a:r>
            <a:r>
              <a:rPr lang="en-US" altLang="zh-CN" dirty="0"/>
              <a:t>matching</a:t>
            </a:r>
            <a:r>
              <a:rPr lang="zh-CN" altLang="en-US" dirty="0"/>
              <a:t> </a:t>
            </a:r>
            <a:r>
              <a:rPr lang="en-US" altLang="zh-CN" dirty="0"/>
              <a:t>patterns</a:t>
            </a:r>
          </a:p>
          <a:p>
            <a:pPr lvl="1"/>
            <a:r>
              <a:rPr lang="en-US" altLang="zh-CN" dirty="0"/>
              <a:t>Paper</a:t>
            </a:r>
            <a:r>
              <a:rPr lang="zh-CN" altLang="en-US" dirty="0"/>
              <a:t> </a:t>
            </a:r>
            <a:r>
              <a:rPr lang="en-US" altLang="zh-CN" dirty="0"/>
              <a:t>titles are often truncated if they contain punctuation marks, such</a:t>
            </a:r>
            <a:r>
              <a:rPr lang="zh-CN" altLang="en-US" dirty="0"/>
              <a:t> </a:t>
            </a:r>
            <a:r>
              <a:rPr lang="en-US" altLang="zh-CN" dirty="0"/>
              <a:t>as ‘:’ and ‘?’</a:t>
            </a:r>
          </a:p>
          <a:p>
            <a:pPr lvl="1"/>
            <a:r>
              <a:rPr lang="en-US" altLang="zh-CN" dirty="0"/>
              <a:t>Different</a:t>
            </a:r>
            <a:r>
              <a:rPr lang="zh-CN" altLang="en-US" dirty="0"/>
              <a:t> </a:t>
            </a:r>
            <a:r>
              <a:rPr lang="en-US" altLang="zh-CN" dirty="0"/>
              <a:t>author</a:t>
            </a:r>
            <a:r>
              <a:rPr lang="zh-CN" altLang="en-US" dirty="0"/>
              <a:t> </a:t>
            </a:r>
            <a:r>
              <a:rPr lang="en-US" altLang="zh-CN" dirty="0"/>
              <a:t>name</a:t>
            </a:r>
            <a:r>
              <a:rPr lang="zh-CN" altLang="en-US" dirty="0"/>
              <a:t> </a:t>
            </a:r>
            <a:r>
              <a:rPr lang="en-US" altLang="zh-CN" dirty="0"/>
              <a:t>formats:</a:t>
            </a:r>
            <a:r>
              <a:rPr lang="zh-CN" altLang="en-US" dirty="0"/>
              <a:t> </a:t>
            </a:r>
            <a:r>
              <a:rPr lang="en-US" altLang="zh-CN" dirty="0"/>
              <a:t>Jing</a:t>
            </a:r>
            <a:r>
              <a:rPr lang="zh-CN" altLang="en-US" dirty="0"/>
              <a:t> </a:t>
            </a:r>
            <a:r>
              <a:rPr lang="en-US" altLang="zh-CN" dirty="0"/>
              <a:t>Zhang,</a:t>
            </a:r>
            <a:r>
              <a:rPr lang="zh-CN" altLang="en-US" dirty="0"/>
              <a:t> </a:t>
            </a:r>
            <a:r>
              <a:rPr lang="en-US" altLang="zh-CN" dirty="0"/>
              <a:t>J.,</a:t>
            </a:r>
            <a:r>
              <a:rPr lang="zh-CN" altLang="en-US" dirty="0"/>
              <a:t> </a:t>
            </a:r>
            <a:r>
              <a:rPr lang="en-US" altLang="zh-CN" dirty="0"/>
              <a:t>Zhang</a:t>
            </a:r>
            <a:r>
              <a:rPr lang="zh-CN" altLang="en-US" dirty="0"/>
              <a:t> </a:t>
            </a:r>
            <a:r>
              <a:rPr lang="en-US" altLang="zh-CN" dirty="0"/>
              <a:t>&amp;</a:t>
            </a:r>
            <a:r>
              <a:rPr lang="zh-CN" altLang="en-US" dirty="0"/>
              <a:t> </a:t>
            </a:r>
            <a:r>
              <a:rPr lang="en-US" altLang="zh-CN" dirty="0"/>
              <a:t>Zhang,</a:t>
            </a:r>
            <a:r>
              <a:rPr lang="zh-CN" altLang="en-US" dirty="0"/>
              <a:t> </a:t>
            </a:r>
            <a:r>
              <a:rPr lang="en-US" altLang="zh-CN" dirty="0"/>
              <a:t>J.</a:t>
            </a:r>
          </a:p>
          <a:p>
            <a:pPr lvl="1"/>
            <a:endParaRPr lang="en-US" altLang="zh-CN" dirty="0"/>
          </a:p>
          <a:p>
            <a:pPr lvl="1"/>
            <a:endParaRPr lang="en-US" altLang="zh-CN" dirty="0"/>
          </a:p>
          <a:p>
            <a:endParaRPr lang="en-US" dirty="0"/>
          </a:p>
        </p:txBody>
      </p:sp>
    </p:spTree>
    <p:extLst>
      <p:ext uri="{BB962C8B-B14F-4D97-AF65-F5344CB8AC3E}">
        <p14:creationId xmlns:p14="http://schemas.microsoft.com/office/powerpoint/2010/main" val="228538588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A669-A32A-0644-B886-A58B2933322E}"/>
              </a:ext>
            </a:extLst>
          </p:cNvPr>
          <p:cNvSpPr>
            <a:spLocks noGrp="1"/>
          </p:cNvSpPr>
          <p:nvPr>
            <p:ph type="title"/>
          </p:nvPr>
        </p:nvSpPr>
        <p:spPr/>
        <p:txBody>
          <a:bodyPr/>
          <a:lstStyle/>
          <a:p>
            <a:r>
              <a:rPr lang="en-US" altLang="zh-CN" dirty="0"/>
              <a:t>Paper</a:t>
            </a:r>
            <a:r>
              <a:rPr lang="zh-CN" altLang="en-US" dirty="0"/>
              <a:t> </a:t>
            </a:r>
            <a:r>
              <a:rPr lang="en-US" altLang="zh-CN" dirty="0"/>
              <a:t>linking</a:t>
            </a:r>
            <a:r>
              <a:rPr lang="zh-CN" altLang="en-US" dirty="0"/>
              <a:t> </a:t>
            </a:r>
            <a:r>
              <a:rPr lang="en-US" altLang="zh-CN" dirty="0"/>
              <a:t>model</a:t>
            </a:r>
            <a:r>
              <a:rPr lang="zh-CN" altLang="en-US" dirty="0"/>
              <a:t> </a:t>
            </a:r>
            <a:r>
              <a:rPr lang="en-US" dirty="0"/>
              <a:t>—</a:t>
            </a:r>
            <a:r>
              <a:rPr lang="zh-CN" altLang="en-US" dirty="0"/>
              <a:t> </a:t>
            </a:r>
            <a:r>
              <a:rPr lang="en-US" altLang="zh-CN" dirty="0"/>
              <a:t>CNN</a:t>
            </a:r>
            <a:r>
              <a:rPr lang="zh-CN" altLang="en-US" dirty="0"/>
              <a:t> </a:t>
            </a:r>
            <a:r>
              <a:rPr lang="en-US" altLang="zh-CN" dirty="0"/>
              <a:t>model</a:t>
            </a:r>
            <a:endParaRPr lang="en-US" dirty="0"/>
          </a:p>
        </p:txBody>
      </p:sp>
      <p:grpSp>
        <p:nvGrpSpPr>
          <p:cNvPr id="4" name="Group 3">
            <a:extLst>
              <a:ext uri="{FF2B5EF4-FFF2-40B4-BE49-F238E27FC236}">
                <a16:creationId xmlns:a16="http://schemas.microsoft.com/office/drawing/2014/main" id="{EB4CD79B-F44B-094C-887F-55DB7E57DA1A}"/>
              </a:ext>
            </a:extLst>
          </p:cNvPr>
          <p:cNvGrpSpPr/>
          <p:nvPr/>
        </p:nvGrpSpPr>
        <p:grpSpPr>
          <a:xfrm>
            <a:off x="762000" y="1828800"/>
            <a:ext cx="7933997" cy="4035852"/>
            <a:chOff x="1625162" y="1107342"/>
            <a:chExt cx="8848397" cy="4553503"/>
          </a:xfrm>
        </p:grpSpPr>
        <p:pic>
          <p:nvPicPr>
            <p:cNvPr id="5" name="Picture 4">
              <a:extLst>
                <a:ext uri="{FF2B5EF4-FFF2-40B4-BE49-F238E27FC236}">
                  <a16:creationId xmlns:a16="http://schemas.microsoft.com/office/drawing/2014/main" id="{F1806A4E-2274-1247-A1E5-5A4885732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442" y="1774645"/>
              <a:ext cx="8755117" cy="3886200"/>
            </a:xfrm>
            <a:prstGeom prst="rect">
              <a:avLst/>
            </a:prstGeom>
          </p:spPr>
        </p:pic>
        <p:sp>
          <p:nvSpPr>
            <p:cNvPr id="6" name="TextBox 5">
              <a:extLst>
                <a:ext uri="{FF2B5EF4-FFF2-40B4-BE49-F238E27FC236}">
                  <a16:creationId xmlns:a16="http://schemas.microsoft.com/office/drawing/2014/main" id="{6051A78D-0770-4247-9509-B735D143E1F2}"/>
                </a:ext>
              </a:extLst>
            </p:cNvPr>
            <p:cNvSpPr txBox="1"/>
            <p:nvPr/>
          </p:nvSpPr>
          <p:spPr>
            <a:xfrm>
              <a:off x="1625162" y="1107342"/>
              <a:ext cx="3569249" cy="451429"/>
            </a:xfrm>
            <a:prstGeom prst="rect">
              <a:avLst/>
            </a:prstGeom>
            <a:noFill/>
          </p:spPr>
          <p:txBody>
            <a:bodyPr wrap="square" rtlCol="0">
              <a:spAutoFit/>
            </a:bodyPr>
            <a:lstStyle/>
            <a:p>
              <a:r>
                <a:rPr lang="en-US" altLang="zh-CN" sz="2000" dirty="0"/>
                <a:t>word-level</a:t>
              </a:r>
              <a:r>
                <a:rPr lang="zh-CN" altLang="en-US" sz="2000" dirty="0"/>
                <a:t> </a:t>
              </a:r>
              <a:r>
                <a:rPr lang="en-US" altLang="zh-CN" sz="2000" dirty="0"/>
                <a:t>similarity</a:t>
              </a:r>
              <a:r>
                <a:rPr lang="zh-CN" altLang="en-US" sz="2000" dirty="0"/>
                <a:t> </a:t>
              </a:r>
              <a:r>
                <a:rPr lang="en-US" altLang="zh-CN" sz="2000" dirty="0"/>
                <a:t>matrix</a:t>
              </a:r>
              <a:endParaRPr lang="en-US" sz="2000" dirty="0"/>
            </a:p>
          </p:txBody>
        </p:sp>
        <p:cxnSp>
          <p:nvCxnSpPr>
            <p:cNvPr id="7" name="Straight Arrow Connector 6">
              <a:extLst>
                <a:ext uri="{FF2B5EF4-FFF2-40B4-BE49-F238E27FC236}">
                  <a16:creationId xmlns:a16="http://schemas.microsoft.com/office/drawing/2014/main" id="{FA226BB2-204F-B845-8B76-7E634F08F1BA}"/>
                </a:ext>
              </a:extLst>
            </p:cNvPr>
            <p:cNvCxnSpPr>
              <a:cxnSpLocks/>
              <a:endCxn id="6" idx="2"/>
            </p:cNvCxnSpPr>
            <p:nvPr/>
          </p:nvCxnSpPr>
          <p:spPr>
            <a:xfrm flipV="1">
              <a:off x="2996762" y="1558771"/>
              <a:ext cx="413024" cy="258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3EF0D1A3-A25E-F640-9557-DCE2B8B021B5}"/>
              </a:ext>
            </a:extLst>
          </p:cNvPr>
          <p:cNvPicPr>
            <a:picLocks noChangeAspect="1"/>
          </p:cNvPicPr>
          <p:nvPr/>
        </p:nvPicPr>
        <p:blipFill>
          <a:blip r:embed="rId4"/>
          <a:stretch>
            <a:fillRect/>
          </a:stretch>
        </p:blipFill>
        <p:spPr>
          <a:xfrm>
            <a:off x="4038600" y="1325274"/>
            <a:ext cx="4191002" cy="750769"/>
          </a:xfrm>
          <a:prstGeom prst="rect">
            <a:avLst/>
          </a:prstGeom>
        </p:spPr>
      </p:pic>
      <p:sp>
        <p:nvSpPr>
          <p:cNvPr id="10" name="TextBox 9">
            <a:extLst>
              <a:ext uri="{FF2B5EF4-FFF2-40B4-BE49-F238E27FC236}">
                <a16:creationId xmlns:a16="http://schemas.microsoft.com/office/drawing/2014/main" id="{CA32EFE7-6D50-0B4D-9948-0852A74EA680}"/>
              </a:ext>
            </a:extLst>
          </p:cNvPr>
          <p:cNvSpPr txBox="1"/>
          <p:nvPr/>
        </p:nvSpPr>
        <p:spPr>
          <a:xfrm>
            <a:off x="1756996" y="993348"/>
            <a:ext cx="4563207" cy="646331"/>
          </a:xfrm>
          <a:prstGeom prst="rect">
            <a:avLst/>
          </a:prstGeom>
          <a:noFill/>
        </p:spPr>
        <p:txBody>
          <a:bodyPr wrap="square" rtlCol="0">
            <a:spAutoFit/>
          </a:bodyPr>
          <a:lstStyle/>
          <a:p>
            <a:r>
              <a:rPr lang="en-US" altLang="zh-CN" dirty="0"/>
              <a:t>Convolution</a:t>
            </a:r>
            <a:r>
              <a:rPr lang="zh-CN" altLang="en-US" dirty="0"/>
              <a:t> </a:t>
            </a:r>
            <a:r>
              <a:rPr lang="en-US" altLang="zh-CN" dirty="0"/>
              <a:t>on</a:t>
            </a:r>
            <a:r>
              <a:rPr lang="zh-CN" altLang="en-US" dirty="0"/>
              <a:t> </a:t>
            </a:r>
            <a:r>
              <a:rPr lang="en-US" altLang="zh-CN" dirty="0"/>
              <a:t>input</a:t>
            </a:r>
            <a:r>
              <a:rPr lang="zh-CN" altLang="en-US" dirty="0"/>
              <a:t> </a:t>
            </a:r>
            <a:r>
              <a:rPr lang="en-US" altLang="zh-CN" dirty="0"/>
              <a:t>similarity</a:t>
            </a:r>
            <a:r>
              <a:rPr lang="zh-CN" altLang="en-US" dirty="0"/>
              <a:t> </a:t>
            </a:r>
            <a:r>
              <a:rPr lang="en-US" altLang="zh-CN" dirty="0"/>
              <a:t>matrix</a:t>
            </a:r>
          </a:p>
          <a:p>
            <a:endParaRPr lang="en-US" dirty="0"/>
          </a:p>
        </p:txBody>
      </p:sp>
      <p:sp>
        <p:nvSpPr>
          <p:cNvPr id="11" name="TextBox 10">
            <a:extLst>
              <a:ext uri="{FF2B5EF4-FFF2-40B4-BE49-F238E27FC236}">
                <a16:creationId xmlns:a16="http://schemas.microsoft.com/office/drawing/2014/main" id="{9AAE556A-0298-7043-A469-C22D6940E409}"/>
              </a:ext>
            </a:extLst>
          </p:cNvPr>
          <p:cNvSpPr txBox="1"/>
          <p:nvPr/>
        </p:nvSpPr>
        <p:spPr>
          <a:xfrm>
            <a:off x="7162800" y="2511026"/>
            <a:ext cx="1371600" cy="369332"/>
          </a:xfrm>
          <a:prstGeom prst="rect">
            <a:avLst/>
          </a:prstGeom>
          <a:noFill/>
        </p:spPr>
        <p:txBody>
          <a:bodyPr wrap="square" rtlCol="0">
            <a:spAutoFit/>
          </a:bodyPr>
          <a:lstStyle/>
          <a:p>
            <a:r>
              <a:rPr lang="en-US" altLang="zh-CN" dirty="0"/>
              <a:t>MLP layers</a:t>
            </a:r>
            <a:endParaRPr lang="en-US" dirty="0"/>
          </a:p>
        </p:txBody>
      </p:sp>
      <p:cxnSp>
        <p:nvCxnSpPr>
          <p:cNvPr id="13" name="Straight Arrow Connector 12">
            <a:extLst>
              <a:ext uri="{FF2B5EF4-FFF2-40B4-BE49-F238E27FC236}">
                <a16:creationId xmlns:a16="http://schemas.microsoft.com/office/drawing/2014/main" id="{585DF2EC-B4EE-1847-83ED-0D81708D64DD}"/>
              </a:ext>
            </a:extLst>
          </p:cNvPr>
          <p:cNvCxnSpPr/>
          <p:nvPr/>
        </p:nvCxnSpPr>
        <p:spPr>
          <a:xfrm flipV="1">
            <a:off x="7620000" y="2880358"/>
            <a:ext cx="152400" cy="5486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BD63A4C-8D83-0345-B9F7-BC09503D0D1A}"/>
              </a:ext>
            </a:extLst>
          </p:cNvPr>
          <p:cNvCxnSpPr>
            <a:cxnSpLocks/>
          </p:cNvCxnSpPr>
          <p:nvPr/>
        </p:nvCxnSpPr>
        <p:spPr>
          <a:xfrm flipV="1">
            <a:off x="3453379" y="1973822"/>
            <a:ext cx="1232921" cy="7218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33628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3C83-DB48-A14E-9709-311A6B3C3428}"/>
              </a:ext>
            </a:extLst>
          </p:cNvPr>
          <p:cNvSpPr>
            <a:spLocks noGrp="1"/>
          </p:cNvSpPr>
          <p:nvPr>
            <p:ph type="title"/>
          </p:nvPr>
        </p:nvSpPr>
        <p:spPr/>
        <p:txBody>
          <a:bodyPr/>
          <a:lstStyle/>
          <a:p>
            <a:r>
              <a:rPr lang="en-US" dirty="0"/>
              <a:t>Framework: </a:t>
            </a:r>
            <a:r>
              <a:rPr lang="en-US" dirty="0" err="1"/>
              <a:t>LinKG</a:t>
            </a:r>
            <a:endParaRPr lang="en-US" dirty="0"/>
          </a:p>
        </p:txBody>
      </p:sp>
      <p:sp>
        <p:nvSpPr>
          <p:cNvPr id="3" name="Content Placeholder 2">
            <a:extLst>
              <a:ext uri="{FF2B5EF4-FFF2-40B4-BE49-F238E27FC236}">
                <a16:creationId xmlns:a16="http://schemas.microsoft.com/office/drawing/2014/main" id="{1DD86E37-A40E-8944-A531-33ED6B9ABE16}"/>
              </a:ext>
            </a:extLst>
          </p:cNvPr>
          <p:cNvSpPr>
            <a:spLocks noGrp="1"/>
          </p:cNvSpPr>
          <p:nvPr>
            <p:ph idx="1"/>
          </p:nvPr>
        </p:nvSpPr>
        <p:spPr>
          <a:xfrm>
            <a:off x="323861" y="1196975"/>
            <a:ext cx="8569564" cy="4929188"/>
          </a:xfrm>
        </p:spPr>
        <p:txBody>
          <a:bodyPr/>
          <a:lstStyle/>
          <a:p>
            <a:r>
              <a:rPr lang="en-US" dirty="0">
                <a:solidFill>
                  <a:schemeClr val="bg2"/>
                </a:solidFill>
              </a:rPr>
              <a:t>Venue linking — Sequence-based Entities</a:t>
            </a:r>
          </a:p>
          <a:p>
            <a:pPr lvl="1"/>
            <a:r>
              <a:rPr lang="en-US" dirty="0">
                <a:solidFill>
                  <a:schemeClr val="bg2"/>
                </a:solidFill>
              </a:rPr>
              <a:t>An LSTM-based method to capture the dependencies</a:t>
            </a:r>
          </a:p>
          <a:p>
            <a:r>
              <a:rPr lang="en-US" dirty="0">
                <a:solidFill>
                  <a:schemeClr val="bg2"/>
                </a:solidFill>
              </a:rPr>
              <a:t>Paper linking</a:t>
            </a:r>
          </a:p>
          <a:p>
            <a:pPr lvl="1"/>
            <a:r>
              <a:rPr lang="en-US" kern="1200" dirty="0">
                <a:solidFill>
                  <a:schemeClr val="bg2"/>
                </a:solidFill>
                <a:latin typeface="Arial" charset="0"/>
                <a:ea typeface="宋体" pitchFamily="2" charset="-122"/>
              </a:rPr>
              <a:t>locality-sensitive hashing and convolutional neural networks for scalable and precise linking.</a:t>
            </a:r>
            <a:endParaRPr lang="en-US" dirty="0">
              <a:solidFill>
                <a:schemeClr val="bg2"/>
              </a:solidFill>
            </a:endParaRPr>
          </a:p>
          <a:p>
            <a:r>
              <a:rPr lang="en-US" dirty="0"/>
              <a:t>Author linking</a:t>
            </a:r>
          </a:p>
          <a:p>
            <a:pPr lvl="1"/>
            <a:r>
              <a:rPr lang="en-US" kern="1200" dirty="0">
                <a:latin typeface="Arial" charset="0"/>
                <a:ea typeface="宋体" pitchFamily="2" charset="-122"/>
              </a:rPr>
              <a:t>heterogeneous graph attention networks to model different types of entities.</a:t>
            </a:r>
          </a:p>
        </p:txBody>
      </p:sp>
    </p:spTree>
    <p:extLst>
      <p:ext uri="{BB962C8B-B14F-4D97-AF65-F5344CB8AC3E}">
        <p14:creationId xmlns:p14="http://schemas.microsoft.com/office/powerpoint/2010/main" val="340589366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F26B-ED49-BC4B-8555-076C2DB71CEF}"/>
              </a:ext>
            </a:extLst>
          </p:cNvPr>
          <p:cNvSpPr>
            <a:spLocks noGrp="1"/>
          </p:cNvSpPr>
          <p:nvPr>
            <p:ph type="title"/>
          </p:nvPr>
        </p:nvSpPr>
        <p:spPr/>
        <p:txBody>
          <a:bodyPr/>
          <a:lstStyle/>
          <a:p>
            <a:r>
              <a:rPr lang="en-US" sz="3600" dirty="0"/>
              <a:t>Linking </a:t>
            </a:r>
            <a:r>
              <a:rPr lang="en-US" altLang="zh-CN" sz="3600" dirty="0"/>
              <a:t>a</a:t>
            </a:r>
            <a:r>
              <a:rPr lang="en-US" sz="3600" dirty="0"/>
              <a:t>uthors — </a:t>
            </a:r>
            <a:r>
              <a:rPr lang="en-US" altLang="zh-CN" sz="3600" dirty="0"/>
              <a:t>a</a:t>
            </a:r>
            <a:r>
              <a:rPr lang="en-US" sz="3600" dirty="0"/>
              <a:t>mbiguous </a:t>
            </a:r>
            <a:r>
              <a:rPr lang="en-US" altLang="zh-CN" sz="3600" dirty="0"/>
              <a:t>e</a:t>
            </a:r>
            <a:r>
              <a:rPr lang="en-US" sz="3600" dirty="0"/>
              <a:t>ntities</a:t>
            </a:r>
          </a:p>
        </p:txBody>
      </p:sp>
      <p:sp>
        <p:nvSpPr>
          <p:cNvPr id="3" name="Content Placeholder 2">
            <a:extLst>
              <a:ext uri="{FF2B5EF4-FFF2-40B4-BE49-F238E27FC236}">
                <a16:creationId xmlns:a16="http://schemas.microsoft.com/office/drawing/2014/main" id="{D0684D41-EAF9-B744-9FDE-3A84908969C3}"/>
              </a:ext>
            </a:extLst>
          </p:cNvPr>
          <p:cNvSpPr>
            <a:spLocks noGrp="1"/>
          </p:cNvSpPr>
          <p:nvPr>
            <p:ph idx="1"/>
          </p:nvPr>
        </p:nvSpPr>
        <p:spPr>
          <a:xfrm>
            <a:off x="250587" y="1196975"/>
            <a:ext cx="8716112" cy="4929188"/>
          </a:xfrm>
        </p:spPr>
        <p:txBody>
          <a:bodyPr/>
          <a:lstStyle/>
          <a:p>
            <a:r>
              <a:rPr lang="en-US" altLang="zh-CN" b="1" dirty="0"/>
              <a:t>Problem</a:t>
            </a:r>
            <a:r>
              <a:rPr lang="zh-CN" altLang="en-US" b="1" dirty="0"/>
              <a:t> </a:t>
            </a:r>
            <a:r>
              <a:rPr lang="en-US" altLang="zh-CN" b="1" dirty="0"/>
              <a:t>setting</a:t>
            </a:r>
            <a:r>
              <a:rPr lang="en-US" altLang="zh-CN" dirty="0"/>
              <a:t>:</a:t>
            </a:r>
            <a:r>
              <a:rPr lang="zh-CN" altLang="en-US" dirty="0"/>
              <a:t> </a:t>
            </a:r>
            <a:r>
              <a:rPr lang="en-US" dirty="0"/>
              <a:t>To link author entities, we generate a </a:t>
            </a:r>
            <a:r>
              <a:rPr lang="en-US" dirty="0">
                <a:solidFill>
                  <a:srgbClr val="115CB3"/>
                </a:solidFill>
              </a:rPr>
              <a:t>heterogeneous</a:t>
            </a:r>
            <a:r>
              <a:rPr lang="zh-CN" altLang="en-US" dirty="0">
                <a:solidFill>
                  <a:srgbClr val="115CB3"/>
                </a:solidFill>
              </a:rPr>
              <a:t> </a:t>
            </a:r>
            <a:r>
              <a:rPr lang="en-US" dirty="0">
                <a:solidFill>
                  <a:srgbClr val="115CB3"/>
                </a:solidFill>
              </a:rPr>
              <a:t>subgraph </a:t>
            </a:r>
            <a:r>
              <a:rPr lang="en-US" dirty="0"/>
              <a:t>for each author. </a:t>
            </a:r>
          </a:p>
          <a:p>
            <a:pPr lvl="1"/>
            <a:r>
              <a:rPr lang="en-US" dirty="0"/>
              <a:t>One author’s</a:t>
            </a:r>
            <a:r>
              <a:rPr lang="zh-CN" altLang="en-US" dirty="0"/>
              <a:t> </a:t>
            </a:r>
            <a:r>
              <a:rPr lang="en-US" dirty="0"/>
              <a:t>subgraph is composed</a:t>
            </a:r>
            <a:r>
              <a:rPr lang="zh-CN" altLang="en-US" dirty="0"/>
              <a:t> </a:t>
            </a:r>
            <a:r>
              <a:rPr lang="en-US" dirty="0"/>
              <a:t>of his or her coauthors, papers, and publication venues.</a:t>
            </a:r>
          </a:p>
          <a:p>
            <a:r>
              <a:rPr lang="en-US" altLang="zh-CN" dirty="0"/>
              <a:t>Also</a:t>
            </a:r>
            <a:r>
              <a:rPr lang="zh-CN" altLang="en-US" dirty="0"/>
              <a:t> </a:t>
            </a:r>
            <a:r>
              <a:rPr lang="en-US" altLang="zh-CN" dirty="0"/>
              <a:t>incorporate</a:t>
            </a:r>
            <a:r>
              <a:rPr lang="zh-CN" altLang="en-US" dirty="0"/>
              <a:t> </a:t>
            </a:r>
            <a:r>
              <a:rPr lang="en-US" altLang="zh-CN" dirty="0"/>
              <a:t>the</a:t>
            </a:r>
            <a:r>
              <a:rPr lang="zh-CN" altLang="en-US" dirty="0"/>
              <a:t> </a:t>
            </a:r>
            <a:r>
              <a:rPr lang="en-US" altLang="zh-CN" b="1" dirty="0"/>
              <a:t>venue</a:t>
            </a:r>
            <a:r>
              <a:rPr lang="zh-CN" altLang="en-US" b="1" dirty="0"/>
              <a:t> </a:t>
            </a:r>
            <a:r>
              <a:rPr lang="en-US" altLang="zh-CN" b="1" dirty="0"/>
              <a:t>and</a:t>
            </a:r>
            <a:r>
              <a:rPr lang="zh-CN" altLang="en-US" b="1" dirty="0"/>
              <a:t> </a:t>
            </a:r>
            <a:r>
              <a:rPr lang="en-US" altLang="zh-CN" b="1" dirty="0"/>
              <a:t>paper</a:t>
            </a:r>
            <a:r>
              <a:rPr lang="zh-CN" altLang="en-US" b="1" dirty="0"/>
              <a:t> </a:t>
            </a:r>
            <a:r>
              <a:rPr lang="en-US" altLang="zh-CN" b="1" dirty="0"/>
              <a:t>linking</a:t>
            </a:r>
            <a:r>
              <a:rPr lang="zh-CN" altLang="en-US" b="1" dirty="0"/>
              <a:t> </a:t>
            </a:r>
            <a:r>
              <a:rPr lang="en-US" altLang="zh-CN" b="1" dirty="0"/>
              <a:t>results</a:t>
            </a:r>
            <a:r>
              <a:rPr lang="en-US" altLang="zh-CN" dirty="0"/>
              <a:t>.</a:t>
            </a:r>
          </a:p>
          <a:p>
            <a:r>
              <a:rPr lang="en-US" altLang="zh-CN" dirty="0"/>
              <a:t>Present</a:t>
            </a:r>
            <a:r>
              <a:rPr lang="zh-CN" altLang="en-US" dirty="0"/>
              <a:t> </a:t>
            </a:r>
            <a:r>
              <a:rPr lang="en-US" dirty="0"/>
              <a:t>a </a:t>
            </a:r>
            <a:r>
              <a:rPr lang="en-US" dirty="0">
                <a:solidFill>
                  <a:srgbClr val="115CB3"/>
                </a:solidFill>
              </a:rPr>
              <a:t>heterogeneous graph attention network </a:t>
            </a:r>
            <a:r>
              <a:rPr lang="en-US" dirty="0"/>
              <a:t>based</a:t>
            </a:r>
            <a:r>
              <a:rPr lang="zh-CN" altLang="en-US" dirty="0"/>
              <a:t> </a:t>
            </a:r>
            <a:r>
              <a:rPr lang="en-US" dirty="0"/>
              <a:t>technique for author linking.</a:t>
            </a:r>
          </a:p>
          <a:p>
            <a:endParaRPr lang="en-US" dirty="0"/>
          </a:p>
          <a:p>
            <a:endParaRPr lang="en-US" dirty="0"/>
          </a:p>
          <a:p>
            <a:endParaRPr lang="en-US" sz="2800" dirty="0"/>
          </a:p>
          <a:p>
            <a:endParaRPr lang="en-US" dirty="0"/>
          </a:p>
        </p:txBody>
      </p:sp>
    </p:spTree>
    <p:extLst>
      <p:ext uri="{BB962C8B-B14F-4D97-AF65-F5344CB8AC3E}">
        <p14:creationId xmlns:p14="http://schemas.microsoft.com/office/powerpoint/2010/main" val="320624925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5F731-A9F2-CF49-AD1F-4B03C38EF465}"/>
              </a:ext>
            </a:extLst>
          </p:cNvPr>
          <p:cNvSpPr>
            <a:spLocks noGrp="1"/>
          </p:cNvSpPr>
          <p:nvPr>
            <p:ph type="title"/>
          </p:nvPr>
        </p:nvSpPr>
        <p:spPr/>
        <p:txBody>
          <a:bodyPr/>
          <a:lstStyle/>
          <a:p>
            <a:r>
              <a:rPr lang="en-US" altLang="zh-CN" dirty="0"/>
              <a:t>Author</a:t>
            </a:r>
            <a:r>
              <a:rPr lang="zh-CN" altLang="en-US" dirty="0"/>
              <a:t> </a:t>
            </a:r>
            <a:r>
              <a:rPr lang="en-US" altLang="zh-CN" dirty="0"/>
              <a:t>linking</a:t>
            </a:r>
            <a:r>
              <a:rPr lang="zh-CN" altLang="en-US" dirty="0"/>
              <a:t> </a:t>
            </a:r>
            <a:r>
              <a:rPr lang="en-US" dirty="0"/>
              <a:t>characteristics</a:t>
            </a:r>
          </a:p>
        </p:txBody>
      </p:sp>
      <p:sp>
        <p:nvSpPr>
          <p:cNvPr id="3" name="Content Placeholder 2">
            <a:extLst>
              <a:ext uri="{FF2B5EF4-FFF2-40B4-BE49-F238E27FC236}">
                <a16:creationId xmlns:a16="http://schemas.microsoft.com/office/drawing/2014/main" id="{F22AF7DF-F739-D945-ACD9-0BF2574F0D10}"/>
              </a:ext>
            </a:extLst>
          </p:cNvPr>
          <p:cNvSpPr>
            <a:spLocks noGrp="1"/>
          </p:cNvSpPr>
          <p:nvPr>
            <p:ph idx="1"/>
          </p:nvPr>
        </p:nvSpPr>
        <p:spPr/>
        <p:txBody>
          <a:bodyPr/>
          <a:lstStyle/>
          <a:p>
            <a:r>
              <a:rPr lang="en-US" altLang="zh-CN" dirty="0"/>
              <a:t>Name</a:t>
            </a:r>
            <a:r>
              <a:rPr lang="zh-CN" altLang="en-US" dirty="0"/>
              <a:t> </a:t>
            </a:r>
            <a:r>
              <a:rPr lang="en-US" altLang="zh-CN" dirty="0"/>
              <a:t>ambiguity</a:t>
            </a:r>
          </a:p>
          <a:p>
            <a:pPr lvl="1"/>
            <a:r>
              <a:rPr lang="en-US" altLang="zh-CN" dirty="0"/>
              <a:t>16,392</a:t>
            </a:r>
            <a:r>
              <a:rPr lang="zh-CN" altLang="en-US" dirty="0"/>
              <a:t> </a:t>
            </a:r>
            <a:r>
              <a:rPr lang="en-US" altLang="zh-CN" dirty="0"/>
              <a:t>Jing</a:t>
            </a:r>
            <a:r>
              <a:rPr lang="zh-CN" altLang="en-US" dirty="0"/>
              <a:t> </a:t>
            </a:r>
            <a:r>
              <a:rPr lang="en-US" altLang="zh-CN" dirty="0"/>
              <a:t>Zhang</a:t>
            </a:r>
            <a:r>
              <a:rPr lang="zh-CN" altLang="en-US" dirty="0"/>
              <a:t> </a:t>
            </a:r>
            <a:r>
              <a:rPr lang="en-US" altLang="zh-CN" dirty="0"/>
              <a:t>in</a:t>
            </a:r>
            <a:r>
              <a:rPr lang="zh-CN" altLang="en-US" dirty="0"/>
              <a:t> </a:t>
            </a:r>
            <a:r>
              <a:rPr lang="en-US" altLang="zh-CN" dirty="0" err="1"/>
              <a:t>AMiner</a:t>
            </a:r>
            <a:r>
              <a:rPr lang="zh-CN" altLang="en-US" dirty="0"/>
              <a:t> </a:t>
            </a:r>
            <a:r>
              <a:rPr lang="en-US" altLang="zh-CN" dirty="0"/>
              <a:t>and</a:t>
            </a:r>
            <a:r>
              <a:rPr lang="zh-CN" altLang="en-US" dirty="0"/>
              <a:t> </a:t>
            </a:r>
            <a:r>
              <a:rPr lang="en-US" altLang="zh-CN" dirty="0"/>
              <a:t>7,170</a:t>
            </a:r>
            <a:r>
              <a:rPr lang="zh-CN" altLang="en-US" dirty="0"/>
              <a:t> </a:t>
            </a:r>
            <a:r>
              <a:rPr lang="en-US" altLang="zh-CN" dirty="0"/>
              <a:t>Jing</a:t>
            </a:r>
            <a:r>
              <a:rPr lang="zh-CN" altLang="en-US" dirty="0"/>
              <a:t> </a:t>
            </a:r>
            <a:r>
              <a:rPr lang="en-US" altLang="zh-CN" dirty="0"/>
              <a:t>Zhang</a:t>
            </a:r>
            <a:r>
              <a:rPr lang="zh-CN" altLang="en-US" dirty="0"/>
              <a:t> </a:t>
            </a:r>
            <a:r>
              <a:rPr lang="en-US" altLang="zh-CN" dirty="0"/>
              <a:t>in</a:t>
            </a:r>
            <a:r>
              <a:rPr lang="zh-CN" altLang="en-US" dirty="0"/>
              <a:t> </a:t>
            </a:r>
            <a:r>
              <a:rPr lang="en-US" altLang="zh-CN" dirty="0"/>
              <a:t>MAG</a:t>
            </a:r>
            <a:endParaRPr lang="en-US" dirty="0"/>
          </a:p>
          <a:p>
            <a:r>
              <a:rPr lang="en-US" altLang="zh-CN" dirty="0"/>
              <a:t>Attribute</a:t>
            </a:r>
            <a:r>
              <a:rPr lang="zh-CN" altLang="en-US" dirty="0"/>
              <a:t> </a:t>
            </a:r>
            <a:r>
              <a:rPr lang="en-US" altLang="zh-CN" dirty="0"/>
              <a:t>sparsity</a:t>
            </a:r>
          </a:p>
          <a:p>
            <a:pPr lvl="1"/>
            <a:r>
              <a:rPr lang="en-US" altLang="zh-CN" dirty="0"/>
              <a:t>Missing</a:t>
            </a:r>
            <a:r>
              <a:rPr lang="zh-CN" altLang="en-US" dirty="0"/>
              <a:t> </a:t>
            </a:r>
            <a:r>
              <a:rPr lang="en-US" altLang="zh-CN" dirty="0"/>
              <a:t>affiliations,</a:t>
            </a:r>
            <a:r>
              <a:rPr lang="zh-CN" altLang="en-US" dirty="0"/>
              <a:t> </a:t>
            </a:r>
            <a:r>
              <a:rPr lang="en-US" altLang="zh-CN" dirty="0"/>
              <a:t>homepages…</a:t>
            </a:r>
            <a:endParaRPr lang="en-US" dirty="0"/>
          </a:p>
          <a:p>
            <a:r>
              <a:rPr lang="en-US" altLang="zh-CN" dirty="0"/>
              <a:t>Already</a:t>
            </a:r>
            <a:r>
              <a:rPr lang="zh-CN" altLang="en-US" dirty="0"/>
              <a:t> </a:t>
            </a:r>
            <a:r>
              <a:rPr lang="en-US" altLang="zh-CN" dirty="0"/>
              <a:t>linked</a:t>
            </a:r>
            <a:r>
              <a:rPr lang="zh-CN" altLang="en-US" dirty="0"/>
              <a:t> </a:t>
            </a:r>
            <a:r>
              <a:rPr lang="en-US" altLang="zh-CN" dirty="0"/>
              <a:t>papers</a:t>
            </a:r>
            <a:r>
              <a:rPr lang="zh-CN" altLang="en-US" dirty="0"/>
              <a:t> </a:t>
            </a:r>
            <a:r>
              <a:rPr lang="en-US" altLang="zh-CN" dirty="0"/>
              <a:t>and</a:t>
            </a:r>
            <a:r>
              <a:rPr lang="zh-CN" altLang="en-US" dirty="0"/>
              <a:t> </a:t>
            </a:r>
            <a:r>
              <a:rPr lang="en-US" altLang="zh-CN" dirty="0"/>
              <a:t>venues!</a:t>
            </a:r>
          </a:p>
          <a:p>
            <a:pPr lvl="1"/>
            <a:r>
              <a:rPr lang="en-US" altLang="zh-CN" dirty="0"/>
              <a:t>View</a:t>
            </a:r>
            <a:r>
              <a:rPr lang="zh-CN" altLang="en-US" dirty="0"/>
              <a:t> </a:t>
            </a:r>
            <a:r>
              <a:rPr lang="en-US" altLang="zh-CN" dirty="0"/>
              <a:t>author</a:t>
            </a:r>
            <a:r>
              <a:rPr lang="zh-CN" altLang="en-US" dirty="0"/>
              <a:t> </a:t>
            </a:r>
            <a:r>
              <a:rPr lang="en-US" altLang="zh-CN" dirty="0"/>
              <a:t>linking</a:t>
            </a:r>
            <a:r>
              <a:rPr lang="zh-CN" altLang="en-US" dirty="0"/>
              <a:t> </a:t>
            </a:r>
            <a:r>
              <a:rPr lang="en-US" altLang="zh-CN" dirty="0"/>
              <a:t>as</a:t>
            </a:r>
            <a:r>
              <a:rPr lang="zh-CN" altLang="en-US" dirty="0"/>
              <a:t> </a:t>
            </a:r>
            <a:r>
              <a:rPr lang="en-US" altLang="zh-CN" dirty="0"/>
              <a:t>a</a:t>
            </a:r>
            <a:r>
              <a:rPr lang="zh-CN" altLang="en-US" dirty="0"/>
              <a:t> </a:t>
            </a:r>
            <a:r>
              <a:rPr lang="en-US" altLang="zh-CN" dirty="0"/>
              <a:t>subgraph</a:t>
            </a:r>
            <a:r>
              <a:rPr lang="zh-CN" altLang="en-US" dirty="0"/>
              <a:t> </a:t>
            </a:r>
            <a:r>
              <a:rPr lang="en-US" altLang="zh-CN" dirty="0"/>
              <a:t>matching</a:t>
            </a:r>
            <a:r>
              <a:rPr lang="zh-CN" altLang="en-US" dirty="0"/>
              <a:t> </a:t>
            </a:r>
            <a:r>
              <a:rPr lang="en-US" altLang="zh-CN" dirty="0"/>
              <a:t>problem</a:t>
            </a:r>
          </a:p>
          <a:p>
            <a:pPr lvl="1"/>
            <a:r>
              <a:rPr lang="en-US" dirty="0"/>
              <a:t>Agg</a:t>
            </a:r>
            <a:r>
              <a:rPr lang="en-US" altLang="zh-CN" dirty="0"/>
              <a:t>regate</a:t>
            </a:r>
            <a:r>
              <a:rPr lang="zh-CN" altLang="en-US" dirty="0"/>
              <a:t> </a:t>
            </a:r>
            <a:r>
              <a:rPr lang="en-US" altLang="zh-CN" dirty="0"/>
              <a:t>needed</a:t>
            </a:r>
            <a:r>
              <a:rPr lang="zh-CN" altLang="en-US" dirty="0"/>
              <a:t> </a:t>
            </a:r>
            <a:r>
              <a:rPr lang="en-US" altLang="zh-CN" dirty="0"/>
              <a:t>information</a:t>
            </a:r>
            <a:r>
              <a:rPr lang="zh-CN" altLang="en-US" dirty="0"/>
              <a:t> </a:t>
            </a:r>
            <a:r>
              <a:rPr lang="en-US" altLang="zh-CN" dirty="0"/>
              <a:t>from</a:t>
            </a:r>
            <a:r>
              <a:rPr lang="zh-CN" altLang="en-US" dirty="0"/>
              <a:t> </a:t>
            </a:r>
            <a:r>
              <a:rPr lang="en-US" altLang="zh-CN" dirty="0"/>
              <a:t>neighbors</a:t>
            </a:r>
            <a:endParaRPr lang="en-US" dirty="0"/>
          </a:p>
          <a:p>
            <a:endParaRPr lang="en-US" dirty="0"/>
          </a:p>
        </p:txBody>
      </p:sp>
    </p:spTree>
    <p:extLst>
      <p:ext uri="{BB962C8B-B14F-4D97-AF65-F5344CB8AC3E}">
        <p14:creationId xmlns:p14="http://schemas.microsoft.com/office/powerpoint/2010/main" val="21067566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9C45-B528-944F-BFEF-7BB803AA3868}"/>
              </a:ext>
            </a:extLst>
          </p:cNvPr>
          <p:cNvSpPr>
            <a:spLocks noGrp="1"/>
          </p:cNvSpPr>
          <p:nvPr>
            <p:ph type="title"/>
          </p:nvPr>
        </p:nvSpPr>
        <p:spPr/>
        <p:txBody>
          <a:bodyPr/>
          <a:lstStyle/>
          <a:p>
            <a:r>
              <a:rPr lang="en-US" dirty="0"/>
              <a:t>Graph </a:t>
            </a:r>
            <a:r>
              <a:rPr lang="en-US" altLang="zh-CN" dirty="0"/>
              <a:t>n</a:t>
            </a:r>
            <a:r>
              <a:rPr lang="en-US" dirty="0"/>
              <a:t>eural </a:t>
            </a:r>
            <a:r>
              <a:rPr lang="en-US" altLang="zh-CN" dirty="0"/>
              <a:t>n</a:t>
            </a:r>
            <a:r>
              <a:rPr lang="en-US" dirty="0"/>
              <a:t>etworks</a:t>
            </a:r>
          </a:p>
        </p:txBody>
      </p:sp>
      <p:cxnSp>
        <p:nvCxnSpPr>
          <p:cNvPr id="4" name="Straight Connector 3">
            <a:extLst>
              <a:ext uri="{FF2B5EF4-FFF2-40B4-BE49-F238E27FC236}">
                <a16:creationId xmlns:a16="http://schemas.microsoft.com/office/drawing/2014/main" id="{6A5D7D30-E09B-1748-9003-53BF905D24B2}"/>
              </a:ext>
            </a:extLst>
          </p:cNvPr>
          <p:cNvCxnSpPr>
            <a:stCxn id="11" idx="1"/>
            <a:endCxn id="9" idx="5"/>
          </p:cNvCxnSpPr>
          <p:nvPr/>
        </p:nvCxnSpPr>
        <p:spPr>
          <a:xfrm flipH="1" flipV="1">
            <a:off x="1981200" y="2390756"/>
            <a:ext cx="644992" cy="454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F3B4B24-7E78-3842-A0AC-D64C1062DCE2}"/>
              </a:ext>
            </a:extLst>
          </p:cNvPr>
          <p:cNvCxnSpPr>
            <a:cxnSpLocks/>
            <a:stCxn id="11" idx="3"/>
            <a:endCxn id="10" idx="7"/>
          </p:cNvCxnSpPr>
          <p:nvPr/>
        </p:nvCxnSpPr>
        <p:spPr>
          <a:xfrm flipH="1">
            <a:off x="2061781" y="3114656"/>
            <a:ext cx="564411" cy="476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0BF0E6-E0F0-3F43-BCB1-BD4A95169414}"/>
              </a:ext>
            </a:extLst>
          </p:cNvPr>
          <p:cNvCxnSpPr>
            <a:cxnSpLocks/>
            <a:endCxn id="12" idx="3"/>
          </p:cNvCxnSpPr>
          <p:nvPr/>
        </p:nvCxnSpPr>
        <p:spPr>
          <a:xfrm flipV="1">
            <a:off x="2760896" y="2264612"/>
            <a:ext cx="617022" cy="715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2F7DED0-D53E-8446-A372-CE18730F62E4}"/>
              </a:ext>
            </a:extLst>
          </p:cNvPr>
          <p:cNvCxnSpPr>
            <a:cxnSpLocks/>
          </p:cNvCxnSpPr>
          <p:nvPr/>
        </p:nvCxnSpPr>
        <p:spPr>
          <a:xfrm flipH="1" flipV="1">
            <a:off x="2744203" y="2979952"/>
            <a:ext cx="207193" cy="936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520AC30-BC3C-A247-84A7-E87618F7DD7F}"/>
              </a:ext>
            </a:extLst>
          </p:cNvPr>
          <p:cNvCxnSpPr>
            <a:cxnSpLocks/>
          </p:cNvCxnSpPr>
          <p:nvPr/>
        </p:nvCxnSpPr>
        <p:spPr>
          <a:xfrm flipH="1" flipV="1">
            <a:off x="2760896" y="2979952"/>
            <a:ext cx="1149705" cy="264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5F925BD-EB17-B847-8ED3-2CD4550B303E}"/>
              </a:ext>
            </a:extLst>
          </p:cNvPr>
          <p:cNvSpPr/>
          <p:nvPr/>
        </p:nvSpPr>
        <p:spPr>
          <a:xfrm>
            <a:off x="1655996" y="2065552"/>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Oval 9">
            <a:extLst>
              <a:ext uri="{FF2B5EF4-FFF2-40B4-BE49-F238E27FC236}">
                <a16:creationId xmlns:a16="http://schemas.microsoft.com/office/drawing/2014/main" id="{28E11AD3-CB85-D942-BC99-9FADFC6B0C53}"/>
              </a:ext>
            </a:extLst>
          </p:cNvPr>
          <p:cNvSpPr/>
          <p:nvPr/>
        </p:nvSpPr>
        <p:spPr>
          <a:xfrm>
            <a:off x="1736577" y="3535577"/>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sp>
        <p:nvSpPr>
          <p:cNvPr id="11" name="Oval 10">
            <a:extLst>
              <a:ext uri="{FF2B5EF4-FFF2-40B4-BE49-F238E27FC236}">
                <a16:creationId xmlns:a16="http://schemas.microsoft.com/office/drawing/2014/main" id="{5050CDD2-1B27-0144-9587-E02C0AA10029}"/>
              </a:ext>
            </a:extLst>
          </p:cNvPr>
          <p:cNvSpPr/>
          <p:nvPr/>
        </p:nvSpPr>
        <p:spPr>
          <a:xfrm>
            <a:off x="2570396" y="2789452"/>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12" name="Oval 11">
            <a:extLst>
              <a:ext uri="{FF2B5EF4-FFF2-40B4-BE49-F238E27FC236}">
                <a16:creationId xmlns:a16="http://schemas.microsoft.com/office/drawing/2014/main" id="{5F02C4BF-D60B-424F-8F59-E4CF5F6D7322}"/>
              </a:ext>
            </a:extLst>
          </p:cNvPr>
          <p:cNvSpPr/>
          <p:nvPr/>
        </p:nvSpPr>
        <p:spPr>
          <a:xfrm>
            <a:off x="3322122" y="1939408"/>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13" name="Oval 12">
            <a:extLst>
              <a:ext uri="{FF2B5EF4-FFF2-40B4-BE49-F238E27FC236}">
                <a16:creationId xmlns:a16="http://schemas.microsoft.com/office/drawing/2014/main" id="{985265B6-F8DF-F74E-A3E7-DEB173C86F71}"/>
              </a:ext>
            </a:extLst>
          </p:cNvPr>
          <p:cNvSpPr/>
          <p:nvPr/>
        </p:nvSpPr>
        <p:spPr>
          <a:xfrm>
            <a:off x="2760896" y="3726077"/>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14" name="Oval 13">
            <a:extLst>
              <a:ext uri="{FF2B5EF4-FFF2-40B4-BE49-F238E27FC236}">
                <a16:creationId xmlns:a16="http://schemas.microsoft.com/office/drawing/2014/main" id="{306F3BB2-0856-E94B-B52D-D0AD7350EBDA}"/>
              </a:ext>
            </a:extLst>
          </p:cNvPr>
          <p:cNvSpPr/>
          <p:nvPr/>
        </p:nvSpPr>
        <p:spPr>
          <a:xfrm>
            <a:off x="3720101" y="3053834"/>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2567271-CB60-DE46-915B-CFD27382FFF3}"/>
                  </a:ext>
                </a:extLst>
              </p:cNvPr>
              <p:cNvSpPr txBox="1"/>
              <p:nvPr/>
            </p:nvSpPr>
            <p:spPr>
              <a:xfrm>
                <a:off x="4572000" y="2845248"/>
                <a:ext cx="413249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𝒉</m:t>
                          </m:r>
                        </m:e>
                        <m:sub>
                          <m:r>
                            <a:rPr lang="en-US" sz="2400" b="0" i="1" smtClean="0">
                              <a:latin typeface="Cambria Math" panose="02040503050406030204" pitchFamily="18" charset="0"/>
                            </a:rPr>
                            <m:t>𝑎</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b="1" i="1">
                              <a:latin typeface="Cambria Math" panose="02040503050406030204" pitchFamily="18" charset="0"/>
                            </a:rPr>
                            <m:t>𝒉</m:t>
                          </m:r>
                        </m:e>
                        <m:sub>
                          <m:r>
                            <a:rPr lang="en-US" sz="2400" i="1">
                              <a:latin typeface="Cambria Math" panose="02040503050406030204" pitchFamily="18" charset="0"/>
                            </a:rPr>
                            <m:t>𝑎</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𝒉</m:t>
                          </m:r>
                        </m:e>
                        <m:sub>
                          <m:r>
                            <a:rPr lang="en-US" sz="2400" b="0" i="1" smtClean="0">
                              <a:latin typeface="Cambria Math" panose="02040503050406030204" pitchFamily="18" charset="0"/>
                            </a:rPr>
                            <m:t>𝑏</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𝒉</m:t>
                          </m:r>
                        </m:e>
                        <m:sub>
                          <m:r>
                            <a:rPr lang="en-US" sz="2400" b="0" i="1" smtClean="0">
                              <a:latin typeface="Cambria Math" panose="02040503050406030204" pitchFamily="18" charset="0"/>
                            </a:rPr>
                            <m:t>𝑐</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𝒉</m:t>
                          </m:r>
                        </m:e>
                        <m:sub>
                          <m:r>
                            <a:rPr lang="en-US" sz="2400" b="0" i="1" smtClean="0">
                              <a:latin typeface="Cambria Math" panose="02040503050406030204" pitchFamily="18" charset="0"/>
                            </a:rPr>
                            <m:t>𝑑</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1" i="1" smtClean="0">
                              <a:latin typeface="Cambria Math" panose="02040503050406030204" pitchFamily="18" charset="0"/>
                            </a:rPr>
                            <m:t>𝒉</m:t>
                          </m:r>
                        </m:e>
                        <m:sub>
                          <m:r>
                            <a:rPr lang="en-US" sz="2400" b="0" i="1" smtClean="0">
                              <a:latin typeface="Cambria Math" panose="02040503050406030204" pitchFamily="18" charset="0"/>
                            </a:rPr>
                            <m:t>𝑒</m:t>
                          </m:r>
                        </m:sub>
                      </m:sSub>
                      <m:r>
                        <a:rPr lang="en-US" sz="2400" b="0" i="1" smtClean="0">
                          <a:latin typeface="Cambria Math" panose="02040503050406030204" pitchFamily="18" charset="0"/>
                        </a:rPr>
                        <m:t>)</m:t>
                      </m:r>
                    </m:oMath>
                  </m:oMathPara>
                </a14:m>
                <a:endParaRPr lang="en-US" sz="2400" dirty="0"/>
              </a:p>
            </p:txBody>
          </p:sp>
        </mc:Choice>
        <mc:Fallback xmlns="">
          <p:sp>
            <p:nvSpPr>
              <p:cNvPr id="15" name="TextBox 14">
                <a:extLst>
                  <a:ext uri="{FF2B5EF4-FFF2-40B4-BE49-F238E27FC236}">
                    <a16:creationId xmlns:a16="http://schemas.microsoft.com/office/drawing/2014/main" id="{A2567271-CB60-DE46-915B-CFD27382FFF3}"/>
                  </a:ext>
                </a:extLst>
              </p:cNvPr>
              <p:cNvSpPr txBox="1">
                <a:spLocks noRot="1" noChangeAspect="1" noMove="1" noResize="1" noEditPoints="1" noAdjustHandles="1" noChangeArrowheads="1" noChangeShapeType="1" noTextEdit="1"/>
              </p:cNvSpPr>
              <p:nvPr/>
            </p:nvSpPr>
            <p:spPr>
              <a:xfrm>
                <a:off x="4572000" y="2845248"/>
                <a:ext cx="4132496" cy="369332"/>
              </a:xfrm>
              <a:prstGeom prst="rect">
                <a:avLst/>
              </a:prstGeom>
              <a:blipFill>
                <a:blip r:embed="rId3"/>
                <a:stretch>
                  <a:fillRect b="-33333"/>
                </a:stretch>
              </a:blipFill>
            </p:spPr>
            <p:txBody>
              <a:bodyPr/>
              <a:lstStyle/>
              <a:p>
                <a:r>
                  <a:rPr lang="en-US">
                    <a:noFill/>
                  </a:rPr>
                  <a:t> </a:t>
                </a:r>
              </a:p>
            </p:txBody>
          </p:sp>
        </mc:Fallback>
      </mc:AlternateContent>
      <p:sp>
        <p:nvSpPr>
          <p:cNvPr id="16" name="Content Placeholder 6">
            <a:extLst>
              <a:ext uri="{FF2B5EF4-FFF2-40B4-BE49-F238E27FC236}">
                <a16:creationId xmlns:a16="http://schemas.microsoft.com/office/drawing/2014/main" id="{631271C4-1B51-614F-A7D9-96963CEFA7F8}"/>
              </a:ext>
            </a:extLst>
          </p:cNvPr>
          <p:cNvSpPr>
            <a:spLocks noGrp="1"/>
          </p:cNvSpPr>
          <p:nvPr>
            <p:ph idx="1"/>
          </p:nvPr>
        </p:nvSpPr>
        <p:spPr>
          <a:xfrm>
            <a:off x="562652" y="4814458"/>
            <a:ext cx="8018696" cy="1435957"/>
          </a:xfrm>
        </p:spPr>
        <p:txBody>
          <a:bodyPr/>
          <a:lstStyle/>
          <a:p>
            <a:pPr>
              <a:spcBef>
                <a:spcPts val="0"/>
              </a:spcBef>
              <a:buSzPct val="100000"/>
            </a:pPr>
            <a:r>
              <a:rPr lang="en-US" altLang="zh-CN" sz="2400" b="1" dirty="0"/>
              <a:t>Neighborhood Aggregation: </a:t>
            </a:r>
          </a:p>
          <a:p>
            <a:pPr lvl="1">
              <a:spcBef>
                <a:spcPts val="0"/>
              </a:spcBef>
              <a:buSzPct val="100000"/>
            </a:pPr>
            <a:r>
              <a:rPr lang="en-US" altLang="zh-CN" sz="2000" dirty="0"/>
              <a:t>Aggregate neighbor information and pass into a neural network</a:t>
            </a:r>
          </a:p>
          <a:p>
            <a:pPr lvl="1">
              <a:spcBef>
                <a:spcPts val="0"/>
              </a:spcBef>
              <a:buSzPct val="100000"/>
            </a:pPr>
            <a:r>
              <a:rPr lang="en-US" altLang="zh-CN" sz="2000" dirty="0"/>
              <a:t>It can be viewed as a center-surround filter in CNN---graph convolutions!</a:t>
            </a:r>
            <a:endParaRPr lang="zh-CN" altLang="en-US" sz="1200" dirty="0"/>
          </a:p>
        </p:txBody>
      </p:sp>
    </p:spTree>
    <p:extLst>
      <p:ext uri="{BB962C8B-B14F-4D97-AF65-F5344CB8AC3E}">
        <p14:creationId xmlns:p14="http://schemas.microsoft.com/office/powerpoint/2010/main" val="108289632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E2995-C49F-2541-ABA7-A3CC8A5963B6}"/>
              </a:ext>
            </a:extLst>
          </p:cNvPr>
          <p:cNvSpPr>
            <a:spLocks noGrp="1"/>
          </p:cNvSpPr>
          <p:nvPr>
            <p:ph type="title"/>
          </p:nvPr>
        </p:nvSpPr>
        <p:spPr/>
        <p:txBody>
          <a:bodyPr/>
          <a:lstStyle/>
          <a:p>
            <a:r>
              <a:rPr lang="en-US" altLang="zh-CN" dirty="0"/>
              <a:t>OAG</a:t>
            </a:r>
            <a:r>
              <a:rPr lang="zh-CN" altLang="en-US" dirty="0"/>
              <a:t> </a:t>
            </a:r>
            <a:r>
              <a:rPr lang="en-US" altLang="zh-CN" dirty="0"/>
              <a:t>overview</a:t>
            </a:r>
            <a:endParaRPr lang="en-US" dirty="0"/>
          </a:p>
        </p:txBody>
      </p:sp>
      <p:sp>
        <p:nvSpPr>
          <p:cNvPr id="10" name="TextBox 9">
            <a:extLst>
              <a:ext uri="{FF2B5EF4-FFF2-40B4-BE49-F238E27FC236}">
                <a16:creationId xmlns:a16="http://schemas.microsoft.com/office/drawing/2014/main" id="{C66643D8-A96A-B548-950C-96D249D15B1D}"/>
              </a:ext>
            </a:extLst>
          </p:cNvPr>
          <p:cNvSpPr txBox="1"/>
          <p:nvPr/>
        </p:nvSpPr>
        <p:spPr>
          <a:xfrm>
            <a:off x="1485900" y="4876800"/>
            <a:ext cx="6172200" cy="400110"/>
          </a:xfrm>
          <a:prstGeom prst="rect">
            <a:avLst/>
          </a:prstGeom>
          <a:noFill/>
        </p:spPr>
        <p:txBody>
          <a:bodyPr wrap="square" rtlCol="0">
            <a:spAutoFit/>
          </a:bodyPr>
          <a:lstStyle/>
          <a:p>
            <a:r>
              <a:rPr lang="en-US" altLang="zh-CN" sz="2000" b="1" dirty="0">
                <a:solidFill>
                  <a:srgbClr val="115CB3"/>
                </a:solidFill>
              </a:rPr>
              <a:t>Linking</a:t>
            </a:r>
            <a:r>
              <a:rPr lang="zh-CN" altLang="en-US" sz="2000" dirty="0">
                <a:solidFill>
                  <a:srgbClr val="115CB3"/>
                </a:solidFill>
              </a:rPr>
              <a:t> </a:t>
            </a:r>
            <a:r>
              <a:rPr lang="en-US" altLang="zh-CN" sz="2000" i="1" dirty="0">
                <a:solidFill>
                  <a:srgbClr val="115CB3"/>
                </a:solidFill>
              </a:rPr>
              <a:t>large-scale</a:t>
            </a:r>
            <a:r>
              <a:rPr lang="zh-CN" altLang="en-US" sz="2000" dirty="0">
                <a:solidFill>
                  <a:srgbClr val="115CB3"/>
                </a:solidFill>
              </a:rPr>
              <a:t> </a:t>
            </a:r>
            <a:r>
              <a:rPr lang="en-US" altLang="zh-CN" sz="2000" i="1" dirty="0">
                <a:solidFill>
                  <a:srgbClr val="115CB3"/>
                </a:solidFill>
              </a:rPr>
              <a:t>heterogeneous</a:t>
            </a:r>
            <a:r>
              <a:rPr lang="zh-CN" altLang="en-US" sz="2000" dirty="0">
                <a:solidFill>
                  <a:srgbClr val="115CB3"/>
                </a:solidFill>
              </a:rPr>
              <a:t> </a:t>
            </a:r>
            <a:r>
              <a:rPr lang="en-US" altLang="zh-CN" sz="2000" dirty="0">
                <a:solidFill>
                  <a:srgbClr val="115CB3"/>
                </a:solidFill>
              </a:rPr>
              <a:t>academic</a:t>
            </a:r>
            <a:r>
              <a:rPr lang="zh-CN" altLang="en-US" sz="2000" dirty="0">
                <a:solidFill>
                  <a:srgbClr val="115CB3"/>
                </a:solidFill>
              </a:rPr>
              <a:t> </a:t>
            </a:r>
            <a:r>
              <a:rPr lang="en-US" altLang="zh-CN" sz="2000" dirty="0">
                <a:solidFill>
                  <a:srgbClr val="115CB3"/>
                </a:solidFill>
              </a:rPr>
              <a:t>graphs</a:t>
            </a:r>
            <a:endParaRPr lang="en-US" sz="2000" dirty="0">
              <a:solidFill>
                <a:srgbClr val="115CB3"/>
              </a:solidFill>
            </a:endParaRPr>
          </a:p>
        </p:txBody>
      </p:sp>
      <p:sp>
        <p:nvSpPr>
          <p:cNvPr id="11" name="TextBox 10">
            <a:extLst>
              <a:ext uri="{FF2B5EF4-FFF2-40B4-BE49-F238E27FC236}">
                <a16:creationId xmlns:a16="http://schemas.microsoft.com/office/drawing/2014/main" id="{6E5D532C-84BB-D948-9A4D-6A333861C875}"/>
              </a:ext>
            </a:extLst>
          </p:cNvPr>
          <p:cNvSpPr txBox="1"/>
          <p:nvPr/>
        </p:nvSpPr>
        <p:spPr>
          <a:xfrm>
            <a:off x="571500" y="1290675"/>
            <a:ext cx="8001000" cy="923330"/>
          </a:xfrm>
          <a:prstGeom prst="rect">
            <a:avLst/>
          </a:prstGeom>
          <a:noFill/>
        </p:spPr>
        <p:txBody>
          <a:bodyPr wrap="square" rtlCol="0">
            <a:spAutoFit/>
          </a:bodyPr>
          <a:lstStyle/>
          <a:p>
            <a:pPr algn="ctr"/>
            <a:r>
              <a:rPr lang="en-US" dirty="0"/>
              <a:t>Open Academic Graph (OAG) is a large knowledge graph unifying two web-scale academic graphs: </a:t>
            </a:r>
            <a:r>
              <a:rPr lang="en-US" dirty="0">
                <a:hlinkClick r:id="rId3"/>
              </a:rPr>
              <a:t>Microsoft Academic Graph</a:t>
            </a:r>
            <a:r>
              <a:rPr lang="en-US" dirty="0"/>
              <a:t> (MAG) and </a:t>
            </a:r>
            <a:r>
              <a:rPr lang="en-US" dirty="0">
                <a:hlinkClick r:id="rId4"/>
              </a:rPr>
              <a:t>AMiner</a:t>
            </a:r>
            <a:r>
              <a:rPr lang="en-US" dirty="0"/>
              <a:t>.</a:t>
            </a:r>
          </a:p>
          <a:p>
            <a:pPr algn="ctr"/>
            <a:endParaRPr lang="en-US" dirty="0"/>
          </a:p>
        </p:txBody>
      </p:sp>
      <p:pic>
        <p:nvPicPr>
          <p:cNvPr id="6" name="Content Placeholder 5">
            <a:extLst>
              <a:ext uri="{FF2B5EF4-FFF2-40B4-BE49-F238E27FC236}">
                <a16:creationId xmlns:a16="http://schemas.microsoft.com/office/drawing/2014/main" id="{2D0426B4-807A-AC48-B38F-4E4DB3087B0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50581" y="2346740"/>
            <a:ext cx="8642838" cy="2164520"/>
          </a:xfrm>
        </p:spPr>
      </p:pic>
    </p:spTree>
    <p:extLst>
      <p:ext uri="{BB962C8B-B14F-4D97-AF65-F5344CB8AC3E}">
        <p14:creationId xmlns:p14="http://schemas.microsoft.com/office/powerpoint/2010/main" val="92257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8496-DA21-A540-A25B-FAB71F51F4A9}"/>
              </a:ext>
            </a:extLst>
          </p:cNvPr>
          <p:cNvSpPr>
            <a:spLocks noGrp="1"/>
          </p:cNvSpPr>
          <p:nvPr>
            <p:ph type="title"/>
          </p:nvPr>
        </p:nvSpPr>
        <p:spPr/>
        <p:txBody>
          <a:bodyPr/>
          <a:lstStyle/>
          <a:p>
            <a:r>
              <a:rPr lang="en-US" dirty="0"/>
              <a:t>GCN: graph convolutional networks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2F47D4D-69D2-AC45-B334-7EFE8DD8E1FB}"/>
                  </a:ext>
                </a:extLst>
              </p:cNvPr>
              <p:cNvSpPr txBox="1"/>
              <p:nvPr/>
            </p:nvSpPr>
            <p:spPr>
              <a:xfrm>
                <a:off x="1295400" y="1676400"/>
                <a:ext cx="7315200" cy="742896"/>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US" sz="3200" b="0" i="1" smtClean="0">
                              <a:latin typeface="Cambria Math" panose="02040503050406030204" pitchFamily="18" charset="0"/>
                            </a:rPr>
                          </m:ctrlPr>
                        </m:sSupPr>
                        <m:e>
                          <m:r>
                            <a:rPr lang="en-US" sz="3200" b="1" i="1" smtClean="0">
                              <a:latin typeface="Cambria Math" panose="02040503050406030204" pitchFamily="18" charset="0"/>
                            </a:rPr>
                            <m:t>𝑯</m:t>
                          </m:r>
                        </m:e>
                        <m:sup>
                          <m:r>
                            <a:rPr lang="en-US" sz="3200" b="0" i="1" smtClean="0">
                              <a:latin typeface="Cambria Math" panose="02040503050406030204" pitchFamily="18" charset="0"/>
                            </a:rPr>
                            <m:t>𝑘</m:t>
                          </m:r>
                        </m:sup>
                      </m:sSup>
                      <m:r>
                        <a:rPr lang="en-US" sz="3200" b="0" i="1" smtClean="0">
                          <a:latin typeface="Cambria Math" panose="02040503050406030204" pitchFamily="18" charset="0"/>
                        </a:rPr>
                        <m:t>=</m:t>
                      </m:r>
                      <m:r>
                        <a:rPr lang="en-US" sz="3200" b="0" i="1" smtClean="0">
                          <a:latin typeface="Cambria Math" panose="02040503050406030204" pitchFamily="18" charset="0"/>
                        </a:rPr>
                        <m:t>𝜎</m:t>
                      </m:r>
                      <m:d>
                        <m:dPr>
                          <m:ctrlPr>
                            <a:rPr lang="en-US" sz="3200" b="0" i="1" smtClean="0">
                              <a:latin typeface="Cambria Math" panose="02040503050406030204" pitchFamily="18" charset="0"/>
                            </a:rPr>
                          </m:ctrlPr>
                        </m:dPr>
                        <m:e>
                          <m:sSup>
                            <m:sSupPr>
                              <m:ctrlPr>
                                <a:rPr lang="en-US" sz="3200" i="1">
                                  <a:latin typeface="Cambria Math" panose="02040503050406030204" pitchFamily="18" charset="0"/>
                                </a:rPr>
                              </m:ctrlPr>
                            </m:sSupPr>
                            <m:e>
                              <m:r>
                                <a:rPr lang="en-US" sz="3200" b="1" i="1">
                                  <a:latin typeface="Cambria Math" panose="02040503050406030204" pitchFamily="18" charset="0"/>
                                </a:rPr>
                                <m:t>𝑫</m:t>
                              </m:r>
                            </m:e>
                            <m:sup>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1</m:t>
                                  </m:r>
                                </m:num>
                                <m:den>
                                  <m:r>
                                    <a:rPr lang="en-US" sz="3200" i="1">
                                      <a:latin typeface="Cambria Math" panose="02040503050406030204" pitchFamily="18" charset="0"/>
                                    </a:rPr>
                                    <m:t>2</m:t>
                                  </m:r>
                                </m:den>
                              </m:f>
                            </m:sup>
                          </m:sSup>
                          <m:d>
                            <m:dPr>
                              <m:ctrlPr>
                                <a:rPr lang="en-US" sz="3200" b="0" i="1" smtClean="0">
                                  <a:latin typeface="Cambria Math" panose="02040503050406030204" pitchFamily="18" charset="0"/>
                                </a:rPr>
                              </m:ctrlPr>
                            </m:dPr>
                            <m:e>
                              <m:r>
                                <a:rPr lang="en-US" sz="3200" b="1" i="1" smtClean="0">
                                  <a:latin typeface="Cambria Math" panose="02040503050406030204" pitchFamily="18" charset="0"/>
                                </a:rPr>
                                <m:t>𝑨</m:t>
                              </m:r>
                              <m:r>
                                <a:rPr lang="en-US" sz="3200" b="0" i="1" smtClean="0">
                                  <a:latin typeface="Cambria Math" panose="02040503050406030204" pitchFamily="18" charset="0"/>
                                </a:rPr>
                                <m:t>+</m:t>
                              </m:r>
                              <m:r>
                                <a:rPr lang="en-US" sz="3200" b="1" i="1">
                                  <a:latin typeface="Cambria Math" panose="02040503050406030204" pitchFamily="18" charset="0"/>
                                </a:rPr>
                                <m:t>𝑰</m:t>
                              </m:r>
                            </m:e>
                          </m:d>
                          <m:sSup>
                            <m:sSupPr>
                              <m:ctrlPr>
                                <a:rPr lang="en-US" sz="3200" i="1">
                                  <a:latin typeface="Cambria Math" panose="02040503050406030204" pitchFamily="18" charset="0"/>
                                </a:rPr>
                              </m:ctrlPr>
                            </m:sSupPr>
                            <m:e>
                              <m:r>
                                <a:rPr lang="en-US" sz="3200" b="1" i="1">
                                  <a:latin typeface="Cambria Math" panose="02040503050406030204" pitchFamily="18" charset="0"/>
                                </a:rPr>
                                <m:t>𝑫</m:t>
                              </m:r>
                            </m:e>
                            <m:sup>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1</m:t>
                                  </m:r>
                                </m:num>
                                <m:den>
                                  <m:r>
                                    <a:rPr lang="en-US" sz="3200" i="1">
                                      <a:latin typeface="Cambria Math" panose="02040503050406030204" pitchFamily="18" charset="0"/>
                                    </a:rPr>
                                    <m:t>2</m:t>
                                  </m:r>
                                </m:den>
                              </m:f>
                            </m:sup>
                          </m:sSup>
                          <m:sSup>
                            <m:sSupPr>
                              <m:ctrlPr>
                                <a:rPr lang="en-US" sz="3200" i="1">
                                  <a:latin typeface="Cambria Math" panose="02040503050406030204" pitchFamily="18" charset="0"/>
                                </a:rPr>
                              </m:ctrlPr>
                            </m:sSupPr>
                            <m:e>
                              <m:r>
                                <a:rPr lang="en-US" sz="3200" b="1" i="1">
                                  <a:latin typeface="Cambria Math" panose="02040503050406030204" pitchFamily="18" charset="0"/>
                                </a:rPr>
                                <m:t>𝑯</m:t>
                              </m:r>
                            </m:e>
                            <m:sup>
                              <m:d>
                                <m:dPr>
                                  <m:ctrlPr>
                                    <a:rPr lang="en-US" sz="3200" i="1">
                                      <a:latin typeface="Cambria Math" panose="02040503050406030204" pitchFamily="18" charset="0"/>
                                    </a:rPr>
                                  </m:ctrlPr>
                                </m:dPr>
                                <m:e>
                                  <m:r>
                                    <a:rPr lang="en-US" sz="3200" i="1">
                                      <a:latin typeface="Cambria Math" panose="02040503050406030204" pitchFamily="18" charset="0"/>
                                    </a:rPr>
                                    <m:t>𝑘</m:t>
                                  </m:r>
                                  <m:r>
                                    <a:rPr lang="en-US" sz="3200" b="0" i="1" smtClean="0">
                                      <a:latin typeface="Cambria Math" panose="02040503050406030204" pitchFamily="18" charset="0"/>
                                    </a:rPr>
                                    <m:t>−1</m:t>
                                  </m:r>
                                </m:e>
                              </m:d>
                            </m:sup>
                          </m:sSup>
                          <m:sSup>
                            <m:sSupPr>
                              <m:ctrlPr>
                                <a:rPr lang="en-US" sz="3200" i="1">
                                  <a:latin typeface="Cambria Math" panose="02040503050406030204" pitchFamily="18" charset="0"/>
                                </a:rPr>
                              </m:ctrlPr>
                            </m:sSupPr>
                            <m:e>
                              <m:r>
                                <a:rPr lang="en-US" sz="3200" b="1" i="1">
                                  <a:latin typeface="Cambria Math" panose="02040503050406030204" pitchFamily="18" charset="0"/>
                                </a:rPr>
                                <m:t>𝑾</m:t>
                              </m:r>
                            </m:e>
                            <m:sup>
                              <m:d>
                                <m:dPr>
                                  <m:ctrlPr>
                                    <a:rPr lang="en-US" sz="3200" i="1">
                                      <a:latin typeface="Cambria Math" panose="02040503050406030204" pitchFamily="18" charset="0"/>
                                    </a:rPr>
                                  </m:ctrlPr>
                                </m:dPr>
                                <m:e>
                                  <m:r>
                                    <a:rPr lang="en-US" sz="3200" i="1">
                                      <a:latin typeface="Cambria Math" panose="02040503050406030204" pitchFamily="18" charset="0"/>
                                    </a:rPr>
                                    <m:t>𝑘</m:t>
                                  </m:r>
                                </m:e>
                              </m:d>
                            </m:sup>
                          </m:sSup>
                        </m:e>
                      </m:d>
                    </m:oMath>
                  </m:oMathPara>
                </a14:m>
                <a:endParaRPr lang="en-US" sz="3200" dirty="0"/>
              </a:p>
            </p:txBody>
          </p:sp>
        </mc:Choice>
        <mc:Fallback xmlns="">
          <p:sp>
            <p:nvSpPr>
              <p:cNvPr id="4" name="TextBox 3">
                <a:extLst>
                  <a:ext uri="{FF2B5EF4-FFF2-40B4-BE49-F238E27FC236}">
                    <a16:creationId xmlns:a16="http://schemas.microsoft.com/office/drawing/2014/main" id="{32F47D4D-69D2-AC45-B334-7EFE8DD8E1FB}"/>
                  </a:ext>
                </a:extLst>
              </p:cNvPr>
              <p:cNvSpPr txBox="1">
                <a:spLocks noRot="1" noChangeAspect="1" noMove="1" noResize="1" noEditPoints="1" noAdjustHandles="1" noChangeArrowheads="1" noChangeShapeType="1" noTextEdit="1"/>
              </p:cNvSpPr>
              <p:nvPr/>
            </p:nvSpPr>
            <p:spPr>
              <a:xfrm>
                <a:off x="1295400" y="1676400"/>
                <a:ext cx="7315200" cy="742896"/>
              </a:xfrm>
              <a:prstGeom prst="rect">
                <a:avLst/>
              </a:prstGeom>
              <a:blipFill>
                <a:blip r:embed="rId3"/>
                <a:stretch>
                  <a:fillRect l="-1733" b="-6897"/>
                </a:stretch>
              </a:blipFill>
            </p:spPr>
            <p:txBody>
              <a:bodyPr/>
              <a:lstStyle/>
              <a:p>
                <a:r>
                  <a:rPr lang="en-US">
                    <a:noFill/>
                  </a:rPr>
                  <a:t> </a:t>
                </a:r>
              </a:p>
            </p:txBody>
          </p:sp>
        </mc:Fallback>
      </mc:AlternateContent>
      <p:sp>
        <p:nvSpPr>
          <p:cNvPr id="5" name="Content Placeholder 6">
            <a:extLst>
              <a:ext uri="{FF2B5EF4-FFF2-40B4-BE49-F238E27FC236}">
                <a16:creationId xmlns:a16="http://schemas.microsoft.com/office/drawing/2014/main" id="{B0E85229-846F-284C-B499-24561D532353}"/>
              </a:ext>
            </a:extLst>
          </p:cNvPr>
          <p:cNvSpPr>
            <a:spLocks noGrp="1"/>
          </p:cNvSpPr>
          <p:nvPr>
            <p:ph idx="1"/>
          </p:nvPr>
        </p:nvSpPr>
        <p:spPr>
          <a:xfrm>
            <a:off x="1128873" y="3581400"/>
            <a:ext cx="6886254" cy="2362200"/>
          </a:xfrm>
        </p:spPr>
        <p:txBody>
          <a:bodyPr/>
          <a:lstStyle/>
          <a:p>
            <a:pPr marL="0" indent="0">
              <a:spcBef>
                <a:spcPts val="0"/>
              </a:spcBef>
              <a:buSzPct val="100000"/>
              <a:buNone/>
            </a:pPr>
            <a:r>
              <a:rPr lang="en-US" altLang="zh-CN" sz="2400" dirty="0"/>
              <a:t>GCN is one way of neighbor aggregations</a:t>
            </a:r>
          </a:p>
          <a:p>
            <a:pPr lvl="1">
              <a:spcBef>
                <a:spcPts val="0"/>
              </a:spcBef>
              <a:buSzPct val="100000"/>
            </a:pPr>
            <a:r>
              <a:rPr lang="en-US" altLang="zh-CN" sz="2400" dirty="0" err="1"/>
              <a:t>GraphSage</a:t>
            </a:r>
            <a:endParaRPr lang="en-US" altLang="zh-CN" sz="2400" dirty="0"/>
          </a:p>
          <a:p>
            <a:pPr lvl="1">
              <a:spcBef>
                <a:spcPts val="0"/>
              </a:spcBef>
              <a:buSzPct val="100000"/>
            </a:pPr>
            <a:r>
              <a:rPr lang="en-US" altLang="zh-CN" sz="2400" dirty="0"/>
              <a:t>Graph Attention</a:t>
            </a:r>
          </a:p>
          <a:p>
            <a:pPr lvl="1">
              <a:spcBef>
                <a:spcPts val="0"/>
              </a:spcBef>
              <a:buSzPct val="100000"/>
            </a:pPr>
            <a:r>
              <a:rPr lang="en-US" altLang="zh-CN" sz="2400" dirty="0"/>
              <a:t>… …</a:t>
            </a:r>
            <a:endParaRPr lang="zh-CN" altLang="en-US" sz="900" dirty="0"/>
          </a:p>
        </p:txBody>
      </p:sp>
    </p:spTree>
    <p:extLst>
      <p:ext uri="{BB962C8B-B14F-4D97-AF65-F5344CB8AC3E}">
        <p14:creationId xmlns:p14="http://schemas.microsoft.com/office/powerpoint/2010/main" val="397155038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60C3-489D-1D4D-A362-55D62FCCF7D3}"/>
              </a:ext>
            </a:extLst>
          </p:cNvPr>
          <p:cNvSpPr>
            <a:spLocks noGrp="1"/>
          </p:cNvSpPr>
          <p:nvPr>
            <p:ph type="title"/>
          </p:nvPr>
        </p:nvSpPr>
        <p:spPr>
          <a:xfrm>
            <a:off x="46726" y="228600"/>
            <a:ext cx="9122014" cy="792162"/>
          </a:xfrm>
        </p:spPr>
        <p:txBody>
          <a:bodyPr/>
          <a:lstStyle/>
          <a:p>
            <a:r>
              <a:rPr lang="en-US" altLang="zh-CN" sz="3600" dirty="0" err="1"/>
              <a:t>LinKG</a:t>
            </a:r>
            <a:r>
              <a:rPr lang="zh-CN" altLang="en-US" sz="3600" dirty="0"/>
              <a:t> </a:t>
            </a:r>
            <a:r>
              <a:rPr lang="en-US" altLang="zh-CN" sz="3600" dirty="0"/>
              <a:t>step</a:t>
            </a:r>
            <a:r>
              <a:rPr lang="zh-CN" altLang="en-US" sz="3600" dirty="0"/>
              <a:t> </a:t>
            </a:r>
            <a:r>
              <a:rPr lang="en-US" altLang="zh-CN" sz="3600" dirty="0"/>
              <a:t>1:</a:t>
            </a:r>
            <a:r>
              <a:rPr lang="zh-CN" altLang="en-US" sz="3600" dirty="0"/>
              <a:t> </a:t>
            </a:r>
            <a:r>
              <a:rPr lang="en-US" altLang="zh-CN" sz="3600" dirty="0"/>
              <a:t>paired</a:t>
            </a:r>
            <a:r>
              <a:rPr lang="zh-CN" altLang="en-US" sz="3600" dirty="0"/>
              <a:t> </a:t>
            </a:r>
            <a:r>
              <a:rPr lang="en-US" altLang="zh-CN" sz="3600" dirty="0"/>
              <a:t>subgraph</a:t>
            </a:r>
            <a:r>
              <a:rPr lang="zh-CN" altLang="en-US" sz="3600" dirty="0"/>
              <a:t> </a:t>
            </a:r>
            <a:r>
              <a:rPr lang="en-US" altLang="zh-CN" sz="3600" dirty="0"/>
              <a:t>construction</a:t>
            </a:r>
            <a:endParaRPr lang="en-US" sz="3600" dirty="0"/>
          </a:p>
        </p:txBody>
      </p:sp>
      <p:sp>
        <p:nvSpPr>
          <p:cNvPr id="3" name="Content Placeholder 2">
            <a:extLst>
              <a:ext uri="{FF2B5EF4-FFF2-40B4-BE49-F238E27FC236}">
                <a16:creationId xmlns:a16="http://schemas.microsoft.com/office/drawing/2014/main" id="{CB176704-4E1C-A342-B04A-CCD6BB8EFD19}"/>
              </a:ext>
            </a:extLst>
          </p:cNvPr>
          <p:cNvSpPr>
            <a:spLocks noGrp="1"/>
          </p:cNvSpPr>
          <p:nvPr>
            <p:ph idx="1"/>
          </p:nvPr>
        </p:nvSpPr>
        <p:spPr/>
        <p:txBody>
          <a:bodyPr/>
          <a:lstStyle/>
          <a:p>
            <a:r>
              <a:rPr lang="en-US" dirty="0"/>
              <a:t>Subgraph nodes </a:t>
            </a:r>
          </a:p>
          <a:p>
            <a:pPr lvl="1"/>
            <a:r>
              <a:rPr lang="en-US" dirty="0"/>
              <a:t>direct (heterogeneous) neighbors, including coauthors, papers, and venues</a:t>
            </a:r>
          </a:p>
          <a:p>
            <a:pPr lvl="1"/>
            <a:r>
              <a:rPr lang="en-US" altLang="zh-CN" dirty="0"/>
              <a:t>coauthors’</a:t>
            </a:r>
            <a:r>
              <a:rPr lang="zh-CN" altLang="en-US" dirty="0"/>
              <a:t> </a:t>
            </a:r>
            <a:r>
              <a:rPr lang="en-US" altLang="zh-CN" dirty="0"/>
              <a:t>papers</a:t>
            </a:r>
            <a:r>
              <a:rPr lang="zh-CN" altLang="en-US" dirty="0"/>
              <a:t> </a:t>
            </a:r>
            <a:r>
              <a:rPr lang="en-US" altLang="zh-CN" dirty="0"/>
              <a:t>and</a:t>
            </a:r>
            <a:r>
              <a:rPr lang="zh-CN" altLang="en-US" dirty="0"/>
              <a:t> </a:t>
            </a:r>
            <a:r>
              <a:rPr lang="en-US" altLang="zh-CN" dirty="0"/>
              <a:t>venues (</a:t>
            </a:r>
            <a:r>
              <a:rPr lang="en-US" dirty="0"/>
              <a:t>2-hop ego networks)</a:t>
            </a:r>
          </a:p>
          <a:p>
            <a:r>
              <a:rPr lang="en-US" dirty="0"/>
              <a:t>Merge pre-linked entities (papers or venues)</a:t>
            </a:r>
          </a:p>
          <a:p>
            <a:endParaRPr lang="en-US" dirty="0"/>
          </a:p>
          <a:p>
            <a:r>
              <a:rPr lang="en-US" dirty="0"/>
              <a:t>Construct fixed-size graph</a:t>
            </a:r>
          </a:p>
        </p:txBody>
      </p:sp>
    </p:spTree>
    <p:extLst>
      <p:ext uri="{BB962C8B-B14F-4D97-AF65-F5344CB8AC3E}">
        <p14:creationId xmlns:p14="http://schemas.microsoft.com/office/powerpoint/2010/main" val="200475972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C30C-2D23-E540-A2B2-1A9227E5ECDF}"/>
              </a:ext>
            </a:extLst>
          </p:cNvPr>
          <p:cNvSpPr>
            <a:spLocks noGrp="1"/>
          </p:cNvSpPr>
          <p:nvPr>
            <p:ph type="title"/>
          </p:nvPr>
        </p:nvSpPr>
        <p:spPr/>
        <p:txBody>
          <a:bodyPr/>
          <a:lstStyle/>
          <a:p>
            <a:r>
              <a:rPr lang="en-US" altLang="zh-CN" sz="3600" dirty="0"/>
              <a:t>Step</a:t>
            </a:r>
            <a:r>
              <a:rPr lang="zh-CN" altLang="en-US" sz="3600" dirty="0"/>
              <a:t> </a:t>
            </a:r>
            <a:r>
              <a:rPr lang="en-US" altLang="zh-CN" sz="3600" dirty="0"/>
              <a:t>2:</a:t>
            </a:r>
            <a:r>
              <a:rPr lang="zh-CN" altLang="en-US" sz="3600" dirty="0"/>
              <a:t> </a:t>
            </a:r>
            <a:r>
              <a:rPr lang="en-US" altLang="zh-CN" sz="3600" dirty="0"/>
              <a:t>linking</a:t>
            </a:r>
            <a:r>
              <a:rPr lang="zh-CN" altLang="en-US" sz="3600" dirty="0"/>
              <a:t> </a:t>
            </a:r>
            <a:r>
              <a:rPr lang="en-US" altLang="zh-CN" sz="3600" dirty="0"/>
              <a:t>based</a:t>
            </a:r>
            <a:r>
              <a:rPr lang="zh-CN" altLang="en-US" sz="3600" dirty="0"/>
              <a:t> </a:t>
            </a:r>
            <a:r>
              <a:rPr lang="en-US" altLang="zh-CN" sz="3600" dirty="0"/>
              <a:t>on</a:t>
            </a:r>
            <a:r>
              <a:rPr lang="zh-CN" altLang="en-US" sz="3600" dirty="0"/>
              <a:t> </a:t>
            </a:r>
            <a:r>
              <a:rPr lang="en-US" altLang="zh-CN" sz="3600" dirty="0"/>
              <a:t>Heterogeneous Graph Attention Networks (HGAT)</a:t>
            </a:r>
            <a:endParaRPr lang="en-US" sz="3600" dirty="0"/>
          </a:p>
        </p:txBody>
      </p:sp>
      <p:sp>
        <p:nvSpPr>
          <p:cNvPr id="3" name="Content Placeholder 2">
            <a:extLst>
              <a:ext uri="{FF2B5EF4-FFF2-40B4-BE49-F238E27FC236}">
                <a16:creationId xmlns:a16="http://schemas.microsoft.com/office/drawing/2014/main" id="{3D004B6D-5051-AB4D-850F-DDFB7842A201}"/>
              </a:ext>
            </a:extLst>
          </p:cNvPr>
          <p:cNvSpPr>
            <a:spLocks noGrp="1"/>
          </p:cNvSpPr>
          <p:nvPr>
            <p:ph idx="1"/>
          </p:nvPr>
        </p:nvSpPr>
        <p:spPr/>
        <p:txBody>
          <a:bodyPr/>
          <a:lstStyle/>
          <a:p>
            <a:r>
              <a:rPr lang="en-US" altLang="zh-CN" dirty="0"/>
              <a:t>Input</a:t>
            </a:r>
            <a:r>
              <a:rPr lang="zh-CN" altLang="en-US" dirty="0"/>
              <a:t> </a:t>
            </a:r>
            <a:r>
              <a:rPr lang="en-US" altLang="zh-CN" dirty="0"/>
              <a:t>node</a:t>
            </a:r>
            <a:r>
              <a:rPr lang="zh-CN" altLang="en-US" dirty="0"/>
              <a:t> </a:t>
            </a:r>
            <a:r>
              <a:rPr lang="en-US" altLang="zh-CN" dirty="0"/>
              <a:t>features</a:t>
            </a:r>
            <a:r>
              <a:rPr lang="zh-CN" altLang="en-US" dirty="0"/>
              <a:t> </a:t>
            </a:r>
            <a:r>
              <a:rPr lang="en-US" altLang="zh-CN" dirty="0"/>
              <a:t>(in</a:t>
            </a:r>
            <a:r>
              <a:rPr lang="zh-CN" altLang="en-US" dirty="0"/>
              <a:t> </a:t>
            </a:r>
            <a:r>
              <a:rPr lang="en-US" altLang="zh-CN" dirty="0"/>
              <a:t>subgraphs)</a:t>
            </a:r>
          </a:p>
          <a:p>
            <a:pPr lvl="1"/>
            <a:r>
              <a:rPr lang="en-US" altLang="zh-CN" dirty="0"/>
              <a:t>Semantic</a:t>
            </a:r>
            <a:r>
              <a:rPr lang="zh-CN" altLang="en-US" dirty="0"/>
              <a:t> </a:t>
            </a:r>
            <a:r>
              <a:rPr lang="en-US" altLang="zh-CN" dirty="0"/>
              <a:t>embedding:</a:t>
            </a:r>
            <a:r>
              <a:rPr lang="zh-CN" altLang="en-US" dirty="0"/>
              <a:t> </a:t>
            </a:r>
            <a:r>
              <a:rPr lang="en-US" altLang="zh-CN" dirty="0"/>
              <a:t>average</a:t>
            </a:r>
            <a:r>
              <a:rPr lang="zh-CN" altLang="en-US" dirty="0"/>
              <a:t> </a:t>
            </a:r>
            <a:r>
              <a:rPr lang="en-US" altLang="zh-CN" dirty="0"/>
              <a:t>word</a:t>
            </a:r>
            <a:r>
              <a:rPr lang="zh-CN" altLang="en-US" dirty="0"/>
              <a:t> </a:t>
            </a:r>
            <a:r>
              <a:rPr lang="en-US" altLang="zh-CN" dirty="0"/>
              <a:t>embedding</a:t>
            </a:r>
            <a:r>
              <a:rPr lang="zh-CN" altLang="en-US" dirty="0"/>
              <a:t> </a:t>
            </a:r>
            <a:r>
              <a:rPr lang="en-US" altLang="zh-CN" dirty="0"/>
              <a:t>of</a:t>
            </a:r>
            <a:r>
              <a:rPr lang="zh-CN" altLang="en-US" dirty="0"/>
              <a:t> </a:t>
            </a:r>
            <a:r>
              <a:rPr lang="en-US" altLang="zh-CN" dirty="0"/>
              <a:t>author</a:t>
            </a:r>
            <a:r>
              <a:rPr lang="zh-CN" altLang="en-US" dirty="0"/>
              <a:t> </a:t>
            </a:r>
            <a:r>
              <a:rPr lang="en-US" altLang="zh-CN" dirty="0"/>
              <a:t>attributes</a:t>
            </a:r>
          </a:p>
          <a:p>
            <a:pPr lvl="1"/>
            <a:r>
              <a:rPr lang="en-US" altLang="zh-CN" dirty="0"/>
              <a:t>Structure</a:t>
            </a:r>
            <a:r>
              <a:rPr lang="zh-CN" altLang="en-US" dirty="0"/>
              <a:t> </a:t>
            </a:r>
            <a:r>
              <a:rPr lang="en-US" altLang="zh-CN" dirty="0"/>
              <a:t>embedding:</a:t>
            </a:r>
            <a:r>
              <a:rPr lang="zh-CN" altLang="en-US" dirty="0"/>
              <a:t> </a:t>
            </a:r>
            <a:r>
              <a:rPr lang="en-US" altLang="zh-CN" dirty="0"/>
              <a:t>trained</a:t>
            </a:r>
            <a:r>
              <a:rPr lang="zh-CN" altLang="en-US" dirty="0"/>
              <a:t> </a:t>
            </a:r>
            <a:r>
              <a:rPr lang="en-US" altLang="zh-CN" dirty="0"/>
              <a:t>network</a:t>
            </a:r>
            <a:r>
              <a:rPr lang="zh-CN" altLang="en-US" dirty="0"/>
              <a:t> </a:t>
            </a:r>
            <a:r>
              <a:rPr lang="en-US" altLang="zh-CN" dirty="0"/>
              <a:t>embedding</a:t>
            </a:r>
            <a:r>
              <a:rPr lang="zh-CN" altLang="en-US" dirty="0"/>
              <a:t> </a:t>
            </a:r>
            <a:r>
              <a:rPr lang="en-US" altLang="zh-CN" dirty="0"/>
              <a:t>on</a:t>
            </a:r>
            <a:r>
              <a:rPr lang="zh-CN" altLang="en-US" dirty="0"/>
              <a:t> </a:t>
            </a:r>
            <a:r>
              <a:rPr lang="en-US" altLang="zh-CN" dirty="0"/>
              <a:t>a</a:t>
            </a:r>
            <a:r>
              <a:rPr lang="zh-CN" altLang="en-US" dirty="0"/>
              <a:t> </a:t>
            </a:r>
            <a:r>
              <a:rPr lang="en-US" altLang="zh-CN" dirty="0"/>
              <a:t>large</a:t>
            </a:r>
            <a:r>
              <a:rPr lang="zh-CN" altLang="en-US" dirty="0"/>
              <a:t> </a:t>
            </a:r>
            <a:r>
              <a:rPr lang="en-US" altLang="zh-CN" dirty="0"/>
              <a:t>heterogeneous</a:t>
            </a:r>
            <a:r>
              <a:rPr lang="zh-CN" altLang="en-US" dirty="0"/>
              <a:t> </a:t>
            </a:r>
            <a:r>
              <a:rPr lang="en-US" altLang="zh-CN" dirty="0"/>
              <a:t>graph</a:t>
            </a:r>
            <a:r>
              <a:rPr lang="zh-CN" altLang="en-US" dirty="0"/>
              <a:t> </a:t>
            </a:r>
            <a:r>
              <a:rPr lang="en-US" altLang="zh-CN" dirty="0"/>
              <a:t>(e.g.</a:t>
            </a:r>
            <a:r>
              <a:rPr lang="zh-CN" altLang="en-US" dirty="0"/>
              <a:t> </a:t>
            </a:r>
            <a:r>
              <a:rPr lang="en-US" altLang="zh-CN" dirty="0"/>
              <a:t>LINE)</a:t>
            </a:r>
            <a:endParaRPr lang="en-US" dirty="0"/>
          </a:p>
          <a:p>
            <a:endParaRPr lang="en-US" dirty="0"/>
          </a:p>
        </p:txBody>
      </p:sp>
    </p:spTree>
    <p:extLst>
      <p:ext uri="{BB962C8B-B14F-4D97-AF65-F5344CB8AC3E}">
        <p14:creationId xmlns:p14="http://schemas.microsoft.com/office/powerpoint/2010/main" val="379137646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5C8F0-37D2-064F-AE15-632B9EB8D5A3}"/>
              </a:ext>
            </a:extLst>
          </p:cNvPr>
          <p:cNvSpPr>
            <a:spLocks noGrp="1"/>
          </p:cNvSpPr>
          <p:nvPr>
            <p:ph type="title"/>
          </p:nvPr>
        </p:nvSpPr>
        <p:spPr/>
        <p:txBody>
          <a:bodyPr/>
          <a:lstStyle/>
          <a:p>
            <a:r>
              <a:rPr lang="en-US" altLang="zh-CN" sz="3600" dirty="0"/>
              <a:t>Step</a:t>
            </a:r>
            <a:r>
              <a:rPr lang="zh-CN" altLang="en-US" sz="3600" dirty="0"/>
              <a:t> </a:t>
            </a:r>
            <a:r>
              <a:rPr lang="en-US" altLang="zh-CN" sz="3600" dirty="0"/>
              <a:t>2:</a:t>
            </a:r>
            <a:r>
              <a:rPr lang="zh-CN" altLang="en-US" sz="3600" dirty="0"/>
              <a:t> </a:t>
            </a:r>
            <a:r>
              <a:rPr lang="en-US" altLang="zh-CN" sz="3600" dirty="0"/>
              <a:t>linking</a:t>
            </a:r>
            <a:r>
              <a:rPr lang="zh-CN" altLang="en-US" sz="3600" dirty="0"/>
              <a:t> </a:t>
            </a:r>
            <a:r>
              <a:rPr lang="en-US" altLang="zh-CN" sz="3600" dirty="0"/>
              <a:t>based</a:t>
            </a:r>
            <a:r>
              <a:rPr lang="zh-CN" altLang="en-US" sz="3600" dirty="0"/>
              <a:t> </a:t>
            </a:r>
            <a:r>
              <a:rPr lang="en-US" altLang="zh-CN" sz="3600" dirty="0"/>
              <a:t>on</a:t>
            </a:r>
            <a:r>
              <a:rPr lang="zh-CN" altLang="en-US" sz="3600" dirty="0"/>
              <a:t> </a:t>
            </a:r>
            <a:r>
              <a:rPr lang="en-US" altLang="zh-CN" sz="3600" dirty="0"/>
              <a:t>Heterogeneous Graph Attention Networks (HGAT)</a:t>
            </a:r>
            <a:endParaRPr lang="en-US"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D307714-3EE6-0341-B501-85EC392B03BD}"/>
                  </a:ext>
                </a:extLst>
              </p:cNvPr>
              <p:cNvSpPr>
                <a:spLocks noGrp="1"/>
              </p:cNvSpPr>
              <p:nvPr>
                <p:ph idx="1"/>
              </p:nvPr>
            </p:nvSpPr>
            <p:spPr/>
            <p:txBody>
              <a:bodyPr/>
              <a:lstStyle/>
              <a:p>
                <a:r>
                  <a:rPr lang="en-US" altLang="zh-CN" dirty="0"/>
                  <a:t>Encoder</a:t>
                </a:r>
                <a:r>
                  <a:rPr lang="zh-CN" altLang="en-US" dirty="0"/>
                  <a:t> </a:t>
                </a:r>
                <a:r>
                  <a:rPr lang="en-US" altLang="zh-CN" dirty="0"/>
                  <a:t>layers</a:t>
                </a:r>
              </a:p>
              <a:p>
                <a:pPr lvl="1"/>
                <a:r>
                  <a:rPr lang="en-US" dirty="0"/>
                  <a:t>attention</a:t>
                </a:r>
                <a:r>
                  <a:rPr lang="zh-CN" altLang="en-US" dirty="0"/>
                  <a:t> </a:t>
                </a:r>
                <a:r>
                  <a:rPr lang="en-US" dirty="0"/>
                  <a:t>coefficient attn</a:t>
                </a:r>
                <a:r>
                  <a:rPr lang="zh-CN" altLang="en-US" dirty="0"/>
                  <a:t> </a:t>
                </a:r>
                <a14:m>
                  <m:oMath xmlns:m="http://schemas.openxmlformats.org/officeDocument/2006/math">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altLang="zh-CN" i="1" dirty="0">
                            <a:latin typeface="Cambria Math" panose="02040503050406030204" pitchFamily="18" charset="0"/>
                          </a:rPr>
                          <m:t>𝑒</m:t>
                        </m:r>
                      </m:e>
                      <m:sub>
                        <m:r>
                          <a:rPr lang="en-US" altLang="zh-CN" i="1" dirty="0">
                            <a:latin typeface="Cambria Math" panose="02040503050406030204" pitchFamily="18" charset="0"/>
                          </a:rPr>
                          <m:t>𝑖</m:t>
                        </m:r>
                      </m:sub>
                    </m:sSub>
                    <m:r>
                      <a:rPr lang="en-US" i="1" dirty="0">
                        <a:latin typeface="Cambria Math" panose="02040503050406030204" pitchFamily="18" charset="0"/>
                      </a:rPr>
                      <m:t> ,</m:t>
                    </m:r>
                    <m:sSub>
                      <m:sSubPr>
                        <m:ctrlPr>
                          <a:rPr lang="en-US" i="1" dirty="0">
                            <a:latin typeface="Cambria Math" panose="02040503050406030204" pitchFamily="18" charset="0"/>
                          </a:rPr>
                        </m:ctrlPr>
                      </m:sSubPr>
                      <m:e>
                        <m:r>
                          <a:rPr lang="en-US" altLang="zh-CN" i="1" dirty="0">
                            <a:latin typeface="Cambria Math" panose="02040503050406030204" pitchFamily="18" charset="0"/>
                          </a:rPr>
                          <m:t>𝑒</m:t>
                        </m:r>
                      </m:e>
                      <m:sub>
                        <m:r>
                          <a:rPr lang="en-US" altLang="zh-CN" i="1" dirty="0">
                            <a:latin typeface="Cambria Math" panose="02040503050406030204" pitchFamily="18" charset="0"/>
                          </a:rPr>
                          <m:t>𝑗</m:t>
                        </m:r>
                      </m:sub>
                    </m:sSub>
                    <m:r>
                      <a:rPr lang="en-US" i="1" dirty="0">
                        <a:latin typeface="Cambria Math" panose="02040503050406030204" pitchFamily="18" charset="0"/>
                      </a:rPr>
                      <m:t>)</m:t>
                    </m:r>
                    <m:r>
                      <a:rPr lang="zh-CN" altLang="en-US" i="1" dirty="0">
                        <a:latin typeface="Cambria Math" panose="02040503050406030204" pitchFamily="18" charset="0"/>
                      </a:rPr>
                      <m:t> </m:t>
                    </m:r>
                  </m:oMath>
                </a14:m>
                <a:r>
                  <a:rPr lang="en-US" altLang="zh-CN" dirty="0"/>
                  <a:t>learnt</a:t>
                </a:r>
                <a:r>
                  <a:rPr lang="zh-CN" altLang="en-US" dirty="0"/>
                  <a:t> </a:t>
                </a:r>
                <a:r>
                  <a:rPr lang="en-US" altLang="zh-CN" dirty="0"/>
                  <a:t>by</a:t>
                </a:r>
                <a:r>
                  <a:rPr lang="zh-CN" altLang="en-US" dirty="0"/>
                  <a:t> </a:t>
                </a:r>
                <a:r>
                  <a:rPr lang="en-US" altLang="zh-CN" dirty="0"/>
                  <a:t>self-attention</a:t>
                </a:r>
                <a:r>
                  <a:rPr lang="zh-CN" altLang="en-US" dirty="0"/>
                  <a:t> </a:t>
                </a:r>
                <a:r>
                  <a:rPr lang="en-US" dirty="0"/>
                  <a:t>mechanis</a:t>
                </a:r>
                <a:r>
                  <a:rPr lang="en-US" altLang="zh-CN" dirty="0"/>
                  <a:t>m</a:t>
                </a:r>
              </a:p>
              <a:p>
                <a:pPr lvl="1"/>
                <a:endParaRPr lang="en-US" dirty="0"/>
              </a:p>
              <a:p>
                <a:pPr lvl="1"/>
                <a:r>
                  <a:rPr lang="en-US" altLang="zh-CN" dirty="0"/>
                  <a:t>Normalized</a:t>
                </a:r>
                <a:r>
                  <a:rPr lang="zh-CN" altLang="en-US" dirty="0"/>
                  <a:t> </a:t>
                </a:r>
                <a:r>
                  <a:rPr lang="en-US" dirty="0"/>
                  <a:t>attention</a:t>
                </a:r>
                <a:r>
                  <a:rPr lang="zh-CN" altLang="en-US" dirty="0"/>
                  <a:t> </a:t>
                </a:r>
                <a:r>
                  <a:rPr lang="en-US" dirty="0"/>
                  <a:t>coefficient</a:t>
                </a:r>
                <a:r>
                  <a:rPr lang="en-US" altLang="zh-CN" dirty="0"/>
                  <a:t>:</a:t>
                </a:r>
                <a:r>
                  <a:rPr lang="zh-CN" altLang="en-US" dirty="0"/>
                  <a:t> </a:t>
                </a:r>
                <a:r>
                  <a:rPr lang="en-US" dirty="0"/>
                  <a:t>differentiate</a:t>
                </a:r>
                <a:r>
                  <a:rPr lang="zh-CN" altLang="en-US" dirty="0"/>
                  <a:t> </a:t>
                </a:r>
                <a:r>
                  <a:rPr lang="en-US" altLang="zh-CN" dirty="0"/>
                  <a:t>different</a:t>
                </a:r>
                <a:r>
                  <a:rPr lang="zh-CN" altLang="en-US" dirty="0"/>
                  <a:t> </a:t>
                </a:r>
                <a:r>
                  <a:rPr lang="en-US" altLang="zh-CN" dirty="0"/>
                  <a:t>types</a:t>
                </a:r>
                <a:r>
                  <a:rPr lang="zh-CN" altLang="en-US" dirty="0"/>
                  <a:t> </a:t>
                </a:r>
                <a:r>
                  <a:rPr lang="en-US" altLang="zh-CN" dirty="0"/>
                  <a:t>of</a:t>
                </a:r>
                <a:r>
                  <a:rPr lang="zh-CN" altLang="en-US" dirty="0"/>
                  <a:t> </a:t>
                </a:r>
                <a:r>
                  <a:rPr lang="en-US" altLang="zh-CN" dirty="0"/>
                  <a:t>entities</a:t>
                </a:r>
                <a:endParaRPr lang="en-US" dirty="0"/>
              </a:p>
              <a:p>
                <a:endParaRPr lang="en-US" dirty="0"/>
              </a:p>
            </p:txBody>
          </p:sp>
        </mc:Choice>
        <mc:Fallback xmlns="">
          <p:sp>
            <p:nvSpPr>
              <p:cNvPr id="3" name="Content Placeholder 2">
                <a:extLst>
                  <a:ext uri="{FF2B5EF4-FFF2-40B4-BE49-F238E27FC236}">
                    <a16:creationId xmlns:a16="http://schemas.microsoft.com/office/drawing/2014/main" id="{ED307714-3EE6-0341-B501-85EC392B03BD}"/>
                  </a:ext>
                </a:extLst>
              </p:cNvPr>
              <p:cNvSpPr>
                <a:spLocks noGrp="1" noRot="1" noChangeAspect="1" noMove="1" noResize="1" noEditPoints="1" noAdjustHandles="1" noChangeArrowheads="1" noChangeShapeType="1" noTextEdit="1"/>
              </p:cNvSpPr>
              <p:nvPr>
                <p:ph idx="1"/>
              </p:nvPr>
            </p:nvSpPr>
            <p:spPr>
              <a:blipFill>
                <a:blip r:embed="rId3"/>
                <a:stretch>
                  <a:fillRect l="-1654" t="-128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62D5D68-7E05-ED4D-92CE-9A48C6A11130}"/>
              </a:ext>
            </a:extLst>
          </p:cNvPr>
          <p:cNvPicPr>
            <a:picLocks noChangeAspect="1"/>
          </p:cNvPicPr>
          <p:nvPr/>
        </p:nvPicPr>
        <p:blipFill>
          <a:blip r:embed="rId4"/>
          <a:stretch>
            <a:fillRect/>
          </a:stretch>
        </p:blipFill>
        <p:spPr>
          <a:xfrm>
            <a:off x="2819400" y="2743200"/>
            <a:ext cx="3185583" cy="533400"/>
          </a:xfrm>
          <a:prstGeom prst="rect">
            <a:avLst/>
          </a:prstGeom>
        </p:spPr>
      </p:pic>
      <p:pic>
        <p:nvPicPr>
          <p:cNvPr id="5" name="Picture 4">
            <a:extLst>
              <a:ext uri="{FF2B5EF4-FFF2-40B4-BE49-F238E27FC236}">
                <a16:creationId xmlns:a16="http://schemas.microsoft.com/office/drawing/2014/main" id="{16EBCA24-416A-504D-9487-551B15136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370" y="4419600"/>
            <a:ext cx="6807200" cy="10160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7FA5891-43D4-F643-B4FA-1BDD3E6DDB9D}"/>
                  </a:ext>
                </a:extLst>
              </p:cNvPr>
              <p:cNvSpPr txBox="1"/>
              <p:nvPr/>
            </p:nvSpPr>
            <p:spPr>
              <a:xfrm>
                <a:off x="250587" y="5694695"/>
                <a:ext cx="3810000" cy="668645"/>
              </a:xfrm>
              <a:prstGeom prst="rect">
                <a:avLst/>
              </a:prstGeom>
              <a:noFill/>
            </p:spPr>
            <p:txBody>
              <a:bodyPr wrap="square" rtlCol="0">
                <a:spAutoFit/>
              </a:bodyPr>
              <a:lstStyle/>
              <a:p>
                <a:r>
                  <a:rPr lang="en-US" dirty="0"/>
                  <a:t>aggregation weight of</a:t>
                </a:r>
                <a:r>
                  <a:rPr lang="zh-CN" altLang="en-US" dirty="0"/>
                  <a:t> </a:t>
                </a:r>
                <a:r>
                  <a:rPr lang="en-US" dirty="0"/>
                  <a:t>source entity </a:t>
                </a:r>
                <a14:m>
                  <m:oMath xmlns:m="http://schemas.openxmlformats.org/officeDocument/2006/math">
                    <m:sSub>
                      <m:sSubPr>
                        <m:ctrlPr>
                          <a:rPr lang="en-US" i="1" dirty="0">
                            <a:latin typeface="Cambria Math" panose="02040503050406030204" pitchFamily="18" charset="0"/>
                          </a:rPr>
                        </m:ctrlPr>
                      </m:sSubPr>
                      <m:e>
                        <m:r>
                          <a:rPr lang="en-US" altLang="zh-CN" i="1" dirty="0">
                            <a:latin typeface="Cambria Math" panose="02040503050406030204" pitchFamily="18" charset="0"/>
                          </a:rPr>
                          <m:t>𝑒</m:t>
                        </m:r>
                      </m:e>
                      <m:sub>
                        <m:r>
                          <a:rPr lang="en-US" altLang="zh-CN" i="1" dirty="0">
                            <a:latin typeface="Cambria Math" panose="02040503050406030204" pitchFamily="18" charset="0"/>
                          </a:rPr>
                          <m:t>𝑗</m:t>
                        </m:r>
                      </m:sub>
                    </m:sSub>
                  </m:oMath>
                </a14:m>
                <a:r>
                  <a:rPr lang="en-US" dirty="0"/>
                  <a:t> ’s embedding on target entity </a:t>
                </a:r>
                <a14:m>
                  <m:oMath xmlns:m="http://schemas.openxmlformats.org/officeDocument/2006/math">
                    <m:sSub>
                      <m:sSubPr>
                        <m:ctrlPr>
                          <a:rPr lang="en-US" i="1" dirty="0">
                            <a:latin typeface="Cambria Math" panose="02040503050406030204" pitchFamily="18" charset="0"/>
                          </a:rPr>
                        </m:ctrlPr>
                      </m:sSubPr>
                      <m:e>
                        <m:r>
                          <a:rPr lang="en-US" altLang="zh-CN" i="1" dirty="0">
                            <a:latin typeface="Cambria Math" panose="02040503050406030204" pitchFamily="18" charset="0"/>
                          </a:rPr>
                          <m:t>𝑒</m:t>
                        </m:r>
                      </m:e>
                      <m:sub>
                        <m:r>
                          <a:rPr lang="en-US" altLang="zh-CN" i="1" dirty="0">
                            <a:latin typeface="Cambria Math" panose="02040503050406030204" pitchFamily="18" charset="0"/>
                          </a:rPr>
                          <m:t>𝑖</m:t>
                        </m:r>
                      </m:sub>
                    </m:sSub>
                  </m:oMath>
                </a14:m>
                <a:endParaRPr lang="en-US" dirty="0"/>
              </a:p>
            </p:txBody>
          </p:sp>
        </mc:Choice>
        <mc:Fallback xmlns="">
          <p:sp>
            <p:nvSpPr>
              <p:cNvPr id="6" name="TextBox 5">
                <a:extLst>
                  <a:ext uri="{FF2B5EF4-FFF2-40B4-BE49-F238E27FC236}">
                    <a16:creationId xmlns:a16="http://schemas.microsoft.com/office/drawing/2014/main" id="{E7FA5891-43D4-F643-B4FA-1BDD3E6DDB9D}"/>
                  </a:ext>
                </a:extLst>
              </p:cNvPr>
              <p:cNvSpPr txBox="1">
                <a:spLocks noRot="1" noChangeAspect="1" noMove="1" noResize="1" noEditPoints="1" noAdjustHandles="1" noChangeArrowheads="1" noChangeShapeType="1" noTextEdit="1"/>
              </p:cNvSpPr>
              <p:nvPr/>
            </p:nvSpPr>
            <p:spPr>
              <a:xfrm>
                <a:off x="250587" y="5694695"/>
                <a:ext cx="3810000" cy="668645"/>
              </a:xfrm>
              <a:prstGeom prst="rect">
                <a:avLst/>
              </a:prstGeom>
              <a:blipFill>
                <a:blip r:embed="rId6"/>
                <a:stretch>
                  <a:fillRect l="-1329" t="-1852" r="-664" b="-9259"/>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4D20016C-F70F-EA40-8F3E-4B8F45BA911E}"/>
              </a:ext>
            </a:extLst>
          </p:cNvPr>
          <p:cNvCxnSpPr/>
          <p:nvPr/>
        </p:nvCxnSpPr>
        <p:spPr>
          <a:xfrm>
            <a:off x="1295400" y="5105400"/>
            <a:ext cx="152400" cy="5556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42668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FBDE-EB80-6C47-BEDD-886EACD4B87D}"/>
              </a:ext>
            </a:extLst>
          </p:cNvPr>
          <p:cNvSpPr>
            <a:spLocks noGrp="1"/>
          </p:cNvSpPr>
          <p:nvPr>
            <p:ph type="title"/>
          </p:nvPr>
        </p:nvSpPr>
        <p:spPr/>
        <p:txBody>
          <a:bodyPr/>
          <a:lstStyle/>
          <a:p>
            <a:r>
              <a:rPr lang="en-US" altLang="zh-CN" sz="3600" dirty="0"/>
              <a:t>Step</a:t>
            </a:r>
            <a:r>
              <a:rPr lang="zh-CN" altLang="en-US" sz="3600" dirty="0"/>
              <a:t> </a:t>
            </a:r>
            <a:r>
              <a:rPr lang="en-US" altLang="zh-CN" sz="3600" dirty="0"/>
              <a:t>2:</a:t>
            </a:r>
            <a:r>
              <a:rPr lang="zh-CN" altLang="en-US" sz="3600" dirty="0"/>
              <a:t> </a:t>
            </a:r>
            <a:r>
              <a:rPr lang="en-US" altLang="zh-CN" sz="3600" dirty="0"/>
              <a:t>linking</a:t>
            </a:r>
            <a:r>
              <a:rPr lang="zh-CN" altLang="en-US" sz="3600" dirty="0"/>
              <a:t> </a:t>
            </a:r>
            <a:r>
              <a:rPr lang="en-US" altLang="zh-CN" sz="3600" dirty="0"/>
              <a:t>based</a:t>
            </a:r>
            <a:r>
              <a:rPr lang="zh-CN" altLang="en-US" sz="3600" dirty="0"/>
              <a:t> </a:t>
            </a:r>
            <a:r>
              <a:rPr lang="en-US" altLang="zh-CN" sz="3600" dirty="0"/>
              <a:t>on</a:t>
            </a:r>
            <a:r>
              <a:rPr lang="zh-CN" altLang="en-US" sz="3600" dirty="0"/>
              <a:t> </a:t>
            </a:r>
            <a:r>
              <a:rPr lang="en-US" altLang="zh-CN" sz="3600" dirty="0"/>
              <a:t>Heterogeneous Graph Attention Networks (HGAT)</a:t>
            </a:r>
            <a:endParaRPr lang="en-US" sz="3600" dirty="0"/>
          </a:p>
        </p:txBody>
      </p:sp>
      <p:sp>
        <p:nvSpPr>
          <p:cNvPr id="3" name="Content Placeholder 2">
            <a:extLst>
              <a:ext uri="{FF2B5EF4-FFF2-40B4-BE49-F238E27FC236}">
                <a16:creationId xmlns:a16="http://schemas.microsoft.com/office/drawing/2014/main" id="{3278471D-94C1-0A43-AC4A-F533569B9708}"/>
              </a:ext>
            </a:extLst>
          </p:cNvPr>
          <p:cNvSpPr>
            <a:spLocks noGrp="1"/>
          </p:cNvSpPr>
          <p:nvPr>
            <p:ph idx="1"/>
          </p:nvPr>
        </p:nvSpPr>
        <p:spPr/>
        <p:txBody>
          <a:bodyPr/>
          <a:lstStyle/>
          <a:p>
            <a:r>
              <a:rPr lang="en-US" altLang="zh-CN" dirty="0"/>
              <a:t>Encoder</a:t>
            </a:r>
            <a:r>
              <a:rPr lang="zh-CN" altLang="en-US" dirty="0"/>
              <a:t> </a:t>
            </a:r>
            <a:r>
              <a:rPr lang="en-US" altLang="zh-CN" dirty="0"/>
              <a:t>layers</a:t>
            </a:r>
            <a:r>
              <a:rPr lang="zh-CN" altLang="en-US" dirty="0"/>
              <a:t> </a:t>
            </a:r>
            <a:r>
              <a:rPr lang="en-US" altLang="zh-CN" dirty="0"/>
              <a:t>(cont.)</a:t>
            </a:r>
          </a:p>
          <a:p>
            <a:pPr lvl="1"/>
            <a:r>
              <a:rPr lang="en-US" altLang="zh-CN" dirty="0"/>
              <a:t>Multi-head</a:t>
            </a:r>
            <a:r>
              <a:rPr lang="zh-CN" altLang="en-US" dirty="0"/>
              <a:t> </a:t>
            </a:r>
            <a:r>
              <a:rPr lang="en-US" altLang="zh-CN" dirty="0"/>
              <a:t>attention</a:t>
            </a:r>
          </a:p>
          <a:p>
            <a:pPr lvl="1"/>
            <a:endParaRPr lang="en-US" altLang="zh-CN" dirty="0"/>
          </a:p>
          <a:p>
            <a:pPr lvl="1"/>
            <a:endParaRPr lang="en-US" altLang="zh-CN" dirty="0"/>
          </a:p>
          <a:p>
            <a:pPr lvl="1"/>
            <a:r>
              <a:rPr lang="en-US" altLang="zh-CN" dirty="0"/>
              <a:t>Two</a:t>
            </a:r>
            <a:r>
              <a:rPr lang="zh-CN" altLang="en-US" dirty="0"/>
              <a:t> </a:t>
            </a:r>
            <a:r>
              <a:rPr lang="en-US" altLang="zh-CN" dirty="0"/>
              <a:t>graph</a:t>
            </a:r>
            <a:r>
              <a:rPr lang="zh-CN" altLang="en-US" dirty="0"/>
              <a:t> </a:t>
            </a:r>
            <a:r>
              <a:rPr lang="en-US" altLang="zh-CN" dirty="0"/>
              <a:t>attention</a:t>
            </a:r>
            <a:r>
              <a:rPr lang="zh-CN" altLang="en-US" dirty="0"/>
              <a:t> </a:t>
            </a:r>
            <a:r>
              <a:rPr lang="en-US" altLang="zh-CN" dirty="0"/>
              <a:t>layers</a:t>
            </a:r>
            <a:r>
              <a:rPr lang="zh-CN" altLang="en-US" dirty="0"/>
              <a:t> </a:t>
            </a:r>
            <a:r>
              <a:rPr lang="en-US" altLang="zh-CN" dirty="0"/>
              <a:t>in</a:t>
            </a:r>
            <a:r>
              <a:rPr lang="zh-CN" altLang="en-US" dirty="0"/>
              <a:t> </a:t>
            </a:r>
            <a:r>
              <a:rPr lang="en-US" altLang="zh-CN" dirty="0"/>
              <a:t>the</a:t>
            </a:r>
            <a:r>
              <a:rPr lang="zh-CN" altLang="en-US" dirty="0"/>
              <a:t> </a:t>
            </a:r>
            <a:r>
              <a:rPr lang="en-US" altLang="zh-CN" dirty="0"/>
              <a:t>encoder</a:t>
            </a:r>
          </a:p>
          <a:p>
            <a:r>
              <a:rPr lang="en-US" altLang="zh-CN" dirty="0"/>
              <a:t>Decoder</a:t>
            </a:r>
            <a:r>
              <a:rPr lang="zh-CN" altLang="en-US" dirty="0"/>
              <a:t> </a:t>
            </a:r>
            <a:r>
              <a:rPr lang="en-US" altLang="zh-CN" dirty="0"/>
              <a:t>layers</a:t>
            </a:r>
          </a:p>
          <a:p>
            <a:pPr lvl="1"/>
            <a:r>
              <a:rPr lang="en-US" altLang="zh-CN" dirty="0"/>
              <a:t>Fuse</a:t>
            </a:r>
            <a:r>
              <a:rPr lang="zh-CN" altLang="en-US" dirty="0"/>
              <a:t> </a:t>
            </a:r>
            <a:r>
              <a:rPr lang="en-US" altLang="zh-CN" dirty="0"/>
              <a:t>embeddings</a:t>
            </a:r>
            <a:r>
              <a:rPr lang="zh-CN" altLang="en-US" dirty="0"/>
              <a:t> </a:t>
            </a:r>
            <a:r>
              <a:rPr lang="en-US" altLang="zh-CN" dirty="0"/>
              <a:t>of</a:t>
            </a:r>
            <a:r>
              <a:rPr lang="zh-CN" altLang="en-US" dirty="0"/>
              <a:t> </a:t>
            </a:r>
            <a:r>
              <a:rPr lang="en-US" altLang="zh-CN" dirty="0"/>
              <a:t>candidate</a:t>
            </a:r>
            <a:r>
              <a:rPr lang="zh-CN" altLang="en-US" dirty="0"/>
              <a:t> </a:t>
            </a:r>
            <a:r>
              <a:rPr lang="en-US" altLang="zh-CN" dirty="0"/>
              <a:t>pairs,</a:t>
            </a:r>
            <a:r>
              <a:rPr lang="zh-CN" altLang="en-US" dirty="0"/>
              <a:t> </a:t>
            </a:r>
            <a:r>
              <a:rPr lang="en-US" altLang="zh-CN" dirty="0"/>
              <a:t>and</a:t>
            </a:r>
            <a:r>
              <a:rPr lang="zh-CN" altLang="en-US" dirty="0"/>
              <a:t> </a:t>
            </a:r>
            <a:r>
              <a:rPr lang="en-US" altLang="zh-CN" dirty="0"/>
              <a:t>use</a:t>
            </a:r>
            <a:r>
              <a:rPr lang="zh-CN" altLang="en-US" dirty="0"/>
              <a:t> </a:t>
            </a:r>
            <a:r>
              <a:rPr lang="en-US" altLang="zh-CN" dirty="0"/>
              <a:t>fully-connected</a:t>
            </a:r>
            <a:r>
              <a:rPr lang="zh-CN" altLang="en-US" dirty="0"/>
              <a:t> </a:t>
            </a:r>
            <a:r>
              <a:rPr lang="en-US" altLang="zh-CN" dirty="0"/>
              <a:t>layers</a:t>
            </a:r>
            <a:r>
              <a:rPr lang="zh-CN" altLang="en-US" dirty="0"/>
              <a:t> </a:t>
            </a:r>
            <a:r>
              <a:rPr lang="en-US" altLang="zh-CN" dirty="0"/>
              <a:t>to</a:t>
            </a:r>
            <a:r>
              <a:rPr lang="zh-CN" altLang="en-US" dirty="0"/>
              <a:t> </a:t>
            </a:r>
            <a:r>
              <a:rPr lang="en-US" altLang="zh-CN" dirty="0"/>
              <a:t>produce</a:t>
            </a:r>
            <a:r>
              <a:rPr lang="zh-CN" altLang="en-US" dirty="0"/>
              <a:t> </a:t>
            </a:r>
            <a:r>
              <a:rPr lang="en-US" altLang="zh-CN" dirty="0"/>
              <a:t>the</a:t>
            </a:r>
            <a:r>
              <a:rPr lang="zh-CN" altLang="en-US" dirty="0"/>
              <a:t> </a:t>
            </a:r>
            <a:r>
              <a:rPr lang="en-US" altLang="zh-CN" dirty="0"/>
              <a:t>final</a:t>
            </a:r>
            <a:r>
              <a:rPr lang="zh-CN" altLang="en-US" dirty="0"/>
              <a:t> </a:t>
            </a:r>
            <a:r>
              <a:rPr lang="en-US" altLang="zh-CN" dirty="0"/>
              <a:t>matching</a:t>
            </a:r>
            <a:r>
              <a:rPr lang="zh-CN" altLang="en-US" dirty="0"/>
              <a:t> </a:t>
            </a:r>
            <a:r>
              <a:rPr lang="en-US" altLang="zh-CN" dirty="0"/>
              <a:t>score.</a:t>
            </a:r>
          </a:p>
          <a:p>
            <a:endParaRPr lang="en-US" dirty="0"/>
          </a:p>
        </p:txBody>
      </p:sp>
      <p:pic>
        <p:nvPicPr>
          <p:cNvPr id="4" name="Picture 3">
            <a:extLst>
              <a:ext uri="{FF2B5EF4-FFF2-40B4-BE49-F238E27FC236}">
                <a16:creationId xmlns:a16="http://schemas.microsoft.com/office/drawing/2014/main" id="{994F19E7-1FE0-F44E-9D0B-711C122629C8}"/>
              </a:ext>
            </a:extLst>
          </p:cNvPr>
          <p:cNvPicPr>
            <a:picLocks noChangeAspect="1"/>
          </p:cNvPicPr>
          <p:nvPr/>
        </p:nvPicPr>
        <p:blipFill>
          <a:blip r:embed="rId3"/>
          <a:stretch>
            <a:fillRect/>
          </a:stretch>
        </p:blipFill>
        <p:spPr>
          <a:xfrm>
            <a:off x="2590800" y="2209800"/>
            <a:ext cx="3302000" cy="1130300"/>
          </a:xfrm>
          <a:prstGeom prst="rect">
            <a:avLst/>
          </a:prstGeom>
        </p:spPr>
      </p:pic>
      <p:sp>
        <p:nvSpPr>
          <p:cNvPr id="5" name="TextBox 4">
            <a:extLst>
              <a:ext uri="{FF2B5EF4-FFF2-40B4-BE49-F238E27FC236}">
                <a16:creationId xmlns:a16="http://schemas.microsoft.com/office/drawing/2014/main" id="{46A524D8-DE0D-9D4C-9631-3173D443B627}"/>
              </a:ext>
            </a:extLst>
          </p:cNvPr>
          <p:cNvSpPr txBox="1"/>
          <p:nvPr/>
        </p:nvSpPr>
        <p:spPr>
          <a:xfrm>
            <a:off x="6019800" y="1840468"/>
            <a:ext cx="1651000" cy="369332"/>
          </a:xfrm>
          <a:prstGeom prst="rect">
            <a:avLst/>
          </a:prstGeom>
          <a:solidFill>
            <a:srgbClr val="FFCCCC"/>
          </a:solidFill>
          <a:ln w="28575">
            <a:solidFill>
              <a:schemeClr val="tx1"/>
            </a:solidFill>
          </a:ln>
        </p:spPr>
        <p:txBody>
          <a:bodyPr wrap="square" rtlCol="0">
            <a:spAutoFit/>
          </a:bodyPr>
          <a:lstStyle/>
          <a:p>
            <a:r>
              <a:rPr lang="en-US" altLang="zh-CN" dirty="0"/>
              <a:t>concatenation</a:t>
            </a:r>
            <a:endParaRPr lang="en-US" dirty="0"/>
          </a:p>
        </p:txBody>
      </p:sp>
      <p:cxnSp>
        <p:nvCxnSpPr>
          <p:cNvPr id="6" name="Curved Connector 5">
            <a:extLst>
              <a:ext uri="{FF2B5EF4-FFF2-40B4-BE49-F238E27FC236}">
                <a16:creationId xmlns:a16="http://schemas.microsoft.com/office/drawing/2014/main" id="{FDF79AE3-5DB4-9A4A-B5B3-26DE2D8D3962}"/>
              </a:ext>
            </a:extLst>
          </p:cNvPr>
          <p:cNvCxnSpPr>
            <a:cxnSpLocks/>
            <a:endCxn id="5" idx="1"/>
          </p:cNvCxnSpPr>
          <p:nvPr/>
        </p:nvCxnSpPr>
        <p:spPr>
          <a:xfrm flipV="1">
            <a:off x="3657600" y="2025134"/>
            <a:ext cx="2362200" cy="445278"/>
          </a:xfrm>
          <a:prstGeom prst="curvedConnector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75F7233-A545-1945-A81F-C01C9B51A0F1}"/>
              </a:ext>
            </a:extLst>
          </p:cNvPr>
          <p:cNvPicPr>
            <a:picLocks noChangeAspect="1"/>
          </p:cNvPicPr>
          <p:nvPr/>
        </p:nvPicPr>
        <p:blipFill>
          <a:blip r:embed="rId4"/>
          <a:stretch>
            <a:fillRect/>
          </a:stretch>
        </p:blipFill>
        <p:spPr>
          <a:xfrm>
            <a:off x="2362200" y="5790129"/>
            <a:ext cx="3352800" cy="520700"/>
          </a:xfrm>
          <a:prstGeom prst="rect">
            <a:avLst/>
          </a:prstGeom>
        </p:spPr>
      </p:pic>
      <p:sp>
        <p:nvSpPr>
          <p:cNvPr id="10" name="Oval 9">
            <a:extLst>
              <a:ext uri="{FF2B5EF4-FFF2-40B4-BE49-F238E27FC236}">
                <a16:creationId xmlns:a16="http://schemas.microsoft.com/office/drawing/2014/main" id="{464E8E4D-2C72-2141-AA9D-E0F96CF0DE2E}"/>
              </a:ext>
            </a:extLst>
          </p:cNvPr>
          <p:cNvSpPr/>
          <p:nvPr/>
        </p:nvSpPr>
        <p:spPr>
          <a:xfrm>
            <a:off x="4091697" y="5862801"/>
            <a:ext cx="381000" cy="3753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4386CBA6-CE7A-F049-84B2-C8E1B28B9FBF}"/>
              </a:ext>
            </a:extLst>
          </p:cNvPr>
          <p:cNvSpPr txBox="1"/>
          <p:nvPr/>
        </p:nvSpPr>
        <p:spPr>
          <a:xfrm>
            <a:off x="6412040" y="5404148"/>
            <a:ext cx="1651000" cy="646331"/>
          </a:xfrm>
          <a:prstGeom prst="rect">
            <a:avLst/>
          </a:prstGeom>
          <a:solidFill>
            <a:srgbClr val="FFCCCC"/>
          </a:solidFill>
          <a:ln w="28575">
            <a:solidFill>
              <a:schemeClr val="tx1"/>
            </a:solidFill>
          </a:ln>
        </p:spPr>
        <p:txBody>
          <a:bodyPr wrap="square" rtlCol="0">
            <a:spAutoFit/>
          </a:bodyPr>
          <a:lstStyle/>
          <a:p>
            <a:r>
              <a:rPr lang="en-US" altLang="zh-CN" dirty="0"/>
              <a:t>Element-wise</a:t>
            </a:r>
            <a:r>
              <a:rPr lang="zh-CN" altLang="en-US" dirty="0"/>
              <a:t> </a:t>
            </a:r>
            <a:r>
              <a:rPr lang="en-US" altLang="zh-CN" dirty="0"/>
              <a:t>multiplication</a:t>
            </a:r>
            <a:endParaRPr lang="en-US" dirty="0"/>
          </a:p>
        </p:txBody>
      </p:sp>
      <p:cxnSp>
        <p:nvCxnSpPr>
          <p:cNvPr id="12" name="Curved Connector 11">
            <a:extLst>
              <a:ext uri="{FF2B5EF4-FFF2-40B4-BE49-F238E27FC236}">
                <a16:creationId xmlns:a16="http://schemas.microsoft.com/office/drawing/2014/main" id="{45BC54A4-7BB6-9547-A0C0-2278D52F9F77}"/>
              </a:ext>
            </a:extLst>
          </p:cNvPr>
          <p:cNvCxnSpPr>
            <a:cxnSpLocks/>
            <a:stCxn id="10" idx="7"/>
          </p:cNvCxnSpPr>
          <p:nvPr/>
        </p:nvCxnSpPr>
        <p:spPr>
          <a:xfrm rot="5400000" flipH="1" flipV="1">
            <a:off x="5319242" y="4824974"/>
            <a:ext cx="190457" cy="1995138"/>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2723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8EEC-0F45-A444-BCB3-CDE3C47AE781}"/>
              </a:ext>
            </a:extLst>
          </p:cNvPr>
          <p:cNvSpPr>
            <a:spLocks noGrp="1"/>
          </p:cNvSpPr>
          <p:nvPr>
            <p:ph type="title"/>
          </p:nvPr>
        </p:nvSpPr>
        <p:spPr/>
        <p:txBody>
          <a:bodyPr/>
          <a:lstStyle/>
          <a:p>
            <a:r>
              <a:rPr lang="en-US" altLang="zh-CN" dirty="0"/>
              <a:t>Author</a:t>
            </a:r>
            <a:r>
              <a:rPr lang="zh-CN" altLang="en-US" dirty="0"/>
              <a:t> </a:t>
            </a:r>
            <a:r>
              <a:rPr lang="en-US" altLang="zh-CN" dirty="0"/>
              <a:t>linking</a:t>
            </a:r>
            <a:r>
              <a:rPr lang="zh-CN" altLang="en-US" dirty="0"/>
              <a:t> </a:t>
            </a:r>
            <a:r>
              <a:rPr lang="en-US" altLang="zh-CN" dirty="0"/>
              <a:t>model</a:t>
            </a:r>
            <a:r>
              <a:rPr lang="zh-CN" altLang="en-US" dirty="0"/>
              <a:t> </a:t>
            </a:r>
            <a:r>
              <a:rPr lang="en-US" dirty="0"/>
              <a:t>—</a:t>
            </a:r>
            <a:r>
              <a:rPr lang="zh-CN" altLang="en-US" dirty="0"/>
              <a:t> </a:t>
            </a:r>
            <a:r>
              <a:rPr lang="en-US" altLang="zh-CN" dirty="0"/>
              <a:t>heterogenous graph attention</a:t>
            </a:r>
            <a:endParaRPr lang="en-US" dirty="0"/>
          </a:p>
        </p:txBody>
      </p:sp>
      <p:pic>
        <p:nvPicPr>
          <p:cNvPr id="4" name="Content Placeholder 3">
            <a:extLst>
              <a:ext uri="{FF2B5EF4-FFF2-40B4-BE49-F238E27FC236}">
                <a16:creationId xmlns:a16="http://schemas.microsoft.com/office/drawing/2014/main" id="{0060D3D6-048A-5648-ADF0-299F646505ED}"/>
              </a:ext>
            </a:extLst>
          </p:cNvPr>
          <p:cNvPicPr>
            <a:picLocks noGrp="1" noChangeAspect="1"/>
          </p:cNvPicPr>
          <p:nvPr>
            <p:ph idx="1"/>
          </p:nvPr>
        </p:nvPicPr>
        <p:blipFill>
          <a:blip r:embed="rId3"/>
          <a:stretch>
            <a:fillRect/>
          </a:stretch>
        </p:blipFill>
        <p:spPr>
          <a:xfrm>
            <a:off x="685800" y="1365940"/>
            <a:ext cx="6342566" cy="4432589"/>
          </a:xfrm>
          <a:prstGeom prst="rect">
            <a:avLst/>
          </a:prstGeom>
        </p:spPr>
      </p:pic>
      <p:sp>
        <p:nvSpPr>
          <p:cNvPr id="5" name="TextBox 4">
            <a:extLst>
              <a:ext uri="{FF2B5EF4-FFF2-40B4-BE49-F238E27FC236}">
                <a16:creationId xmlns:a16="http://schemas.microsoft.com/office/drawing/2014/main" id="{90A55173-3427-0047-8847-D3C0BD3A60A0}"/>
              </a:ext>
            </a:extLst>
          </p:cNvPr>
          <p:cNvSpPr txBox="1"/>
          <p:nvPr/>
        </p:nvSpPr>
        <p:spPr>
          <a:xfrm>
            <a:off x="250587" y="2393545"/>
            <a:ext cx="2649261" cy="1015663"/>
          </a:xfrm>
          <a:prstGeom prst="rect">
            <a:avLst/>
          </a:prstGeom>
          <a:noFill/>
        </p:spPr>
        <p:txBody>
          <a:bodyPr wrap="square" rtlCol="0">
            <a:spAutoFit/>
          </a:bodyPr>
          <a:lstStyle/>
          <a:p>
            <a:r>
              <a:rPr lang="en-US" altLang="zh-CN" sz="2000" dirty="0"/>
              <a:t>Heterogeneous</a:t>
            </a:r>
            <a:r>
              <a:rPr lang="zh-CN" altLang="en-US" sz="2000" dirty="0"/>
              <a:t> </a:t>
            </a:r>
            <a:r>
              <a:rPr lang="en-US" altLang="zh-CN" sz="2000" dirty="0"/>
              <a:t>subgraph</a:t>
            </a:r>
            <a:r>
              <a:rPr lang="zh-CN" altLang="en-US" sz="2000" dirty="0"/>
              <a:t> </a:t>
            </a:r>
            <a:r>
              <a:rPr lang="en-US" altLang="zh-CN" sz="2000" dirty="0"/>
              <a:t>for</a:t>
            </a:r>
            <a:r>
              <a:rPr lang="zh-CN" altLang="en-US" sz="2000" dirty="0"/>
              <a:t> </a:t>
            </a:r>
            <a:r>
              <a:rPr lang="en-US" altLang="zh-CN" sz="2000" dirty="0"/>
              <a:t>a</a:t>
            </a:r>
            <a:r>
              <a:rPr lang="zh-CN" altLang="en-US" sz="2000" dirty="0"/>
              <a:t> </a:t>
            </a:r>
            <a:r>
              <a:rPr lang="en-US" altLang="zh-CN" sz="2000" dirty="0"/>
              <a:t>candidate</a:t>
            </a:r>
            <a:r>
              <a:rPr lang="zh-CN" altLang="en-US" sz="2000" dirty="0"/>
              <a:t> </a:t>
            </a:r>
            <a:r>
              <a:rPr lang="en-US" altLang="zh-CN" sz="2000" dirty="0"/>
              <a:t>author</a:t>
            </a:r>
            <a:r>
              <a:rPr lang="zh-CN" altLang="en-US" sz="2000" dirty="0"/>
              <a:t> </a:t>
            </a:r>
            <a:r>
              <a:rPr lang="en-US" altLang="zh-CN" sz="2000" dirty="0"/>
              <a:t>pair</a:t>
            </a:r>
            <a:endParaRPr lang="en-US" sz="2000" dirty="0"/>
          </a:p>
        </p:txBody>
      </p:sp>
      <p:pic>
        <p:nvPicPr>
          <p:cNvPr id="6" name="Picture 5">
            <a:extLst>
              <a:ext uri="{FF2B5EF4-FFF2-40B4-BE49-F238E27FC236}">
                <a16:creationId xmlns:a16="http://schemas.microsoft.com/office/drawing/2014/main" id="{52EE5C03-1557-D045-B714-19A5BF721EB9}"/>
              </a:ext>
            </a:extLst>
          </p:cNvPr>
          <p:cNvPicPr>
            <a:picLocks noChangeAspect="1"/>
          </p:cNvPicPr>
          <p:nvPr/>
        </p:nvPicPr>
        <p:blipFill>
          <a:blip r:embed="rId4"/>
          <a:stretch>
            <a:fillRect/>
          </a:stretch>
        </p:blipFill>
        <p:spPr>
          <a:xfrm>
            <a:off x="2805046" y="5645459"/>
            <a:ext cx="5653154" cy="866465"/>
          </a:xfrm>
          <a:prstGeom prst="rect">
            <a:avLst/>
          </a:prstGeom>
        </p:spPr>
      </p:pic>
      <p:sp>
        <p:nvSpPr>
          <p:cNvPr id="7" name="TextBox 6">
            <a:extLst>
              <a:ext uri="{FF2B5EF4-FFF2-40B4-BE49-F238E27FC236}">
                <a16:creationId xmlns:a16="http://schemas.microsoft.com/office/drawing/2014/main" id="{F0300CD3-51BA-8C42-B676-84890BDBD879}"/>
              </a:ext>
            </a:extLst>
          </p:cNvPr>
          <p:cNvSpPr txBox="1"/>
          <p:nvPr/>
        </p:nvSpPr>
        <p:spPr>
          <a:xfrm>
            <a:off x="326460" y="6111814"/>
            <a:ext cx="2399917" cy="400110"/>
          </a:xfrm>
          <a:prstGeom prst="rect">
            <a:avLst/>
          </a:prstGeom>
          <a:noFill/>
        </p:spPr>
        <p:txBody>
          <a:bodyPr wrap="square" rtlCol="0">
            <a:spAutoFit/>
          </a:bodyPr>
          <a:lstStyle/>
          <a:p>
            <a:r>
              <a:rPr lang="en-US" altLang="zh-CN" sz="2000" dirty="0"/>
              <a:t>Attention</a:t>
            </a:r>
            <a:r>
              <a:rPr lang="zh-CN" altLang="en-US" sz="2000" dirty="0"/>
              <a:t> </a:t>
            </a:r>
            <a:r>
              <a:rPr lang="en-US" sz="2000" dirty="0"/>
              <a:t>coefficient</a:t>
            </a:r>
          </a:p>
        </p:txBody>
      </p:sp>
      <p:cxnSp>
        <p:nvCxnSpPr>
          <p:cNvPr id="8" name="Straight Arrow Connector 7">
            <a:extLst>
              <a:ext uri="{FF2B5EF4-FFF2-40B4-BE49-F238E27FC236}">
                <a16:creationId xmlns:a16="http://schemas.microsoft.com/office/drawing/2014/main" id="{93A7FCF0-C09E-564A-9F2A-759FD5C42274}"/>
              </a:ext>
            </a:extLst>
          </p:cNvPr>
          <p:cNvCxnSpPr>
            <a:cxnSpLocks/>
            <a:stCxn id="6" idx="1"/>
            <a:endCxn id="7" idx="0"/>
          </p:cNvCxnSpPr>
          <p:nvPr/>
        </p:nvCxnSpPr>
        <p:spPr>
          <a:xfrm flipH="1">
            <a:off x="1526419" y="6078692"/>
            <a:ext cx="1278627" cy="331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B027C77-E22A-5140-B2CF-73778A13D552}"/>
              </a:ext>
            </a:extLst>
          </p:cNvPr>
          <p:cNvCxnSpPr>
            <a:cxnSpLocks/>
          </p:cNvCxnSpPr>
          <p:nvPr/>
        </p:nvCxnSpPr>
        <p:spPr>
          <a:xfrm flipV="1">
            <a:off x="7085763" y="4167811"/>
            <a:ext cx="873179" cy="15950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F30EBEC-D64C-D945-A9F6-300A5AF1ED19}"/>
              </a:ext>
            </a:extLst>
          </p:cNvPr>
          <p:cNvSpPr/>
          <p:nvPr/>
        </p:nvSpPr>
        <p:spPr>
          <a:xfrm>
            <a:off x="6629400" y="5595650"/>
            <a:ext cx="502308" cy="605557"/>
          </a:xfrm>
          <a:prstGeom prst="ellipse">
            <a:avLst/>
          </a:prstGeom>
          <a:noFill/>
          <a:ln>
            <a:solidFill>
              <a:srgbClr val="115C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E10FB28-5054-824E-99D1-7D5821E2D18C}"/>
              </a:ext>
            </a:extLst>
          </p:cNvPr>
          <p:cNvSpPr txBox="1"/>
          <p:nvPr/>
        </p:nvSpPr>
        <p:spPr>
          <a:xfrm>
            <a:off x="6781800" y="3152148"/>
            <a:ext cx="2488718" cy="1015663"/>
          </a:xfrm>
          <a:prstGeom prst="rect">
            <a:avLst/>
          </a:prstGeom>
          <a:noFill/>
        </p:spPr>
        <p:txBody>
          <a:bodyPr wrap="square" rtlCol="0">
            <a:spAutoFit/>
          </a:bodyPr>
          <a:lstStyle/>
          <a:p>
            <a:r>
              <a:rPr lang="en-US" altLang="zh-CN" sz="2000" dirty="0"/>
              <a:t>Different</a:t>
            </a:r>
            <a:r>
              <a:rPr lang="zh-CN" altLang="en-US" sz="2000" dirty="0"/>
              <a:t> </a:t>
            </a:r>
            <a:r>
              <a:rPr lang="en-US" altLang="zh-CN" sz="2000" dirty="0"/>
              <a:t>attention</a:t>
            </a:r>
            <a:r>
              <a:rPr lang="zh-CN" altLang="en-US" sz="2000" dirty="0"/>
              <a:t> </a:t>
            </a:r>
            <a:r>
              <a:rPr lang="en-US" altLang="zh-CN" sz="2000" dirty="0"/>
              <a:t>parameters</a:t>
            </a:r>
            <a:r>
              <a:rPr lang="zh-CN" altLang="en-US" sz="2000" dirty="0"/>
              <a:t> </a:t>
            </a:r>
            <a:r>
              <a:rPr lang="en-US" altLang="zh-CN" sz="2000" dirty="0"/>
              <a:t>for</a:t>
            </a:r>
            <a:r>
              <a:rPr lang="zh-CN" altLang="en-US" sz="2000" dirty="0"/>
              <a:t> </a:t>
            </a:r>
            <a:endParaRPr lang="en-US" altLang="zh-CN" sz="2000" dirty="0"/>
          </a:p>
          <a:p>
            <a:r>
              <a:rPr lang="en-US" altLang="zh-CN" sz="2000" dirty="0"/>
              <a:t>different</a:t>
            </a:r>
            <a:r>
              <a:rPr lang="zh-CN" altLang="en-US" sz="2000" dirty="0"/>
              <a:t> </a:t>
            </a:r>
            <a:r>
              <a:rPr lang="en-US" altLang="zh-CN" sz="2000" dirty="0"/>
              <a:t>entity</a:t>
            </a:r>
            <a:r>
              <a:rPr lang="zh-CN" altLang="en-US" sz="2000" dirty="0"/>
              <a:t> </a:t>
            </a:r>
            <a:r>
              <a:rPr lang="en-US" altLang="zh-CN" sz="2000" dirty="0"/>
              <a:t>types</a:t>
            </a:r>
            <a:endParaRPr lang="en-US" sz="2000" dirty="0"/>
          </a:p>
        </p:txBody>
      </p:sp>
    </p:spTree>
    <p:extLst>
      <p:ext uri="{BB962C8B-B14F-4D97-AF65-F5344CB8AC3E}">
        <p14:creationId xmlns:p14="http://schemas.microsoft.com/office/powerpoint/2010/main" val="131569434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6BF3E-B9EB-434D-8245-2E5D6B4B535D}"/>
              </a:ext>
            </a:extLst>
          </p:cNvPr>
          <p:cNvSpPr>
            <a:spLocks noGrp="1"/>
          </p:cNvSpPr>
          <p:nvPr>
            <p:ph type="title"/>
          </p:nvPr>
        </p:nvSpPr>
        <p:spPr/>
        <p:txBody>
          <a:bodyPr/>
          <a:lstStyle/>
          <a:p>
            <a:r>
              <a:rPr lang="en-US" dirty="0"/>
              <a:t>Experiment Setup</a:t>
            </a:r>
          </a:p>
        </p:txBody>
      </p:sp>
      <p:sp>
        <p:nvSpPr>
          <p:cNvPr id="3" name="Content Placeholder 2">
            <a:extLst>
              <a:ext uri="{FF2B5EF4-FFF2-40B4-BE49-F238E27FC236}">
                <a16:creationId xmlns:a16="http://schemas.microsoft.com/office/drawing/2014/main" id="{B87B358D-5CB3-F24F-AD8A-695FF5E35EC1}"/>
              </a:ext>
            </a:extLst>
          </p:cNvPr>
          <p:cNvSpPr>
            <a:spLocks noGrp="1"/>
          </p:cNvSpPr>
          <p:nvPr>
            <p:ph idx="1"/>
          </p:nvPr>
        </p:nvSpPr>
        <p:spPr>
          <a:xfrm>
            <a:off x="353890" y="1066799"/>
            <a:ext cx="8436219" cy="5386387"/>
          </a:xfrm>
        </p:spPr>
        <p:txBody>
          <a:bodyPr/>
          <a:lstStyle/>
          <a:p>
            <a:r>
              <a:rPr lang="en-US" dirty="0"/>
              <a:t>Datasets</a:t>
            </a:r>
          </a:p>
          <a:p>
            <a:endParaRPr lang="en-US" dirty="0"/>
          </a:p>
          <a:p>
            <a:pPr marL="0" indent="0">
              <a:buNone/>
            </a:pPr>
            <a:endParaRPr lang="en-US" dirty="0"/>
          </a:p>
          <a:p>
            <a:pPr marL="0" indent="0">
              <a:buNone/>
            </a:pPr>
            <a:endParaRPr lang="en-US" dirty="0"/>
          </a:p>
          <a:p>
            <a:r>
              <a:rPr lang="en-US" dirty="0"/>
              <a:t>Baselines</a:t>
            </a:r>
          </a:p>
          <a:p>
            <a:pPr lvl="1"/>
            <a:r>
              <a:rPr lang="en-US" dirty="0"/>
              <a:t>Rule-based method: Keyword</a:t>
            </a:r>
          </a:p>
          <a:p>
            <a:pPr lvl="1"/>
            <a:r>
              <a:rPr lang="en-US" dirty="0"/>
              <a:t>Traditional ML method: SVM &amp; Dedupe</a:t>
            </a:r>
          </a:p>
          <a:p>
            <a:pPr lvl="1"/>
            <a:r>
              <a:rPr lang="en-US" dirty="0"/>
              <a:t>SOTA author linking model</a:t>
            </a:r>
          </a:p>
          <a:p>
            <a:pPr lvl="2"/>
            <a:r>
              <a:rPr lang="en-US" dirty="0"/>
              <a:t>COSNET: based on factor graph model </a:t>
            </a:r>
          </a:p>
          <a:p>
            <a:pPr lvl="2"/>
            <a:r>
              <a:rPr lang="en-US" dirty="0"/>
              <a:t>MEgo2Vec: based on graph neural networks</a:t>
            </a:r>
          </a:p>
          <a:p>
            <a:pPr lvl="1"/>
            <a:endParaRPr lang="en-US" dirty="0"/>
          </a:p>
        </p:txBody>
      </p:sp>
      <p:graphicFrame>
        <p:nvGraphicFramePr>
          <p:cNvPr id="4" name="Table 3">
            <a:extLst>
              <a:ext uri="{FF2B5EF4-FFF2-40B4-BE49-F238E27FC236}">
                <a16:creationId xmlns:a16="http://schemas.microsoft.com/office/drawing/2014/main" id="{A8535507-B0AF-D54F-98E7-93BA6C609F20}"/>
              </a:ext>
            </a:extLst>
          </p:cNvPr>
          <p:cNvGraphicFramePr>
            <a:graphicFrameLocks noGrp="1"/>
          </p:cNvGraphicFramePr>
          <p:nvPr>
            <p:extLst>
              <p:ext uri="{D42A27DB-BD31-4B8C-83A1-F6EECF244321}">
                <p14:modId xmlns:p14="http://schemas.microsoft.com/office/powerpoint/2010/main" val="1750619579"/>
              </p:ext>
            </p:extLst>
          </p:nvPr>
        </p:nvGraphicFramePr>
        <p:xfrm>
          <a:off x="1352550" y="1773237"/>
          <a:ext cx="6438900" cy="1447800"/>
        </p:xfrm>
        <a:graphic>
          <a:graphicData uri="http://schemas.openxmlformats.org/drawingml/2006/table">
            <a:tbl>
              <a:tblPr bandRow="1">
                <a:tableStyleId>{5C22544A-7EE6-4342-B048-85BDC9FD1C3A}</a:tableStyleId>
              </a:tblPr>
              <a:tblGrid>
                <a:gridCol w="1609725">
                  <a:extLst>
                    <a:ext uri="{9D8B030D-6E8A-4147-A177-3AD203B41FA5}">
                      <a16:colId xmlns:a16="http://schemas.microsoft.com/office/drawing/2014/main" val="179730412"/>
                    </a:ext>
                  </a:extLst>
                </a:gridCol>
                <a:gridCol w="1609725">
                  <a:extLst>
                    <a:ext uri="{9D8B030D-6E8A-4147-A177-3AD203B41FA5}">
                      <a16:colId xmlns:a16="http://schemas.microsoft.com/office/drawing/2014/main" val="4002786255"/>
                    </a:ext>
                  </a:extLst>
                </a:gridCol>
                <a:gridCol w="1609725">
                  <a:extLst>
                    <a:ext uri="{9D8B030D-6E8A-4147-A177-3AD203B41FA5}">
                      <a16:colId xmlns:a16="http://schemas.microsoft.com/office/drawing/2014/main" val="276225057"/>
                    </a:ext>
                  </a:extLst>
                </a:gridCol>
                <a:gridCol w="1609725">
                  <a:extLst>
                    <a:ext uri="{9D8B030D-6E8A-4147-A177-3AD203B41FA5}">
                      <a16:colId xmlns:a16="http://schemas.microsoft.com/office/drawing/2014/main" val="4083110498"/>
                    </a:ext>
                  </a:extLst>
                </a:gridCol>
              </a:tblGrid>
              <a:tr h="482600">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Venue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Paper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Author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5798053"/>
                  </a:ext>
                </a:extLst>
              </a:tr>
              <a:tr h="482600">
                <a:tc>
                  <a:txBody>
                    <a:bodyPr/>
                    <a:lstStyle/>
                    <a:p>
                      <a:r>
                        <a:rPr lang="en-US" sz="2400" dirty="0"/>
                        <a:t>Train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841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26,936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15,000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6101102"/>
                  </a:ext>
                </a:extLst>
              </a:tr>
              <a:tr h="482600">
                <a:tc>
                  <a:txBody>
                    <a:bodyPr/>
                    <a:lstStyle/>
                    <a:p>
                      <a:r>
                        <a:rPr lang="en-US" sz="2400" dirty="0"/>
                        <a:t>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361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9,234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762510"/>
                  </a:ext>
                </a:extLst>
              </a:tr>
            </a:tbl>
          </a:graphicData>
        </a:graphic>
      </p:graphicFrame>
    </p:spTree>
    <p:extLst>
      <p:ext uri="{BB962C8B-B14F-4D97-AF65-F5344CB8AC3E}">
        <p14:creationId xmlns:p14="http://schemas.microsoft.com/office/powerpoint/2010/main" val="118080382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F3E56-88AA-B94F-B0E4-16D2B33C0B84}"/>
              </a:ext>
            </a:extLst>
          </p:cNvPr>
          <p:cNvSpPr>
            <a:spLocks noGrp="1"/>
          </p:cNvSpPr>
          <p:nvPr>
            <p:ph type="title"/>
          </p:nvPr>
        </p:nvSpPr>
        <p:spPr/>
        <p:txBody>
          <a:bodyPr/>
          <a:lstStyle/>
          <a:p>
            <a:r>
              <a:rPr lang="en-US" altLang="zh-CN" dirty="0"/>
              <a:t>Experimental</a:t>
            </a:r>
            <a:r>
              <a:rPr lang="zh-CN" altLang="en-US" dirty="0"/>
              <a:t> </a:t>
            </a:r>
            <a:r>
              <a:rPr lang="en-US" altLang="zh-CN" dirty="0"/>
              <a:t>results</a:t>
            </a:r>
            <a:endParaRPr lang="en-US" dirty="0"/>
          </a:p>
        </p:txBody>
      </p:sp>
      <p:pic>
        <p:nvPicPr>
          <p:cNvPr id="4" name="Content Placeholder 10">
            <a:extLst>
              <a:ext uri="{FF2B5EF4-FFF2-40B4-BE49-F238E27FC236}">
                <a16:creationId xmlns:a16="http://schemas.microsoft.com/office/drawing/2014/main" id="{A655F8A2-3B0F-654D-A272-060A34BA66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828800"/>
            <a:ext cx="9181408" cy="3581400"/>
          </a:xfrm>
        </p:spPr>
      </p:pic>
      <p:sp>
        <p:nvSpPr>
          <p:cNvPr id="5" name="TextBox 4">
            <a:extLst>
              <a:ext uri="{FF2B5EF4-FFF2-40B4-BE49-F238E27FC236}">
                <a16:creationId xmlns:a16="http://schemas.microsoft.com/office/drawing/2014/main" id="{5727D932-596A-A240-989E-7A4772DD4817}"/>
              </a:ext>
            </a:extLst>
          </p:cNvPr>
          <p:cNvSpPr txBox="1"/>
          <p:nvPr/>
        </p:nvSpPr>
        <p:spPr>
          <a:xfrm>
            <a:off x="5638800" y="939325"/>
            <a:ext cx="1600200" cy="646331"/>
          </a:xfrm>
          <a:prstGeom prst="rect">
            <a:avLst/>
          </a:prstGeom>
          <a:noFill/>
        </p:spPr>
        <p:txBody>
          <a:bodyPr wrap="square" rtlCol="0">
            <a:spAutoFit/>
          </a:bodyPr>
          <a:lstStyle/>
          <a:p>
            <a:r>
              <a:rPr lang="en-US" dirty="0"/>
              <a:t>CNN-based method</a:t>
            </a:r>
          </a:p>
        </p:txBody>
      </p:sp>
      <p:cxnSp>
        <p:nvCxnSpPr>
          <p:cNvPr id="7" name="Straight Arrow Connector 6">
            <a:extLst>
              <a:ext uri="{FF2B5EF4-FFF2-40B4-BE49-F238E27FC236}">
                <a16:creationId xmlns:a16="http://schemas.microsoft.com/office/drawing/2014/main" id="{789DFB1B-5C18-D944-BD71-D36AEF26E382}"/>
              </a:ext>
            </a:extLst>
          </p:cNvPr>
          <p:cNvCxnSpPr>
            <a:cxnSpLocks/>
          </p:cNvCxnSpPr>
          <p:nvPr/>
        </p:nvCxnSpPr>
        <p:spPr>
          <a:xfrm flipV="1">
            <a:off x="6629400" y="1447800"/>
            <a:ext cx="0" cy="7420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C8CE534-6ADE-F143-8D3C-D3F10BA4DF97}"/>
              </a:ext>
            </a:extLst>
          </p:cNvPr>
          <p:cNvSpPr txBox="1"/>
          <p:nvPr/>
        </p:nvSpPr>
        <p:spPr>
          <a:xfrm>
            <a:off x="7369413" y="898694"/>
            <a:ext cx="1524000" cy="646331"/>
          </a:xfrm>
          <a:prstGeom prst="rect">
            <a:avLst/>
          </a:prstGeom>
          <a:noFill/>
        </p:spPr>
        <p:txBody>
          <a:bodyPr wrap="square" rtlCol="0">
            <a:spAutoFit/>
          </a:bodyPr>
          <a:lstStyle/>
          <a:p>
            <a:r>
              <a:rPr lang="en-US"/>
              <a:t>LSTM-based method</a:t>
            </a:r>
            <a:endParaRPr lang="en-US" dirty="0"/>
          </a:p>
        </p:txBody>
      </p:sp>
      <p:cxnSp>
        <p:nvCxnSpPr>
          <p:cNvPr id="12" name="Straight Arrow Connector 11">
            <a:extLst>
              <a:ext uri="{FF2B5EF4-FFF2-40B4-BE49-F238E27FC236}">
                <a16:creationId xmlns:a16="http://schemas.microsoft.com/office/drawing/2014/main" id="{BA5F9CFE-B7EE-AE47-8DE8-4EF386CD9923}"/>
              </a:ext>
            </a:extLst>
          </p:cNvPr>
          <p:cNvCxnSpPr>
            <a:cxnSpLocks/>
          </p:cNvCxnSpPr>
          <p:nvPr/>
        </p:nvCxnSpPr>
        <p:spPr>
          <a:xfrm flipV="1">
            <a:off x="7543804" y="1638300"/>
            <a:ext cx="228596" cy="5515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85044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5FA47-4E1C-AF43-87A7-D419984D3490}"/>
              </a:ext>
            </a:extLst>
          </p:cNvPr>
          <p:cNvSpPr>
            <a:spLocks noGrp="1"/>
          </p:cNvSpPr>
          <p:nvPr>
            <p:ph type="title"/>
          </p:nvPr>
        </p:nvSpPr>
        <p:spPr>
          <a:xfrm>
            <a:off x="125293" y="228600"/>
            <a:ext cx="8893413" cy="792162"/>
          </a:xfrm>
        </p:spPr>
        <p:txBody>
          <a:bodyPr/>
          <a:lstStyle/>
          <a:p>
            <a:r>
              <a:rPr lang="en-US" altLang="zh-CN" dirty="0"/>
              <a:t>Model</a:t>
            </a:r>
            <a:r>
              <a:rPr lang="zh-CN" altLang="en-US" dirty="0"/>
              <a:t> </a:t>
            </a:r>
            <a:r>
              <a:rPr lang="en-US" altLang="zh-CN" dirty="0"/>
              <a:t>variants</a:t>
            </a:r>
            <a:r>
              <a:rPr lang="zh-CN" altLang="en-US" dirty="0"/>
              <a:t> </a:t>
            </a:r>
            <a:r>
              <a:rPr lang="en-US" altLang="zh-CN" dirty="0"/>
              <a:t>of</a:t>
            </a:r>
            <a:r>
              <a:rPr lang="zh-CN" altLang="en-US" dirty="0"/>
              <a:t> </a:t>
            </a:r>
            <a:r>
              <a:rPr lang="en-US" altLang="zh-CN" dirty="0"/>
              <a:t>paper</a:t>
            </a:r>
            <a:r>
              <a:rPr lang="zh-CN" altLang="en-US" dirty="0"/>
              <a:t> </a:t>
            </a:r>
            <a:r>
              <a:rPr lang="en-US" altLang="zh-CN" dirty="0"/>
              <a:t>linking</a:t>
            </a:r>
            <a:endParaRPr lang="en-US" dirty="0"/>
          </a:p>
        </p:txBody>
      </p:sp>
      <p:pic>
        <p:nvPicPr>
          <p:cNvPr id="4" name="Content Placeholder 3">
            <a:extLst>
              <a:ext uri="{FF2B5EF4-FFF2-40B4-BE49-F238E27FC236}">
                <a16:creationId xmlns:a16="http://schemas.microsoft.com/office/drawing/2014/main" id="{B643D75B-A572-7F41-98B4-93634FCE9B66}"/>
              </a:ext>
            </a:extLst>
          </p:cNvPr>
          <p:cNvPicPr>
            <a:picLocks noGrp="1" noChangeAspect="1"/>
          </p:cNvPicPr>
          <p:nvPr>
            <p:ph idx="1"/>
          </p:nvPr>
        </p:nvPicPr>
        <p:blipFill>
          <a:blip r:embed="rId3"/>
          <a:stretch>
            <a:fillRect/>
          </a:stretch>
        </p:blipFill>
        <p:spPr>
          <a:xfrm>
            <a:off x="229566" y="3276601"/>
            <a:ext cx="4047687" cy="1524000"/>
          </a:xfrm>
          <a:prstGeom prst="rect">
            <a:avLst/>
          </a:prstGeom>
        </p:spPr>
      </p:pic>
      <p:pic>
        <p:nvPicPr>
          <p:cNvPr id="5" name="Picture 4">
            <a:extLst>
              <a:ext uri="{FF2B5EF4-FFF2-40B4-BE49-F238E27FC236}">
                <a16:creationId xmlns:a16="http://schemas.microsoft.com/office/drawing/2014/main" id="{B41EDE94-ABD4-FD4C-B3D5-077C1C749702}"/>
              </a:ext>
            </a:extLst>
          </p:cNvPr>
          <p:cNvPicPr>
            <a:picLocks noChangeAspect="1"/>
          </p:cNvPicPr>
          <p:nvPr/>
        </p:nvPicPr>
        <p:blipFill>
          <a:blip r:embed="rId4"/>
          <a:stretch>
            <a:fillRect/>
          </a:stretch>
        </p:blipFill>
        <p:spPr>
          <a:xfrm>
            <a:off x="4571999" y="2912919"/>
            <a:ext cx="4041922" cy="2251364"/>
          </a:xfrm>
          <a:prstGeom prst="rect">
            <a:avLst/>
          </a:prstGeom>
        </p:spPr>
      </p:pic>
      <p:sp>
        <p:nvSpPr>
          <p:cNvPr id="6" name="TextBox 5">
            <a:extLst>
              <a:ext uri="{FF2B5EF4-FFF2-40B4-BE49-F238E27FC236}">
                <a16:creationId xmlns:a16="http://schemas.microsoft.com/office/drawing/2014/main" id="{73739D12-48EC-A241-8651-A3B20A7254A2}"/>
              </a:ext>
            </a:extLst>
          </p:cNvPr>
          <p:cNvSpPr txBox="1"/>
          <p:nvPr/>
        </p:nvSpPr>
        <p:spPr>
          <a:xfrm>
            <a:off x="386510" y="2646244"/>
            <a:ext cx="3733800" cy="369332"/>
          </a:xfrm>
          <a:prstGeom prst="rect">
            <a:avLst/>
          </a:prstGeom>
          <a:noFill/>
        </p:spPr>
        <p:txBody>
          <a:bodyPr wrap="square" rtlCol="0">
            <a:spAutoFit/>
          </a:bodyPr>
          <a:lstStyle/>
          <a:p>
            <a:r>
              <a:rPr lang="en-US" altLang="zh-CN" dirty="0"/>
              <a:t>Table</a:t>
            </a:r>
            <a:r>
              <a:rPr lang="zh-CN" altLang="en-US" dirty="0"/>
              <a:t> </a:t>
            </a:r>
            <a:r>
              <a:rPr lang="en-US" altLang="zh-CN" dirty="0"/>
              <a:t>2:</a:t>
            </a:r>
            <a:r>
              <a:rPr lang="zh-CN" altLang="en-US" dirty="0"/>
              <a:t> </a:t>
            </a:r>
            <a:r>
              <a:rPr lang="en-US" altLang="zh-CN" dirty="0"/>
              <a:t>Paper</a:t>
            </a:r>
            <a:r>
              <a:rPr lang="zh-CN" altLang="en-US" dirty="0"/>
              <a:t> </a:t>
            </a:r>
            <a:r>
              <a:rPr lang="en-US" altLang="zh-CN" dirty="0"/>
              <a:t>linking</a:t>
            </a:r>
            <a:r>
              <a:rPr lang="zh-CN" altLang="en-US" dirty="0"/>
              <a:t> </a:t>
            </a:r>
            <a:r>
              <a:rPr lang="en-US" altLang="zh-CN" dirty="0"/>
              <a:t>performance</a:t>
            </a:r>
            <a:endParaRPr lang="en-US" dirty="0"/>
          </a:p>
        </p:txBody>
      </p:sp>
      <p:sp>
        <p:nvSpPr>
          <p:cNvPr id="7" name="TextBox 6">
            <a:extLst>
              <a:ext uri="{FF2B5EF4-FFF2-40B4-BE49-F238E27FC236}">
                <a16:creationId xmlns:a16="http://schemas.microsoft.com/office/drawing/2014/main" id="{91CE84D5-B333-3342-B6ED-123CEA3F8EA0}"/>
              </a:ext>
            </a:extLst>
          </p:cNvPr>
          <p:cNvSpPr txBox="1"/>
          <p:nvPr/>
        </p:nvSpPr>
        <p:spPr>
          <a:xfrm>
            <a:off x="4800600" y="1999913"/>
            <a:ext cx="4041922" cy="646331"/>
          </a:xfrm>
          <a:prstGeom prst="rect">
            <a:avLst/>
          </a:prstGeom>
          <a:noFill/>
        </p:spPr>
        <p:txBody>
          <a:bodyPr wrap="square" rtlCol="0">
            <a:spAutoFit/>
          </a:bodyPr>
          <a:lstStyle/>
          <a:p>
            <a:r>
              <a:rPr lang="en-US" altLang="zh-CN" dirty="0"/>
              <a:t>Table</a:t>
            </a:r>
            <a:r>
              <a:rPr lang="zh-CN" altLang="en-US" dirty="0"/>
              <a:t> </a:t>
            </a:r>
            <a:r>
              <a:rPr lang="en-US" altLang="zh-CN" dirty="0"/>
              <a:t>3:</a:t>
            </a:r>
            <a:r>
              <a:rPr lang="zh-CN" altLang="en-US" dirty="0"/>
              <a:t> </a:t>
            </a:r>
            <a:r>
              <a:rPr lang="en-US" altLang="zh-CN" dirty="0"/>
              <a:t>Running time of different methods for paper linking (in second).</a:t>
            </a:r>
            <a:endParaRPr lang="en-US" dirty="0"/>
          </a:p>
        </p:txBody>
      </p:sp>
      <p:sp>
        <p:nvSpPr>
          <p:cNvPr id="8" name="TextBox 7">
            <a:extLst>
              <a:ext uri="{FF2B5EF4-FFF2-40B4-BE49-F238E27FC236}">
                <a16:creationId xmlns:a16="http://schemas.microsoft.com/office/drawing/2014/main" id="{BF5EDC26-C04B-6748-98C8-BF9D6A906775}"/>
              </a:ext>
            </a:extLst>
          </p:cNvPr>
          <p:cNvSpPr txBox="1"/>
          <p:nvPr/>
        </p:nvSpPr>
        <p:spPr>
          <a:xfrm>
            <a:off x="7928496" y="5334000"/>
            <a:ext cx="1370849" cy="923330"/>
          </a:xfrm>
          <a:prstGeom prst="rect">
            <a:avLst/>
          </a:prstGeom>
          <a:noFill/>
        </p:spPr>
        <p:txBody>
          <a:bodyPr wrap="square" rtlCol="0">
            <a:spAutoFit/>
          </a:bodyPr>
          <a:lstStyle/>
          <a:p>
            <a:r>
              <a:rPr lang="en-US" altLang="zh-CN" dirty="0">
                <a:solidFill>
                  <a:schemeClr val="accent2"/>
                </a:solidFill>
              </a:rPr>
              <a:t>100x</a:t>
            </a:r>
            <a:r>
              <a:rPr lang="zh-CN" altLang="en-US" dirty="0">
                <a:solidFill>
                  <a:schemeClr val="accent2"/>
                </a:solidFill>
              </a:rPr>
              <a:t> </a:t>
            </a:r>
            <a:r>
              <a:rPr lang="en-US" altLang="zh-CN" dirty="0">
                <a:solidFill>
                  <a:schemeClr val="accent2"/>
                </a:solidFill>
              </a:rPr>
              <a:t>prediction</a:t>
            </a:r>
            <a:r>
              <a:rPr lang="zh-CN" altLang="en-US" dirty="0">
                <a:solidFill>
                  <a:schemeClr val="accent2"/>
                </a:solidFill>
              </a:rPr>
              <a:t> </a:t>
            </a:r>
            <a:endParaRPr lang="en-US" altLang="zh-CN" dirty="0">
              <a:solidFill>
                <a:schemeClr val="accent2"/>
              </a:solidFill>
            </a:endParaRPr>
          </a:p>
          <a:p>
            <a:r>
              <a:rPr lang="en-US" altLang="zh-CN" dirty="0">
                <a:solidFill>
                  <a:schemeClr val="accent2"/>
                </a:solidFill>
              </a:rPr>
              <a:t>speed-up</a:t>
            </a:r>
            <a:endParaRPr lang="en-US" dirty="0">
              <a:solidFill>
                <a:schemeClr val="accent2"/>
              </a:solidFill>
            </a:endParaRPr>
          </a:p>
        </p:txBody>
      </p:sp>
      <p:cxnSp>
        <p:nvCxnSpPr>
          <p:cNvPr id="10" name="Straight Arrow Connector 9">
            <a:extLst>
              <a:ext uri="{FF2B5EF4-FFF2-40B4-BE49-F238E27FC236}">
                <a16:creationId xmlns:a16="http://schemas.microsoft.com/office/drawing/2014/main" id="{5BCB1785-FC68-CA46-9963-5B99C48677F7}"/>
              </a:ext>
            </a:extLst>
          </p:cNvPr>
          <p:cNvCxnSpPr/>
          <p:nvPr/>
        </p:nvCxnSpPr>
        <p:spPr>
          <a:xfrm>
            <a:off x="8458200" y="4419600"/>
            <a:ext cx="384322" cy="7446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37982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957B9-F127-CA45-8CEF-94E15924FC80}"/>
              </a:ext>
            </a:extLst>
          </p:cNvPr>
          <p:cNvSpPr>
            <a:spLocks noGrp="1"/>
          </p:cNvSpPr>
          <p:nvPr>
            <p:ph type="title"/>
          </p:nvPr>
        </p:nvSpPr>
        <p:spPr/>
        <p:txBody>
          <a:bodyPr/>
          <a:lstStyle/>
          <a:p>
            <a:r>
              <a:rPr lang="en-US" altLang="zh-CN" dirty="0"/>
              <a:t>OAG: Open Academic Graph</a:t>
            </a:r>
            <a:endParaRPr lang="en-US" dirty="0"/>
          </a:p>
        </p:txBody>
      </p:sp>
      <p:sp>
        <p:nvSpPr>
          <p:cNvPr id="4" name="TextBox 3">
            <a:extLst>
              <a:ext uri="{FF2B5EF4-FFF2-40B4-BE49-F238E27FC236}">
                <a16:creationId xmlns:a16="http://schemas.microsoft.com/office/drawing/2014/main" id="{CDEA60F6-D4D7-2247-97F1-CC1013C0CD17}"/>
              </a:ext>
            </a:extLst>
          </p:cNvPr>
          <p:cNvSpPr txBox="1"/>
          <p:nvPr/>
        </p:nvSpPr>
        <p:spPr>
          <a:xfrm>
            <a:off x="2552700" y="814327"/>
            <a:ext cx="4038600" cy="400110"/>
          </a:xfrm>
          <a:prstGeom prst="rect">
            <a:avLst/>
          </a:prstGeom>
          <a:noFill/>
        </p:spPr>
        <p:txBody>
          <a:bodyPr wrap="square" rtlCol="0">
            <a:spAutoFit/>
          </a:bodyPr>
          <a:lstStyle/>
          <a:p>
            <a:r>
              <a:rPr lang="en-US" altLang="x-none" sz="2000" dirty="0">
                <a:hlinkClick r:id="rId3"/>
              </a:rPr>
              <a:t>https://www.openacademic.ai/oag/</a:t>
            </a:r>
            <a:endParaRPr lang="en-US" sz="2000" dirty="0"/>
          </a:p>
        </p:txBody>
      </p:sp>
      <p:pic>
        <p:nvPicPr>
          <p:cNvPr id="5" name="Picture 4">
            <a:extLst>
              <a:ext uri="{FF2B5EF4-FFF2-40B4-BE49-F238E27FC236}">
                <a16:creationId xmlns:a16="http://schemas.microsoft.com/office/drawing/2014/main" id="{ACF8801B-3474-9B4C-9B64-59A757F139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863"/>
          <a:stretch/>
        </p:blipFill>
        <p:spPr bwMode="auto">
          <a:xfrm>
            <a:off x="4668842" y="2057400"/>
            <a:ext cx="4443751" cy="366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6B3BBD5-7F2A-8242-8C4D-9B0E09F40C32}"/>
              </a:ext>
            </a:extLst>
          </p:cNvPr>
          <p:cNvPicPr>
            <a:picLocks noChangeAspect="1"/>
          </p:cNvPicPr>
          <p:nvPr/>
        </p:nvPicPr>
        <p:blipFill>
          <a:blip r:embed="rId5"/>
          <a:stretch>
            <a:fillRect/>
          </a:stretch>
        </p:blipFill>
        <p:spPr>
          <a:xfrm>
            <a:off x="144312" y="1371600"/>
            <a:ext cx="4524530" cy="4795509"/>
          </a:xfrm>
          <a:prstGeom prst="rect">
            <a:avLst/>
          </a:prstGeom>
        </p:spPr>
      </p:pic>
    </p:spTree>
    <p:extLst>
      <p:ext uri="{BB962C8B-B14F-4D97-AF65-F5344CB8AC3E}">
        <p14:creationId xmlns:p14="http://schemas.microsoft.com/office/powerpoint/2010/main" val="280044667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957B9-F127-CA45-8CEF-94E15924FC80}"/>
              </a:ext>
            </a:extLst>
          </p:cNvPr>
          <p:cNvSpPr>
            <a:spLocks noGrp="1"/>
          </p:cNvSpPr>
          <p:nvPr>
            <p:ph type="title"/>
          </p:nvPr>
        </p:nvSpPr>
        <p:spPr/>
        <p:txBody>
          <a:bodyPr/>
          <a:lstStyle/>
          <a:p>
            <a:r>
              <a:rPr lang="en-US" altLang="zh-CN" dirty="0"/>
              <a:t>OAG: Open Academic Graph</a:t>
            </a:r>
            <a:endParaRPr lang="en-US" dirty="0"/>
          </a:p>
        </p:txBody>
      </p:sp>
      <p:sp>
        <p:nvSpPr>
          <p:cNvPr id="4" name="TextBox 3">
            <a:extLst>
              <a:ext uri="{FF2B5EF4-FFF2-40B4-BE49-F238E27FC236}">
                <a16:creationId xmlns:a16="http://schemas.microsoft.com/office/drawing/2014/main" id="{CDEA60F6-D4D7-2247-97F1-CC1013C0CD17}"/>
              </a:ext>
            </a:extLst>
          </p:cNvPr>
          <p:cNvSpPr txBox="1"/>
          <p:nvPr/>
        </p:nvSpPr>
        <p:spPr>
          <a:xfrm>
            <a:off x="2552700" y="814327"/>
            <a:ext cx="4038600" cy="400110"/>
          </a:xfrm>
          <a:prstGeom prst="rect">
            <a:avLst/>
          </a:prstGeom>
          <a:noFill/>
        </p:spPr>
        <p:txBody>
          <a:bodyPr wrap="square" rtlCol="0">
            <a:spAutoFit/>
          </a:bodyPr>
          <a:lstStyle/>
          <a:p>
            <a:r>
              <a:rPr lang="en-US" altLang="x-none" sz="2000" dirty="0">
                <a:hlinkClick r:id="rId3"/>
              </a:rPr>
              <a:t>https://www.openacademic.ai/oag/</a:t>
            </a:r>
            <a:endParaRPr lang="en-US" sz="2000" dirty="0"/>
          </a:p>
        </p:txBody>
      </p:sp>
      <p:pic>
        <p:nvPicPr>
          <p:cNvPr id="5" name="Picture 4">
            <a:extLst>
              <a:ext uri="{FF2B5EF4-FFF2-40B4-BE49-F238E27FC236}">
                <a16:creationId xmlns:a16="http://schemas.microsoft.com/office/drawing/2014/main" id="{ACF8801B-3474-9B4C-9B64-59A757F139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863"/>
          <a:stretch/>
        </p:blipFill>
        <p:spPr bwMode="auto">
          <a:xfrm>
            <a:off x="4668842" y="2057400"/>
            <a:ext cx="4443751" cy="366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6B3BBD5-7F2A-8242-8C4D-9B0E09F40C32}"/>
              </a:ext>
            </a:extLst>
          </p:cNvPr>
          <p:cNvPicPr>
            <a:picLocks noChangeAspect="1"/>
          </p:cNvPicPr>
          <p:nvPr/>
        </p:nvPicPr>
        <p:blipFill>
          <a:blip r:embed="rId5"/>
          <a:stretch>
            <a:fillRect/>
          </a:stretch>
        </p:blipFill>
        <p:spPr>
          <a:xfrm>
            <a:off x="144312" y="1371600"/>
            <a:ext cx="4524530" cy="4795509"/>
          </a:xfrm>
          <a:prstGeom prst="rect">
            <a:avLst/>
          </a:prstGeom>
        </p:spPr>
      </p:pic>
    </p:spTree>
    <p:extLst>
      <p:ext uri="{BB962C8B-B14F-4D97-AF65-F5344CB8AC3E}">
        <p14:creationId xmlns:p14="http://schemas.microsoft.com/office/powerpoint/2010/main" val="16109195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7619-5D65-E745-864A-EEDC932BB9C8}"/>
              </a:ext>
            </a:extLst>
          </p:cNvPr>
          <p:cNvSpPr>
            <a:spLocks noGrp="1"/>
          </p:cNvSpPr>
          <p:nvPr>
            <p:ph type="title"/>
          </p:nvPr>
        </p:nvSpPr>
        <p:spPr/>
        <p:txBody>
          <a:bodyPr/>
          <a:lstStyle/>
          <a:p>
            <a:r>
              <a:rPr lang="en-US" altLang="zh-CN" dirty="0"/>
              <a:t>Applications</a:t>
            </a:r>
            <a:endParaRPr lang="en-US" dirty="0"/>
          </a:p>
        </p:txBody>
      </p:sp>
      <p:sp>
        <p:nvSpPr>
          <p:cNvPr id="3" name="Content Placeholder 2">
            <a:extLst>
              <a:ext uri="{FF2B5EF4-FFF2-40B4-BE49-F238E27FC236}">
                <a16:creationId xmlns:a16="http://schemas.microsoft.com/office/drawing/2014/main" id="{C20ECCC5-162A-AE40-94FB-68D4D3D7C15E}"/>
              </a:ext>
            </a:extLst>
          </p:cNvPr>
          <p:cNvSpPr>
            <a:spLocks noGrp="1"/>
          </p:cNvSpPr>
          <p:nvPr>
            <p:ph idx="1"/>
          </p:nvPr>
        </p:nvSpPr>
        <p:spPr/>
        <p:txBody>
          <a:bodyPr/>
          <a:lstStyle/>
          <a:p>
            <a:r>
              <a:rPr lang="en-US" altLang="zh-CN" dirty="0"/>
              <a:t>Data</a:t>
            </a:r>
            <a:r>
              <a:rPr lang="zh-CN" altLang="en-US" dirty="0"/>
              <a:t> </a:t>
            </a:r>
            <a:r>
              <a:rPr lang="en-US" altLang="zh-CN" dirty="0"/>
              <a:t>integration</a:t>
            </a:r>
          </a:p>
          <a:p>
            <a:r>
              <a:rPr lang="en-US" altLang="zh-CN" dirty="0"/>
              <a:t>Graph</a:t>
            </a:r>
            <a:r>
              <a:rPr lang="zh-CN" altLang="en-US" dirty="0"/>
              <a:t> </a:t>
            </a:r>
            <a:r>
              <a:rPr lang="en-US" altLang="zh-CN" dirty="0"/>
              <a:t>mining</a:t>
            </a:r>
            <a:r>
              <a:rPr lang="zh-CN" altLang="en-US" dirty="0"/>
              <a:t> </a:t>
            </a:r>
            <a:endParaRPr lang="en-US" altLang="zh-CN" dirty="0"/>
          </a:p>
          <a:p>
            <a:pPr lvl="1"/>
            <a:r>
              <a:rPr lang="en-US" dirty="0"/>
              <a:t>collaboration and citation</a:t>
            </a:r>
            <a:endParaRPr lang="en-US" altLang="zh-CN" dirty="0"/>
          </a:p>
          <a:p>
            <a:r>
              <a:rPr lang="en-US" altLang="zh-CN" dirty="0"/>
              <a:t>Text</a:t>
            </a:r>
            <a:r>
              <a:rPr lang="zh-CN" altLang="en-US" dirty="0"/>
              <a:t> </a:t>
            </a:r>
            <a:r>
              <a:rPr lang="en-US" altLang="zh-CN" dirty="0"/>
              <a:t>mining</a:t>
            </a:r>
            <a:r>
              <a:rPr lang="zh-CN" altLang="en-US" dirty="0"/>
              <a:t> </a:t>
            </a:r>
            <a:endParaRPr lang="en-US" altLang="zh-CN" dirty="0"/>
          </a:p>
          <a:p>
            <a:pPr lvl="1"/>
            <a:r>
              <a:rPr lang="en-US" altLang="zh-CN" dirty="0"/>
              <a:t>title</a:t>
            </a:r>
            <a:r>
              <a:rPr lang="zh-CN" altLang="en-US" dirty="0"/>
              <a:t> </a:t>
            </a:r>
            <a:r>
              <a:rPr lang="en-US" altLang="zh-CN" dirty="0"/>
              <a:t>and</a:t>
            </a:r>
            <a:r>
              <a:rPr lang="zh-CN" altLang="en-US" dirty="0"/>
              <a:t> </a:t>
            </a:r>
            <a:r>
              <a:rPr lang="en-US" altLang="zh-CN" dirty="0"/>
              <a:t>abstract</a:t>
            </a:r>
          </a:p>
          <a:p>
            <a:r>
              <a:rPr lang="en-US" altLang="zh-CN" dirty="0"/>
              <a:t>Science</a:t>
            </a:r>
            <a:r>
              <a:rPr lang="zh-CN" altLang="en-US" dirty="0"/>
              <a:t> </a:t>
            </a:r>
            <a:r>
              <a:rPr lang="en-US" altLang="zh-CN" dirty="0"/>
              <a:t>of</a:t>
            </a:r>
            <a:r>
              <a:rPr lang="zh-CN" altLang="en-US" dirty="0"/>
              <a:t> </a:t>
            </a:r>
            <a:r>
              <a:rPr lang="en-US" altLang="zh-CN" dirty="0"/>
              <a:t>science</a:t>
            </a:r>
            <a:r>
              <a:rPr lang="zh-CN" altLang="en-US" dirty="0"/>
              <a:t> </a:t>
            </a:r>
            <a:r>
              <a:rPr lang="en-US" altLang="zh-CN" dirty="0"/>
              <a:t>…</a:t>
            </a:r>
            <a:endParaRPr lang="en-US" dirty="0"/>
          </a:p>
          <a:p>
            <a:endParaRPr lang="en-US" dirty="0"/>
          </a:p>
        </p:txBody>
      </p:sp>
      <p:pic>
        <p:nvPicPr>
          <p:cNvPr id="6" name="Picture 5">
            <a:extLst>
              <a:ext uri="{FF2B5EF4-FFF2-40B4-BE49-F238E27FC236}">
                <a16:creationId xmlns:a16="http://schemas.microsoft.com/office/drawing/2014/main" id="{FBE81197-B38D-1549-A200-0094CDCF3D80}"/>
              </a:ext>
            </a:extLst>
          </p:cNvPr>
          <p:cNvPicPr>
            <a:picLocks noChangeAspect="1"/>
          </p:cNvPicPr>
          <p:nvPr/>
        </p:nvPicPr>
        <p:blipFill>
          <a:blip r:embed="rId3"/>
          <a:stretch>
            <a:fillRect/>
          </a:stretch>
        </p:blipFill>
        <p:spPr>
          <a:xfrm>
            <a:off x="4572000" y="2743200"/>
            <a:ext cx="4472049" cy="3764490"/>
          </a:xfrm>
          <a:prstGeom prst="rect">
            <a:avLst/>
          </a:prstGeom>
        </p:spPr>
      </p:pic>
      <p:sp>
        <p:nvSpPr>
          <p:cNvPr id="7" name="TextBox 6">
            <a:extLst>
              <a:ext uri="{FF2B5EF4-FFF2-40B4-BE49-F238E27FC236}">
                <a16:creationId xmlns:a16="http://schemas.microsoft.com/office/drawing/2014/main" id="{B0B239E8-5F7A-3646-997A-E6D856E55020}"/>
              </a:ext>
            </a:extLst>
          </p:cNvPr>
          <p:cNvSpPr txBox="1"/>
          <p:nvPr/>
        </p:nvSpPr>
        <p:spPr>
          <a:xfrm>
            <a:off x="5562600" y="2335943"/>
            <a:ext cx="2895600" cy="369332"/>
          </a:xfrm>
          <a:prstGeom prst="rect">
            <a:avLst/>
          </a:prstGeom>
          <a:noFill/>
        </p:spPr>
        <p:txBody>
          <a:bodyPr wrap="square" rtlCol="0">
            <a:spAutoFit/>
          </a:bodyPr>
          <a:lstStyle/>
          <a:p>
            <a:r>
              <a:rPr lang="en-US" dirty="0"/>
              <a:t>Citation Network Dataset</a:t>
            </a:r>
          </a:p>
        </p:txBody>
      </p:sp>
      <p:sp>
        <p:nvSpPr>
          <p:cNvPr id="8" name="TextBox 7">
            <a:extLst>
              <a:ext uri="{FF2B5EF4-FFF2-40B4-BE49-F238E27FC236}">
                <a16:creationId xmlns:a16="http://schemas.microsoft.com/office/drawing/2014/main" id="{567B866B-5B26-3042-B72B-6C8D6B5BE3F0}"/>
              </a:ext>
            </a:extLst>
          </p:cNvPr>
          <p:cNvSpPr txBox="1"/>
          <p:nvPr/>
        </p:nvSpPr>
        <p:spPr>
          <a:xfrm>
            <a:off x="1224796" y="5979422"/>
            <a:ext cx="3352800" cy="369332"/>
          </a:xfrm>
          <a:prstGeom prst="rect">
            <a:avLst/>
          </a:prstGeom>
          <a:noFill/>
        </p:spPr>
        <p:txBody>
          <a:bodyPr wrap="square" rtlCol="0">
            <a:spAutoFit/>
          </a:bodyPr>
          <a:lstStyle/>
          <a:p>
            <a:r>
              <a:rPr lang="en-US" dirty="0">
                <a:hlinkClick r:id="rId4"/>
              </a:rPr>
              <a:t>https://www.aminer.cn/citation</a:t>
            </a:r>
            <a:endParaRPr lang="en-US" dirty="0"/>
          </a:p>
        </p:txBody>
      </p:sp>
    </p:spTree>
    <p:extLst>
      <p:ext uri="{BB962C8B-B14F-4D97-AF65-F5344CB8AC3E}">
        <p14:creationId xmlns:p14="http://schemas.microsoft.com/office/powerpoint/2010/main" val="99517192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228600" y="2895600"/>
            <a:ext cx="8686800" cy="2438400"/>
          </a:xfrm>
        </p:spPr>
        <p:txBody>
          <a:bodyPr>
            <a:noAutofit/>
          </a:bodyPr>
          <a:lstStyle/>
          <a:p>
            <a:r>
              <a:rPr lang="en-US" altLang="zh-CN" b="1" dirty="0"/>
              <a:t>Thank You</a:t>
            </a:r>
            <a:br>
              <a:rPr lang="en-US" altLang="zh-CN" b="1" dirty="0"/>
            </a:br>
            <a:br>
              <a:rPr lang="en-US" altLang="zh-CN" b="1" dirty="0"/>
            </a:br>
            <a:br>
              <a:rPr lang="en-US" altLang="zh-CN" sz="2400" dirty="0"/>
            </a:br>
            <a:br>
              <a:rPr lang="nl-NL" altLang="zh-CN" sz="2400" dirty="0"/>
            </a:br>
            <a:endParaRPr lang="en-US" altLang="zh-CN" sz="2000" dirty="0"/>
          </a:p>
        </p:txBody>
      </p:sp>
      <p:sp>
        <p:nvSpPr>
          <p:cNvPr id="4" name="TextBox 3">
            <a:extLst>
              <a:ext uri="{FF2B5EF4-FFF2-40B4-BE49-F238E27FC236}">
                <a16:creationId xmlns:a16="http://schemas.microsoft.com/office/drawing/2014/main" id="{54D64D1E-771E-1C49-B8E8-9C4E5B31D0F6}"/>
              </a:ext>
            </a:extLst>
          </p:cNvPr>
          <p:cNvSpPr txBox="1"/>
          <p:nvPr/>
        </p:nvSpPr>
        <p:spPr>
          <a:xfrm>
            <a:off x="2057400" y="3962400"/>
            <a:ext cx="5029200" cy="707886"/>
          </a:xfrm>
          <a:prstGeom prst="rect">
            <a:avLst/>
          </a:prstGeom>
          <a:noFill/>
        </p:spPr>
        <p:txBody>
          <a:bodyPr wrap="square" rtlCol="0">
            <a:spAutoFit/>
          </a:bodyPr>
          <a:lstStyle/>
          <a:p>
            <a:pPr algn="ctr"/>
            <a:r>
              <a:rPr lang="en-US" altLang="zh-CN" sz="2000" dirty="0"/>
              <a:t>Code:</a:t>
            </a:r>
            <a:r>
              <a:rPr lang="zh-CN" altLang="en-US" sz="2000" dirty="0"/>
              <a:t> </a:t>
            </a:r>
            <a:r>
              <a:rPr lang="en-US" sz="2000" dirty="0">
                <a:hlinkClick r:id="rId3"/>
              </a:rPr>
              <a:t>https://github.com/zfjsail/OAG</a:t>
            </a:r>
            <a:endParaRPr lang="en-US" sz="2000" dirty="0"/>
          </a:p>
          <a:p>
            <a:pPr algn="ctr"/>
            <a:r>
              <a:rPr lang="en-US" altLang="zh-CN" sz="2000" dirty="0"/>
              <a:t>Data:</a:t>
            </a:r>
            <a:r>
              <a:rPr lang="zh-CN" altLang="en-US" sz="2000" dirty="0"/>
              <a:t> </a:t>
            </a:r>
            <a:r>
              <a:rPr lang="en-US" sz="2000" dirty="0">
                <a:hlinkClick r:id="rId4"/>
              </a:rPr>
              <a:t>https://www.openacademic.ai/oag/</a:t>
            </a:r>
            <a:endParaRPr lang="en-US" sz="2000" dirty="0"/>
          </a:p>
        </p:txBody>
      </p:sp>
    </p:spTree>
    <p:extLst>
      <p:ext uri="{BB962C8B-B14F-4D97-AF65-F5344CB8AC3E}">
        <p14:creationId xmlns:p14="http://schemas.microsoft.com/office/powerpoint/2010/main" val="3254337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1B654-1BA9-6647-B589-E3065150D439}"/>
              </a:ext>
            </a:extLst>
          </p:cNvPr>
          <p:cNvSpPr>
            <a:spLocks noGrp="1"/>
          </p:cNvSpPr>
          <p:nvPr>
            <p:ph type="title"/>
          </p:nvPr>
        </p:nvSpPr>
        <p:spPr/>
        <p:txBody>
          <a:bodyPr/>
          <a:lstStyle/>
          <a:p>
            <a:r>
              <a:rPr lang="en-US" dirty="0"/>
              <a:t>Problem &amp; Challenges</a:t>
            </a:r>
          </a:p>
        </p:txBody>
      </p:sp>
      <p:pic>
        <p:nvPicPr>
          <p:cNvPr id="6" name="Content Placeholder 3">
            <a:extLst>
              <a:ext uri="{FF2B5EF4-FFF2-40B4-BE49-F238E27FC236}">
                <a16:creationId xmlns:a16="http://schemas.microsoft.com/office/drawing/2014/main" id="{E7023C32-8DA7-884F-AEA2-C315A8E7CE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2176202"/>
            <a:ext cx="6248400" cy="4053871"/>
          </a:xfr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F7311FA-8DA3-384D-8256-14C929D59718}"/>
                  </a:ext>
                </a:extLst>
              </p:cNvPr>
              <p:cNvSpPr txBox="1"/>
              <p:nvPr/>
            </p:nvSpPr>
            <p:spPr>
              <a:xfrm>
                <a:off x="457200" y="1070807"/>
                <a:ext cx="7924800" cy="1015663"/>
              </a:xfrm>
              <a:prstGeom prst="rect">
                <a:avLst/>
              </a:prstGeom>
              <a:noFill/>
            </p:spPr>
            <p:txBody>
              <a:bodyPr wrap="square" rtlCol="0">
                <a:spAutoFit/>
              </a:bodyPr>
              <a:lstStyle/>
              <a:p>
                <a:r>
                  <a:rPr lang="en-US" sz="2000" b="1" dirty="0"/>
                  <a:t>Input</a:t>
                </a:r>
                <a:r>
                  <a:rPr lang="en-US" sz="2000" dirty="0"/>
                  <a:t>: </a:t>
                </a:r>
                <a:r>
                  <a:rPr lang="en-US" altLang="zh-CN" sz="2000" dirty="0"/>
                  <a:t>two</a:t>
                </a:r>
                <a:r>
                  <a:rPr lang="zh-CN" altLang="en-US" sz="2000" dirty="0"/>
                  <a:t> </a:t>
                </a:r>
                <a:r>
                  <a:rPr lang="en-US" sz="2000" dirty="0"/>
                  <a:t>heterogeneous</a:t>
                </a:r>
                <a:r>
                  <a:rPr lang="zh-CN" altLang="en-US" sz="2000" dirty="0"/>
                  <a:t> </a:t>
                </a:r>
                <a:r>
                  <a:rPr lang="en-US" sz="2000" dirty="0"/>
                  <a:t>entity graphs</a:t>
                </a:r>
                <a:r>
                  <a:rPr lang="zh-CN" altLang="en-US" sz="2000" dirty="0"/>
                  <a:t>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charset="0"/>
                          </a:rPr>
                          <m:t>𝐻𝐺</m:t>
                        </m:r>
                      </m:e>
                      <m:sub>
                        <m:r>
                          <a:rPr lang="en-US" altLang="zh-CN" sz="2000" i="1">
                            <a:latin typeface="Cambria Math" charset="0"/>
                          </a:rPr>
                          <m:t>1</m:t>
                        </m:r>
                      </m:sub>
                    </m:sSub>
                  </m:oMath>
                </a14:m>
                <a:r>
                  <a:rPr lang="zh-CN" altLang="en-US" sz="2000" dirty="0"/>
                  <a:t> </a:t>
                </a:r>
                <a:r>
                  <a:rPr lang="en-US" altLang="zh-CN" sz="2000" dirty="0"/>
                  <a:t>and</a:t>
                </a:r>
                <a:r>
                  <a:rPr lang="zh-CN" altLang="en-US" sz="2000" dirty="0"/>
                  <a:t>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charset="0"/>
                          </a:rPr>
                          <m:t>𝐻𝐺</m:t>
                        </m:r>
                      </m:e>
                      <m:sub>
                        <m:r>
                          <a:rPr lang="en-US" altLang="zh-CN" sz="2000" i="1">
                            <a:latin typeface="Cambria Math" charset="0"/>
                          </a:rPr>
                          <m:t>2</m:t>
                        </m:r>
                      </m:sub>
                    </m:sSub>
                  </m:oMath>
                </a14:m>
                <a:r>
                  <a:rPr lang="en-US" altLang="zh-CN" sz="2000" dirty="0"/>
                  <a:t>.</a:t>
                </a:r>
              </a:p>
              <a:p>
                <a:r>
                  <a:rPr lang="en-US" sz="2000" b="1" dirty="0"/>
                  <a:t>Output</a:t>
                </a:r>
                <a:r>
                  <a:rPr lang="en-US" sz="2000" dirty="0"/>
                  <a:t>: </a:t>
                </a:r>
                <a:r>
                  <a:rPr lang="en-US" altLang="zh-CN" sz="2000" dirty="0"/>
                  <a:t>entity</a:t>
                </a:r>
                <a:r>
                  <a:rPr lang="zh-CN" altLang="en-US" sz="2000" dirty="0"/>
                  <a:t> </a:t>
                </a:r>
                <a:r>
                  <a:rPr lang="en-US" altLang="zh-CN" sz="2000" dirty="0" err="1"/>
                  <a:t>linkings</a:t>
                </a:r>
                <a:r>
                  <a:rPr lang="zh-CN" altLang="en-US" sz="2000" dirty="0"/>
                  <a:t> </a:t>
                </a:r>
                <a14:m>
                  <m:oMath xmlns:m="http://schemas.openxmlformats.org/officeDocument/2006/math">
                    <m:r>
                      <a:rPr lang="en-US" altLang="zh-CN" sz="2000" i="1">
                        <a:latin typeface="Cambria Math" charset="0"/>
                      </a:rPr>
                      <m:t>𝐿</m:t>
                    </m:r>
                    <m:r>
                      <a:rPr lang="en-US" altLang="zh-CN" sz="2000" i="1">
                        <a:latin typeface="Cambria Math" charset="0"/>
                      </a:rPr>
                      <m:t>=</m:t>
                    </m:r>
                    <m:d>
                      <m:dPr>
                        <m:begChr m:val="{"/>
                        <m:ctrlPr>
                          <a:rPr lang="en-US" altLang="zh-CN" sz="2000" i="1">
                            <a:latin typeface="Cambria Math" panose="02040503050406030204" pitchFamily="18" charset="0"/>
                          </a:rPr>
                        </m:ctrlPr>
                      </m:dPr>
                      <m:e>
                        <m:sSub>
                          <m:sSubPr>
                            <m:ctrlPr>
                              <a:rPr lang="en-US" altLang="zh-CN" sz="2000" i="1">
                                <a:latin typeface="Cambria Math" panose="02040503050406030204" pitchFamily="18" charset="0"/>
                              </a:rPr>
                            </m:ctrlPr>
                          </m:sSubPr>
                          <m:e>
                            <m:r>
                              <a:rPr lang="en-US" altLang="zh-CN" sz="2000" i="1">
                                <a:latin typeface="Cambria Math" charset="0"/>
                              </a:rPr>
                              <m:t>(</m:t>
                            </m:r>
                            <m:r>
                              <a:rPr lang="en-US" altLang="zh-CN" sz="2000" i="1">
                                <a:latin typeface="Cambria Math" charset="0"/>
                              </a:rPr>
                              <m:t>𝑒</m:t>
                            </m:r>
                          </m:e>
                          <m:sub>
                            <m:r>
                              <a:rPr lang="en-US" altLang="zh-CN" sz="2000" i="1">
                                <a:latin typeface="Cambria Math" charset="0"/>
                              </a:rPr>
                              <m:t>1</m:t>
                            </m:r>
                          </m:sub>
                        </m:sSub>
                        <m:r>
                          <a:rPr lang="en-US" altLang="zh-CN" sz="2000" i="1">
                            <a:latin typeface="Cambria Math" charset="0"/>
                          </a:rPr>
                          <m:t>,</m:t>
                        </m:r>
                        <m:sSub>
                          <m:sSubPr>
                            <m:ctrlPr>
                              <a:rPr lang="en-US" altLang="zh-CN" sz="2000" i="1">
                                <a:latin typeface="Cambria Math" panose="02040503050406030204" pitchFamily="18" charset="0"/>
                              </a:rPr>
                            </m:ctrlPr>
                          </m:sSubPr>
                          <m:e>
                            <m:r>
                              <a:rPr lang="en-US" altLang="zh-CN" sz="2000" i="1">
                                <a:latin typeface="Cambria Math" charset="0"/>
                              </a:rPr>
                              <m:t>𝑒</m:t>
                            </m:r>
                          </m:e>
                          <m:sub>
                            <m:r>
                              <a:rPr lang="en-US" altLang="zh-CN" sz="2000" i="1">
                                <a:latin typeface="Cambria Math" charset="0"/>
                              </a:rPr>
                              <m:t>2</m:t>
                            </m:r>
                          </m:sub>
                        </m:sSub>
                      </m:e>
                    </m:d>
                    <m:d>
                      <m:dPr>
                        <m:begChr m:val="|"/>
                        <m:endChr m:val="}"/>
                        <m:ctrlPr>
                          <a:rPr lang="en-US" altLang="zh-CN" sz="2000" i="1">
                            <a:latin typeface="Cambria Math" panose="02040503050406030204" pitchFamily="18" charset="0"/>
                          </a:rPr>
                        </m:ctrlPr>
                      </m:dPr>
                      <m:e>
                        <m:sSub>
                          <m:sSubPr>
                            <m:ctrlPr>
                              <a:rPr lang="en-US" altLang="zh-CN" sz="2000" i="1">
                                <a:latin typeface="Cambria Math" panose="02040503050406030204" pitchFamily="18" charset="0"/>
                              </a:rPr>
                            </m:ctrlPr>
                          </m:sSubPr>
                          <m:e>
                            <m:r>
                              <a:rPr lang="en-US" altLang="zh-CN" sz="2000" i="1">
                                <a:latin typeface="Cambria Math" charset="0"/>
                              </a:rPr>
                              <m:t>𝑒</m:t>
                            </m:r>
                          </m:e>
                          <m:sub>
                            <m:r>
                              <a:rPr lang="en-US" altLang="zh-CN" sz="2000" i="1">
                                <a:latin typeface="Cambria Math" charset="0"/>
                              </a:rPr>
                              <m:t>1</m:t>
                            </m:r>
                          </m:sub>
                        </m:sSub>
                        <m:r>
                          <a:rPr lang="en-US" altLang="zh-CN" sz="2000" i="1">
                            <a:latin typeface="Cambria Math" charset="0"/>
                            <a:ea typeface="Cambria Math" charset="0"/>
                            <a:cs typeface="Cambria Math" charset="0"/>
                          </a:rPr>
                          <m:t>∈</m:t>
                        </m:r>
                        <m:sSub>
                          <m:sSubPr>
                            <m:ctrlPr>
                              <a:rPr lang="en-US" altLang="zh-CN" sz="2000" i="1">
                                <a:latin typeface="Cambria Math" panose="02040503050406030204" pitchFamily="18" charset="0"/>
                              </a:rPr>
                            </m:ctrlPr>
                          </m:sSubPr>
                          <m:e>
                            <m:r>
                              <a:rPr lang="en-US" altLang="zh-CN" sz="2000" i="1">
                                <a:latin typeface="Cambria Math" charset="0"/>
                              </a:rPr>
                              <m:t>𝐻𝐺</m:t>
                            </m:r>
                          </m:e>
                          <m:sub>
                            <m:r>
                              <a:rPr lang="en-US" altLang="zh-CN" sz="2000" i="1">
                                <a:latin typeface="Cambria Math" charset="0"/>
                              </a:rPr>
                              <m:t>1</m:t>
                            </m:r>
                          </m:sub>
                        </m:sSub>
                        <m:r>
                          <a:rPr lang="en-US" altLang="zh-CN" sz="2000" i="1">
                            <a:latin typeface="Cambria Math" charset="0"/>
                          </a:rPr>
                          <m:t>,</m:t>
                        </m:r>
                        <m:sSub>
                          <m:sSubPr>
                            <m:ctrlPr>
                              <a:rPr lang="en-US" altLang="zh-CN" sz="2000" i="1">
                                <a:latin typeface="Cambria Math" panose="02040503050406030204" pitchFamily="18" charset="0"/>
                              </a:rPr>
                            </m:ctrlPr>
                          </m:sSubPr>
                          <m:e>
                            <m:r>
                              <a:rPr lang="en-US" altLang="zh-CN" sz="2000" i="1">
                                <a:latin typeface="Cambria Math" charset="0"/>
                              </a:rPr>
                              <m:t>𝑒</m:t>
                            </m:r>
                          </m:e>
                          <m:sub>
                            <m:r>
                              <a:rPr lang="en-US" altLang="zh-CN" sz="2000" i="1">
                                <a:latin typeface="Cambria Math" charset="0"/>
                              </a:rPr>
                              <m:t>2</m:t>
                            </m:r>
                          </m:sub>
                        </m:sSub>
                        <m:r>
                          <a:rPr lang="en-US" altLang="zh-CN" sz="2000" i="1">
                            <a:latin typeface="Cambria Math" charset="0"/>
                            <a:ea typeface="Cambria Math" charset="0"/>
                            <a:cs typeface="Cambria Math" charset="0"/>
                          </a:rPr>
                          <m:t>∈</m:t>
                        </m:r>
                        <m:sSub>
                          <m:sSubPr>
                            <m:ctrlPr>
                              <a:rPr lang="en-US" altLang="zh-CN" sz="2000" i="1">
                                <a:latin typeface="Cambria Math" panose="02040503050406030204" pitchFamily="18" charset="0"/>
                              </a:rPr>
                            </m:ctrlPr>
                          </m:sSubPr>
                          <m:e>
                            <m:r>
                              <a:rPr lang="en-US" altLang="zh-CN" sz="2000" i="1">
                                <a:latin typeface="Cambria Math" charset="0"/>
                              </a:rPr>
                              <m:t>𝐻𝐺</m:t>
                            </m:r>
                          </m:e>
                          <m:sub>
                            <m:r>
                              <a:rPr lang="en-US" altLang="zh-CN" sz="2000" i="1">
                                <a:latin typeface="Cambria Math" charset="0"/>
                              </a:rPr>
                              <m:t>2</m:t>
                            </m:r>
                          </m:sub>
                        </m:sSub>
                      </m:e>
                    </m:d>
                  </m:oMath>
                </a14:m>
                <a:r>
                  <a:rPr lang="zh-CN" altLang="en-US" sz="2000" dirty="0"/>
                  <a:t> </a:t>
                </a:r>
                <a:r>
                  <a:rPr lang="en-US" sz="2000" dirty="0"/>
                  <a:t>such that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charset="0"/>
                          </a:rPr>
                          <m:t>𝑒</m:t>
                        </m:r>
                      </m:e>
                      <m:sub>
                        <m:r>
                          <a:rPr lang="en-US" altLang="zh-CN" sz="2000" i="1">
                            <a:latin typeface="Cambria Math" charset="0"/>
                          </a:rPr>
                          <m:t>1</m:t>
                        </m:r>
                      </m:sub>
                    </m:sSub>
                  </m:oMath>
                </a14:m>
                <a:r>
                  <a:rPr lang="en-US" sz="2000" dirty="0"/>
                  <a:t> and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charset="0"/>
                          </a:rPr>
                          <m:t>𝑒</m:t>
                        </m:r>
                      </m:e>
                      <m:sub>
                        <m:r>
                          <a:rPr lang="en-US" altLang="zh-CN" sz="2000" i="1">
                            <a:latin typeface="Cambria Math" charset="0"/>
                          </a:rPr>
                          <m:t>2</m:t>
                        </m:r>
                      </m:sub>
                    </m:sSub>
                  </m:oMath>
                </a14:m>
                <a:r>
                  <a:rPr lang="zh-CN" altLang="en-US" sz="2000" dirty="0"/>
                  <a:t> </a:t>
                </a:r>
                <a:r>
                  <a:rPr lang="en-US" sz="2000" dirty="0"/>
                  <a:t>represent exactly the same entity</a:t>
                </a:r>
                <a:r>
                  <a:rPr lang="en-US" altLang="zh-CN" sz="2000" dirty="0"/>
                  <a:t>.</a:t>
                </a:r>
                <a:endParaRPr lang="en-US" sz="2000" dirty="0"/>
              </a:p>
            </p:txBody>
          </p:sp>
        </mc:Choice>
        <mc:Fallback xmlns="">
          <p:sp>
            <p:nvSpPr>
              <p:cNvPr id="7" name="TextBox 6">
                <a:extLst>
                  <a:ext uri="{FF2B5EF4-FFF2-40B4-BE49-F238E27FC236}">
                    <a16:creationId xmlns:a16="http://schemas.microsoft.com/office/drawing/2014/main" id="{6F7311FA-8DA3-384D-8256-14C929D59718}"/>
                  </a:ext>
                </a:extLst>
              </p:cNvPr>
              <p:cNvSpPr txBox="1">
                <a:spLocks noRot="1" noChangeAspect="1" noMove="1" noResize="1" noEditPoints="1" noAdjustHandles="1" noChangeArrowheads="1" noChangeShapeType="1" noTextEdit="1"/>
              </p:cNvSpPr>
              <p:nvPr/>
            </p:nvSpPr>
            <p:spPr>
              <a:xfrm>
                <a:off x="457200" y="1070807"/>
                <a:ext cx="7924800" cy="1015663"/>
              </a:xfrm>
              <a:prstGeom prst="rect">
                <a:avLst/>
              </a:prstGeom>
              <a:blipFill>
                <a:blip r:embed="rId4"/>
                <a:stretch>
                  <a:fillRect l="-801" t="-3750" b="-10000"/>
                </a:stretch>
              </a:blipFill>
            </p:spPr>
            <p:txBody>
              <a:bodyPr/>
              <a:lstStyle/>
              <a:p>
                <a:r>
                  <a:rPr lang="en-US">
                    <a:noFill/>
                  </a:rPr>
                  <a:t> </a:t>
                </a:r>
              </a:p>
            </p:txBody>
          </p:sp>
        </mc:Fallback>
      </mc:AlternateContent>
    </p:spTree>
    <p:extLst>
      <p:ext uri="{BB962C8B-B14F-4D97-AF65-F5344CB8AC3E}">
        <p14:creationId xmlns:p14="http://schemas.microsoft.com/office/powerpoint/2010/main" val="108093400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1D57-01B5-7B4A-BDA5-C2049777C52C}"/>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FED36700-A67F-774E-9518-E2D99FDD15B6}"/>
              </a:ext>
            </a:extLst>
          </p:cNvPr>
          <p:cNvSpPr>
            <a:spLocks noGrp="1"/>
          </p:cNvSpPr>
          <p:nvPr>
            <p:ph idx="1"/>
          </p:nvPr>
        </p:nvSpPr>
        <p:spPr/>
        <p:txBody>
          <a:bodyPr/>
          <a:lstStyle/>
          <a:p>
            <a:r>
              <a:rPr lang="en-US" dirty="0"/>
              <a:t>Entity heterogeneity </a:t>
            </a:r>
          </a:p>
          <a:p>
            <a:pPr lvl="1"/>
            <a:r>
              <a:rPr lang="en-US" dirty="0"/>
              <a:t>Different types of entities</a:t>
            </a:r>
          </a:p>
          <a:p>
            <a:pPr lvl="1"/>
            <a:r>
              <a:rPr lang="en-US" dirty="0"/>
              <a:t>Heterogeneous attributes</a:t>
            </a:r>
          </a:p>
          <a:p>
            <a:r>
              <a:rPr lang="en-US" dirty="0"/>
              <a:t>Entity ambiguity</a:t>
            </a:r>
          </a:p>
          <a:p>
            <a:pPr lvl="1"/>
            <a:r>
              <a:rPr lang="en-US" dirty="0"/>
              <a:t>Long-standing name ambiguity problem</a:t>
            </a:r>
          </a:p>
          <a:p>
            <a:r>
              <a:rPr lang="en-US" dirty="0"/>
              <a:t>Large-scale entity linking</a:t>
            </a:r>
          </a:p>
          <a:p>
            <a:pPr lvl="1"/>
            <a:r>
              <a:rPr lang="en-US" dirty="0"/>
              <a:t>Hundreds of millions of publications in each source.</a:t>
            </a:r>
          </a:p>
          <a:p>
            <a:endParaRPr lang="en-US" dirty="0"/>
          </a:p>
          <a:p>
            <a:endParaRPr lang="en-US" dirty="0"/>
          </a:p>
        </p:txBody>
      </p:sp>
    </p:spTree>
    <p:extLst>
      <p:ext uri="{BB962C8B-B14F-4D97-AF65-F5344CB8AC3E}">
        <p14:creationId xmlns:p14="http://schemas.microsoft.com/office/powerpoint/2010/main" val="103948589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74EA-3A9E-0844-B149-1C358CA6D9B8}"/>
              </a:ext>
            </a:extLst>
          </p:cNvPr>
          <p:cNvSpPr>
            <a:spLocks noGrp="1"/>
          </p:cNvSpPr>
          <p:nvPr>
            <p:ph type="title"/>
          </p:nvPr>
        </p:nvSpPr>
        <p:spPr/>
        <p:txBody>
          <a:bodyPr/>
          <a:lstStyle/>
          <a:p>
            <a:r>
              <a:rPr lang="en-US" dirty="0"/>
              <a:t>Related work</a:t>
            </a:r>
          </a:p>
        </p:txBody>
      </p:sp>
      <p:sp>
        <p:nvSpPr>
          <p:cNvPr id="3" name="Content Placeholder 2">
            <a:extLst>
              <a:ext uri="{FF2B5EF4-FFF2-40B4-BE49-F238E27FC236}">
                <a16:creationId xmlns:a16="http://schemas.microsoft.com/office/drawing/2014/main" id="{D2948986-A473-5046-8E7D-23042D453824}"/>
              </a:ext>
            </a:extLst>
          </p:cNvPr>
          <p:cNvSpPr>
            <a:spLocks noGrp="1"/>
          </p:cNvSpPr>
          <p:nvPr>
            <p:ph idx="1"/>
          </p:nvPr>
        </p:nvSpPr>
        <p:spPr/>
        <p:txBody>
          <a:bodyPr/>
          <a:lstStyle/>
          <a:p>
            <a:r>
              <a:rPr lang="en-US" b="1" dirty="0"/>
              <a:t>Rule-based method</a:t>
            </a:r>
            <a:r>
              <a:rPr lang="en-US" dirty="0"/>
              <a:t>: </a:t>
            </a:r>
            <a:r>
              <a:rPr lang="en-US" dirty="0" err="1"/>
              <a:t>DiscR</a:t>
            </a:r>
            <a:r>
              <a:rPr lang="en-US" dirty="0"/>
              <a:t> [TKDE’15]</a:t>
            </a:r>
          </a:p>
          <a:p>
            <a:r>
              <a:rPr lang="en-US" b="1" dirty="0"/>
              <a:t>Traditional ML method</a:t>
            </a:r>
            <a:r>
              <a:rPr lang="en-US" dirty="0"/>
              <a:t>: </a:t>
            </a:r>
            <a:r>
              <a:rPr lang="en-US" dirty="0" err="1"/>
              <a:t>RiMOM</a:t>
            </a:r>
            <a:r>
              <a:rPr lang="en-US" dirty="0"/>
              <a:t> [JWS’06], Rong et al. [ISWC’12], Wang et al. [WWW’12], COSNET [KDD’15].</a:t>
            </a:r>
          </a:p>
          <a:p>
            <a:r>
              <a:rPr lang="en-US" b="1" dirty="0"/>
              <a:t>Embedding-based method</a:t>
            </a:r>
            <a:r>
              <a:rPr lang="en-US" dirty="0"/>
              <a:t>: IONE [IJCAI’16], REGAL [CIKM’18], MEgo2Vec [CIKM’18].</a:t>
            </a:r>
          </a:p>
        </p:txBody>
      </p:sp>
    </p:spTree>
    <p:extLst>
      <p:ext uri="{BB962C8B-B14F-4D97-AF65-F5344CB8AC3E}">
        <p14:creationId xmlns:p14="http://schemas.microsoft.com/office/powerpoint/2010/main" val="392950419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B40C-6764-5846-B5CA-930568731544}"/>
              </a:ext>
            </a:extLst>
          </p:cNvPr>
          <p:cNvSpPr>
            <a:spLocks noGrp="1"/>
          </p:cNvSpPr>
          <p:nvPr>
            <p:ph type="title"/>
          </p:nvPr>
        </p:nvSpPr>
        <p:spPr/>
        <p:txBody>
          <a:bodyPr/>
          <a:lstStyle/>
          <a:p>
            <a:r>
              <a:rPr lang="en-US" dirty="0"/>
              <a:t>Framework: </a:t>
            </a:r>
            <a:r>
              <a:rPr lang="en-US" dirty="0" err="1"/>
              <a:t>LinKG</a:t>
            </a:r>
            <a:endParaRPr lang="en-US" dirty="0"/>
          </a:p>
        </p:txBody>
      </p:sp>
      <p:pic>
        <p:nvPicPr>
          <p:cNvPr id="4" name="Content Placeholder 3">
            <a:extLst>
              <a:ext uri="{FF2B5EF4-FFF2-40B4-BE49-F238E27FC236}">
                <a16:creationId xmlns:a16="http://schemas.microsoft.com/office/drawing/2014/main" id="{635DFF9C-E126-1C43-8F9E-1D20013D4A3A}"/>
              </a:ext>
            </a:extLst>
          </p:cNvPr>
          <p:cNvPicPr>
            <a:picLocks noGrp="1" noChangeAspect="1"/>
          </p:cNvPicPr>
          <p:nvPr>
            <p:ph idx="1"/>
          </p:nvPr>
        </p:nvPicPr>
        <p:blipFill>
          <a:blip r:embed="rId3"/>
          <a:stretch>
            <a:fillRect/>
          </a:stretch>
        </p:blipFill>
        <p:spPr>
          <a:xfrm>
            <a:off x="2309558" y="1013732"/>
            <a:ext cx="4524883" cy="5432590"/>
          </a:xfrm>
          <a:prstGeom prst="rect">
            <a:avLst/>
          </a:prstGeom>
        </p:spPr>
      </p:pic>
      <p:sp>
        <p:nvSpPr>
          <p:cNvPr id="5" name="Rectangle 6">
            <a:extLst>
              <a:ext uri="{FF2B5EF4-FFF2-40B4-BE49-F238E27FC236}">
                <a16:creationId xmlns:a16="http://schemas.microsoft.com/office/drawing/2014/main" id="{99C7697F-E76C-064E-AD99-EE31EE1167C0}"/>
              </a:ext>
            </a:extLst>
          </p:cNvPr>
          <p:cNvSpPr>
            <a:spLocks noChangeArrowheads="1"/>
          </p:cNvSpPr>
          <p:nvPr/>
        </p:nvSpPr>
        <p:spPr bwMode="auto">
          <a:xfrm>
            <a:off x="368458" y="4533900"/>
            <a:ext cx="1515868" cy="533400"/>
          </a:xfrm>
          <a:prstGeom prst="rect">
            <a:avLst/>
          </a:prstGeom>
          <a:solidFill>
            <a:srgbClr val="FFCCCC"/>
          </a:solidFill>
          <a:ln w="28575">
            <a:solidFill>
              <a:schemeClr val="tx1"/>
            </a:solidFill>
            <a:miter lim="800000"/>
            <a:headEnd/>
            <a:tailEnd/>
          </a:ln>
        </p:spPr>
        <p:txBody>
          <a:bodyPr lIns="16615" rIns="16615" anchor="ctr"/>
          <a:lstStyle/>
          <a:p>
            <a:pPr algn="ctr"/>
            <a:r>
              <a:rPr lang="en-US" altLang="zh-CN" dirty="0"/>
              <a:t>Venue</a:t>
            </a:r>
            <a:r>
              <a:rPr lang="zh-CN" altLang="en-US" dirty="0"/>
              <a:t> </a:t>
            </a:r>
            <a:r>
              <a:rPr lang="en-US" altLang="zh-CN" dirty="0"/>
              <a:t>linking</a:t>
            </a:r>
            <a:r>
              <a:rPr lang="zh-CN" altLang="en-US" dirty="0"/>
              <a:t> </a:t>
            </a:r>
            <a:r>
              <a:rPr lang="en-US" altLang="zh-CN" dirty="0"/>
              <a:t>module</a:t>
            </a:r>
          </a:p>
        </p:txBody>
      </p:sp>
      <p:sp>
        <p:nvSpPr>
          <p:cNvPr id="6" name="Rectangle 5">
            <a:extLst>
              <a:ext uri="{FF2B5EF4-FFF2-40B4-BE49-F238E27FC236}">
                <a16:creationId xmlns:a16="http://schemas.microsoft.com/office/drawing/2014/main" id="{F283D1DC-EB0A-FF41-9FEE-BA9D57333B4C}"/>
              </a:ext>
            </a:extLst>
          </p:cNvPr>
          <p:cNvSpPr>
            <a:spLocks noChangeArrowheads="1"/>
          </p:cNvSpPr>
          <p:nvPr/>
        </p:nvSpPr>
        <p:spPr bwMode="auto">
          <a:xfrm>
            <a:off x="393198" y="1938337"/>
            <a:ext cx="1592068" cy="533400"/>
          </a:xfrm>
          <a:prstGeom prst="rect">
            <a:avLst/>
          </a:prstGeom>
          <a:solidFill>
            <a:srgbClr val="FFCCCC"/>
          </a:solidFill>
          <a:ln w="28575">
            <a:solidFill>
              <a:schemeClr val="tx1"/>
            </a:solidFill>
            <a:miter lim="800000"/>
            <a:headEnd/>
            <a:tailEnd/>
          </a:ln>
        </p:spPr>
        <p:txBody>
          <a:bodyPr lIns="16615" rIns="16615" anchor="ctr"/>
          <a:lstStyle/>
          <a:p>
            <a:pPr algn="ctr"/>
            <a:r>
              <a:rPr lang="en-US" altLang="zh-CN" dirty="0"/>
              <a:t>Author</a:t>
            </a:r>
            <a:r>
              <a:rPr lang="zh-CN" altLang="en-US" dirty="0"/>
              <a:t> </a:t>
            </a:r>
            <a:r>
              <a:rPr lang="en-US" altLang="zh-CN" dirty="0"/>
              <a:t>linking</a:t>
            </a:r>
            <a:r>
              <a:rPr lang="zh-CN" altLang="en-US" dirty="0"/>
              <a:t> </a:t>
            </a:r>
            <a:r>
              <a:rPr lang="en-US" altLang="zh-CN" dirty="0"/>
              <a:t>module</a:t>
            </a:r>
          </a:p>
        </p:txBody>
      </p:sp>
      <p:sp>
        <p:nvSpPr>
          <p:cNvPr id="7" name="Rectangle 6">
            <a:extLst>
              <a:ext uri="{FF2B5EF4-FFF2-40B4-BE49-F238E27FC236}">
                <a16:creationId xmlns:a16="http://schemas.microsoft.com/office/drawing/2014/main" id="{E672CE51-E19C-5740-9CD5-50D7197A25F0}"/>
              </a:ext>
            </a:extLst>
          </p:cNvPr>
          <p:cNvSpPr>
            <a:spLocks noChangeArrowheads="1"/>
          </p:cNvSpPr>
          <p:nvPr/>
        </p:nvSpPr>
        <p:spPr bwMode="auto">
          <a:xfrm>
            <a:off x="7158733" y="4533900"/>
            <a:ext cx="1515868" cy="533400"/>
          </a:xfrm>
          <a:prstGeom prst="rect">
            <a:avLst/>
          </a:prstGeom>
          <a:solidFill>
            <a:srgbClr val="FFCCCC"/>
          </a:solidFill>
          <a:ln w="28575">
            <a:solidFill>
              <a:schemeClr val="tx1"/>
            </a:solidFill>
            <a:miter lim="800000"/>
            <a:headEnd/>
            <a:tailEnd/>
          </a:ln>
        </p:spPr>
        <p:txBody>
          <a:bodyPr lIns="16615" rIns="16615" anchor="ctr"/>
          <a:lstStyle/>
          <a:p>
            <a:pPr algn="ctr"/>
            <a:r>
              <a:rPr lang="en-US" altLang="zh-CN" dirty="0"/>
              <a:t>Paper</a:t>
            </a:r>
            <a:r>
              <a:rPr lang="zh-CN" altLang="en-US" dirty="0"/>
              <a:t> </a:t>
            </a:r>
            <a:r>
              <a:rPr lang="en-US" altLang="zh-CN" dirty="0"/>
              <a:t>linking</a:t>
            </a:r>
            <a:r>
              <a:rPr lang="zh-CN" altLang="en-US" dirty="0"/>
              <a:t> </a:t>
            </a:r>
            <a:r>
              <a:rPr lang="en-US" altLang="zh-CN" dirty="0"/>
              <a:t>module</a:t>
            </a:r>
          </a:p>
        </p:txBody>
      </p:sp>
    </p:spTree>
    <p:extLst>
      <p:ext uri="{BB962C8B-B14F-4D97-AF65-F5344CB8AC3E}">
        <p14:creationId xmlns:p14="http://schemas.microsoft.com/office/powerpoint/2010/main" val="22476889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3C83-DB48-A14E-9709-311A6B3C3428}"/>
              </a:ext>
            </a:extLst>
          </p:cNvPr>
          <p:cNvSpPr>
            <a:spLocks noGrp="1"/>
          </p:cNvSpPr>
          <p:nvPr>
            <p:ph type="title"/>
          </p:nvPr>
        </p:nvSpPr>
        <p:spPr/>
        <p:txBody>
          <a:bodyPr/>
          <a:lstStyle/>
          <a:p>
            <a:r>
              <a:rPr lang="en-US" dirty="0"/>
              <a:t>Framework: </a:t>
            </a:r>
            <a:r>
              <a:rPr lang="en-US" dirty="0" err="1"/>
              <a:t>LinKG</a:t>
            </a:r>
            <a:endParaRPr lang="en-US" dirty="0"/>
          </a:p>
        </p:txBody>
      </p:sp>
      <p:sp>
        <p:nvSpPr>
          <p:cNvPr id="3" name="Content Placeholder 2">
            <a:extLst>
              <a:ext uri="{FF2B5EF4-FFF2-40B4-BE49-F238E27FC236}">
                <a16:creationId xmlns:a16="http://schemas.microsoft.com/office/drawing/2014/main" id="{1DD86E37-A40E-8944-A531-33ED6B9ABE16}"/>
              </a:ext>
            </a:extLst>
          </p:cNvPr>
          <p:cNvSpPr>
            <a:spLocks noGrp="1"/>
          </p:cNvSpPr>
          <p:nvPr>
            <p:ph idx="1"/>
          </p:nvPr>
        </p:nvSpPr>
        <p:spPr>
          <a:xfrm>
            <a:off x="323861" y="1196975"/>
            <a:ext cx="8569564" cy="4929188"/>
          </a:xfrm>
        </p:spPr>
        <p:txBody>
          <a:bodyPr/>
          <a:lstStyle/>
          <a:p>
            <a:r>
              <a:rPr lang="en-US" dirty="0"/>
              <a:t>Venue linking — Sequence-based Entities</a:t>
            </a:r>
          </a:p>
          <a:p>
            <a:pPr lvl="1"/>
            <a:r>
              <a:rPr lang="en-US" dirty="0"/>
              <a:t>An LSTM-based method to capture the dependencies</a:t>
            </a:r>
          </a:p>
          <a:p>
            <a:r>
              <a:rPr lang="en-US" dirty="0"/>
              <a:t>Paper linking</a:t>
            </a:r>
          </a:p>
          <a:p>
            <a:pPr lvl="1"/>
            <a:r>
              <a:rPr lang="en-US" kern="1200" dirty="0">
                <a:latin typeface="Arial" charset="0"/>
                <a:ea typeface="宋体" pitchFamily="2" charset="-122"/>
              </a:rPr>
              <a:t>locality-sensitive hashing and convolutional neural networks for scalable and precise linking.</a:t>
            </a:r>
            <a:endParaRPr lang="en-US" dirty="0"/>
          </a:p>
          <a:p>
            <a:r>
              <a:rPr lang="en-US" dirty="0"/>
              <a:t>Author linking</a:t>
            </a:r>
          </a:p>
          <a:p>
            <a:pPr lvl="1"/>
            <a:r>
              <a:rPr lang="en-US" kern="1200" dirty="0">
                <a:latin typeface="Arial" charset="0"/>
                <a:ea typeface="宋体" pitchFamily="2" charset="-122"/>
              </a:rPr>
              <a:t>heterogeneous graph attention networks to model different types of entities.</a:t>
            </a:r>
          </a:p>
        </p:txBody>
      </p:sp>
    </p:spTree>
    <p:extLst>
      <p:ext uri="{BB962C8B-B14F-4D97-AF65-F5344CB8AC3E}">
        <p14:creationId xmlns:p14="http://schemas.microsoft.com/office/powerpoint/2010/main" val="218323350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73F45-53D8-0245-8BFA-3E7660757976}"/>
              </a:ext>
            </a:extLst>
          </p:cNvPr>
          <p:cNvSpPr>
            <a:spLocks noGrp="1"/>
          </p:cNvSpPr>
          <p:nvPr>
            <p:ph type="title"/>
          </p:nvPr>
        </p:nvSpPr>
        <p:spPr>
          <a:xfrm>
            <a:off x="87193" y="255588"/>
            <a:ext cx="8969613" cy="792162"/>
          </a:xfrm>
        </p:spPr>
        <p:txBody>
          <a:bodyPr/>
          <a:lstStyle/>
          <a:p>
            <a:r>
              <a:rPr lang="en-US" sz="3600" dirty="0"/>
              <a:t>Linking venues — </a:t>
            </a:r>
            <a:r>
              <a:rPr lang="en-US" altLang="zh-CN" sz="3600" dirty="0"/>
              <a:t>s</a:t>
            </a:r>
            <a:r>
              <a:rPr lang="en-US" sz="3600" dirty="0"/>
              <a:t>equence-based </a:t>
            </a:r>
            <a:r>
              <a:rPr lang="en-US" altLang="zh-CN" sz="3600" dirty="0"/>
              <a:t>e</a:t>
            </a:r>
            <a:r>
              <a:rPr lang="en-US" sz="3600" dirty="0"/>
              <a:t>ntities</a:t>
            </a:r>
          </a:p>
        </p:txBody>
      </p:sp>
      <p:sp>
        <p:nvSpPr>
          <p:cNvPr id="3" name="Content Placeholder 2">
            <a:extLst>
              <a:ext uri="{FF2B5EF4-FFF2-40B4-BE49-F238E27FC236}">
                <a16:creationId xmlns:a16="http://schemas.microsoft.com/office/drawing/2014/main" id="{D95AD931-D50E-3745-B95F-871B89876849}"/>
              </a:ext>
            </a:extLst>
          </p:cNvPr>
          <p:cNvSpPr>
            <a:spLocks noGrp="1"/>
          </p:cNvSpPr>
          <p:nvPr>
            <p:ph idx="1"/>
          </p:nvPr>
        </p:nvSpPr>
        <p:spPr>
          <a:xfrm>
            <a:off x="323861" y="1196975"/>
            <a:ext cx="8436219" cy="2765425"/>
          </a:xfrm>
        </p:spPr>
        <p:txBody>
          <a:bodyPr/>
          <a:lstStyle/>
          <a:p>
            <a:r>
              <a:rPr lang="en-US" b="1" dirty="0"/>
              <a:t>Input</a:t>
            </a:r>
            <a:r>
              <a:rPr lang="en-US" dirty="0"/>
              <a:t>: venue names in each graph</a:t>
            </a:r>
          </a:p>
          <a:p>
            <a:r>
              <a:rPr lang="en-US" b="1" dirty="0"/>
              <a:t>Output</a:t>
            </a:r>
            <a:r>
              <a:rPr lang="en-US" dirty="0"/>
              <a:t>: linked venue pairs</a:t>
            </a:r>
          </a:p>
          <a:p>
            <a:endParaRPr lang="en-US" dirty="0"/>
          </a:p>
          <a:p>
            <a:r>
              <a:rPr lang="en-US" dirty="0"/>
              <a:t>Idea:</a:t>
            </a:r>
          </a:p>
        </p:txBody>
      </p:sp>
      <p:grpSp>
        <p:nvGrpSpPr>
          <p:cNvPr id="7" name="Group 6">
            <a:extLst>
              <a:ext uri="{FF2B5EF4-FFF2-40B4-BE49-F238E27FC236}">
                <a16:creationId xmlns:a16="http://schemas.microsoft.com/office/drawing/2014/main" id="{57B397F1-0658-0648-BA03-28EEEFABA603}"/>
              </a:ext>
            </a:extLst>
          </p:cNvPr>
          <p:cNvGrpSpPr/>
          <p:nvPr/>
        </p:nvGrpSpPr>
        <p:grpSpPr>
          <a:xfrm>
            <a:off x="1828800" y="4038600"/>
            <a:ext cx="6460671" cy="762000"/>
            <a:chOff x="1676400" y="4114800"/>
            <a:chExt cx="6460671" cy="762000"/>
          </a:xfrm>
        </p:grpSpPr>
        <p:sp>
          <p:nvSpPr>
            <p:cNvPr id="4" name="矩形 5">
              <a:extLst>
                <a:ext uri="{FF2B5EF4-FFF2-40B4-BE49-F238E27FC236}">
                  <a16:creationId xmlns:a16="http://schemas.microsoft.com/office/drawing/2014/main" id="{5A201604-5742-4E40-A0D5-84EF0816504B}"/>
                </a:ext>
              </a:extLst>
            </p:cNvPr>
            <p:cNvSpPr/>
            <p:nvPr/>
          </p:nvSpPr>
          <p:spPr>
            <a:xfrm>
              <a:off x="1676400" y="4114800"/>
              <a:ext cx="2336800" cy="762000"/>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rPr>
                <a:t>Direct name matching</a:t>
              </a:r>
              <a:endParaRPr kumimoji="1" lang="zh-CN" altLang="en-US" sz="2400" dirty="0">
                <a:solidFill>
                  <a:schemeClr val="tx1"/>
                </a:solidFill>
              </a:endParaRPr>
            </a:p>
          </p:txBody>
        </p:sp>
        <p:sp>
          <p:nvSpPr>
            <p:cNvPr id="5" name="矩形 6">
              <a:extLst>
                <a:ext uri="{FF2B5EF4-FFF2-40B4-BE49-F238E27FC236}">
                  <a16:creationId xmlns:a16="http://schemas.microsoft.com/office/drawing/2014/main" id="{EAD63E5A-82C4-0A49-ACE9-E8962D74C332}"/>
                </a:ext>
              </a:extLst>
            </p:cNvPr>
            <p:cNvSpPr/>
            <p:nvPr/>
          </p:nvSpPr>
          <p:spPr>
            <a:xfrm>
              <a:off x="5656946" y="4114800"/>
              <a:ext cx="2480125" cy="762000"/>
            </a:xfrm>
            <a:prstGeom prst="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rPr>
                <a:t>Easy cases</a:t>
              </a:r>
              <a:endParaRPr kumimoji="1" lang="zh-CN" altLang="en-US" sz="2400" dirty="0">
                <a:solidFill>
                  <a:schemeClr val="tx1"/>
                </a:solidFill>
              </a:endParaRPr>
            </a:p>
          </p:txBody>
        </p:sp>
        <p:sp>
          <p:nvSpPr>
            <p:cNvPr id="6" name="右箭头 7">
              <a:extLst>
                <a:ext uri="{FF2B5EF4-FFF2-40B4-BE49-F238E27FC236}">
                  <a16:creationId xmlns:a16="http://schemas.microsoft.com/office/drawing/2014/main" id="{4FE6EED6-3387-AC43-B82F-D01EE5CCD7BF}"/>
                </a:ext>
              </a:extLst>
            </p:cNvPr>
            <p:cNvSpPr/>
            <p:nvPr/>
          </p:nvSpPr>
          <p:spPr>
            <a:xfrm>
              <a:off x="4572002" y="4337050"/>
              <a:ext cx="558800" cy="31750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grpSp>
        <p:nvGrpSpPr>
          <p:cNvPr id="8" name="Group 7">
            <a:extLst>
              <a:ext uri="{FF2B5EF4-FFF2-40B4-BE49-F238E27FC236}">
                <a16:creationId xmlns:a16="http://schemas.microsoft.com/office/drawing/2014/main" id="{9D5FC513-DEC2-664C-A378-FAEE41C09829}"/>
              </a:ext>
            </a:extLst>
          </p:cNvPr>
          <p:cNvGrpSpPr/>
          <p:nvPr/>
        </p:nvGrpSpPr>
        <p:grpSpPr>
          <a:xfrm>
            <a:off x="1828800" y="5203825"/>
            <a:ext cx="6477000" cy="762000"/>
            <a:chOff x="1660072" y="4114800"/>
            <a:chExt cx="6477000" cy="762000"/>
          </a:xfrm>
        </p:grpSpPr>
        <p:sp>
          <p:nvSpPr>
            <p:cNvPr id="9" name="矩形 5">
              <a:extLst>
                <a:ext uri="{FF2B5EF4-FFF2-40B4-BE49-F238E27FC236}">
                  <a16:creationId xmlns:a16="http://schemas.microsoft.com/office/drawing/2014/main" id="{9ED0C1F7-C16D-604B-AD31-A3F8B65F3E75}"/>
                </a:ext>
              </a:extLst>
            </p:cNvPr>
            <p:cNvSpPr/>
            <p:nvPr/>
          </p:nvSpPr>
          <p:spPr>
            <a:xfrm>
              <a:off x="1660072" y="4114800"/>
              <a:ext cx="2353128" cy="762000"/>
            </a:xfrm>
            <a:prstGeom prst="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rPr>
                <a:t>LSTM-based method</a:t>
              </a:r>
              <a:endParaRPr kumimoji="1" lang="zh-CN" altLang="en-US" sz="2400" dirty="0">
                <a:solidFill>
                  <a:schemeClr val="tx1"/>
                </a:solidFill>
              </a:endParaRPr>
            </a:p>
          </p:txBody>
        </p:sp>
        <p:sp>
          <p:nvSpPr>
            <p:cNvPr id="10" name="矩形 6">
              <a:extLst>
                <a:ext uri="{FF2B5EF4-FFF2-40B4-BE49-F238E27FC236}">
                  <a16:creationId xmlns:a16="http://schemas.microsoft.com/office/drawing/2014/main" id="{58C9DD6A-C644-BC4F-A398-516E24AD8296}"/>
                </a:ext>
              </a:extLst>
            </p:cNvPr>
            <p:cNvSpPr/>
            <p:nvPr/>
          </p:nvSpPr>
          <p:spPr>
            <a:xfrm>
              <a:off x="5656947" y="4114800"/>
              <a:ext cx="2480125" cy="762000"/>
            </a:xfrm>
            <a:prstGeom prst="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rPr>
                <a:t>Fuzzy-sequence linking</a:t>
              </a:r>
              <a:endParaRPr kumimoji="1" lang="zh-CN" altLang="en-US" sz="2400" dirty="0">
                <a:solidFill>
                  <a:schemeClr val="tx1"/>
                </a:solidFill>
              </a:endParaRPr>
            </a:p>
          </p:txBody>
        </p:sp>
        <p:sp>
          <p:nvSpPr>
            <p:cNvPr id="11" name="右箭头 7">
              <a:extLst>
                <a:ext uri="{FF2B5EF4-FFF2-40B4-BE49-F238E27FC236}">
                  <a16:creationId xmlns:a16="http://schemas.microsoft.com/office/drawing/2014/main" id="{55FBEE06-D446-6A48-8C89-B20EB14CE386}"/>
                </a:ext>
              </a:extLst>
            </p:cNvPr>
            <p:cNvSpPr/>
            <p:nvPr/>
          </p:nvSpPr>
          <p:spPr>
            <a:xfrm>
              <a:off x="4572002" y="4337050"/>
              <a:ext cx="558800" cy="31750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Tree>
    <p:extLst>
      <p:ext uri="{BB962C8B-B14F-4D97-AF65-F5344CB8AC3E}">
        <p14:creationId xmlns:p14="http://schemas.microsoft.com/office/powerpoint/2010/main" val="1677464845"/>
      </p:ext>
    </p:extLst>
  </p:cSld>
  <p:clrMapOvr>
    <a:masterClrMapping/>
  </p:clrMapOvr>
  <p:transition/>
</p:sld>
</file>

<file path=ppt/theme/theme1.xml><?xml version="1.0" encoding="utf-8"?>
<a:theme xmlns:a="http://schemas.openxmlformats.org/drawingml/2006/main" name="ji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jie</Template>
  <TotalTime>29610</TotalTime>
  <Words>2467</Words>
  <Application>Microsoft Macintosh PowerPoint</Application>
  <PresentationFormat>On-screen Show (4:3)</PresentationFormat>
  <Paragraphs>290</Paragraphs>
  <Slides>31</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微软雅黑</vt:lpstr>
      <vt:lpstr>Arial</vt:lpstr>
      <vt:lpstr>Cambria Math</vt:lpstr>
      <vt:lpstr>Times New Roman</vt:lpstr>
      <vt:lpstr>jie</vt:lpstr>
      <vt:lpstr>OAG: Toward Linking Large-scale Heterogeneous Entity Graphs</vt:lpstr>
      <vt:lpstr>OAG overview</vt:lpstr>
      <vt:lpstr>OAG: Open Academic Graph</vt:lpstr>
      <vt:lpstr>Problem &amp; Challenges</vt:lpstr>
      <vt:lpstr>Challenges</vt:lpstr>
      <vt:lpstr>Related work</vt:lpstr>
      <vt:lpstr>Framework: LinKG</vt:lpstr>
      <vt:lpstr>Framework: LinKG</vt:lpstr>
      <vt:lpstr>Linking venues — sequence-based entities</vt:lpstr>
      <vt:lpstr>Venue linking characteristics</vt:lpstr>
      <vt:lpstr>Venue linking model</vt:lpstr>
      <vt:lpstr>Framework: LinKG</vt:lpstr>
      <vt:lpstr>Linking papers — large-scale entities</vt:lpstr>
      <vt:lpstr>Paper linking characteristics</vt:lpstr>
      <vt:lpstr>Paper linking model — CNN model</vt:lpstr>
      <vt:lpstr>Framework: LinKG</vt:lpstr>
      <vt:lpstr>Linking authors — ambiguous entities</vt:lpstr>
      <vt:lpstr>Author linking characteristics</vt:lpstr>
      <vt:lpstr>Graph neural networks</vt:lpstr>
      <vt:lpstr>GCN: graph convolutional networks</vt:lpstr>
      <vt:lpstr>LinKG step 1: paired subgraph construction</vt:lpstr>
      <vt:lpstr>Step 2: linking based on Heterogeneous Graph Attention Networks (HGAT)</vt:lpstr>
      <vt:lpstr>Step 2: linking based on Heterogeneous Graph Attention Networks (HGAT)</vt:lpstr>
      <vt:lpstr>Step 2: linking based on Heterogeneous Graph Attention Networks (HGAT)</vt:lpstr>
      <vt:lpstr>Author linking model — heterogenous graph attention</vt:lpstr>
      <vt:lpstr>Experiment Setup</vt:lpstr>
      <vt:lpstr>Experimental results</vt:lpstr>
      <vt:lpstr>Model variants of paper linking</vt:lpstr>
      <vt:lpstr>OAG: Open Academic Graph</vt:lpstr>
      <vt:lpstr>Applications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Influence Analysis and Action Prediction via Factor Graph Models</dc:title>
  <dc:creator>Jie Tang</dc:creator>
  <cp:keywords>Social Influence Analysis, social prediction, social networks</cp:keywords>
  <cp:lastModifiedBy>张 帆进</cp:lastModifiedBy>
  <cp:revision>4494</cp:revision>
  <cp:lastPrinted>2019-07-23T16:03:08Z</cp:lastPrinted>
  <dcterms:created xsi:type="dcterms:W3CDTF">1601-01-01T00:00:00Z</dcterms:created>
  <dcterms:modified xsi:type="dcterms:W3CDTF">2019-08-07T08:51:37Z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